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Encode Sans"/>
      <p:regular r:id="rId46"/>
      <p:bold r:id="rId47"/>
    </p:embeddedFont>
    <p:embeddedFont>
      <p:font typeface="IBM Plex Mono ExtraLight"/>
      <p:regular r:id="rId48"/>
      <p:bold r:id="rId49"/>
      <p:italic r:id="rId50"/>
      <p:boldItalic r:id="rId51"/>
    </p:embeddedFont>
    <p:embeddedFont>
      <p:font typeface="IBM Plex Mono Thin"/>
      <p:regular r:id="rId52"/>
      <p:bold r:id="rId53"/>
      <p:italic r:id="rId54"/>
      <p:boldItalic r:id="rId55"/>
    </p:embeddedFont>
    <p:embeddedFont>
      <p:font typeface="Saira Light"/>
      <p:regular r:id="rId56"/>
      <p:bold r:id="rId57"/>
      <p:italic r:id="rId58"/>
      <p:boldItalic r:id="rId59"/>
    </p:embeddedFont>
    <p:embeddedFont>
      <p:font typeface="Helvetica Neue"/>
      <p:regular r:id="rId60"/>
      <p:bold r:id="rId61"/>
      <p:italic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  <p:embeddedFont>
      <p:font typeface="IBM Plex Mono"/>
      <p:regular r:id="rId68"/>
      <p:bold r:id="rId69"/>
      <p:italic r:id="rId70"/>
      <p:boldItalic r:id="rId71"/>
    </p:embeddedFont>
    <p:embeddedFont>
      <p:font typeface="Encode Sans SemiBold"/>
      <p:regular r:id="rId72"/>
      <p:bold r:id="rId73"/>
    </p:embeddedFont>
    <p:embeddedFont>
      <p:font typeface="Saira"/>
      <p:regular r:id="rId74"/>
      <p:bold r:id="rId75"/>
      <p:italic r:id="rId76"/>
      <p:boldItalic r:id="rId77"/>
    </p:embeddedFont>
    <p:embeddedFont>
      <p:font typeface="IBM Plex Mono Light"/>
      <p:regular r:id="rId78"/>
      <p:bold r:id="rId79"/>
      <p:italic r:id="rId80"/>
      <p:boldItalic r:id="rId81"/>
    </p:embeddedFont>
    <p:embeddedFont>
      <p:font typeface="Saira Medium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SairaMedium-italic.fntdata"/><Relationship Id="rId83" Type="http://schemas.openxmlformats.org/officeDocument/2006/relationships/font" Target="fonts/SairaMedium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font" Target="fonts/SairaMedium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ncodeSans-regular.fntdata"/><Relationship Id="rId45" Type="http://schemas.openxmlformats.org/officeDocument/2006/relationships/slide" Target="slides/slide40.xml"/><Relationship Id="rId80" Type="http://schemas.openxmlformats.org/officeDocument/2006/relationships/font" Target="fonts/IBMPlexMonoLight-italic.fntdata"/><Relationship Id="rId82" Type="http://schemas.openxmlformats.org/officeDocument/2006/relationships/font" Target="fonts/SairaMedium-regular.fntdata"/><Relationship Id="rId81" Type="http://schemas.openxmlformats.org/officeDocument/2006/relationships/font" Target="fonts/IBMPlexMon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MonoExtraLight-regular.fntdata"/><Relationship Id="rId47" Type="http://schemas.openxmlformats.org/officeDocument/2006/relationships/font" Target="fonts/EncodeSans-bold.fntdata"/><Relationship Id="rId49" Type="http://schemas.openxmlformats.org/officeDocument/2006/relationships/font" Target="fonts/IBMPlexMono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EncodeSansSemiBold-bold.fntdata"/><Relationship Id="rId72" Type="http://schemas.openxmlformats.org/officeDocument/2006/relationships/font" Target="fonts/EncodeSansSemiBold-regular.fntdata"/><Relationship Id="rId31" Type="http://schemas.openxmlformats.org/officeDocument/2006/relationships/slide" Target="slides/slide26.xml"/><Relationship Id="rId75" Type="http://schemas.openxmlformats.org/officeDocument/2006/relationships/font" Target="fonts/Saira-bold.fntdata"/><Relationship Id="rId30" Type="http://schemas.openxmlformats.org/officeDocument/2006/relationships/slide" Target="slides/slide25.xml"/><Relationship Id="rId74" Type="http://schemas.openxmlformats.org/officeDocument/2006/relationships/font" Target="fonts/Saira-regular.fntdata"/><Relationship Id="rId33" Type="http://schemas.openxmlformats.org/officeDocument/2006/relationships/slide" Target="slides/slide28.xml"/><Relationship Id="rId77" Type="http://schemas.openxmlformats.org/officeDocument/2006/relationships/font" Target="fonts/Saira-boldItalic.fntdata"/><Relationship Id="rId32" Type="http://schemas.openxmlformats.org/officeDocument/2006/relationships/slide" Target="slides/slide27.xml"/><Relationship Id="rId76" Type="http://schemas.openxmlformats.org/officeDocument/2006/relationships/font" Target="fonts/Saira-italic.fntdata"/><Relationship Id="rId35" Type="http://schemas.openxmlformats.org/officeDocument/2006/relationships/slide" Target="slides/slide30.xml"/><Relationship Id="rId79" Type="http://schemas.openxmlformats.org/officeDocument/2006/relationships/font" Target="fonts/IBMPlexMonoLight-bold.fntdata"/><Relationship Id="rId34" Type="http://schemas.openxmlformats.org/officeDocument/2006/relationships/slide" Target="slides/slide29.xml"/><Relationship Id="rId78" Type="http://schemas.openxmlformats.org/officeDocument/2006/relationships/font" Target="fonts/IBMPlexMonoLight-regular.fntdata"/><Relationship Id="rId71" Type="http://schemas.openxmlformats.org/officeDocument/2006/relationships/font" Target="fonts/IBMPlexMono-boldItalic.fntdata"/><Relationship Id="rId70" Type="http://schemas.openxmlformats.org/officeDocument/2006/relationships/font" Target="fonts/IBMPlexMon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64" Type="http://schemas.openxmlformats.org/officeDocument/2006/relationships/font" Target="fonts/RobotoMono-regular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bold.fntdata"/><Relationship Id="rId24" Type="http://schemas.openxmlformats.org/officeDocument/2006/relationships/slide" Target="slides/slide19.xml"/><Relationship Id="rId68" Type="http://schemas.openxmlformats.org/officeDocument/2006/relationships/font" Target="fonts/IBMPlexMono-regular.fntdata"/><Relationship Id="rId23" Type="http://schemas.openxmlformats.org/officeDocument/2006/relationships/slide" Target="slides/slide18.xml"/><Relationship Id="rId67" Type="http://schemas.openxmlformats.org/officeDocument/2006/relationships/font" Target="fonts/RobotoMono-boldItalic.fntdata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IBMPlexMon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MonoExtraLight-boldItalic.fntdata"/><Relationship Id="rId50" Type="http://schemas.openxmlformats.org/officeDocument/2006/relationships/font" Target="fonts/IBMPlexMonoExtraLight-italic.fntdata"/><Relationship Id="rId53" Type="http://schemas.openxmlformats.org/officeDocument/2006/relationships/font" Target="fonts/IBMPlexMonoThin-bold.fntdata"/><Relationship Id="rId52" Type="http://schemas.openxmlformats.org/officeDocument/2006/relationships/font" Target="fonts/IBMPlexMonoThin-regular.fntdata"/><Relationship Id="rId11" Type="http://schemas.openxmlformats.org/officeDocument/2006/relationships/slide" Target="slides/slide6.xml"/><Relationship Id="rId55" Type="http://schemas.openxmlformats.org/officeDocument/2006/relationships/font" Target="fonts/IBMPlexMonoThin-boldItalic.fntdata"/><Relationship Id="rId10" Type="http://schemas.openxmlformats.org/officeDocument/2006/relationships/slide" Target="slides/slide5.xml"/><Relationship Id="rId54" Type="http://schemas.openxmlformats.org/officeDocument/2006/relationships/font" Target="fonts/IBMPlexMonoThin-italic.fntdata"/><Relationship Id="rId13" Type="http://schemas.openxmlformats.org/officeDocument/2006/relationships/slide" Target="slides/slide8.xml"/><Relationship Id="rId57" Type="http://schemas.openxmlformats.org/officeDocument/2006/relationships/font" Target="fonts/SairaLight-bold.fntdata"/><Relationship Id="rId12" Type="http://schemas.openxmlformats.org/officeDocument/2006/relationships/slide" Target="slides/slide7.xml"/><Relationship Id="rId56" Type="http://schemas.openxmlformats.org/officeDocument/2006/relationships/font" Target="fonts/SairaLight-regular.fntdata"/><Relationship Id="rId15" Type="http://schemas.openxmlformats.org/officeDocument/2006/relationships/slide" Target="slides/slide10.xml"/><Relationship Id="rId59" Type="http://schemas.openxmlformats.org/officeDocument/2006/relationships/font" Target="fonts/Saira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Saira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467809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467809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58bc9db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58bc9db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6550c44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6550c44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58bc9db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58bc9db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58bc9db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58bc9db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5b05b88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5b05b88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5b05b88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5b05b88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5b05b88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5b05b88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58bc9db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58bc9db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5b05b88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5b05b88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58bc9db6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58bc9db6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9fec96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9fec96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58bc9db6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58bc9db6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6550c44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6550c44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5b05b8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5b05b8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58bc9db6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58bc9db6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58bc9db6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58bc9db6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6550c44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6550c44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58bc9db6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58bc9db6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6550c447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6550c44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6550c44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6550c44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6550c447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76550c44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7c235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7c235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58bc9db6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758bc9db6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5b05b88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5b05b88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58bc9db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58bc9db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5b05b88c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5b05b88c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5b05b88c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5b05b88c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7ee24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7ee24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67ee241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767ee241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67ee241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67ee241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767ee241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767ee241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58bc9db6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58bc9db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0f10b2e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0f10b2e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80f10b2e9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80f10b2e9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56dd9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56dd9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8bc9db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58bc9db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6550c44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6550c44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6550c4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6550c4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6550c44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6550c44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2053762"/>
            <a:ext cx="8520600" cy="14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3</a:t>
            </a:r>
            <a:br>
              <a:rPr lang="en"/>
            </a:br>
            <a:r>
              <a:rPr lang="en"/>
              <a:t>Aprendizaje Automático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1360350"/>
            <a:ext cx="2960275" cy="141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038" y="985375"/>
            <a:ext cx="3301330" cy="15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025" y="2793675"/>
            <a:ext cx="2960267" cy="14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¿Qué es un </a:t>
            </a:r>
            <a:r>
              <a:rPr b="1" lang="en" sz="18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buena separación</a:t>
            </a: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?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56114" y="3130558"/>
            <a:ext cx="927000" cy="4617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aira Medium"/>
              <a:buNone/>
            </a:pP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Ni siquiera separa bien</a:t>
            </a:r>
            <a:endParaRPr sz="500"/>
          </a:p>
        </p:txBody>
      </p:sp>
      <p:cxnSp>
        <p:nvCxnSpPr>
          <p:cNvPr id="162" name="Google Shape;162;p24"/>
          <p:cNvCxnSpPr>
            <a:stCxn id="161" idx="0"/>
            <a:endCxn id="157" idx="2"/>
          </p:cNvCxnSpPr>
          <p:nvPr/>
        </p:nvCxnSpPr>
        <p:spPr>
          <a:xfrm flipH="1" rot="10800000">
            <a:off x="1219614" y="2774458"/>
            <a:ext cx="6399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1360350"/>
            <a:ext cx="2960275" cy="141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038" y="985375"/>
            <a:ext cx="3301330" cy="15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025" y="2793675"/>
            <a:ext cx="2960267" cy="14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¿Qué es un </a:t>
            </a:r>
            <a:r>
              <a:rPr b="1" lang="en" sz="18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buena separación</a:t>
            </a: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?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756114" y="3130558"/>
            <a:ext cx="927000" cy="4617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aira Medium"/>
              <a:buNone/>
            </a:pP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Ni siquiera separa bien</a:t>
            </a:r>
            <a:endParaRPr sz="500"/>
          </a:p>
        </p:txBody>
      </p:sp>
      <p:cxnSp>
        <p:nvCxnSpPr>
          <p:cNvPr id="174" name="Google Shape;174;p25"/>
          <p:cNvCxnSpPr>
            <a:stCxn id="173" idx="0"/>
            <a:endCxn id="169" idx="2"/>
          </p:cNvCxnSpPr>
          <p:nvPr/>
        </p:nvCxnSpPr>
        <p:spPr>
          <a:xfrm flipH="1" rot="10800000">
            <a:off x="1219614" y="2774458"/>
            <a:ext cx="6399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5"/>
          <p:cNvSpPr/>
          <p:nvPr/>
        </p:nvSpPr>
        <p:spPr>
          <a:xfrm>
            <a:off x="3487546" y="2122415"/>
            <a:ext cx="1651200" cy="10800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aira Medium"/>
              <a:buNone/>
            </a:pP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Separan bien, pero esto es el conjunto de entrenamiento, ¿qué puede pasar con datos nuevos?</a:t>
            </a:r>
            <a:endParaRPr sz="500"/>
          </a:p>
        </p:txBody>
      </p:sp>
      <p:cxnSp>
        <p:nvCxnSpPr>
          <p:cNvPr id="176" name="Google Shape;176;p25"/>
          <p:cNvCxnSpPr>
            <a:stCxn id="175" idx="3"/>
            <a:endCxn id="170" idx="1"/>
          </p:cNvCxnSpPr>
          <p:nvPr/>
        </p:nvCxnSpPr>
        <p:spPr>
          <a:xfrm flipH="1" rot="10800000">
            <a:off x="5138746" y="1737515"/>
            <a:ext cx="416400" cy="9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75" idx="3"/>
            <a:endCxn id="171" idx="1"/>
          </p:cNvCxnSpPr>
          <p:nvPr/>
        </p:nvCxnSpPr>
        <p:spPr>
          <a:xfrm>
            <a:off x="5138746" y="2662415"/>
            <a:ext cx="7332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456753" y="9812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 se toparon este tema ¿se acuerdan del perceptrón y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variaba la frontera con la inicialización?</a:t>
            </a:r>
            <a:endParaRPr sz="5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0" y="1641102"/>
            <a:ext cx="2698700" cy="243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501" y="1641099"/>
            <a:ext cx="2443725" cy="24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5">
            <a:alphaModFix/>
          </a:blip>
          <a:srcRect b="-1272" l="-6722" r="-2055" t="-7505"/>
          <a:stretch/>
        </p:blipFill>
        <p:spPr>
          <a:xfrm>
            <a:off x="6016050" y="1412349"/>
            <a:ext cx="2525850" cy="31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456753" y="1206143"/>
            <a:ext cx="823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SVM busca la separación que se mantiene lo más alejada posible de las instancias de entrenamiento más cercanas.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 pensar que busca la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calle más ancha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los datos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Añadir más instancias entrenamiento fuera "de la calle" no afecta la frontera, ya que está totalmente determinada por las instancias situadas en el borde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 instancias se denominan </a:t>
            </a: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vectores de soporte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vectors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75" y="2670375"/>
            <a:ext cx="4025125" cy="1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Clasificación de margen ancho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5642625" y="3016100"/>
            <a:ext cx="2282700" cy="8166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argen duro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todas las instancias están </a:t>
            </a:r>
            <a:r>
              <a:rPr i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fuera de la calle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del lado correcto</a:t>
            </a:r>
            <a:endParaRPr sz="1100">
              <a:latin typeface="Saira Medium"/>
              <a:ea typeface="Saira Medium"/>
              <a:cs typeface="Saira Medium"/>
              <a:sym typeface="Saira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311700" y="638700"/>
            <a:ext cx="763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Clasificación de margen suave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56753" y="1510943"/>
            <a:ext cx="8230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Solamente funciona si los datos son linealmente separables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sensible a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outliers</a:t>
            </a:r>
            <a:endParaRPr i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Hay que flexibilizar un poco el modelo, buscar un buen balance entre “mantener la calle lo más ancha posible” y limitar los puntos que pueden caer fuera de los límites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se llama</a:t>
            </a: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clasificación de margen suave</a:t>
            </a:r>
            <a:endParaRPr b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456753" y="11210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 un margen duro puede traer algunos problemas: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25" y="2661050"/>
            <a:ext cx="5681300" cy="18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11700" y="638700"/>
            <a:ext cx="763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Clasificación de margen suave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56753" y="1510943"/>
            <a:ext cx="823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hiperparámetro principal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se pueden especificar cuando sea crea el modelo SVM es el de regularización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i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Achicar el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hace la calle más ancha, reduciendo el riesgo de sobreajuste al permitir más violaciones al margen, pero si es muy chico puede terminar en un subajuste (underfitting) 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Aumentar el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hace lo contrario, endurece el margen haciendo la calle más angosta y por ende permitiendo menos puntos dentro del margen</a:t>
            </a:r>
            <a:endParaRPr b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3" y="1055976"/>
            <a:ext cx="7981375" cy="287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5856250" y="3101500"/>
            <a:ext cx="3051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080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SzPts val="600"/>
              <a:buFont typeface="Courier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X_scaled = scaler.fit_transform(X)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6825"/>
            <a:ext cx="5476601" cy="21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TIP: Escalar los datos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456753" y="1206143"/>
            <a:ext cx="8230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SVM son sensibles a la escala de las características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gráfico de la izquierda la escala vertical es mucho más grande que la horizontal, entonces la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calle más ancha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casi horizontal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hace un escalado, por ejemplo con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StandardScaler,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frontera queda mucho mejor (Incluso más adelante va a ser mandatorio)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3909900" y="1717500"/>
            <a:ext cx="662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latin typeface="Encode Sans SemiBold"/>
                <a:ea typeface="Encode Sans SemiBold"/>
                <a:cs typeface="Encode Sans SemiBold"/>
                <a:sym typeface="Encode Sans SemiBold"/>
              </a:rPr>
              <a:t>(</a:t>
            </a:r>
            <a:endParaRPr sz="99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456753" y="901343"/>
            <a:ext cx="8230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Generalmente los ejemplos que estuvimos viendo durante el curso son de conjuntos de datos más bien pequeños y con ejemplos de gráficos en dos dimensiones 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es por una cuestión de tiempo de exposición y recursos computacionales, pero sobre todo didáctica, una representación visual ayuda a entender que hacen las técnicas y busca desarrollar al menos una intuición de como trabajan con conjuntos de datos más grandes o de dimensionalidad más alta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Hagamos un pequeño paréntesis para hablar de este tema usando Iris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" y="2506000"/>
            <a:ext cx="3813925" cy="18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3767250" y="2581588"/>
            <a:ext cx="52539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ejemplo, e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estos gráficos sólo estamos viendo dos características para cada flor (y solamente dos especies):</a:t>
            </a:r>
            <a:endParaRPr sz="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flor_0 = (1.4, 0.2)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flor_1 = (1.5, 0.4)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¿Pero cuántas características </a:t>
            </a:r>
            <a:r>
              <a:rPr lang="en">
                <a:solidFill>
                  <a:schemeClr val="dk1"/>
                </a:solidFill>
              </a:rPr>
              <a:t>tenía cada flor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53725" y="3257481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Semana 3. </a:t>
            </a:r>
            <a:r>
              <a:rPr i="1" lang="en"/>
              <a:t>Support Vector Machines (SVM)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type="ctrTitle"/>
          </p:nvPr>
        </p:nvSpPr>
        <p:spPr>
          <a:xfrm>
            <a:off x="311700" y="20904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3</a:t>
            </a:r>
            <a:br>
              <a:rPr lang="en"/>
            </a:br>
            <a:r>
              <a:rPr lang="en"/>
              <a:t>Aprendizaje Automático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8" y="912701"/>
            <a:ext cx="4509421" cy="15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8" y="912701"/>
            <a:ext cx="4509421" cy="15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4707050" y="868875"/>
            <a:ext cx="42921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flor tiene cuatro características numéricas que podemos usar en nuestros análisis (la especie es la etiqueta), usando estas características cada punto </a:t>
            </a:r>
            <a:r>
              <a:rPr i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vive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un espacio de cuatro dimensiones:</a:t>
            </a:r>
            <a:endParaRPr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flor_0 = (5.1, 3.5, 1.4, 0.2)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flor_1 = (4.9, 3.0, 1.5, 0.4)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21426" y="2734000"/>
            <a:ext cx="69858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complica graficarlos, pero al menos podríamos elegir tres características y ver las flores en un gráfico de tres dimensiones. Por ejemplo tomemos el ancho y el largo del pétalo junto con el ancho del sépalo:</a:t>
            </a:r>
            <a:b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flor_0 = (3.5, 1.4, 0.2)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flor_1 = (3.0, 1.5, 0.4)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75" y="802250"/>
            <a:ext cx="3109525" cy="24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50" y="802262"/>
            <a:ext cx="3624625" cy="2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524050" y="3552025"/>
            <a:ext cx="7618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notebook van a poder jugar con esto, elegir otra característica, otra especie, etc.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Ahora volvamos a los SVM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311700" y="1043925"/>
            <a:ext cx="7181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Dijimos que cuando trabajamos con puntos en dos dimensiones un SVM hace una división como esta:</a:t>
            </a:r>
            <a:endParaRPr sz="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" y="1693375"/>
            <a:ext cx="3552600" cy="161719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213625" y="3503700"/>
            <a:ext cx="5150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¿Se puede usar con estos puntos en tres dimensiones?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piensan que se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vería la frontera de separación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151" y="1943425"/>
            <a:ext cx="3806749" cy="2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La pregunta del millón…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023" y="2401585"/>
            <a:ext cx="1383350" cy="61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456753" y="8251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pensaron en un plano (vamos a llamarlo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hiperplano,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mejor) acertaron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50" y="1393968"/>
            <a:ext cx="32480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450" y="1267750"/>
            <a:ext cx="3450775" cy="3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456753" y="8251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159300" y="638700"/>
            <a:ext cx="88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¿Y si queremos usar las cuatro características que tiene cada punto del conjunto de datos? (o sea puntos en cuatro dimensiones)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11700" y="1577325"/>
            <a:ext cx="7181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usar SVM?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sería la frontera?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vería eso con los puntos? -&gt;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0"/>
          <p:cNvSpPr txBox="1"/>
          <p:nvPr/>
        </p:nvSpPr>
        <p:spPr>
          <a:xfrm>
            <a:off x="456753" y="8251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159300" y="638700"/>
            <a:ext cx="88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¿Y si queremos usar las cuatro características que tiene cada punto del conjunto de datos? (o sea puntos en cuatro dimensiones)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311700" y="1577325"/>
            <a:ext cx="7181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usar SVM?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SIP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sería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frontera?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vería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eso con los puntos? -&gt;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18" name="Google Shape;3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1"/>
          <p:cNvSpPr txBox="1"/>
          <p:nvPr/>
        </p:nvSpPr>
        <p:spPr>
          <a:xfrm>
            <a:off x="456753" y="8251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159300" y="638700"/>
            <a:ext cx="88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¿Y si queremos usar las cuatro características que tiene cada punto del conjunto de datos? (o sea puntos en cuatro dimensiones)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311700" y="1577325"/>
            <a:ext cx="7181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usar SVM?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SIP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sería la frontera?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hiperplano en cuatro dimensiones, obvio…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vería eso con los puntos? -&gt;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2"/>
          <p:cNvSpPr txBox="1"/>
          <p:nvPr/>
        </p:nvSpPr>
        <p:spPr>
          <a:xfrm>
            <a:off x="456753" y="8251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00" y="2190202"/>
            <a:ext cx="3060250" cy="17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/>
        </p:nvSpPr>
        <p:spPr>
          <a:xfrm>
            <a:off x="159300" y="638700"/>
            <a:ext cx="88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¿Y si queremos usar las cuatro características que tiene cada punto del conjunto de datos? (o sea puntos en cuatro dimensiones)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311700" y="1577325"/>
            <a:ext cx="7181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usar SVM?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SIP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sería la frontera?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hiperplano en cuatro dimensiones, obvio…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vería eso con los puntos? -&gt;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37" name="Google Shape;3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3"/>
          <p:cNvSpPr txBox="1"/>
          <p:nvPr/>
        </p:nvSpPr>
        <p:spPr>
          <a:xfrm>
            <a:off x="456753" y="825143"/>
            <a:ext cx="823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00" y="2190202"/>
            <a:ext cx="3060250" cy="17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/>
        </p:nvSpPr>
        <p:spPr>
          <a:xfrm>
            <a:off x="159300" y="638700"/>
            <a:ext cx="88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¿Y si queremos usar las cuatro características que tiene cada punto del conjunto de datos? (o sea puntos en cuatro dimensiones)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11700" y="1577325"/>
            <a:ext cx="7181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usar SVM?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SIP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sería la frontera? -&gt;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hiperplano en cuatro dimensiones, obvio…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Char char="•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vería eso con los puntos? -&gt;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1455828" y="2949616"/>
            <a:ext cx="1886700" cy="10647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aira Medium"/>
              <a:buNone/>
            </a:pP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Por eso vamos a tener que confiar en el resultado de métricas, no siempre podemos VER el resultado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 del módulo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1144300"/>
            <a:ext cx="4069752" cy="2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77" y="684300"/>
            <a:ext cx="3742083" cy="383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48" name="Google Shape;34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4"/>
          <p:cNvSpPr txBox="1"/>
          <p:nvPr/>
        </p:nvSpPr>
        <p:spPr>
          <a:xfrm>
            <a:off x="456753" y="1202293"/>
            <a:ext cx="823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hay impedimentos en usar los algoritmos en puntos de cualquier dimensionalidad (solo restricciones computacionales)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las veces no vamos a poder “ver” las cosas, vamos a tener que confiar en las métricas que usemos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Cuando hablamos de “el espacio de características” nos referimos el espacio donde se mueven nuestro datos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159300" y="638700"/>
            <a:ext cx="88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En resumen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pequeña digresión</a:t>
            </a:r>
            <a:endParaRPr/>
          </a:p>
        </p:txBody>
      </p:sp>
      <p:sp>
        <p:nvSpPr>
          <p:cNvPr id="356" name="Google Shape;3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3959400" y="1717500"/>
            <a:ext cx="612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latin typeface="Encode Sans SemiBold"/>
                <a:ea typeface="Encode Sans SemiBold"/>
                <a:cs typeface="Encode Sans SemiBold"/>
                <a:sym typeface="Encode Sans SemiBold"/>
              </a:rPr>
              <a:t>)</a:t>
            </a:r>
            <a:endParaRPr sz="99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Clasificaciones no lineales</a:t>
            </a:r>
            <a:endParaRPr/>
          </a:p>
        </p:txBody>
      </p:sp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456753" y="825143"/>
            <a:ext cx="82305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SVM pueden funcionar eficientemente para muchos casos, pero hay conjuntos de datos que no están ni cerca de ser linealmente separables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forma de trabajar con esto, además de suavizar el margen, es agregar más características a los puntos (como hicieron con regresión polinomial) o sea, </a:t>
            </a: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aumentar la dimensionalidad de los datos</a:t>
            </a:r>
            <a:endParaRPr b="1"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algunos casos esto puede resultar en un conjunto de datos linealmente separable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 implementar definiendo un pipeline con un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PolynomialFeatures(...)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50" y="2571449"/>
            <a:ext cx="5410125" cy="17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/>
          <p:nvPr/>
        </p:nvSpPr>
        <p:spPr>
          <a:xfrm>
            <a:off x="5998000" y="2419350"/>
            <a:ext cx="290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puntos en el gráfico 1</a:t>
            </a:r>
            <a:b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p_0 = -4</a:t>
            </a:r>
            <a:b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P_1 = -3</a:t>
            </a:r>
            <a:b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/>
          </a:p>
        </p:txBody>
      </p:sp>
      <p:sp>
        <p:nvSpPr>
          <p:cNvPr id="367" name="Google Shape;367;p46"/>
          <p:cNvSpPr txBox="1"/>
          <p:nvPr/>
        </p:nvSpPr>
        <p:spPr>
          <a:xfrm>
            <a:off x="5961425" y="3466350"/>
            <a:ext cx="290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puntos en el gráfico 2</a:t>
            </a:r>
            <a:b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p_0 = (-4, -4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²</a:t>
            </a: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P_1 = (-3, -3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²</a:t>
            </a: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Clasificaciones no lineales</a:t>
            </a:r>
            <a:endParaRPr/>
          </a:p>
        </p:txBody>
      </p:sp>
      <p:sp>
        <p:nvSpPr>
          <p:cNvPr id="373" name="Google Shape;37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0" y="785925"/>
            <a:ext cx="3900925" cy="24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5" y="841475"/>
            <a:ext cx="3083476" cy="23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2464925" y="3106600"/>
            <a:ext cx="854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(x,y)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5377350" y="3106600"/>
            <a:ext cx="1499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(x,y,x²+y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²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3968525" y="3188800"/>
            <a:ext cx="976200" cy="29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>
            <a:off x="3151025" y="3738477"/>
            <a:ext cx="2611200" cy="8220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aira Medium"/>
              <a:buNone/>
            </a:pP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Estamos llevando nuestros datos a otro espacio porque ahí es más </a:t>
            </a: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fácil</a:t>
            </a: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 clasificarlos. Mantengan eso en mente…</a:t>
            </a:r>
            <a:endParaRPr sz="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poder de los kernels</a:t>
            </a:r>
            <a:endParaRPr/>
          </a:p>
        </p:txBody>
      </p:sp>
      <p:sp>
        <p:nvSpPr>
          <p:cNvPr id="385" name="Google Shape;38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8"/>
          <p:cNvSpPr txBox="1"/>
          <p:nvPr/>
        </p:nvSpPr>
        <p:spPr>
          <a:xfrm>
            <a:off x="456753" y="825143"/>
            <a:ext cx="8230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características polinomiales es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fácil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implementar y puede funcionar con todo tipo de algoritmos (no solo con SVM)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poder de los kernels</a:t>
            </a:r>
            <a:endParaRPr/>
          </a:p>
        </p:txBody>
      </p:sp>
      <p:sp>
        <p:nvSpPr>
          <p:cNvPr id="392" name="Google Shape;39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49"/>
          <p:cNvSpPr txBox="1"/>
          <p:nvPr/>
        </p:nvSpPr>
        <p:spPr>
          <a:xfrm>
            <a:off x="456753" y="825143"/>
            <a:ext cx="8230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características polinomiales es fácil de implementar y puede funcionar con todo tipo de algoritmos (no solo con SVM)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con un grado bajo esta táctica no puede tratar con datos muy complejos e incrementarlo demasiado aumenta mucho la cantidad de características haciendo el modelo muy lento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poder de los kernels</a:t>
            </a:r>
            <a:endParaRPr/>
          </a:p>
        </p:txBody>
      </p:sp>
      <p:sp>
        <p:nvSpPr>
          <p:cNvPr id="399" name="Google Shape;39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0"/>
          <p:cNvSpPr txBox="1"/>
          <p:nvPr/>
        </p:nvSpPr>
        <p:spPr>
          <a:xfrm>
            <a:off x="456753" y="825143"/>
            <a:ext cx="82305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características polinomiales es fácil de implementar y puede funcionar con todo tipo de algoritmos (no solo con SVM)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con un grado bajo esta táctica no puede tratar con datos muy complejos e incrementarlo demasiado aumenta mucho la cantidad de características haciendo el modelo muy lento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Afortunadamente, al trabajar con SVMs, se puede usar una técnica casi milagrosa</a:t>
            </a:r>
            <a:r>
              <a:rPr baseline="30000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llamada el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truco del kernel,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la que se obtiene el mismo resultado que agregar muchas características polinomiales, incluso potencialmente infinitas, sin tener que agregarlas (!!!)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50"/>
          <p:cNvSpPr txBox="1"/>
          <p:nvPr/>
        </p:nvSpPr>
        <p:spPr>
          <a:xfrm>
            <a:off x="456750" y="4256025"/>
            <a:ext cx="12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Géron’s dixit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poder de los kernels</a:t>
            </a:r>
            <a:endParaRPr/>
          </a:p>
        </p:txBody>
      </p:sp>
      <p:sp>
        <p:nvSpPr>
          <p:cNvPr id="407" name="Google Shape;40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1"/>
          <p:cNvSpPr txBox="1"/>
          <p:nvPr/>
        </p:nvSpPr>
        <p:spPr>
          <a:xfrm>
            <a:off x="456753" y="825143"/>
            <a:ext cx="82305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características polinomiales es fácil de implementar y puede funcionar con todo tipo de algoritmos (no solo con SVM)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con un grado bajo esta táctica no puede tratar con datos muy complejos e incrementarlo demasiado aumenta mucho la cantidad de características haciendo el modelo muy lento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Afortunadamente, al trabajar con SVMs, se puede usar una técnica casi milagrosa</a:t>
            </a:r>
            <a:r>
              <a:rPr baseline="30000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llamada el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truco del kernel,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la que se obtiene el mismo resultado que agregar muchas características polinomiales, incluso potencialmente infinitas, sin tener que agregarlas (!!!)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kernels permiten operar en un espacio de características implícito y de alta dimensión sin tener que calcular nunca las coordenadas de los datos en ese espacio, sino simplemente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haciendo las cuentas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espacio de características. Esta operación es a menudo más barata que el cálculo explícito de las coordenadas.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51"/>
          <p:cNvSpPr txBox="1"/>
          <p:nvPr/>
        </p:nvSpPr>
        <p:spPr>
          <a:xfrm>
            <a:off x="456750" y="4256025"/>
            <a:ext cx="12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Géron’s dixit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poder de los kernels</a:t>
            </a:r>
            <a:endParaRPr/>
          </a:p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2"/>
          <p:cNvSpPr txBox="1"/>
          <p:nvPr/>
        </p:nvSpPr>
        <p:spPr>
          <a:xfrm>
            <a:off x="456753" y="825143"/>
            <a:ext cx="82305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características polinomiales es fácil de implementar y puede funcionar con todo tipo de algoritmos (no solo con SVM)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con un grado bajo esta táctica no puede tratar con datos muy complejos e incrementarlo demasiado aumenta mucho la cantidad de características haciendo el modelo muy lento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Afortunadamente, al trabajar con SVMs, se puede usar una técnica casi milagrosa</a:t>
            </a:r>
            <a:r>
              <a:rPr baseline="30000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llamada el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truco del kernel,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la que se obtiene el mismo resultado que agregar muchas características polinomiales, incluso potencialmente infinitas, sin tener que agregarlas (!!!)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kernels permiten operar en un espacio de características implícito y de alta dimensión sin tener que calcular nunca las coordenadas de los datos en ese espacio, sino simplemente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haciendo las cuentas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espacio de características. Esta operación es a menudo más barata que el cálculo explícito de las coordenadas.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sea, </a:t>
            </a: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hay explosión combinatoria en el número de características</a:t>
            </a:r>
            <a:endParaRPr b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52"/>
          <p:cNvSpPr txBox="1"/>
          <p:nvPr/>
        </p:nvSpPr>
        <p:spPr>
          <a:xfrm>
            <a:off x="456750" y="4256025"/>
            <a:ext cx="12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Géron’s dixit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poder de los kernels</a:t>
            </a:r>
            <a:endParaRPr/>
          </a:p>
        </p:txBody>
      </p:sp>
      <p:sp>
        <p:nvSpPr>
          <p:cNvPr id="423" name="Google Shape;42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3"/>
          <p:cNvSpPr txBox="1"/>
          <p:nvPr/>
        </p:nvSpPr>
        <p:spPr>
          <a:xfrm>
            <a:off x="456753" y="1663343"/>
            <a:ext cx="8230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Lineal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Polinomial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Gaussiano RBF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Hay otros tipos más específicos dependiendo el tipo de problema e.g. String Kernels para texto</a:t>
            </a:r>
            <a:endParaRPr b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53"/>
          <p:cNvSpPr txBox="1"/>
          <p:nvPr/>
        </p:nvSpPr>
        <p:spPr>
          <a:xfrm>
            <a:off x="346550" y="843925"/>
            <a:ext cx="789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"/>
              <a:buNone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Hay varios tipos de kernels disponibles para usar (incluso se pueden definir) cada uno tiene sus hiperparámetros particulares que vamos a ver en el notebook: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 del módulo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1144300"/>
            <a:ext cx="4069752" cy="2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77" y="684300"/>
            <a:ext cx="3742083" cy="383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0" y="3252700"/>
            <a:ext cx="3318600" cy="642000"/>
          </a:xfrm>
          <a:prstGeom prst="ellipse">
            <a:avLst/>
          </a:prstGeom>
          <a:noFill/>
          <a:ln cap="flat" cmpd="sng" w="88900">
            <a:solidFill>
              <a:srgbClr val="F3DB8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</a:t>
            </a:r>
            <a:endParaRPr/>
          </a:p>
        </p:txBody>
      </p:sp>
      <p:sp>
        <p:nvSpPr>
          <p:cNvPr id="431" name="Google Shape;4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5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aira Light"/>
              <a:buNone/>
            </a:pPr>
            <a:r>
              <a:rPr lang="en" sz="2400">
                <a:solidFill>
                  <a:srgbClr val="000000"/>
                </a:solidFill>
                <a:latin typeface="Saira Light"/>
                <a:ea typeface="Saira Light"/>
                <a:cs typeface="Saira Light"/>
                <a:sym typeface="Saira Light"/>
              </a:rPr>
              <a:t>Vamos al notebook!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aira Light"/>
              <a:buNone/>
            </a:pPr>
            <a:r>
              <a:t/>
            </a:r>
            <a:endParaRPr sz="2400">
              <a:solidFill>
                <a:srgbClr val="000000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Notebook_Semana_3_SVM.ipynb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56753" y="981243"/>
            <a:ext cx="82305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Máquinas de Vectores de Soporte o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Machine (SVM)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modelo de aprendizaje automático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versátil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poderoso, capaz de realizar clasificación lineal/no lineal y regresión. 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muy útil, principalmente para clasificación, en conjuntos de datos pequeños o medianos (cientos o miles de instancias)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5080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SzPts val="600"/>
              <a:buFont typeface="Courier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190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Char char="•"/>
            </a:pPr>
            <a:r>
              <a:rPr lang="en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Pros</a:t>
            </a:r>
            <a:r>
              <a:rPr b="0" i="0" lang="en" sz="1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Fácil de usar, útil para baseline</a:t>
            </a:r>
            <a:endParaRPr sz="500"/>
          </a:p>
          <a:p>
            <a:pPr indent="-139700" lvl="0" marL="190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urier"/>
              <a:buChar char="•"/>
            </a:pPr>
            <a:r>
              <a:rPr lang="en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Contras</a:t>
            </a:r>
            <a:r>
              <a:rPr b="0" i="0" lang="en" sz="14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No escala bien 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muchos datos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02025" y="1201686"/>
            <a:ext cx="5007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¿Se acuerdan qué significaba </a:t>
            </a: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linealmente separable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75" y="2360368"/>
            <a:ext cx="41624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825" y="1185450"/>
            <a:ext cx="3552875" cy="26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06476" y="4382957"/>
            <a:ext cx="2189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Helvetica Neue"/>
              <a:buNone/>
            </a:pPr>
            <a:r>
              <a:rPr lang="en"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Imágenes adaptadas del Géron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202025" y="1201686"/>
            <a:ext cx="50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¿Se acuerdan qué significaba </a:t>
            </a:r>
            <a:r>
              <a:rPr b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linealmente separable</a:t>
            </a: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Era “si podemos trazar una línea que separe </a:t>
            </a: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perfectamente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 clases”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a pensar también en una </a:t>
            </a:r>
            <a:r>
              <a:rPr i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buena separación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75" y="2360368"/>
            <a:ext cx="41624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825" y="1185450"/>
            <a:ext cx="3552875" cy="26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06476" y="4382957"/>
            <a:ext cx="2189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0" lIns="14300" spcFirstLastPara="1" rIns="14300" wrap="square" tIns="14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Helvetica Neue"/>
              <a:buNone/>
            </a:pPr>
            <a:r>
              <a:rPr lang="en"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Imágenes adaptadas del Géron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1360350"/>
            <a:ext cx="2960275" cy="1414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¿Qué es un </a:t>
            </a:r>
            <a:r>
              <a:rPr b="1" lang="en" sz="18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buena separación</a:t>
            </a: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?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1360350"/>
            <a:ext cx="2960275" cy="1414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11700" y="638700"/>
            <a:ext cx="7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¿Qué es un </a:t>
            </a:r>
            <a:r>
              <a:rPr b="1" lang="en" sz="18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buena separación</a:t>
            </a:r>
            <a:r>
              <a:rPr lang="en" sz="1800">
                <a:solidFill>
                  <a:schemeClr val="dk1"/>
                </a:solidFill>
                <a:latin typeface="Saira Medium"/>
                <a:ea typeface="Saira Medium"/>
                <a:cs typeface="Saira Medium"/>
                <a:sym typeface="Saira Medium"/>
              </a:rPr>
              <a:t>?</a:t>
            </a:r>
            <a:endParaRPr sz="1800">
              <a:solidFill>
                <a:schemeClr val="dk1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756114" y="3130558"/>
            <a:ext cx="927000" cy="461700"/>
          </a:xfrm>
          <a:prstGeom prst="roundRect">
            <a:avLst>
              <a:gd fmla="val 24679" name="adj"/>
            </a:avLst>
          </a:prstGeom>
          <a:solidFill>
            <a:srgbClr val="F5CD53">
              <a:alpha val="74900"/>
            </a:srgbClr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aira Medium"/>
              <a:buNone/>
            </a:pPr>
            <a:r>
              <a:rPr lang="en" sz="1100">
                <a:latin typeface="Saira Medium"/>
                <a:ea typeface="Saira Medium"/>
                <a:cs typeface="Saira Medium"/>
                <a:sym typeface="Saira Medium"/>
              </a:rPr>
              <a:t>Ni siquiera separa bien</a:t>
            </a:r>
            <a:endParaRPr sz="500"/>
          </a:p>
        </p:txBody>
      </p:sp>
      <p:cxnSp>
        <p:nvCxnSpPr>
          <p:cNvPr id="150" name="Google Shape;150;p23"/>
          <p:cNvCxnSpPr>
            <a:stCxn id="149" idx="0"/>
            <a:endCxn id="147" idx="2"/>
          </p:cNvCxnSpPr>
          <p:nvPr/>
        </p:nvCxnSpPr>
        <p:spPr>
          <a:xfrm flipH="1" rot="10800000">
            <a:off x="1219614" y="2774458"/>
            <a:ext cx="6399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