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Encode Sans"/>
      <p:regular r:id="rId24"/>
      <p:bold r:id="rId25"/>
    </p:embeddedFont>
    <p:embeddedFont>
      <p:font typeface="Encode Sans SemiBold"/>
      <p:regular r:id="rId26"/>
      <p:bold r:id="rId27"/>
    </p:embeddedFont>
    <p:embeddedFont>
      <p:font typeface="IBM Plex Mono Light"/>
      <p:regular r:id="rId28"/>
      <p:bold r:id="rId29"/>
      <p:italic r:id="rId30"/>
      <p:boldItalic r:id="rId31"/>
    </p:embeddedFont>
    <p:embeddedFont>
      <p:font typeface="IBM Plex Mono ExtraLight"/>
      <p:regular r:id="rId32"/>
      <p:bold r:id="rId33"/>
      <p:italic r:id="rId34"/>
      <p:boldItalic r:id="rId35"/>
    </p:embeddedFont>
    <p:embeddedFont>
      <p:font typeface="IBM Plex Mono Thin"/>
      <p:regular r:id="rId36"/>
      <p:bold r:id="rId37"/>
      <p:italic r:id="rId38"/>
      <p:boldItalic r:id="rId39"/>
    </p:embeddedFont>
    <p:embeddedFont>
      <p:font typeface="Saira Light"/>
      <p:regular r:id="rId40"/>
      <p:bold r:id="rId41"/>
      <p:italic r:id="rId42"/>
      <p:boldItalic r:id="rId43"/>
    </p:embeddedFont>
    <p:embeddedFont>
      <p:font typeface="Helvetica Neue"/>
      <p:regular r:id="rId44"/>
      <p:bold r:id="rId45"/>
      <p:italic r:id="rId46"/>
      <p:boldItalic r:id="rId47"/>
    </p:embeddedFont>
    <p:embeddedFont>
      <p:font typeface="IBM Plex Mon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airaLight-regular.fntdata"/><Relationship Id="rId42" Type="http://schemas.openxmlformats.org/officeDocument/2006/relationships/font" Target="fonts/SairaLight-italic.fntdata"/><Relationship Id="rId41" Type="http://schemas.openxmlformats.org/officeDocument/2006/relationships/font" Target="fonts/SairaLight-bold.fntdata"/><Relationship Id="rId44" Type="http://schemas.openxmlformats.org/officeDocument/2006/relationships/font" Target="fonts/HelveticaNeue-regular.fntdata"/><Relationship Id="rId43" Type="http://schemas.openxmlformats.org/officeDocument/2006/relationships/font" Target="fonts/SairaLight-boldItalic.fntdata"/><Relationship Id="rId46" Type="http://schemas.openxmlformats.org/officeDocument/2006/relationships/font" Target="fonts/HelveticaNeue-italic.fntdata"/><Relationship Id="rId45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IBMPlexMono-regular.fntdata"/><Relationship Id="rId47" Type="http://schemas.openxmlformats.org/officeDocument/2006/relationships/font" Target="fonts/HelveticaNeue-boldItalic.fntdata"/><Relationship Id="rId49" Type="http://schemas.openxmlformats.org/officeDocument/2006/relationships/font" Target="fonts/IBMPlex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BMPlexMonoLight-boldItalic.fntdata"/><Relationship Id="rId30" Type="http://schemas.openxmlformats.org/officeDocument/2006/relationships/font" Target="fonts/IBMPlexMonoLight-italic.fntdata"/><Relationship Id="rId33" Type="http://schemas.openxmlformats.org/officeDocument/2006/relationships/font" Target="fonts/IBMPlexMonoExtraLight-bold.fntdata"/><Relationship Id="rId32" Type="http://schemas.openxmlformats.org/officeDocument/2006/relationships/font" Target="fonts/IBMPlexMonoExtraLight-regular.fntdata"/><Relationship Id="rId35" Type="http://schemas.openxmlformats.org/officeDocument/2006/relationships/font" Target="fonts/IBMPlexMonoExtraLight-boldItalic.fntdata"/><Relationship Id="rId34" Type="http://schemas.openxmlformats.org/officeDocument/2006/relationships/font" Target="fonts/IBMPlexMonoExtraLight-italic.fntdata"/><Relationship Id="rId37" Type="http://schemas.openxmlformats.org/officeDocument/2006/relationships/font" Target="fonts/IBMPlexMonoThin-bold.fntdata"/><Relationship Id="rId36" Type="http://schemas.openxmlformats.org/officeDocument/2006/relationships/font" Target="fonts/IBMPlexMonoThin-regular.fntdata"/><Relationship Id="rId39" Type="http://schemas.openxmlformats.org/officeDocument/2006/relationships/font" Target="fonts/IBMPlexMonoThin-boldItalic.fntdata"/><Relationship Id="rId38" Type="http://schemas.openxmlformats.org/officeDocument/2006/relationships/font" Target="fonts/IBMPlexMonoThin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ncodeSans-regular.fntdata"/><Relationship Id="rId23" Type="http://schemas.openxmlformats.org/officeDocument/2006/relationships/slide" Target="slides/slide18.xml"/><Relationship Id="rId26" Type="http://schemas.openxmlformats.org/officeDocument/2006/relationships/font" Target="fonts/EncodeSansSemiBold-regular.fntdata"/><Relationship Id="rId25" Type="http://schemas.openxmlformats.org/officeDocument/2006/relationships/font" Target="fonts/EncodeSans-bold.fntdata"/><Relationship Id="rId28" Type="http://schemas.openxmlformats.org/officeDocument/2006/relationships/font" Target="fonts/IBMPlexMonoLight-regular.fntdata"/><Relationship Id="rId27" Type="http://schemas.openxmlformats.org/officeDocument/2006/relationships/font" Target="fonts/EncodeSansSemiBold-bold.fntdata"/><Relationship Id="rId29" Type="http://schemas.openxmlformats.org/officeDocument/2006/relationships/font" Target="fonts/IBMPlexMonoLight-bold.fntdata"/><Relationship Id="rId51" Type="http://schemas.openxmlformats.org/officeDocument/2006/relationships/font" Target="fonts/IBMPlexMono-boldItalic.fntdata"/><Relationship Id="rId50" Type="http://schemas.openxmlformats.org/officeDocument/2006/relationships/font" Target="fonts/IBMPlex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1467809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1467809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3f9c835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3f9c835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46643cdf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46643cdf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46643cdf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46643cdf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46643cdf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46643cdf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46643cdf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46643cdf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46643cdf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846643cdf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846643cdf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846643cdf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46643cdf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846643cdf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80f10b2e9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80f10b2e9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9fec965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9fec965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57c2358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57c2358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d18d139a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d18d139a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f56dd98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f56dd98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c9245a60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c9245a60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42302146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42302146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42302146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42302146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4230214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4230214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Encode Sans"/>
              <a:buNone/>
              <a:defRPr b="1" sz="4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Encode Sans"/>
              <a:buNone/>
              <a:defRPr sz="2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11708" y="1196775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34908" l="13018" r="11770" t="35892"/>
          <a:stretch/>
        </p:blipFill>
        <p:spPr>
          <a:xfrm>
            <a:off x="415900" y="207275"/>
            <a:ext cx="2495550" cy="9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4481200"/>
            <a:ext cx="9144000" cy="66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9900" y="4255500"/>
            <a:ext cx="1790000" cy="11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9575" y="4224670"/>
            <a:ext cx="1790000" cy="1171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800" y="4270049"/>
            <a:ext cx="1651400" cy="1081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4EA7">
              <a:alpha val="27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4200"/>
              <a:buNone/>
              <a:defRPr sz="4200">
                <a:solidFill>
                  <a:srgbClr val="674EA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21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Encode Sans"/>
              <a:buNone/>
              <a:defRPr b="1" sz="4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Encode Sans"/>
              <a:buNone/>
              <a:defRPr sz="2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311708" y="1196775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34908" l="13018" r="11770" t="35892"/>
          <a:stretch/>
        </p:blipFill>
        <p:spPr>
          <a:xfrm>
            <a:off x="415900" y="207275"/>
            <a:ext cx="2495550" cy="9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 b="26579" l="0" r="0" t="22869"/>
          <a:stretch/>
        </p:blipFill>
        <p:spPr>
          <a:xfrm>
            <a:off x="5976900" y="279013"/>
            <a:ext cx="2495549" cy="825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396358" y="464993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500550" y="4663225"/>
            <a:ext cx="1158451" cy="44222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68" y="4679766"/>
            <a:ext cx="1220144" cy="4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96358" y="465681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500550" y="4663225"/>
            <a:ext cx="1158451" cy="44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68" y="4679766"/>
            <a:ext cx="1220144" cy="4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●"/>
              <a:defRPr sz="1400">
                <a:solidFill>
                  <a:srgbClr val="674EA7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▸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◇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●"/>
              <a:defRPr sz="1400">
                <a:solidFill>
                  <a:srgbClr val="674EA7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▸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◇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758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>
            <p:ph type="title"/>
          </p:nvPr>
        </p:nvSpPr>
        <p:spPr>
          <a:xfrm>
            <a:off x="311700" y="76600"/>
            <a:ext cx="85206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b="1"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Encode Sans SemiBold"/>
              <a:buChar char="●"/>
              <a:defRPr sz="1800">
                <a:solidFill>
                  <a:schemeClr val="dk2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Light"/>
              <a:buChar char="□"/>
              <a:defRPr>
                <a:solidFill>
                  <a:schemeClr val="dk2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ExtraLight"/>
              <a:buChar char="▸"/>
              <a:defRPr>
                <a:solidFill>
                  <a:schemeClr val="dk2"/>
                </a:solidFill>
                <a:latin typeface="IBM Plex Mono ExtraLight"/>
                <a:ea typeface="IBM Plex Mono ExtraLight"/>
                <a:cs typeface="IBM Plex Mono ExtraLight"/>
                <a:sym typeface="IBM Plex Mono Extra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▹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◆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◇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▪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hyperlink" Target="https://medium.com/@suryatejamenta/upsampler-and-convolution-transpose-layers-7e4346c05bb6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medium.com/@suryatejamenta/upsampler-and-convolution-transpose-layers-7e4346c05bb6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hyperlink" Target="https://blog.keras.io/building-autoencoders-in-kera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0" y="2053762"/>
            <a:ext cx="8520600" cy="145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Módulo 3</a:t>
            </a:r>
            <a:br>
              <a:rPr lang="en"/>
            </a:br>
            <a:r>
              <a:rPr lang="en"/>
              <a:t>Aprendizaje Automático</a:t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Autoencoders</a:t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90" y="1978048"/>
            <a:ext cx="1330160" cy="11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4339" y="883100"/>
            <a:ext cx="5175325" cy="33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Autoencoders</a:t>
            </a:r>
            <a:endParaRPr/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90" y="1978048"/>
            <a:ext cx="1330160" cy="11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4">
            <a:alphaModFix/>
          </a:blip>
          <a:srcRect b="0" l="0" r="43719" t="0"/>
          <a:stretch/>
        </p:blipFill>
        <p:spPr>
          <a:xfrm>
            <a:off x="1984345" y="883100"/>
            <a:ext cx="2912650" cy="33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3962" y="2097833"/>
            <a:ext cx="478225" cy="912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Autoencoders</a:t>
            </a:r>
            <a:endParaRPr/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 b="0" l="44533" r="0" t="0"/>
          <a:stretch/>
        </p:blipFill>
        <p:spPr>
          <a:xfrm>
            <a:off x="4289002" y="883100"/>
            <a:ext cx="2870549" cy="33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3962" y="2097833"/>
            <a:ext cx="478225" cy="912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Autoencoders</a:t>
            </a:r>
            <a:endParaRPr/>
          </a:p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 b="0" l="44533" r="0" t="0"/>
          <a:stretch/>
        </p:blipFill>
        <p:spPr>
          <a:xfrm>
            <a:off x="4289002" y="883100"/>
            <a:ext cx="2870549" cy="33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3962" y="2097833"/>
            <a:ext cx="478225" cy="912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6723" y="1963373"/>
            <a:ext cx="1330150" cy="11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Autoencoders</a:t>
            </a:r>
            <a:endParaRPr/>
          </a:p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339" y="883100"/>
            <a:ext cx="5175325" cy="33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290" y="1978048"/>
            <a:ext cx="1330160" cy="11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6723" y="1963373"/>
            <a:ext cx="1330150" cy="11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Autoencoders</a:t>
            </a:r>
            <a:endParaRPr/>
          </a:p>
        </p:txBody>
      </p:sp>
      <p:sp>
        <p:nvSpPr>
          <p:cNvPr id="197" name="Google Shape;19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9"/>
          <p:cNvSpPr txBox="1"/>
          <p:nvPr/>
        </p:nvSpPr>
        <p:spPr>
          <a:xfrm>
            <a:off x="164575" y="843325"/>
            <a:ext cx="40422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También se pueden usar capas convolucionales, en este caso estaríamos hablando de un </a:t>
            </a:r>
            <a:r>
              <a:rPr i="1"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Convolutional Autoencoder</a:t>
            </a:r>
            <a:endParaRPr i="1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sutileza que aparece al incorporar capas convolucionales es que necesitamos regresar al tamaño original usando capas de  </a:t>
            </a:r>
            <a:r>
              <a:rPr i="1" lang="en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up-sampling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675" y="622075"/>
            <a:ext cx="4865487" cy="36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100" y="2657251"/>
            <a:ext cx="3618575" cy="141904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/>
        </p:nvSpPr>
        <p:spPr>
          <a:xfrm>
            <a:off x="349475" y="4278050"/>
            <a:ext cx="126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Fuente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Autoencoders</a:t>
            </a:r>
            <a:endParaRPr/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0"/>
          <p:cNvSpPr txBox="1"/>
          <p:nvPr/>
        </p:nvSpPr>
        <p:spPr>
          <a:xfrm>
            <a:off x="164575" y="843325"/>
            <a:ext cx="638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¿Aplicaciones?, varias</a:t>
            </a:r>
            <a:endParaRPr sz="17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349475" y="4278050"/>
            <a:ext cx="126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Fuente</a:t>
            </a:r>
            <a:endParaRPr sz="1000"/>
          </a:p>
        </p:txBody>
      </p:sp>
      <p:sp>
        <p:nvSpPr>
          <p:cNvPr id="210" name="Google Shape;210;p30"/>
          <p:cNvSpPr txBox="1"/>
          <p:nvPr/>
        </p:nvSpPr>
        <p:spPr>
          <a:xfrm>
            <a:off x="311700" y="1553775"/>
            <a:ext cx="3974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AutoNum type="arabicPeriod"/>
            </a:pPr>
            <a:r>
              <a:rPr lang="en">
                <a:solidFill>
                  <a:schemeClr val="accent2"/>
                </a:solidFill>
              </a:rPr>
              <a:t>Reducción de la dimensionalidad</a:t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</a:pPr>
            <a:r>
              <a:rPr lang="en">
                <a:solidFill>
                  <a:schemeClr val="accent2"/>
                </a:solidFill>
              </a:rPr>
              <a:t>Detección de características</a:t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</a:pPr>
            <a:r>
              <a:rPr lang="en">
                <a:solidFill>
                  <a:schemeClr val="accent2"/>
                </a:solidFill>
              </a:rPr>
              <a:t>Pre-entrenamiento no supervisado</a:t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</a:pPr>
            <a:r>
              <a:rPr lang="en">
                <a:solidFill>
                  <a:schemeClr val="accent2"/>
                </a:solidFill>
              </a:rPr>
              <a:t>Reducción de ruido</a:t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</a:pPr>
            <a:r>
              <a:rPr lang="en">
                <a:solidFill>
                  <a:schemeClr val="accent2"/>
                </a:solidFill>
              </a:rPr>
              <a:t>Detección de anomalias</a:t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</a:pPr>
            <a:r>
              <a:rPr lang="en">
                <a:solidFill>
                  <a:schemeClr val="accent2"/>
                </a:solidFill>
              </a:rPr>
              <a:t>Generación de datos </a:t>
            </a:r>
            <a:endParaRPr>
              <a:solidFill>
                <a:schemeClr val="accent2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AutoNum type="arabicPeriod"/>
            </a:pPr>
            <a:r>
              <a:rPr lang="en">
                <a:solidFill>
                  <a:srgbClr val="212121"/>
                </a:solidFill>
              </a:rPr>
              <a:t>…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Autoencoders</a:t>
            </a:r>
            <a:endParaRPr/>
          </a:p>
        </p:txBody>
      </p:sp>
      <p:sp>
        <p:nvSpPr>
          <p:cNvPr id="216" name="Google Shape;21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31"/>
          <p:cNvSpPr txBox="1"/>
          <p:nvPr/>
        </p:nvSpPr>
        <p:spPr>
          <a:xfrm>
            <a:off x="311700" y="974800"/>
            <a:ext cx="79041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Vamos a ver algunas aplicaciones y variantes en el notebook, lo importante es quedarse con la idea que una vez entrenado tenemos…</a:t>
            </a:r>
            <a:endParaRPr sz="17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Helvetica Neue"/>
              <a:buAutoNum type="alphaLcPeriod"/>
            </a:pPr>
            <a:r>
              <a:rPr lang="en" sz="17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red que aprendió características de los datos de forma tal que puede </a:t>
            </a:r>
            <a:r>
              <a:rPr b="1" lang="en" sz="17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codificarlos</a:t>
            </a:r>
            <a:r>
              <a:rPr lang="en" sz="17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(o comprimirlos, si quieren) en un espacio de menor dimensión</a:t>
            </a:r>
            <a:endParaRPr sz="17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Helvetica Neue"/>
              <a:buAutoNum type="alphaLcPeriod"/>
            </a:pPr>
            <a:r>
              <a:rPr lang="en" sz="17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red que toma un dato en este espacio latente y lo </a:t>
            </a:r>
            <a:r>
              <a:rPr b="1" lang="en" sz="17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decodifica </a:t>
            </a:r>
            <a:r>
              <a:rPr lang="en" sz="17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llegar a un elemento en el espacio original que se parece mucho al dato de entrada</a:t>
            </a:r>
            <a:endParaRPr sz="17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Notebook</a:t>
            </a:r>
            <a:endParaRPr/>
          </a:p>
        </p:txBody>
      </p:sp>
      <p:sp>
        <p:nvSpPr>
          <p:cNvPr id="223" name="Google Shape;22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aira Light"/>
              <a:ea typeface="Saira Light"/>
              <a:cs typeface="Saira Light"/>
              <a:sym typeface="Saira Ligh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aira Light"/>
              <a:buNone/>
            </a:pPr>
            <a:r>
              <a:rPr lang="en" sz="2400">
                <a:solidFill>
                  <a:srgbClr val="000000"/>
                </a:solidFill>
                <a:latin typeface="Saira Light"/>
                <a:ea typeface="Saira Light"/>
                <a:cs typeface="Saira Light"/>
                <a:sym typeface="Saira Light"/>
              </a:rPr>
              <a:t>Vamos al notebook!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aira Light"/>
              <a:buNone/>
            </a:pPr>
            <a:r>
              <a:t/>
            </a:r>
            <a:endParaRPr sz="2400">
              <a:solidFill>
                <a:srgbClr val="000000"/>
              </a:solidFill>
              <a:latin typeface="Saira Light"/>
              <a:ea typeface="Saira Light"/>
              <a:cs typeface="Saira Light"/>
              <a:sym typeface="Saira Ligh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Notebook_Semana_8_Autoencoders.ipynb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353725" y="3257481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Semana 8 </a:t>
            </a:r>
            <a:r>
              <a:rPr lang="en"/>
              <a:t>Autoencoders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6"/>
          <p:cNvSpPr txBox="1"/>
          <p:nvPr>
            <p:ph type="ctrTitle"/>
          </p:nvPr>
        </p:nvSpPr>
        <p:spPr>
          <a:xfrm>
            <a:off x="311700" y="20904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Módulo 3</a:t>
            </a:r>
            <a:br>
              <a:rPr lang="en"/>
            </a:br>
            <a:r>
              <a:rPr lang="en"/>
              <a:t>Aprendizaje Automático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Contenidos del módulo</a:t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25" y="1144300"/>
            <a:ext cx="4069752" cy="28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777" y="684300"/>
            <a:ext cx="3742083" cy="3831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Contenidos del módulo</a:t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25" y="1144300"/>
            <a:ext cx="4069752" cy="28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777" y="684300"/>
            <a:ext cx="3742083" cy="383141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4665450" y="1987350"/>
            <a:ext cx="3807000" cy="847200"/>
          </a:xfrm>
          <a:prstGeom prst="ellipse">
            <a:avLst/>
          </a:prstGeom>
          <a:noFill/>
          <a:ln cap="flat" cmpd="sng" w="88900">
            <a:solidFill>
              <a:srgbClr val="F3DB8E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Autoencoders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501200" y="964175"/>
            <a:ext cx="78960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lo largo del curso se mostraron varios algoritmos y técnicas que utilizaban diferentes formas de aprendizaje </a:t>
            </a:r>
            <a:endParaRPr sz="17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Pero, en las redes neuronales que vimos, siempre se hizo </a:t>
            </a:r>
            <a:r>
              <a:rPr b="1" lang="en" sz="17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aprendizaje supervisado. </a:t>
            </a:r>
            <a:r>
              <a:rPr lang="en" sz="17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Siempre se buscaba mapear un dato de entrada a una variable target</a:t>
            </a:r>
            <a:endParaRPr sz="17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Hoy </a:t>
            </a:r>
            <a:r>
              <a:rPr lang="en" sz="17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vamos a ver un </a:t>
            </a:r>
            <a:r>
              <a:rPr lang="en" sz="17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nuevo tipo de red (o por lo menos en el sentido más estricto del término), vamos a ver una arquitectura junto a una forma de entrenamiento no supervisado (en realidad auto-supervisado). Los </a:t>
            </a:r>
            <a:r>
              <a:rPr b="1" lang="en" sz="17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autoencoders</a:t>
            </a:r>
            <a:endParaRPr sz="17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Autoencoders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254950" y="867975"/>
            <a:ext cx="8520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 que busca un autoencoder es reproducir el dato de entrada</a:t>
            </a:r>
            <a:endParaRPr sz="15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truco está en que aprende a hacerlo pasando por un espacio de dimensión menor, o sea, </a:t>
            </a:r>
            <a:r>
              <a:rPr b="1"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codifica</a:t>
            </a:r>
            <a:r>
              <a:rPr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los datos en un </a:t>
            </a:r>
            <a:r>
              <a:rPr i="1"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espacio latente</a:t>
            </a:r>
            <a:r>
              <a:rPr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(que se puede lograr forzando un </a:t>
            </a:r>
            <a:r>
              <a:rPr i="1"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cuello de botella </a:t>
            </a:r>
            <a:r>
              <a:rPr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la arquitectura) para luego </a:t>
            </a:r>
            <a:r>
              <a:rPr b="1"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decodificarlos </a:t>
            </a:r>
            <a:r>
              <a:rPr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el espacio original buscando reconstruir el dato de entrada</a:t>
            </a:r>
            <a:endParaRPr sz="15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650" y="2407874"/>
            <a:ext cx="6180682" cy="19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349475" y="4278050"/>
            <a:ext cx="126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Fuente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Autoencoders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254950" y="1081600"/>
            <a:ext cx="53979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su forma más sencilla es una red totalmente conectada con una capa oculta:</a:t>
            </a:r>
            <a:endParaRPr sz="15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Helvetica Neue"/>
              <a:buChar char="○"/>
            </a:pPr>
            <a:r>
              <a:rPr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cantidad de neuronas de salida tienen que ser </a:t>
            </a:r>
            <a:r>
              <a:rPr b="1"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igual</a:t>
            </a:r>
            <a:r>
              <a:rPr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 tamaño del input</a:t>
            </a:r>
            <a:endParaRPr sz="15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Helvetica Neue"/>
              <a:buChar char="○"/>
            </a:pPr>
            <a:r>
              <a:rPr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cantidad de neuronas de la capa oculta tiene que ser </a:t>
            </a:r>
            <a:r>
              <a:rPr b="1"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menor</a:t>
            </a:r>
            <a:r>
              <a:rPr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que las de la salida</a:t>
            </a:r>
            <a:endParaRPr sz="15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el entrenamiento se pone como target a aprender al mismo dato que se le presentó a la red</a:t>
            </a:r>
            <a:endParaRPr sz="15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esta forma, cuando el autoencoder busca reproducir la entrada lo forzamos a </a:t>
            </a:r>
            <a:r>
              <a:rPr i="1"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comprimir la información </a:t>
            </a:r>
            <a:r>
              <a:rPr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aprendiendo sus características más relevantes</a:t>
            </a:r>
            <a:endParaRPr sz="15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800" y="867975"/>
            <a:ext cx="2538647" cy="31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349475" y="4278050"/>
            <a:ext cx="126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Imágen del Géron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Autoencoders</a:t>
            </a:r>
            <a:endParaRPr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254950" y="867975"/>
            <a:ext cx="4683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van a distinguir dos partes de la red, la parte que efectivamente </a:t>
            </a:r>
            <a:r>
              <a:rPr i="1" lang="en" sz="16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comprime</a:t>
            </a:r>
            <a:r>
              <a:rPr lang="en" sz="16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información llevándola al espacio latente y la parte que toma una representación en este espacio y busca regenerar el dato</a:t>
            </a:r>
            <a:endParaRPr sz="16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primera parte es el </a:t>
            </a:r>
            <a:r>
              <a:rPr b="1" lang="en" sz="16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encoder</a:t>
            </a:r>
            <a:r>
              <a:rPr lang="en" sz="16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la segunda el </a:t>
            </a:r>
            <a:r>
              <a:rPr b="1" lang="en" sz="16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decoder</a:t>
            </a:r>
            <a:r>
              <a:rPr lang="en" sz="16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6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800" y="867975"/>
            <a:ext cx="2538647" cy="31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349475" y="4278050"/>
            <a:ext cx="126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Imágen del Géron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Autoencoders</a:t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164575" y="843325"/>
            <a:ext cx="41655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supuesto, esto se puede generalizar haciendo arquitecturas más profundas.</a:t>
            </a:r>
            <a:endParaRPr sz="15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Esto se suele llamar </a:t>
            </a:r>
            <a:r>
              <a:rPr i="1"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Stacked Autoencoders </a:t>
            </a:r>
            <a:r>
              <a:rPr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i="1"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Deep Autoencoders</a:t>
            </a:r>
            <a:r>
              <a:rPr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5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idea es que añadir más capas permite aprender codificaciones más complejas</a:t>
            </a:r>
            <a:endParaRPr sz="15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Ojo, hay que ser cuidadoso y no hacer al AE demasiado poderoso, no queremos que simplemente “mapee una entrada a una salida” queremos forzarlo a que </a:t>
            </a:r>
            <a:r>
              <a:rPr b="1"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codifique</a:t>
            </a:r>
            <a:r>
              <a:rPr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b="1" lang="en" sz="15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decodifique</a:t>
            </a:r>
            <a:endParaRPr b="1" sz="15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376" y="663175"/>
            <a:ext cx="4588775" cy="342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349475" y="4278050"/>
            <a:ext cx="16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Imágen de Wikipedia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