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theme/theme1.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 name="Shape 26"/>
        <p:cNvGrpSpPr/>
        <p:nvPr/>
      </p:nvGrpSpPr>
      <p:grpSpPr>
        <a:xfrm>
          <a:off y="0" x="0"/>
          <a:ext cy="0" cx="0"/>
          <a:chOff y="0" x="0"/>
          <a:chExt cy="0" cx="0"/>
        </a:xfrm>
      </p:grpSpPr>
      <p:sp>
        <p:nvSpPr>
          <p:cNvPr id="27" name="Shape 2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28" name="Shape 2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9" name="Shape 89"/>
        <p:cNvGrpSpPr/>
        <p:nvPr/>
      </p:nvGrpSpPr>
      <p:grpSpPr>
        <a:xfrm>
          <a:off y="0" x="0"/>
          <a:ext cy="0" cx="0"/>
          <a:chOff y="0" x="0"/>
          <a:chExt cy="0" cx="0"/>
        </a:xfrm>
      </p:grpSpPr>
      <p:sp>
        <p:nvSpPr>
          <p:cNvPr id="90" name="Shape 9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1" name="Shape 9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3" name="Shape 10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7" name="Shape 107"/>
        <p:cNvGrpSpPr/>
        <p:nvPr/>
      </p:nvGrpSpPr>
      <p:grpSpPr>
        <a:xfrm>
          <a:off y="0" x="0"/>
          <a:ext cy="0" cx="0"/>
          <a:chOff y="0" x="0"/>
          <a:chExt cy="0" cx="0"/>
        </a:xfrm>
      </p:grpSpPr>
      <p:sp>
        <p:nvSpPr>
          <p:cNvPr id="108" name="Shape 10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9" name="Shape 10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Sign bit: </a:t>
            </a:r>
          </a:p>
          <a:p>
            <a:pPr rtl="0" lvl="0">
              <a:buNone/>
            </a:pPr>
            <a:r>
              <a:rPr lang="en"/>
              <a:t>0 is positive</a:t>
            </a:r>
          </a:p>
          <a:p>
            <a:pPr rtl="0" lvl="0">
              <a:buNone/>
            </a:pPr>
            <a:r>
              <a:rPr lang="en"/>
              <a:t>1 is negative</a:t>
            </a:r>
          </a:p>
          <a:p>
            <a:r>
              <a:t/>
            </a:r>
          </a:p>
          <a:p>
            <a:pPr rtl="0" lvl="0">
              <a:buNone/>
            </a:pPr>
            <a:r>
              <a:rPr lang="en"/>
              <a:t>Exponent:</a:t>
            </a:r>
          </a:p>
          <a:p>
            <a:pPr rtl="0" lvl="0">
              <a:buNone/>
            </a:pPr>
            <a:r>
              <a:rPr lang="en"/>
              <a:t>The exponent field contains 127 plus the true exponent for single-precision</a:t>
            </a:r>
          </a:p>
          <a:p>
            <a:pPr rtl="0" lvl="0">
              <a:buNone/>
            </a:pPr>
            <a:r>
              <a:rPr lang="en"/>
              <a:t>Why?:</a:t>
            </a:r>
          </a:p>
          <a:p>
            <a:pPr>
              <a:buNone/>
            </a:pPr>
            <a:r>
              <a:rPr lang="en"/>
              <a:t>The exponent field needs to represent both positive and negative exponents. To do this, a bias is added to the actual exponent in order to get the stored exponent. For IEEE single-precision floats, this value is 127. Thus, an exponent of zero means that 127 is stored in the exponent field. A stored value of 200 indicates an exponent of (200-127), or 73.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 name="Shape 40"/>
        <p:cNvGrpSpPr/>
        <p:nvPr/>
      </p:nvGrpSpPr>
      <p:grpSpPr>
        <a:xfrm>
          <a:off y="0" x="0"/>
          <a:ext cy="0" cx="0"/>
          <a:chOff y="0" x="0"/>
          <a:chExt cy="0" cx="0"/>
        </a:xfrm>
      </p:grpSpPr>
      <p:sp>
        <p:nvSpPr>
          <p:cNvPr id="41" name="Shape 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2" name="Shape 4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Sign bit: </a:t>
            </a:r>
          </a:p>
          <a:p>
            <a:pPr rtl="0" lvl="0">
              <a:buNone/>
            </a:pPr>
            <a:r>
              <a:rPr lang="en"/>
              <a:t>0 is positive</a:t>
            </a:r>
          </a:p>
          <a:p>
            <a:pPr rtl="0" lvl="0">
              <a:buNone/>
            </a:pPr>
            <a:r>
              <a:rPr lang="en"/>
              <a:t>1 is negative</a:t>
            </a:r>
          </a:p>
          <a:p>
            <a:r>
              <a:t/>
            </a:r>
          </a:p>
          <a:p>
            <a:pPr rtl="0" lvl="0">
              <a:buNone/>
            </a:pPr>
            <a:r>
              <a:rPr lang="en"/>
              <a:t>Exponent:</a:t>
            </a:r>
          </a:p>
          <a:p>
            <a:pPr rtl="0" lvl="0">
              <a:buNone/>
            </a:pPr>
            <a:r>
              <a:rPr lang="en"/>
              <a:t>The exponent field contains 127 plus the true exponent for single-precision</a:t>
            </a:r>
          </a:p>
          <a:p>
            <a:pPr rtl="0" lvl="0">
              <a:buNone/>
            </a:pPr>
            <a:r>
              <a:rPr lang="en"/>
              <a:t>Why?:</a:t>
            </a:r>
          </a:p>
          <a:p>
            <a:pPr rtl="0" lvl="0">
              <a:buNone/>
            </a:pPr>
            <a:r>
              <a:rPr lang="en"/>
              <a:t>The exponent field needs to represent both positive and negative exponents. To do this, a bias is added to the actual exponent in order to get the stored exponent. For IEEE single-precision floats, this value is 127. Thus, an exponent of zero means that 127 is stored in the exponent field. A stored value of 200 indicates an exponent of (200-127), or 73.</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In order to maximize the quantity of representable numbers, floating-point numbers are typically stored in normalized form. This basically puts the radix point after the first non-zero digit. </a:t>
            </a:r>
          </a:p>
          <a:p>
            <a:r>
              <a:t/>
            </a:r>
          </a:p>
          <a:p>
            <a:pPr rtl="0" lvl="0">
              <a:buNone/>
            </a:pPr>
            <a:r>
              <a:rPr lang="en"/>
              <a:t>In base two the only possible non-zero digit is 1. Thus, we can just assume a leading digit of 1, and don't need to represent it explicitly. As a result, the mantissa has effectively 24 bits of resolution, by way of 23 fraction bits.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Negative numbers less than -(2-2</a:t>
            </a:r>
            <a:r>
              <a:rPr baseline="30000" lang="en"/>
              <a:t>-23</a:t>
            </a:r>
            <a:r>
              <a:rPr lang="en"/>
              <a:t>) × 2</a:t>
            </a:r>
            <a:r>
              <a:rPr baseline="30000" lang="en"/>
              <a:t>127</a:t>
            </a:r>
            <a:r>
              <a:rPr lang="en"/>
              <a:t> (negative overflow)</a:t>
            </a:r>
          </a:p>
          <a:p>
            <a:pPr rtl="0" lvl="0">
              <a:buNone/>
            </a:pPr>
            <a:r>
              <a:rPr lang="en"/>
              <a:t>Negative numbers greater than -2</a:t>
            </a:r>
            <a:r>
              <a:rPr baseline="30000" lang="en"/>
              <a:t>-149</a:t>
            </a:r>
            <a:r>
              <a:rPr lang="en"/>
              <a:t> (negative underflow)</a:t>
            </a:r>
          </a:p>
          <a:p>
            <a:pPr rtl="0" lvl="0">
              <a:buNone/>
            </a:pPr>
            <a:r>
              <a:rPr lang="en"/>
              <a:t>Positive numbers less than 2</a:t>
            </a:r>
            <a:r>
              <a:rPr baseline="30000" lang="en"/>
              <a:t>-149</a:t>
            </a:r>
            <a:r>
              <a:rPr lang="en"/>
              <a:t> (positive underflow)</a:t>
            </a:r>
          </a:p>
          <a:p>
            <a:pPr>
              <a:buNone/>
            </a:pPr>
            <a:r>
              <a:rPr lang="en"/>
              <a:t>Positive numbers greater than (2-2</a:t>
            </a:r>
            <a:r>
              <a:rPr baseline="30000" lang="en"/>
              <a:t>-23</a:t>
            </a:r>
            <a:r>
              <a:rPr lang="en"/>
              <a:t>) × 2</a:t>
            </a:r>
            <a:r>
              <a:rPr baseline="30000" lang="en"/>
              <a:t>127</a:t>
            </a:r>
            <a:r>
              <a:rPr lang="en"/>
              <a:t> (positive overflow)</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id="7" name="Shape 7"/>
        <p:cNvGrpSpPr/>
        <p:nvPr/>
      </p:nvGrpSpPr>
      <p:grpSpPr>
        <a:xfrm>
          <a:off y="0" x="0"/>
          <a:ext cy="0" cx="0"/>
          <a:chOff y="0" x="0"/>
          <a:chExt cy="0" cx="0"/>
        </a:xfrm>
      </p:grpSpPr>
      <p:sp>
        <p:nvSpPr>
          <p:cNvPr id="8" name="Shape 8"/>
          <p:cNvSpPr txBox="1"/>
          <p:nvPr>
            <p:ph idx="1" type="subTitle"/>
          </p:nvPr>
        </p:nvSpPr>
        <p:spPr>
          <a:xfrm>
            <a:off y="3786737" x="685800"/>
            <a:ext cy="1046400" cx="7772400"/>
          </a:xfrm>
          <a:prstGeom prst="rect">
            <a:avLst/>
          </a:prstGeom>
          <a:noFill/>
          <a:ln>
            <a:noFill/>
          </a:ln>
        </p:spPr>
        <p:txBody>
          <a:bodyPr bIns="91425" rIns="91425" lIns="91425" tIns="91425" anchor="t" anchorCtr="0"/>
          <a:lstStyle>
            <a:lvl1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1pPr>
            <a:lvl2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2pPr>
            <a:lvl3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3pPr>
            <a:lvl4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4pPr>
            <a:lvl5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5pPr>
            <a:lvl6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6pPr>
            <a:lvl7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7pPr>
            <a:lvl8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8pPr>
            <a:lvl9pPr algn="ctr" rtl="0" indent="190500" marL="0">
              <a:lnSpc>
                <a:spcPct val="100000"/>
              </a:lnSpc>
              <a:spcBef>
                <a:spcPts val="0"/>
              </a:spcBef>
              <a:spcAft>
                <a:spcPts val="0"/>
              </a:spcAft>
              <a:buClr>
                <a:schemeClr val="dk2"/>
              </a:buClr>
              <a:buSzPct val="100000"/>
              <a:buFont typeface="Arial"/>
              <a:buNone/>
              <a:defRPr strike="noStrike" u="none" b="0" cap="none" baseline="0" sz="3000" i="0">
                <a:solidFill>
                  <a:schemeClr val="dk2"/>
                </a:solidFill>
                <a:latin typeface="Arial"/>
                <a:ea typeface="Arial"/>
                <a:cs typeface="Arial"/>
                <a:sym typeface="Arial"/>
              </a:defRPr>
            </a:lvl9pPr>
          </a:lstStyle>
          <a:p/>
        </p:txBody>
      </p:sp>
      <p:sp>
        <p:nvSpPr>
          <p:cNvPr id="9" name="Shape 9"/>
          <p:cNvSpPr txBox="1"/>
          <p:nvPr>
            <p:ph type="ctrTitle"/>
          </p:nvPr>
        </p:nvSpPr>
        <p:spPr>
          <a:xfrm>
            <a:off y="2111123" x="685800"/>
            <a:ext cy="1546500" cx="7772400"/>
          </a:xfrm>
          <a:prstGeom prst="rect">
            <a:avLst/>
          </a:prstGeom>
          <a:noFill/>
          <a:ln>
            <a:noFill/>
          </a:ln>
        </p:spPr>
        <p:txBody>
          <a:bodyPr bIns="91425" rIns="91425" lIns="91425" tIns="91425" anchor="b" anchorCtr="0"/>
          <a:lstStyle>
            <a:lvl1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1pPr>
            <a:lvl2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2pPr>
            <a:lvl3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3pPr>
            <a:lvl4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4pPr>
            <a:lvl5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5pPr>
            <a:lvl6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6pPr>
            <a:lvl7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7pPr>
            <a:lvl8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8pPr>
            <a:lvl9pPr algn="ctr" rtl="0" indent="304800" marL="0">
              <a:spcBef>
                <a:spcPts val="0"/>
              </a:spcBef>
              <a:buClr>
                <a:schemeClr val="dk1"/>
              </a:buClr>
              <a:buSzPct val="100000"/>
              <a:buFont typeface="Arial"/>
              <a:buNone/>
              <a:defRPr strike="noStrike" u="none" b="1" cap="none" baseline="0" sz="4800" i="0">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id="16" name="Shape 16"/>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1"/>
                </a:solidFill>
                <a:latin typeface="Arial"/>
                <a:ea typeface="Arial"/>
                <a:cs typeface="Arial"/>
                <a:sym typeface="Arial"/>
              </a:defRPr>
            </a:lvl1pPr>
            <a:lvl2pPr algn="l" rtl="0">
              <a:spcBef>
                <a:spcPts val="0"/>
              </a:spcBef>
              <a:buSzPct val="100000"/>
              <a:buFont typeface="Arial"/>
              <a:buNone/>
              <a:defRPr b="1" sz="3600">
                <a:solidFill>
                  <a:schemeClr val="dk1"/>
                </a:solidFill>
                <a:latin typeface="Arial"/>
                <a:ea typeface="Arial"/>
                <a:cs typeface="Arial"/>
                <a:sym typeface="Arial"/>
              </a:defRPr>
            </a:lvl2pPr>
            <a:lvl3pPr algn="l" rtl="0">
              <a:spcBef>
                <a:spcPts val="0"/>
              </a:spcBef>
              <a:buSzPct val="100000"/>
              <a:buFont typeface="Arial"/>
              <a:buNone/>
              <a:defRPr b="1" sz="3600">
                <a:solidFill>
                  <a:schemeClr val="dk1"/>
                </a:solidFill>
                <a:latin typeface="Arial"/>
                <a:ea typeface="Arial"/>
                <a:cs typeface="Arial"/>
                <a:sym typeface="Arial"/>
              </a:defRPr>
            </a:lvl3pPr>
            <a:lvl4pPr algn="l" rtl="0">
              <a:spcBef>
                <a:spcPts val="0"/>
              </a:spcBef>
              <a:buSzPct val="100000"/>
              <a:buFont typeface="Arial"/>
              <a:buNone/>
              <a:defRPr b="1" sz="3600">
                <a:solidFill>
                  <a:schemeClr val="dk1"/>
                </a:solidFill>
                <a:latin typeface="Arial"/>
                <a:ea typeface="Arial"/>
                <a:cs typeface="Arial"/>
                <a:sym typeface="Arial"/>
              </a:defRPr>
            </a:lvl4pPr>
            <a:lvl5pPr algn="l" rtl="0">
              <a:spcBef>
                <a:spcPts val="0"/>
              </a:spcBef>
              <a:buSzPct val="100000"/>
              <a:buFont typeface="Arial"/>
              <a:buNone/>
              <a:defRPr b="1" sz="3600">
                <a:solidFill>
                  <a:schemeClr val="dk1"/>
                </a:solidFill>
                <a:latin typeface="Arial"/>
                <a:ea typeface="Arial"/>
                <a:cs typeface="Arial"/>
                <a:sym typeface="Arial"/>
              </a:defRPr>
            </a:lvl5pPr>
            <a:lvl6pPr algn="l" rtl="0">
              <a:spcBef>
                <a:spcPts val="0"/>
              </a:spcBef>
              <a:buSzPct val="100000"/>
              <a:buFont typeface="Arial"/>
              <a:buNone/>
              <a:defRPr b="1" sz="3600">
                <a:solidFill>
                  <a:schemeClr val="dk1"/>
                </a:solidFill>
                <a:latin typeface="Arial"/>
                <a:ea typeface="Arial"/>
                <a:cs typeface="Arial"/>
                <a:sym typeface="Arial"/>
              </a:defRPr>
            </a:lvl6pPr>
            <a:lvl7pPr algn="l" rtl="0">
              <a:spcBef>
                <a:spcPts val="0"/>
              </a:spcBef>
              <a:buSzPct val="100000"/>
              <a:buFont typeface="Arial"/>
              <a:buNone/>
              <a:defRPr b="1" sz="3600">
                <a:solidFill>
                  <a:schemeClr val="dk1"/>
                </a:solidFill>
                <a:latin typeface="Arial"/>
                <a:ea typeface="Arial"/>
                <a:cs typeface="Arial"/>
                <a:sym typeface="Arial"/>
              </a:defRPr>
            </a:lvl7pPr>
            <a:lvl8pPr algn="l" rtl="0">
              <a:spcBef>
                <a:spcPts val="0"/>
              </a:spcBef>
              <a:buSzPct val="100000"/>
              <a:buFont typeface="Arial"/>
              <a:buNone/>
              <a:defRPr b="1" sz="3600">
                <a:solidFill>
                  <a:schemeClr val="dk1"/>
                </a:solidFill>
                <a:latin typeface="Arial"/>
                <a:ea typeface="Arial"/>
                <a:cs typeface="Arial"/>
                <a:sym typeface="Arial"/>
              </a:defRPr>
            </a:lvl8pPr>
            <a:lvl9pPr algn="l" rtl="0">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700" cx="8229600"/>
          </a:xfrm>
          <a:prstGeom prst="rect">
            <a:avLst/>
          </a:prstGeom>
          <a:noFill/>
          <a:ln>
            <a:noFill/>
          </a:ln>
        </p:spPr>
        <p:txBody>
          <a:bodyPr bIns="91425" rIns="91425" lIns="91425" tIns="91425" anchor="t" anchorCtr="0"/>
          <a:lstStyle>
            <a:lvl1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1pPr>
            <a:lvl2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2pPr>
            <a:lvl3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3pPr>
            <a:lvl4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4pPr>
            <a:lvl5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5pPr>
            <a:lvl6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6pPr>
            <a:lvl7pPr algn="ctr" rtl="0" indent="-285750" marL="285750">
              <a:lnSpc>
                <a:spcPct val="100000"/>
              </a:lnSpc>
              <a:spcBef>
                <a:spcPts val="0"/>
              </a:spcBef>
              <a:spcAft>
                <a:spcPts val="0"/>
              </a:spcAft>
              <a:buClr>
                <a:schemeClr val="dk1"/>
              </a:buClr>
              <a:buSzPct val="166666"/>
              <a:buFont typeface="Arial"/>
              <a:buChar char="•"/>
              <a:defRPr sz="1800">
                <a:solidFill>
                  <a:schemeClr val="dk1"/>
                </a:solidFill>
              </a:defRPr>
            </a:lvl7pPr>
            <a:lvl8pPr algn="ctr" rtl="0" indent="-285750" marL="285750">
              <a:lnSpc>
                <a:spcPct val="100000"/>
              </a:lnSpc>
              <a:spcBef>
                <a:spcPts val="0"/>
              </a:spcBef>
              <a:spcAft>
                <a:spcPts val="0"/>
              </a:spcAft>
              <a:buClr>
                <a:schemeClr val="dk1"/>
              </a:buClr>
              <a:buSzPct val="100000"/>
              <a:buFont typeface="Courier New"/>
              <a:buChar char="o"/>
              <a:defRPr sz="1800">
                <a:solidFill>
                  <a:schemeClr val="dk1"/>
                </a:solidFill>
              </a:defRPr>
            </a:lvl8pPr>
            <a:lvl9pPr algn="ctr" rtl="0" indent="-285750" marL="285750">
              <a:lnSpc>
                <a:spcPct val="100000"/>
              </a:lnSpc>
              <a:spcBef>
                <a:spcPts val="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1pPr>
            <a:lvl2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2pPr>
            <a:lvl3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3pPr>
            <a:lvl4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4pPr>
            <a:lvl5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5pPr>
            <a:lvl6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6pPr>
            <a:lvl7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7pPr>
            <a:lvl8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8pPr>
            <a:lvl9pPr algn="l" rtl="0" indent="228600" marL="0">
              <a:spcBef>
                <a:spcPts val="0"/>
              </a:spcBef>
              <a:buClr>
                <a:schemeClr val="dk1"/>
              </a:buClr>
              <a:buSzPct val="100000"/>
              <a:buFont typeface="Arial"/>
              <a:buNone/>
              <a:defRPr strike="noStrike" u="none" b="1" cap="none" baseline="0" sz="3600" i="0">
                <a:solidFill>
                  <a:schemeClr val="dk1"/>
                </a:solidFill>
                <a:latin typeface="Arial"/>
                <a:ea typeface="Arial"/>
                <a:cs typeface="Arial"/>
                <a:sym typeface="Arial"/>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indent="-342900" marL="342900">
              <a:spcBef>
                <a:spcPts val="600"/>
              </a:spcBef>
              <a:buClr>
                <a:srgbClr val="000000"/>
              </a:buClr>
              <a:buSzPct val="166666"/>
              <a:buFont typeface="Arial"/>
              <a:buChar char="•"/>
              <a:defRPr strike="noStrike" u="none" b="0" cap="none" baseline="0" sz="3000" i="0">
                <a:solidFill>
                  <a:srgbClr val="000000"/>
                </a:solidFill>
                <a:latin typeface="Arial"/>
                <a:ea typeface="Arial"/>
                <a:cs typeface="Arial"/>
                <a:sym typeface="Arial"/>
              </a:defRPr>
            </a:lvl1pPr>
            <a:lvl2pPr algn="l" rtl="0" indent="-285750" marL="742950">
              <a:spcBef>
                <a:spcPts val="480"/>
              </a:spcBef>
              <a:buClr>
                <a:srgbClr val="000000"/>
              </a:buClr>
              <a:buSzPct val="100000"/>
              <a:buFont typeface="Courier New"/>
              <a:buChar char="o"/>
              <a:defRPr strike="noStrike" u="none" b="0" cap="none" baseline="0" sz="2400" i="0">
                <a:solidFill>
                  <a:srgbClr val="000000"/>
                </a:solidFill>
                <a:latin typeface="Arial"/>
                <a:ea typeface="Arial"/>
                <a:cs typeface="Arial"/>
                <a:sym typeface="Arial"/>
              </a:defRPr>
            </a:lvl2pPr>
            <a:lvl3pPr algn="l" rtl="0" indent="-228600" marL="1143000">
              <a:spcBef>
                <a:spcPts val="480"/>
              </a:spcBef>
              <a:buClr>
                <a:srgbClr val="000000"/>
              </a:buClr>
              <a:buSzPct val="100000"/>
              <a:buFont typeface="Wingdings"/>
              <a:buChar char="§"/>
              <a:defRPr strike="noStrike" u="none" b="0" cap="none" baseline="0" sz="2400" i="0">
                <a:solidFill>
                  <a:srgbClr val="000000"/>
                </a:solidFill>
                <a:latin typeface="Arial"/>
                <a:ea typeface="Arial"/>
                <a:cs typeface="Arial"/>
                <a:sym typeface="Arial"/>
              </a:defRPr>
            </a:lvl3pPr>
            <a:lvl4pPr algn="l" rtl="0" indent="-228600" marL="1600200">
              <a:spcBef>
                <a:spcPts val="360"/>
              </a:spcBef>
              <a:buClr>
                <a:srgbClr val="000000"/>
              </a:buClr>
              <a:buSzPct val="166666"/>
              <a:buFont typeface="Arial"/>
              <a:buChar char="•"/>
              <a:defRPr strike="noStrike" u="none" b="0" cap="none" baseline="0" sz="1800" i="0">
                <a:solidFill>
                  <a:srgbClr val="000000"/>
                </a:solidFill>
                <a:latin typeface="Arial"/>
                <a:ea typeface="Arial"/>
                <a:cs typeface="Arial"/>
                <a:sym typeface="Arial"/>
              </a:defRPr>
            </a:lvl4pPr>
            <a:lvl5pPr algn="l" rtl="0" indent="-228600" marL="2057400">
              <a:spcBef>
                <a:spcPts val="360"/>
              </a:spcBef>
              <a:buClr>
                <a:srgbClr val="000000"/>
              </a:buClr>
              <a:buSzPct val="100000"/>
              <a:buFont typeface="Courier New"/>
              <a:buChar char="o"/>
              <a:defRPr strike="noStrike" u="none" b="0" cap="none" baseline="0" sz="1800" i="0">
                <a:solidFill>
                  <a:srgbClr val="000000"/>
                </a:solidFill>
                <a:latin typeface="Arial"/>
                <a:ea typeface="Arial"/>
                <a:cs typeface="Arial"/>
                <a:sym typeface="Arial"/>
              </a:defRPr>
            </a:lvl5pPr>
            <a:lvl6pPr algn="l" rtl="0" indent="-228600" marL="2514600">
              <a:spcBef>
                <a:spcPts val="360"/>
              </a:spcBef>
              <a:buClr>
                <a:srgbClr val="000000"/>
              </a:buClr>
              <a:buSzPct val="100000"/>
              <a:buFont typeface="Wingdings"/>
              <a:buChar char="§"/>
              <a:defRPr strike="noStrike" u="none" b="0" cap="none" baseline="0" sz="1800" i="0">
                <a:solidFill>
                  <a:srgbClr val="000000"/>
                </a:solidFill>
                <a:latin typeface="Arial"/>
                <a:ea typeface="Arial"/>
                <a:cs typeface="Arial"/>
                <a:sym typeface="Arial"/>
              </a:defRPr>
            </a:lvl6pPr>
            <a:lvl7pPr algn="l" rtl="0" indent="-228600" marL="2971800">
              <a:spcBef>
                <a:spcPts val="360"/>
              </a:spcBef>
              <a:buClr>
                <a:srgbClr val="000000"/>
              </a:buClr>
              <a:buSzPct val="166666"/>
              <a:buFont typeface="Arial"/>
              <a:buChar char="•"/>
              <a:defRPr strike="noStrike" u="none" b="0" cap="none" baseline="0" sz="1800" i="0">
                <a:solidFill>
                  <a:srgbClr val="000000"/>
                </a:solidFill>
                <a:latin typeface="Arial"/>
                <a:ea typeface="Arial"/>
                <a:cs typeface="Arial"/>
                <a:sym typeface="Arial"/>
              </a:defRPr>
            </a:lvl7pPr>
            <a:lvl8pPr algn="l" rtl="0" indent="-228600" marL="3429000">
              <a:spcBef>
                <a:spcPts val="360"/>
              </a:spcBef>
              <a:buClr>
                <a:srgbClr val="000000"/>
              </a:buClr>
              <a:buSzPct val="100000"/>
              <a:buFont typeface="Courier New"/>
              <a:buChar char="o"/>
              <a:defRPr strike="noStrike" u="none" b="0" cap="none" baseline="0" sz="1800" i="0">
                <a:solidFill>
                  <a:srgbClr val="000000"/>
                </a:solidFill>
                <a:latin typeface="Arial"/>
                <a:ea typeface="Arial"/>
                <a:cs typeface="Arial"/>
                <a:sym typeface="Arial"/>
              </a:defRPr>
            </a:lvl8pPr>
            <a:lvl9pPr algn="l" rtl="0" indent="-228600" marL="3886200">
              <a:spcBef>
                <a:spcPts val="360"/>
              </a:spcBef>
              <a:buClr>
                <a:srgbClr val="000000"/>
              </a:buClr>
              <a:buSzPct val="100000"/>
              <a:buFont typeface="Wingdings"/>
              <a:buChar char="§"/>
              <a:defRPr strike="noStrike" u="none" b="0" cap="none" baseline="0" sz="1800" i="0">
                <a:solidFill>
                  <a:srgbClr val="000000"/>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0.gif"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0.gif"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0.gif"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3.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2986050" x="685800"/>
            <a:ext cy="885900" cx="7772400"/>
          </a:xfrm>
          <a:prstGeom prst="rect">
            <a:avLst/>
          </a:prstGeom>
        </p:spPr>
        <p:txBody>
          <a:bodyPr bIns="91425" rIns="91425" lIns="91425" tIns="91425" anchor="b" anchorCtr="0">
            <a:noAutofit/>
          </a:bodyPr>
          <a:lstStyle/>
          <a:p>
            <a:pPr>
              <a:buNone/>
            </a:pPr>
            <a:r>
              <a:rPr lang="en"/>
              <a:t>
</a:t>
            </a:r>
            <a:r>
              <a:rPr lang="en"/>
              <a:t>Floating Point Representation</a:t>
            </a:r>
          </a:p>
        </p:txBody>
      </p:sp>
      <p:sp>
        <p:nvSpPr>
          <p:cNvPr id="24" name="Shape 24"/>
          <p:cNvSpPr txBox="1"/>
          <p:nvPr>
            <p:ph idx="1" type="subTitle"/>
          </p:nvPr>
        </p:nvSpPr>
        <p:spPr>
          <a:xfrm>
            <a:off y="5468487" x="685800"/>
            <a:ext cy="636900" cx="7772400"/>
          </a:xfrm>
          <a:prstGeom prst="rect">
            <a:avLst/>
          </a:prstGeom>
        </p:spPr>
        <p:txBody>
          <a:bodyPr bIns="91425" rIns="91425" lIns="91425" tIns="91425" anchor="t" anchorCtr="0">
            <a:noAutofit/>
          </a:bodyPr>
          <a:lstStyle/>
          <a:p>
            <a:pPr>
              <a:buNone/>
            </a:pPr>
            <a:r>
              <a:rPr lang="en"/>
              <a:t>"Team Greybeard" - Alex, Austin, &amp; Thomas</a:t>
            </a:r>
          </a:p>
        </p:txBody>
      </p:sp>
      <p:sp>
        <p:nvSpPr>
          <p:cNvPr id="25" name="Shape 25"/>
          <p:cNvSpPr txBox="1"/>
          <p:nvPr/>
        </p:nvSpPr>
        <p:spPr>
          <a:xfrm>
            <a:off y="1926204" x="1031400"/>
            <a:ext cy="457200" cx="7081199"/>
          </a:xfrm>
          <a:prstGeom prst="rect">
            <a:avLst/>
          </a:prstGeom>
          <a:noFill/>
        </p:spPr>
        <p:txBody>
          <a:bodyPr bIns="91425" rIns="91425" lIns="91425" tIns="91425" anchor="t" anchorCtr="0">
            <a:noAutofit/>
          </a:bodyPr>
          <a:lstStyle/>
          <a:p>
            <a:pPr algn="ctr" rtl="0" lvl="0">
              <a:buNone/>
            </a:pPr>
            <a:r>
              <a:rPr b="1" sz="2400" lang="en">
                <a:solidFill>
                  <a:schemeClr val="dk1"/>
                </a:solidFill>
              </a:rPr>
              <a:t>IEEE Standard 745-2008</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idx="1" type="body"/>
          </p:nvPr>
        </p:nvSpPr>
        <p:spPr>
          <a:xfrm>
            <a:off y="1482225" x="457200"/>
            <a:ext cy="4967700" cx="8229600"/>
          </a:xfrm>
          <a:prstGeom prst="rect">
            <a:avLst/>
          </a:prstGeom>
        </p:spPr>
        <p:txBody>
          <a:bodyPr bIns="91425" rIns="91425" lIns="91425" tIns="91425" anchor="t" anchorCtr="0">
            <a:noAutofit/>
          </a:bodyPr>
          <a:lstStyle/>
          <a:p>
            <a:pPr rtl="0" lvl="0">
              <a:buNone/>
            </a:pPr>
            <a:r>
              <a:rPr lang="en"/>
              <a:t>Signal divideByZero only when:</a:t>
            </a:r>
          </a:p>
          <a:p>
            <a:pPr rtl="0" lvl="0" indent="-419100" marL="457200">
              <a:buClr>
                <a:srgbClr val="000000"/>
              </a:buClr>
              <a:buSzPct val="166666"/>
              <a:buFont typeface="Arial"/>
              <a:buChar char="•"/>
            </a:pPr>
            <a:r>
              <a:rPr lang="en"/>
              <a:t>For division, when the divisor is zero and the dividend is a finite non-zero number, the sign of the infinity is the exclusive OR of the operands’ signs </a:t>
            </a:r>
          </a:p>
          <a:p>
            <a:pPr rtl="0" lvl="0" indent="-419100" marL="457200">
              <a:buClr>
                <a:srgbClr val="000000"/>
              </a:buClr>
              <a:buSzPct val="166666"/>
              <a:buFont typeface="Arial"/>
              <a:buChar char="•"/>
            </a:pPr>
            <a:r>
              <a:rPr lang="en"/>
              <a:t>For logB(0) when logBFormat is a floating-point format, the sign of the infinity is minus (−∞).</a:t>
            </a:r>
          </a:p>
          <a:p>
            <a:r>
              <a:t/>
            </a:r>
          </a:p>
        </p:txBody>
      </p:sp>
      <p:sp>
        <p:nvSpPr>
          <p:cNvPr id="82" name="Shape 82"/>
          <p:cNvSpPr txBox="1"/>
          <p:nvPr/>
        </p:nvSpPr>
        <p:spPr>
          <a:xfrm>
            <a:off y="537575" x="2290950"/>
            <a:ext cy="729000" cx="4562099"/>
          </a:xfrm>
          <a:prstGeom prst="rect">
            <a:avLst/>
          </a:prstGeom>
          <a:noFill/>
        </p:spPr>
        <p:txBody>
          <a:bodyPr bIns="91425" rIns="91425" lIns="91425" tIns="91425" anchor="t" anchorCtr="0">
            <a:noAutofit/>
          </a:bodyPr>
          <a:lstStyle/>
          <a:p>
            <a:pPr algn="ctr" rtl="0" lvl="0">
              <a:buNone/>
            </a:pPr>
            <a:r>
              <a:rPr b="1" sz="3000" lang="en"/>
              <a:t>7.3 Division by zero</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274637" x="457200"/>
            <a:ext cy="593999" cx="8229600"/>
          </a:xfrm>
          <a:prstGeom prst="rect">
            <a:avLst/>
          </a:prstGeom>
        </p:spPr>
        <p:txBody>
          <a:bodyPr bIns="91425" rIns="91425" lIns="91425" tIns="91425" anchor="b" anchorCtr="0">
            <a:noAutofit/>
          </a:bodyPr>
          <a:lstStyle/>
          <a:p>
            <a:pPr algn="ctr">
              <a:buNone/>
            </a:pPr>
            <a:r>
              <a:rPr sz="3000" lang="en"/>
              <a:t>7.4 Overflow</a:t>
            </a:r>
          </a:p>
        </p:txBody>
      </p:sp>
      <p:sp>
        <p:nvSpPr>
          <p:cNvPr id="88" name="Shape 88"/>
          <p:cNvSpPr txBox="1"/>
          <p:nvPr>
            <p:ph idx="1" type="body"/>
          </p:nvPr>
        </p:nvSpPr>
        <p:spPr>
          <a:xfrm>
            <a:off y="930946" x="457200"/>
            <a:ext cy="5636999" cx="8229600"/>
          </a:xfrm>
          <a:prstGeom prst="rect">
            <a:avLst/>
          </a:prstGeom>
        </p:spPr>
        <p:txBody>
          <a:bodyPr bIns="91425" rIns="91425" lIns="91425" tIns="91425" anchor="t" anchorCtr="0">
            <a:noAutofit/>
          </a:bodyPr>
          <a:lstStyle/>
          <a:p>
            <a:pPr rtl="0" lvl="0">
              <a:buNone/>
            </a:pPr>
            <a:r>
              <a:rPr lang="en"/>
              <a:t>Signaled if the destination format’s largest finite number is exceeded in magnitude by what would have been the rounded floating-point result.</a:t>
            </a:r>
          </a:p>
          <a:p>
            <a:r>
              <a:t/>
            </a:r>
          </a:p>
          <a:p>
            <a:pPr rtl="0" lvl="0">
              <a:buNone/>
            </a:pPr>
            <a:r>
              <a:rPr lang="en"/>
              <a:t>Under default exception handling for overflow, the overflow flag shall be raised and the inexact</a:t>
            </a:r>
          </a:p>
          <a:p>
            <a:pPr rtl="0" lvl="0">
              <a:buNone/>
            </a:pPr>
            <a:r>
              <a:rPr lang="en"/>
              <a:t>exception shall be signaled.</a:t>
            </a:r>
          </a:p>
          <a:p>
            <a:r>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y="0" x="0"/>
          <a:ext cy="0" cx="0"/>
          <a:chOff y="0" x="0"/>
          <a:chExt cy="0" cx="0"/>
        </a:xfrm>
      </p:grpSpPr>
      <p:sp>
        <p:nvSpPr>
          <p:cNvPr id="93" name="Shape 93"/>
          <p:cNvSpPr txBox="1"/>
          <p:nvPr>
            <p:ph type="title"/>
          </p:nvPr>
        </p:nvSpPr>
        <p:spPr>
          <a:xfrm>
            <a:off y="274637" x="457200"/>
            <a:ext cy="563999" cx="8229600"/>
          </a:xfrm>
          <a:prstGeom prst="rect">
            <a:avLst/>
          </a:prstGeom>
        </p:spPr>
        <p:txBody>
          <a:bodyPr bIns="91425" rIns="91425" lIns="91425" tIns="91425" anchor="b" anchorCtr="0">
            <a:noAutofit/>
          </a:bodyPr>
          <a:lstStyle/>
          <a:p>
            <a:pPr algn="ctr">
              <a:buNone/>
            </a:pPr>
            <a:r>
              <a:rPr sz="3000" lang="en"/>
              <a:t>7.5 Underflow</a:t>
            </a:r>
          </a:p>
        </p:txBody>
      </p:sp>
      <p:sp>
        <p:nvSpPr>
          <p:cNvPr id="94" name="Shape 94"/>
          <p:cNvSpPr txBox="1"/>
          <p:nvPr>
            <p:ph idx="1" type="body"/>
          </p:nvPr>
        </p:nvSpPr>
        <p:spPr>
          <a:xfrm>
            <a:off y="1006146" x="457200"/>
            <a:ext cy="5561699" cx="8229600"/>
          </a:xfrm>
          <a:prstGeom prst="rect">
            <a:avLst/>
          </a:prstGeom>
        </p:spPr>
        <p:txBody>
          <a:bodyPr bIns="91425" rIns="91425" lIns="91425" tIns="91425" anchor="t" anchorCtr="0">
            <a:noAutofit/>
          </a:bodyPr>
          <a:lstStyle/>
          <a:p>
            <a:pPr rtl="0" lvl="0">
              <a:buNone/>
            </a:pPr>
            <a:r>
              <a:rPr sz="2400" lang="en"/>
              <a:t>The underflow exception shall be signaled when a tiny non-zero result is detected. For binary formats, this</a:t>
            </a:r>
          </a:p>
          <a:p>
            <a:pPr rtl="0" lvl="0">
              <a:buNone/>
            </a:pPr>
            <a:r>
              <a:rPr sz="2400" lang="en"/>
              <a:t>shall be either:</a:t>
            </a:r>
          </a:p>
          <a:p>
            <a:pPr rtl="0" lvl="0">
              <a:buNone/>
            </a:pPr>
            <a:r>
              <a:rPr sz="2400" lang="en"/>
              <a:t>a) after rounding — when a non-zero result computed as though the exponent range were unbounded would lie strictly between ± b</a:t>
            </a:r>
            <a:r>
              <a:rPr baseline="30000" sz="2400" lang="en"/>
              <a:t>emin</a:t>
            </a:r>
            <a:r>
              <a:rPr sz="2400" lang="en"/>
              <a:t>, or</a:t>
            </a:r>
          </a:p>
          <a:p>
            <a:pPr rtl="0" lvl="0">
              <a:buNone/>
            </a:pPr>
            <a:r>
              <a:rPr sz="2400" lang="en"/>
              <a:t>b) before rounding — when a non-zero result computed as though both the exponent range and the precision were unbounded would lie strictly between ± b</a:t>
            </a:r>
            <a:r>
              <a:rPr baseline="30000" sz="2400" lang="en"/>
              <a:t>emin</a:t>
            </a:r>
            <a:r>
              <a:rPr sz="2400" lang="en"/>
              <a:t>.</a:t>
            </a:r>
          </a:p>
          <a:p>
            <a:pPr rtl="0" lvl="0">
              <a:buNone/>
            </a:pPr>
            <a:r>
              <a:rPr sz="2400" lang="en"/>
              <a:t>The implementer shall choose how tininess is detected, but shall detect tininess in the same way for all operations in radix two, including conversion operations under a binary rounding attribute.</a:t>
            </a:r>
          </a:p>
          <a:p>
            <a:r>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txBox="1"/>
          <p:nvPr>
            <p:ph type="title"/>
          </p:nvPr>
        </p:nvSpPr>
        <p:spPr>
          <a:xfrm>
            <a:off y="274637" x="457200"/>
            <a:ext cy="1143000" cx="8229600"/>
          </a:xfrm>
          <a:prstGeom prst="rect">
            <a:avLst/>
          </a:prstGeom>
        </p:spPr>
        <p:txBody>
          <a:bodyPr bIns="91425" rIns="91425" lIns="91425" tIns="91425" anchor="b" anchorCtr="0">
            <a:noAutofit/>
          </a:bodyPr>
          <a:lstStyle/>
          <a:p>
            <a:pPr algn="ctr">
              <a:buNone/>
            </a:pPr>
            <a:r>
              <a:rPr sz="3000" lang="en"/>
              <a:t>Underflow Flag</a:t>
            </a:r>
          </a:p>
        </p:txBody>
      </p:sp>
      <p:sp>
        <p:nvSpPr>
          <p:cNvPr id="100" name="Shape 100"/>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If the rounded result is inexact the underflow flag shall be raised and the inexact exception shall be signaled. If the rounded result is exact, no flag is raised and no inexact exception is signaled. </a:t>
            </a:r>
          </a:p>
          <a:p>
            <a:r>
              <a:t/>
            </a:r>
          </a:p>
          <a:p>
            <a:pPr rtl="0" lvl="0">
              <a:buNone/>
            </a:pPr>
            <a:r>
              <a:rPr lang="en"/>
              <a:t>This is the only case in this standard of an exception signal receiving default handling that does not raise the corresponding flag.</a:t>
            </a:r>
          </a:p>
          <a:p>
            <a:r>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ph type="title"/>
          </p:nvPr>
        </p:nvSpPr>
        <p:spPr>
          <a:xfrm>
            <a:off y="274637" x="457200"/>
            <a:ext cy="654299" cx="8229600"/>
          </a:xfrm>
          <a:prstGeom prst="rect">
            <a:avLst/>
          </a:prstGeom>
        </p:spPr>
        <p:txBody>
          <a:bodyPr bIns="91425" rIns="91425" lIns="91425" tIns="91425" anchor="b" anchorCtr="0">
            <a:noAutofit/>
          </a:bodyPr>
          <a:lstStyle/>
          <a:p>
            <a:pPr algn="ctr">
              <a:buNone/>
            </a:pPr>
            <a:r>
              <a:rPr sz="3000" lang="en"/>
              <a:t>7.6 Inexact</a:t>
            </a:r>
          </a:p>
        </p:txBody>
      </p:sp>
      <p:sp>
        <p:nvSpPr>
          <p:cNvPr id="106" name="Shape 106"/>
          <p:cNvSpPr txBox="1"/>
          <p:nvPr>
            <p:ph idx="1" type="body"/>
          </p:nvPr>
        </p:nvSpPr>
        <p:spPr>
          <a:xfrm>
            <a:off y="1457321" x="457200"/>
            <a:ext cy="5110500" cx="8229600"/>
          </a:xfrm>
          <a:prstGeom prst="rect">
            <a:avLst/>
          </a:prstGeom>
        </p:spPr>
        <p:txBody>
          <a:bodyPr bIns="91425" rIns="91425" lIns="91425" tIns="91425" anchor="t" anchorCtr="0">
            <a:noAutofit/>
          </a:bodyPr>
          <a:lstStyle/>
          <a:p>
            <a:pPr rtl="0" lvl="0">
              <a:buNone/>
            </a:pPr>
            <a:r>
              <a:rPr lang="en"/>
              <a:t>Inexact answers differ from what would</a:t>
            </a:r>
          </a:p>
          <a:p>
            <a:pPr rtl="0" lvl="0">
              <a:buNone/>
            </a:pPr>
            <a:r>
              <a:rPr lang="en"/>
              <a:t>have been computed were both exponent range and precision unbounded.</a:t>
            </a:r>
          </a:p>
          <a:p>
            <a:r>
              <a:t/>
            </a:r>
          </a:p>
          <a:p>
            <a:pPr rtl="0" lvl="0">
              <a:buNone/>
            </a:pPr>
            <a:r>
              <a:rPr lang="en"/>
              <a:t>In this case, the inexact exception shall be signaled and the rounded or overflowed result shall be delivered to the destination.</a:t>
            </a:r>
          </a:p>
          <a:p>
            <a:r>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y="0" x="0"/>
          <a:ext cy="0" cx="0"/>
          <a:chOff y="0" x="0"/>
          <a:chExt cy="0" cx="0"/>
        </a:xfrm>
      </p:grpSpPr>
      <p:sp>
        <p:nvSpPr>
          <p:cNvPr id="30" name="Shape 30"/>
          <p:cNvSpPr txBox="1"/>
          <p:nvPr>
            <p:ph type="title"/>
          </p:nvPr>
        </p:nvSpPr>
        <p:spPr>
          <a:xfrm>
            <a:off y="274637" x="457200"/>
            <a:ext cy="1143000" cx="8229600"/>
          </a:xfrm>
          <a:prstGeom prst="rect">
            <a:avLst/>
          </a:prstGeom>
        </p:spPr>
        <p:txBody>
          <a:bodyPr bIns="91425" rIns="91425" lIns="91425" tIns="91425" anchor="b" anchorCtr="0">
            <a:noAutofit/>
          </a:bodyPr>
          <a:lstStyle/>
          <a:p>
            <a:pPr algn="ctr">
              <a:buNone/>
            </a:pPr>
            <a:r>
              <a:rPr lang="en"/>
              <a:t>Representation</a:t>
            </a:r>
          </a:p>
        </p:txBody>
      </p:sp>
      <p:sp>
        <p:nvSpPr>
          <p:cNvPr id="31" name="Shape 31"/>
          <p:cNvSpPr txBox="1"/>
          <p:nvPr>
            <p:ph idx="1" type="body"/>
          </p:nvPr>
        </p:nvSpPr>
        <p:spPr>
          <a:xfrm>
            <a:off y="2594310" x="457200"/>
            <a:ext cy="3973499" cx="8229600"/>
          </a:xfrm>
          <a:prstGeom prst="rect">
            <a:avLst/>
          </a:prstGeom>
        </p:spPr>
        <p:txBody>
          <a:bodyPr bIns="91425" rIns="91425" lIns="91425" tIns="91425" anchor="t" anchorCtr="0">
            <a:noAutofit/>
          </a:bodyPr>
          <a:lstStyle/>
          <a:p>
            <a:pPr rtl="0" lvl="0" indent="-419100" marL="457200">
              <a:spcBef>
                <a:spcPts val="600"/>
              </a:spcBef>
              <a:buClr>
                <a:srgbClr val="000000"/>
              </a:buClr>
              <a:buSzPct val="166666"/>
              <a:buFont typeface="Arial"/>
              <a:buChar char="•"/>
            </a:pPr>
            <a:r>
              <a:rPr sz="3000" lang="en"/>
              <a:t>Single Precision</a:t>
            </a:r>
          </a:p>
          <a:p>
            <a:pPr rtl="0" lvl="0" indent="-419100" marL="457200">
              <a:spcBef>
                <a:spcPts val="600"/>
              </a:spcBef>
              <a:buClr>
                <a:srgbClr val="000000"/>
              </a:buClr>
              <a:buSzPct val="166666"/>
              <a:buFont typeface="Arial"/>
              <a:buChar char="•"/>
            </a:pPr>
            <a:r>
              <a:rPr sz="3000" lang="en"/>
              <a:t>Made up of 3 parts</a:t>
            </a:r>
          </a:p>
          <a:p>
            <a:pPr rtl="0" lvl="1" indent="-381000" marL="914400">
              <a:buClr>
                <a:srgbClr val="000000"/>
              </a:buClr>
              <a:buSzPct val="80000"/>
              <a:buFont typeface="Courier New"/>
              <a:buChar char="o"/>
            </a:pPr>
            <a:r>
              <a:rPr lang="en"/>
              <a:t>Sign</a:t>
            </a:r>
          </a:p>
          <a:p>
            <a:pPr rtl="0" lvl="1" indent="-381000" marL="914400">
              <a:buClr>
                <a:srgbClr val="000000"/>
              </a:buClr>
              <a:buSzPct val="80000"/>
              <a:buFont typeface="Courier New"/>
              <a:buChar char="o"/>
            </a:pPr>
            <a:r>
              <a:rPr lang="en"/>
              <a:t>Exponent</a:t>
            </a:r>
          </a:p>
          <a:p>
            <a:pPr rtl="0" lvl="1" indent="-381000" marL="914400">
              <a:buClr>
                <a:srgbClr val="000000"/>
              </a:buClr>
              <a:buSzPct val="80000"/>
              <a:buFont typeface="Courier New"/>
              <a:buChar char="o"/>
            </a:pPr>
            <a:r>
              <a:rPr lang="en"/>
              <a:t>Mantissa (also called fraction)</a:t>
            </a:r>
          </a:p>
          <a:p>
            <a:pPr rtl="0" lvl="0" indent="-419100" marL="457200">
              <a:spcBef>
                <a:spcPts val="600"/>
              </a:spcBef>
              <a:buClr>
                <a:srgbClr val="000000"/>
              </a:buClr>
              <a:buSzPct val="166666"/>
              <a:buFont typeface="Arial"/>
              <a:buChar char="•"/>
            </a:pPr>
            <a:r>
              <a:rPr sz="3000" lang="en"/>
              <a:t>Base 2 scientific notation</a:t>
            </a:r>
          </a:p>
          <a:p>
            <a:pPr rtl="0" lvl="1" indent="-381000" marL="914400">
              <a:buClr>
                <a:srgbClr val="000000"/>
              </a:buClr>
              <a:buSzPct val="80000"/>
              <a:buFont typeface="Courier New"/>
              <a:buChar char="o"/>
            </a:pPr>
            <a:r>
              <a:rPr lang="en"/>
              <a:t>Base number</a:t>
            </a:r>
          </a:p>
          <a:p>
            <a:pPr rtl="0" lvl="1" indent="-381000" marL="914400">
              <a:buClr>
                <a:srgbClr val="000000"/>
              </a:buClr>
              <a:buSzPct val="80000"/>
              <a:buFont typeface="Courier New"/>
              <a:buChar char="o"/>
            </a:pPr>
            <a:r>
              <a:rPr lang="en"/>
              <a:t>Raised to an exponent</a:t>
            </a:r>
          </a:p>
        </p:txBody>
      </p:sp>
      <p:sp>
        <p:nvSpPr>
          <p:cNvPr id="32" name="Shape 32"/>
          <p:cNvSpPr/>
          <p:nvPr/>
        </p:nvSpPr>
        <p:spPr>
          <a:xfrm>
            <a:off y="1516325" x="1794875"/>
            <a:ext cy="923925" cx="5000625"/>
          </a:xfrm>
          <a:prstGeom prst="rect">
            <a:avLst/>
          </a:prstGeom>
          <a:blipFill>
            <a:blip r:embed="rId3"/>
            <a:stretch>
              <a:fillRect/>
            </a:stretch>
          </a:blipFill>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ph type="title"/>
          </p:nvPr>
        </p:nvSpPr>
        <p:spPr>
          <a:xfrm>
            <a:off y="274637" x="457200"/>
            <a:ext cy="1143000" cx="8229600"/>
          </a:xfrm>
          <a:prstGeom prst="rect">
            <a:avLst/>
          </a:prstGeom>
        </p:spPr>
        <p:txBody>
          <a:bodyPr bIns="91425" rIns="91425" lIns="91425" tIns="91425" anchor="b" anchorCtr="0">
            <a:noAutofit/>
          </a:bodyPr>
          <a:lstStyle/>
          <a:p>
            <a:pPr algn="ctr" rtl="0" lvl="0">
              <a:buNone/>
            </a:pPr>
            <a:r>
              <a:rPr lang="en"/>
              <a:t>Single Precision</a:t>
            </a:r>
          </a:p>
        </p:txBody>
      </p:sp>
      <p:sp>
        <p:nvSpPr>
          <p:cNvPr id="38" name="Shape 38"/>
          <p:cNvSpPr txBox="1"/>
          <p:nvPr>
            <p:ph idx="1" type="body"/>
          </p:nvPr>
        </p:nvSpPr>
        <p:spPr>
          <a:xfrm>
            <a:off y="2594310" x="457200"/>
            <a:ext cy="3973499" cx="8229600"/>
          </a:xfrm>
          <a:prstGeom prst="rect">
            <a:avLst/>
          </a:prstGeom>
        </p:spPr>
        <p:txBody>
          <a:bodyPr bIns="91425" rIns="91425" lIns="91425" tIns="91425" anchor="t" anchorCtr="0">
            <a:noAutofit/>
          </a:bodyPr>
          <a:lstStyle/>
          <a:p>
            <a:pPr algn="ctr" rtl="0" lvl="0">
              <a:buNone/>
            </a:pPr>
            <a:r>
              <a:rPr lang="en"/>
              <a:t>32 bits total</a:t>
            </a:r>
          </a:p>
          <a:p>
            <a:pPr rtl="0" lvl="0" indent="-419100" marL="457200">
              <a:buClr>
                <a:srgbClr val="000000"/>
              </a:buClr>
              <a:buSzPct val="166666"/>
              <a:buFont typeface="Arial"/>
              <a:buChar char="•"/>
            </a:pPr>
            <a:r>
              <a:rPr lang="en"/>
              <a:t>Sign bit</a:t>
            </a:r>
          </a:p>
          <a:p>
            <a:pPr rtl="0" lvl="1" indent="-381000" marL="914400">
              <a:buClr>
                <a:srgbClr val="000000"/>
              </a:buClr>
              <a:buSzPct val="80000"/>
              <a:buFont typeface="Courier New"/>
              <a:buChar char="o"/>
            </a:pPr>
            <a:r>
              <a:rPr lang="en"/>
              <a:t>0 for positive</a:t>
            </a:r>
          </a:p>
          <a:p>
            <a:pPr rtl="0" lvl="1" indent="-381000" marL="914400">
              <a:buClr>
                <a:srgbClr val="000000"/>
              </a:buClr>
              <a:buSzPct val="80000"/>
              <a:buFont typeface="Courier New"/>
              <a:buChar char="o"/>
            </a:pPr>
            <a:r>
              <a:rPr lang="en"/>
              <a:t>1 for negative</a:t>
            </a:r>
          </a:p>
          <a:p>
            <a:pPr rtl="0" lvl="0" indent="-419100" marL="457200">
              <a:buClr>
                <a:srgbClr val="000000"/>
              </a:buClr>
              <a:buSzPct val="166666"/>
              <a:buFont typeface="Arial"/>
              <a:buChar char="•"/>
            </a:pPr>
            <a:r>
              <a:rPr lang="en"/>
              <a:t>Exponent</a:t>
            </a:r>
          </a:p>
          <a:p>
            <a:pPr rtl="0" lvl="1" indent="-381000" marL="914400">
              <a:buClr>
                <a:srgbClr val="000000"/>
              </a:buClr>
              <a:buSzPct val="80000"/>
              <a:buFont typeface="Courier New"/>
              <a:buChar char="o"/>
            </a:pPr>
            <a:r>
              <a:rPr lang="en"/>
              <a:t>Biased against 127</a:t>
            </a:r>
          </a:p>
          <a:p>
            <a:pPr rtl="0" lvl="1" indent="-381000" marL="914400">
              <a:buClr>
                <a:srgbClr val="000000"/>
              </a:buClr>
              <a:buSzPct val="80000"/>
              <a:buFont typeface="Courier New"/>
              <a:buChar char="o"/>
            </a:pPr>
            <a:r>
              <a:rPr lang="en"/>
              <a:t>The base is always 2 (2</a:t>
            </a:r>
            <a:r>
              <a:rPr baseline="30000" lang="en"/>
              <a:t>x</a:t>
            </a:r>
            <a:r>
              <a:rPr lang="en"/>
              <a:t>)</a:t>
            </a:r>
          </a:p>
        </p:txBody>
      </p:sp>
      <p:sp>
        <p:nvSpPr>
          <p:cNvPr id="39" name="Shape 39"/>
          <p:cNvSpPr/>
          <p:nvPr/>
        </p:nvSpPr>
        <p:spPr>
          <a:xfrm>
            <a:off y="1516325" x="1794875"/>
            <a:ext cy="923925" cx="5000625"/>
          </a:xfrm>
          <a:prstGeom prst="rect">
            <a:avLst/>
          </a:prstGeom>
          <a:blipFill>
            <a:blip r:embed="rId3"/>
            <a:stretch>
              <a:fillRect/>
            </a:stretch>
          </a:blipFill>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y="0" x="0"/>
          <a:ext cy="0" cx="0"/>
          <a:chOff y="0" x="0"/>
          <a:chExt cy="0" cx="0"/>
        </a:xfrm>
      </p:grpSpPr>
      <p:sp>
        <p:nvSpPr>
          <p:cNvPr id="44" name="Shape 44"/>
          <p:cNvSpPr txBox="1"/>
          <p:nvPr>
            <p:ph type="title"/>
          </p:nvPr>
        </p:nvSpPr>
        <p:spPr>
          <a:xfrm>
            <a:off y="274637" x="457200"/>
            <a:ext cy="1143000" cx="8229600"/>
          </a:xfrm>
          <a:prstGeom prst="rect">
            <a:avLst/>
          </a:prstGeom>
        </p:spPr>
        <p:txBody>
          <a:bodyPr bIns="91425" rIns="91425" lIns="91425" tIns="91425" anchor="b" anchorCtr="0">
            <a:noAutofit/>
          </a:bodyPr>
          <a:lstStyle/>
          <a:p>
            <a:pPr algn="ctr" rtl="0" lvl="0">
              <a:buNone/>
            </a:pPr>
            <a:r>
              <a:rPr lang="en"/>
              <a:t>Single Precision continued</a:t>
            </a:r>
          </a:p>
        </p:txBody>
      </p:sp>
      <p:sp>
        <p:nvSpPr>
          <p:cNvPr id="45" name="Shape 45"/>
          <p:cNvSpPr txBox="1"/>
          <p:nvPr>
            <p:ph idx="1" type="body"/>
          </p:nvPr>
        </p:nvSpPr>
        <p:spPr>
          <a:xfrm>
            <a:off y="2594310" x="457200"/>
            <a:ext cy="3973499" cx="8229600"/>
          </a:xfrm>
          <a:prstGeom prst="rect">
            <a:avLst/>
          </a:prstGeom>
        </p:spPr>
        <p:txBody>
          <a:bodyPr bIns="91425" rIns="91425" lIns="91425" tIns="91425" anchor="t" anchorCtr="0">
            <a:noAutofit/>
          </a:bodyPr>
          <a:lstStyle/>
          <a:p>
            <a:pPr algn="ctr" rtl="0" lvl="0">
              <a:buNone/>
            </a:pPr>
            <a:r>
              <a:rPr lang="en"/>
              <a:t>32 bits total</a:t>
            </a:r>
          </a:p>
          <a:p>
            <a:pPr rtl="0" lvl="0" indent="-419100" marL="457200">
              <a:buClr>
                <a:srgbClr val="000000"/>
              </a:buClr>
              <a:buSzPct val="166666"/>
              <a:buFont typeface="Arial"/>
              <a:buChar char="•"/>
            </a:pPr>
            <a:r>
              <a:rPr lang="en"/>
              <a:t>Mantissa</a:t>
            </a:r>
          </a:p>
          <a:p>
            <a:pPr rtl="0" lvl="1" indent="-381000" marL="914400">
              <a:buClr>
                <a:srgbClr val="000000"/>
              </a:buClr>
              <a:buSzPct val="80000"/>
              <a:buFont typeface="Courier New"/>
              <a:buChar char="o"/>
            </a:pPr>
            <a:r>
              <a:rPr lang="en"/>
              <a:t>Implicit 1</a:t>
            </a:r>
          </a:p>
          <a:p>
            <a:pPr rtl="0" lvl="0" indent="-419100" marL="457200">
              <a:buClr>
                <a:srgbClr val="000000"/>
              </a:buClr>
              <a:buSzPct val="166666"/>
              <a:buFont typeface="Arial"/>
              <a:buChar char="•"/>
            </a:pPr>
            <a:r>
              <a:rPr lang="en"/>
              <a:t>Range of possible Representation</a:t>
            </a:r>
          </a:p>
          <a:p>
            <a:pPr rtl="0" lvl="1" indent="-381000" marL="914400">
              <a:buClr>
                <a:srgbClr val="000000"/>
              </a:buClr>
              <a:buSzPct val="80000"/>
              <a:buFont typeface="Courier New"/>
              <a:buChar char="o"/>
            </a:pPr>
            <a:r>
              <a:rPr lang="en"/>
              <a:t>± 10</a:t>
            </a:r>
            <a:r>
              <a:rPr baseline="30000" lang="en"/>
              <a:t>-44.85</a:t>
            </a:r>
            <a:r>
              <a:rPr lang="en"/>
              <a:t> to 10</a:t>
            </a:r>
            <a:r>
              <a:rPr baseline="30000" lang="en"/>
              <a:t>38.53</a:t>
            </a:r>
          </a:p>
        </p:txBody>
      </p:sp>
      <p:sp>
        <p:nvSpPr>
          <p:cNvPr id="46" name="Shape 46"/>
          <p:cNvSpPr/>
          <p:nvPr/>
        </p:nvSpPr>
        <p:spPr>
          <a:xfrm>
            <a:off y="1516325" x="1794875"/>
            <a:ext cy="923925" cx="5000625"/>
          </a:xfrm>
          <a:prstGeom prst="rect">
            <a:avLst/>
          </a:prstGeom>
          <a:blipFill>
            <a:blip r:embed="rId3"/>
            <a:stretch>
              <a:fillRect/>
            </a:stretch>
          </a:blipFill>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74637" x="457200"/>
            <a:ext cy="1143000" cx="8229600"/>
          </a:xfrm>
          <a:prstGeom prst="rect">
            <a:avLst/>
          </a:prstGeom>
        </p:spPr>
        <p:txBody>
          <a:bodyPr bIns="91425" rIns="91425" lIns="91425" tIns="91425" anchor="b" anchorCtr="0">
            <a:noAutofit/>
          </a:bodyPr>
          <a:lstStyle/>
          <a:p>
            <a:pPr algn="ctr">
              <a:buNone/>
            </a:pPr>
            <a:r>
              <a:rPr lang="en"/>
              <a:t>Normalization</a:t>
            </a:r>
          </a:p>
        </p:txBody>
      </p:sp>
      <p:sp>
        <p:nvSpPr>
          <p:cNvPr id="52" name="Shape 52"/>
          <p:cNvSpPr txBox="1"/>
          <p:nvPr>
            <p:ph idx="1" type="body"/>
          </p:nvPr>
        </p:nvSpPr>
        <p:spPr>
          <a:xfrm>
            <a:off y="1600200" x="457200"/>
            <a:ext cy="4967700" cx="8229600"/>
          </a:xfrm>
          <a:prstGeom prst="rect">
            <a:avLst/>
          </a:prstGeom>
        </p:spPr>
        <p:txBody>
          <a:bodyPr bIns="91425" rIns="91425" lIns="91425" tIns="91425" anchor="t" anchorCtr="0">
            <a:noAutofit/>
          </a:bodyPr>
          <a:lstStyle/>
          <a:p>
            <a:pPr rtl="0" lvl="0">
              <a:buNone/>
            </a:pPr>
            <a:r>
              <a:rPr lang="en"/>
              <a:t>The decimal point has to be after the first digit for base 2 scientific notation</a:t>
            </a:r>
          </a:p>
          <a:p>
            <a:r>
              <a:t/>
            </a:r>
          </a:p>
          <a:p>
            <a:pPr rtl="0" lvl="0">
              <a:buNone/>
            </a:pPr>
            <a:r>
              <a:rPr lang="en"/>
              <a:t>Normalization Example:</a:t>
            </a:r>
          </a:p>
          <a:p>
            <a:pPr rtl="0" lvl="0">
              <a:buNone/>
            </a:pPr>
            <a:r>
              <a:rPr lang="en"/>
              <a:t>100.100 * 2</a:t>
            </a:r>
            <a:r>
              <a:rPr baseline="30000" lang="en"/>
              <a:t>0</a:t>
            </a:r>
          </a:p>
          <a:p>
            <a:pPr rtl="0" lvl="0">
              <a:buNone/>
            </a:pPr>
            <a:r>
              <a:rPr lang="en"/>
              <a:t>-&gt; 1.00100 * 2</a:t>
            </a:r>
            <a:r>
              <a:rPr baseline="30000" lang="en"/>
              <a:t>2</a:t>
            </a:r>
            <a:r>
              <a:rPr baseline="-25000" lang="en"/>
              <a:t> </a:t>
            </a:r>
            <a:r>
              <a:rPr lang="en"/>
              <a:t>= </a:t>
            </a:r>
            <a:r>
              <a:rPr b="1" lang="en"/>
              <a:t>NORMALIZED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416757" x="457200"/>
            <a:ext cy="639600" cx="8229600"/>
          </a:xfrm>
          <a:prstGeom prst="rect">
            <a:avLst/>
          </a:prstGeom>
        </p:spPr>
        <p:txBody>
          <a:bodyPr bIns="91425" rIns="91425" lIns="91425" tIns="91425" anchor="b" anchorCtr="0">
            <a:noAutofit/>
          </a:bodyPr>
          <a:lstStyle/>
          <a:p>
            <a:pPr>
              <a:buNone/>
            </a:pPr>
            <a:r>
              <a:rPr sz="3000" lang="en"/>
              <a:t>Special Values:</a:t>
            </a:r>
          </a:p>
        </p:txBody>
      </p:sp>
      <p:sp>
        <p:nvSpPr>
          <p:cNvPr id="58" name="Shape 58"/>
          <p:cNvSpPr txBox="1"/>
          <p:nvPr>
            <p:ph idx="1" type="body"/>
          </p:nvPr>
        </p:nvSpPr>
        <p:spPr>
          <a:xfrm>
            <a:off y="1384577" x="457200"/>
            <a:ext cy="5183099" cx="8231700"/>
          </a:xfrm>
          <a:prstGeom prst="rect">
            <a:avLst/>
          </a:prstGeom>
        </p:spPr>
        <p:txBody>
          <a:bodyPr bIns="91425" rIns="91425" lIns="91425" tIns="91425" anchor="t" anchorCtr="0">
            <a:noAutofit/>
          </a:bodyPr>
          <a:lstStyle/>
          <a:p>
            <a:pPr rtl="0" lvl="0" indent="-419100" marL="457200">
              <a:buClr>
                <a:srgbClr val="000000"/>
              </a:buClr>
              <a:buSzPct val="208333"/>
              <a:buFont typeface="Arial"/>
              <a:buChar char="•"/>
            </a:pPr>
            <a:r>
              <a:rPr b="1" sz="2400" lang="en"/>
              <a:t>Zero</a:t>
            </a:r>
            <a:r>
              <a:rPr sz="2400" lang="en"/>
              <a:t>: an exponent field of zero and a fraction field of zero</a:t>
            </a:r>
          </a:p>
          <a:p>
            <a:pPr rtl="0" lvl="0" indent="-419100" marL="457200">
              <a:buClr>
                <a:srgbClr val="000000"/>
              </a:buClr>
              <a:buSzPct val="208333"/>
              <a:buFont typeface="Arial"/>
              <a:buChar char="•"/>
            </a:pPr>
            <a:r>
              <a:rPr b="1" sz="2400" lang="en"/>
              <a:t>Infinity</a:t>
            </a:r>
            <a:r>
              <a:rPr sz="2400" lang="en"/>
              <a:t>: The values +infinity and -infinity are denoted with an exponent of all 1s and a fraction of all 0s. </a:t>
            </a:r>
          </a:p>
          <a:p>
            <a:pPr rtl="0" lvl="0" indent="-419100" marL="457200">
              <a:lnSpc>
                <a:spcPct val="115000"/>
              </a:lnSpc>
              <a:spcBef>
                <a:spcPts val="0"/>
              </a:spcBef>
              <a:buClr>
                <a:srgbClr val="000000"/>
              </a:buClr>
              <a:buSzPct val="208333"/>
              <a:buFont typeface="Arial"/>
              <a:buChar char="•"/>
            </a:pPr>
            <a:r>
              <a:rPr b="1" sz="2400" lang="en"/>
              <a:t>Not A Number: </a:t>
            </a:r>
            <a:r>
              <a:rPr sz="2400" lang="en"/>
              <a:t>NaN's are represented by a bit pattern with an exponent of all 1s and a non-zero fraction. There are two categories of NaN: QNaN (Quiet NaN) and SNaN (Signalling NaN).  A QNaN has the most significant fraction bit set.   An SNaN has the most significant fraction bit clear.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idx="1" type="body"/>
          </p:nvPr>
        </p:nvSpPr>
        <p:spPr>
          <a:xfrm>
            <a:off y="1723495" x="2576852"/>
            <a:ext cy="4844399" cx="6110399"/>
          </a:xfrm>
          <a:prstGeom prst="rect">
            <a:avLst/>
          </a:prstGeom>
        </p:spPr>
        <p:txBody>
          <a:bodyPr bIns="91425" rIns="91425" lIns="91425" tIns="91425" anchor="t" anchorCtr="0">
            <a:noAutofit/>
          </a:bodyPr>
          <a:lstStyle/>
          <a:p>
            <a:pPr rtl="0" lvl="0" indent="-419100" marL="457200">
              <a:lnSpc>
                <a:spcPct val="150000"/>
              </a:lnSpc>
              <a:buClr>
                <a:srgbClr val="000000"/>
              </a:buClr>
              <a:buSzPct val="166666"/>
              <a:buFont typeface="Arial"/>
              <a:buChar char="•"/>
            </a:pPr>
            <a:r>
              <a:rPr lang="en"/>
              <a:t>Invalid Operations</a:t>
            </a:r>
          </a:p>
          <a:p>
            <a:pPr rtl="0" lvl="0" indent="-419100" marL="457200">
              <a:lnSpc>
                <a:spcPct val="150000"/>
              </a:lnSpc>
              <a:buClr>
                <a:srgbClr val="000000"/>
              </a:buClr>
              <a:buSzPct val="166666"/>
              <a:buFont typeface="Arial"/>
              <a:buChar char="•"/>
            </a:pPr>
            <a:r>
              <a:rPr lang="en"/>
              <a:t>Division By Zero</a:t>
            </a:r>
          </a:p>
          <a:p>
            <a:pPr rtl="0" lvl="0" indent="-419100" marL="457200">
              <a:lnSpc>
                <a:spcPct val="150000"/>
              </a:lnSpc>
              <a:buClr>
                <a:srgbClr val="000000"/>
              </a:buClr>
              <a:buSzPct val="166666"/>
              <a:buFont typeface="Arial"/>
              <a:buChar char="•"/>
            </a:pPr>
            <a:r>
              <a:rPr lang="en"/>
              <a:t>Overflow</a:t>
            </a:r>
          </a:p>
          <a:p>
            <a:pPr rtl="0" lvl="0" indent="-419100" marL="457200">
              <a:lnSpc>
                <a:spcPct val="150000"/>
              </a:lnSpc>
              <a:buClr>
                <a:srgbClr val="000000"/>
              </a:buClr>
              <a:buSzPct val="166666"/>
              <a:buFont typeface="Arial"/>
              <a:buChar char="•"/>
            </a:pPr>
            <a:r>
              <a:rPr lang="en"/>
              <a:t>Underflow</a:t>
            </a:r>
          </a:p>
          <a:p>
            <a:pPr lvl="0" indent="-419100" marL="457200">
              <a:lnSpc>
                <a:spcPct val="150000"/>
              </a:lnSpc>
              <a:buClr>
                <a:srgbClr val="000000"/>
              </a:buClr>
              <a:buSzPct val="166666"/>
              <a:buFont typeface="Arial"/>
              <a:buChar char="•"/>
            </a:pPr>
            <a:r>
              <a:rPr lang="en"/>
              <a:t>Inexact Answers</a:t>
            </a:r>
          </a:p>
        </p:txBody>
      </p:sp>
      <p:sp>
        <p:nvSpPr>
          <p:cNvPr id="64" name="Shape 64"/>
          <p:cNvSpPr txBox="1"/>
          <p:nvPr>
            <p:ph type="title"/>
          </p:nvPr>
        </p:nvSpPr>
        <p:spPr>
          <a:xfrm>
            <a:off y="296462" x="457200"/>
            <a:ext cy="750000" cx="8229600"/>
          </a:xfrm>
          <a:prstGeom prst="rect">
            <a:avLst/>
          </a:prstGeom>
        </p:spPr>
        <p:txBody>
          <a:bodyPr bIns="91425" rIns="91425" lIns="91425" tIns="91425" anchor="b" anchorCtr="0">
            <a:noAutofit/>
          </a:bodyPr>
          <a:lstStyle/>
          <a:p>
            <a:pPr algn="ctr" rtl="0" lvl="0">
              <a:buNone/>
            </a:pPr>
            <a:r>
              <a:rPr lang="en"/>
              <a:t>Exceptions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idx="1" type="body"/>
          </p:nvPr>
        </p:nvSpPr>
        <p:spPr>
          <a:xfrm>
            <a:off y="2048810" x="1008854"/>
            <a:ext cy="3886500" cx="7688999"/>
          </a:xfrm>
          <a:prstGeom prst="rect">
            <a:avLst/>
          </a:prstGeom>
        </p:spPr>
        <p:txBody>
          <a:bodyPr bIns="91425" rIns="91425" lIns="91425" tIns="91425" anchor="t" anchorCtr="0">
            <a:noAutofit/>
          </a:bodyPr>
          <a:lstStyle/>
          <a:p>
            <a:pPr rtl="0" lvl="0">
              <a:buNone/>
            </a:pPr>
            <a:r>
              <a:rPr lang="en"/>
              <a:t>"For operations producing results in floating-point format, the default result of an operation that signals the invalid operation exception shall be a quiet NaN that should provide some diagnostic information."</a:t>
            </a:r>
          </a:p>
        </p:txBody>
      </p:sp>
      <p:sp>
        <p:nvSpPr>
          <p:cNvPr id="70" name="Shape 70"/>
          <p:cNvSpPr txBox="1"/>
          <p:nvPr/>
        </p:nvSpPr>
        <p:spPr>
          <a:xfrm>
            <a:off y="966491" x="2274300"/>
            <a:ext cy="806700" cx="4595400"/>
          </a:xfrm>
          <a:prstGeom prst="rect">
            <a:avLst/>
          </a:prstGeom>
          <a:noFill/>
        </p:spPr>
        <p:txBody>
          <a:bodyPr bIns="91425" rIns="91425" lIns="91425" tIns="91425" anchor="t" anchorCtr="0">
            <a:noAutofit/>
          </a:bodyPr>
          <a:lstStyle/>
          <a:p>
            <a:pPr algn="ctr">
              <a:buNone/>
            </a:pPr>
            <a:r>
              <a:rPr b="1" sz="3000" lang="en"/>
              <a:t>7.2 Invalid operations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type="title"/>
          </p:nvPr>
        </p:nvSpPr>
        <p:spPr>
          <a:xfrm>
            <a:off y="151536" x="402600"/>
            <a:ext cy="465900" cx="8229600"/>
          </a:xfrm>
          <a:prstGeom prst="rect">
            <a:avLst/>
          </a:prstGeom>
        </p:spPr>
        <p:txBody>
          <a:bodyPr bIns="91425" rIns="91425" lIns="91425" tIns="91425" anchor="b" anchorCtr="0">
            <a:noAutofit/>
          </a:bodyPr>
          <a:lstStyle/>
          <a:p>
            <a:pPr algn="ctr">
              <a:buNone/>
            </a:pPr>
            <a:r>
              <a:rPr sz="2400" lang="en"/>
              <a:t>Operations Resulting in qNaN</a:t>
            </a:r>
          </a:p>
        </p:txBody>
      </p:sp>
      <p:sp>
        <p:nvSpPr>
          <p:cNvPr id="76" name="Shape 76"/>
          <p:cNvSpPr txBox="1"/>
          <p:nvPr>
            <p:ph idx="1" type="body"/>
          </p:nvPr>
        </p:nvSpPr>
        <p:spPr>
          <a:xfrm>
            <a:off y="459011" x="402600"/>
            <a:ext cy="6196500" cx="8229600"/>
          </a:xfrm>
          <a:prstGeom prst="rect">
            <a:avLst/>
          </a:prstGeom>
        </p:spPr>
        <p:txBody>
          <a:bodyPr bIns="91425" rIns="91425" lIns="91425" tIns="91425" anchor="t" anchorCtr="0">
            <a:noAutofit/>
          </a:bodyPr>
          <a:lstStyle/>
          <a:p>
            <a:pPr rtl="0" lvl="0">
              <a:buNone/>
            </a:pPr>
            <a:r>
              <a:rPr sz="1800" lang="en"/>
              <a:t>a) any general-computational or signaling-computational operation on a signaling NaN</a:t>
            </a:r>
          </a:p>
          <a:p>
            <a:pPr rtl="0" lvl="0">
              <a:buNone/>
            </a:pPr>
            <a:r>
              <a:rPr sz="1800" lang="en"/>
              <a:t>b) multiplication: multiplication(0, ∞) or multiplication(∞, 0)</a:t>
            </a:r>
          </a:p>
          <a:p>
            <a:pPr rtl="0" lvl="0">
              <a:buNone/>
            </a:pPr>
            <a:r>
              <a:rPr sz="1800" lang="en"/>
              <a:t>c) fusedMultiplyAdd (</a:t>
            </a:r>
            <a:r>
              <a:rPr sz="1400" lang="en"/>
              <a:t>computes (x × y ) + z as if with unbounded range and precision, rounding only once to the destination format</a:t>
            </a:r>
            <a:r>
              <a:rPr sz="1800" lang="en"/>
              <a:t>): fusedMultiplyAdd(0, ∞, c) or fusedMultiplyAdd(∞, 0, c) unless c is a quiet NaN; if c is a quiet NaN then it is implementation defined whether the invalid operation exception is signaled</a:t>
            </a:r>
          </a:p>
          <a:p>
            <a:pPr rtl="0" lvl="0">
              <a:buNone/>
            </a:pPr>
            <a:r>
              <a:rPr sz="1800" lang="en"/>
              <a:t>d) addition or subtraction or fusedMultiplyAdd: magnitude subtraction of infinities, such as: addition(+∞, −∞)</a:t>
            </a:r>
          </a:p>
          <a:p>
            <a:pPr rtl="0" lvl="0">
              <a:buNone/>
            </a:pPr>
            <a:r>
              <a:rPr sz="1800" lang="en"/>
              <a:t>e) division: division(0, 0) or division(∞, ∞)</a:t>
            </a:r>
          </a:p>
          <a:p>
            <a:pPr rtl="0" lvl="0">
              <a:buNone/>
            </a:pPr>
            <a:r>
              <a:rPr sz="1800" lang="en"/>
              <a:t>f) remainder: remainder(x, y), when y is zero or x is infinite and neither is NaN</a:t>
            </a:r>
          </a:p>
          <a:p>
            <a:pPr rtl="0" lvl="0">
              <a:buNone/>
            </a:pPr>
            <a:r>
              <a:rPr sz="1800" lang="en"/>
              <a:t>g) squareRoot if the operand is less than zero</a:t>
            </a:r>
          </a:p>
          <a:p>
            <a:pPr rtl="0" lvl="0">
              <a:buNone/>
            </a:pPr>
            <a:r>
              <a:rPr sz="1800" lang="en"/>
              <a:t>h) quantize when the result does not fit in the destination format or when one operand is finite and the other is infinite</a:t>
            </a:r>
          </a:p>
          <a:p>
            <a:pPr rtl="0" lvl="0">
              <a:buNone/>
            </a:pPr>
            <a:r>
              <a:rPr sz="1800" lang="en"/>
              <a:t>i) conversion of a floating-point number to an integer format, when the source is NaN, infinity, or a value that would convert to an integer outside the range of the result format under the applicable rounding attribute</a:t>
            </a:r>
          </a:p>
          <a:p>
            <a:pPr rtl="0" lvl="0">
              <a:buNone/>
            </a:pPr>
            <a:r>
              <a:rPr sz="1800" lang="en"/>
              <a:t>j) comparison by way of unordered-signaling predicates when the operands are unordered</a:t>
            </a:r>
          </a:p>
          <a:p>
            <a:pPr rtl="0" lvl="0">
              <a:buNone/>
            </a:pPr>
            <a:r>
              <a:rPr sz="1800" lang="en"/>
              <a:t>k) logB(NaN), logB(∞), or logB(0) when logBFormat is an integer format </a:t>
            </a:r>
          </a:p>
          <a:p>
            <a:r>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