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0" r:id="rId3"/>
    <p:sldId id="271" r:id="rId4"/>
    <p:sldId id="272" r:id="rId5"/>
    <p:sldId id="273" r:id="rId6"/>
    <p:sldId id="274" r:id="rId7"/>
    <p:sldId id="275" r:id="rId8"/>
    <p:sldId id="276" r:id="rId9"/>
    <p:sldId id="277" r:id="rId10"/>
    <p:sldId id="278" r:id="rId11"/>
    <p:sldId id="257" r:id="rId12"/>
    <p:sldId id="279" r:id="rId13"/>
    <p:sldId id="268" r:id="rId14"/>
    <p:sldId id="269" r:id="rId15"/>
    <p:sldId id="261" r:id="rId16"/>
    <p:sldId id="262" r:id="rId17"/>
    <p:sldId id="263" r:id="rId18"/>
    <p:sldId id="264" r:id="rId19"/>
    <p:sldId id="265" r:id="rId20"/>
    <p:sldId id="266"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45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781255-5450-49CB-A422-3BE0F54AC5DB}" type="datetimeFigureOut">
              <a:rPr lang="en-US" smtClean="0"/>
              <a:t>2/14/13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81255-5450-49CB-A422-3BE0F54AC5DB}" type="datetimeFigureOut">
              <a:rPr lang="en-US" smtClean="0"/>
              <a:t>2/14/13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81255-5450-49CB-A422-3BE0F54AC5DB}" type="datetimeFigureOut">
              <a:rPr lang="en-US" smtClean="0"/>
              <a:t>2/14/13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81255-5450-49CB-A422-3BE0F54AC5DB}" type="datetimeFigureOut">
              <a:rPr lang="en-US" smtClean="0"/>
              <a:t>2/14/13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81255-5450-49CB-A422-3BE0F54AC5DB}" type="datetimeFigureOut">
              <a:rPr lang="en-US" smtClean="0"/>
              <a:t>2/14/13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781255-5450-49CB-A422-3BE0F54AC5DB}" type="datetimeFigureOut">
              <a:rPr lang="en-US" smtClean="0"/>
              <a:t>2/14/13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781255-5450-49CB-A422-3BE0F54AC5DB}" type="datetimeFigureOut">
              <a:rPr lang="en-US" smtClean="0"/>
              <a:t>2/14/13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81255-5450-49CB-A422-3BE0F54AC5DB}" type="datetimeFigureOut">
              <a:rPr lang="en-US" smtClean="0"/>
              <a:t>2/14/13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81255-5450-49CB-A422-3BE0F54AC5DB}" type="datetimeFigureOut">
              <a:rPr lang="en-US" smtClean="0"/>
              <a:t>2/14/13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933B9-6D0B-4E7F-9A81-59C45BF6A8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81255-5450-49CB-A422-3BE0F54AC5DB}" type="datetimeFigureOut">
              <a:rPr lang="en-US" smtClean="0"/>
              <a:t>2/14/13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933B9-6D0B-4E7F-9A81-59C45BF6A8A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8781255-5450-49CB-A422-3BE0F54AC5DB}" type="datetimeFigureOut">
              <a:rPr lang="en-US" smtClean="0"/>
              <a:t>2/14/13</a:t>
            </a:fld>
            <a:endParaRPr lang="en-US"/>
          </a:p>
        </p:txBody>
      </p:sp>
      <p:sp>
        <p:nvSpPr>
          <p:cNvPr id="9" name="Slide Number Placeholder 8"/>
          <p:cNvSpPr>
            <a:spLocks noGrp="1"/>
          </p:cNvSpPr>
          <p:nvPr>
            <p:ph type="sldNum" sz="quarter" idx="11"/>
          </p:nvPr>
        </p:nvSpPr>
        <p:spPr/>
        <p:txBody>
          <a:bodyPr/>
          <a:lstStyle/>
          <a:p>
            <a:fld id="{4D3933B9-6D0B-4E7F-9A81-59C45BF6A8A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D3933B9-6D0B-4E7F-9A81-59C45BF6A8A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8781255-5450-49CB-A422-3BE0F54AC5DB}" type="datetimeFigureOut">
              <a:rPr lang="en-US" smtClean="0"/>
              <a:t>2/14/13</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Binary32" TargetMode="External"/><Relationship Id="rId4" Type="http://schemas.openxmlformats.org/officeDocument/2006/relationships/hyperlink" Target="http://en.wikipedia.org/wiki/Binary64" TargetMode="External"/><Relationship Id="rId5" Type="http://schemas.openxmlformats.org/officeDocument/2006/relationships/hyperlink" Target="http://en.wikipedia.org/wiki/IEEE_754-1985" TargetMode="External"/><Relationship Id="rId6" Type="http://schemas.openxmlformats.org/officeDocument/2006/relationships/package" Target="../embeddings/Microsoft_Word_Document1.docx"/><Relationship Id="rId7"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IEEE 754 Floating Point Numbers</a:t>
            </a:r>
            <a:endParaRPr lang="en-US" dirty="0"/>
          </a:p>
        </p:txBody>
      </p:sp>
      <p:sp>
        <p:nvSpPr>
          <p:cNvPr id="3" name="Subtitle 2"/>
          <p:cNvSpPr>
            <a:spLocks noGrp="1"/>
          </p:cNvSpPr>
          <p:nvPr>
            <p:ph type="subTitle" idx="1"/>
          </p:nvPr>
        </p:nvSpPr>
        <p:spPr/>
        <p:txBody>
          <a:bodyPr/>
          <a:lstStyle/>
          <a:p>
            <a:r>
              <a:rPr lang="en-US" dirty="0" smtClean="0"/>
              <a:t>Operations</a:t>
            </a:r>
            <a:endParaRPr lang="en-US" dirty="0"/>
          </a:p>
        </p:txBody>
      </p:sp>
    </p:spTree>
    <p:extLst>
      <p:ext uri="{BB962C8B-B14F-4D97-AF65-F5344CB8AC3E}">
        <p14:creationId xmlns:p14="http://schemas.microsoft.com/office/powerpoint/2010/main" val="180011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 Formats</a:t>
            </a:r>
            <a:endParaRPr lang="en-US" dirty="0"/>
          </a:p>
        </p:txBody>
      </p:sp>
      <p:sp>
        <p:nvSpPr>
          <p:cNvPr id="3" name="Content Placeholder 2"/>
          <p:cNvSpPr>
            <a:spLocks noGrp="1"/>
          </p:cNvSpPr>
          <p:nvPr>
            <p:ph idx="1"/>
          </p:nvPr>
        </p:nvSpPr>
        <p:spPr>
          <a:xfrm>
            <a:off x="381000" y="1295400"/>
            <a:ext cx="7620000" cy="4800600"/>
          </a:xfrm>
        </p:spPr>
        <p:txBody>
          <a:bodyPr/>
          <a:lstStyle/>
          <a:p>
            <a:pPr marL="114300" indent="0">
              <a:buNone/>
            </a:pPr>
            <a:endParaRPr lang="en-US" b="1" dirty="0"/>
          </a:p>
          <a:p>
            <a:r>
              <a:rPr lang="en-US" dirty="0"/>
              <a:t>Meant for the exchange of floating-point data using a fixed-length bit-string for a given format.</a:t>
            </a:r>
          </a:p>
          <a:p>
            <a:r>
              <a:rPr lang="en-US" dirty="0"/>
              <a:t>The 16-bit format is intended for the exchange or storage of small numbers (</a:t>
            </a:r>
            <a:r>
              <a:rPr lang="en-US" i="1" dirty="0"/>
              <a:t>e.g.</a:t>
            </a:r>
            <a:r>
              <a:rPr lang="en-US" dirty="0"/>
              <a:t>, for graphics).</a:t>
            </a:r>
          </a:p>
          <a:p>
            <a:r>
              <a:rPr lang="en-US" dirty="0"/>
              <a:t>Some flexibility in the encoding of signaling </a:t>
            </a:r>
            <a:r>
              <a:rPr lang="en-US" dirty="0" err="1"/>
              <a:t>NaN</a:t>
            </a:r>
            <a:r>
              <a:rPr lang="en-US" dirty="0"/>
              <a:t>.</a:t>
            </a:r>
          </a:p>
          <a:p>
            <a:r>
              <a:rPr lang="en-US" dirty="0"/>
              <a:t>For the exchange of decimal floating-point numbers, interchange formats of any multiple of 32 bits are defined.</a:t>
            </a:r>
          </a:p>
          <a:p>
            <a:r>
              <a:rPr lang="en-US" dirty="0"/>
              <a:t>The encoding scheme for the decimal interchange formats similarly encodes the sign, exponent, and </a:t>
            </a:r>
            <a:r>
              <a:rPr lang="en-US" dirty="0" err="1"/>
              <a:t>significand</a:t>
            </a:r>
            <a:endParaRPr lang="en-US" dirty="0"/>
          </a:p>
          <a:p>
            <a:endParaRPr lang="en-US" dirty="0"/>
          </a:p>
        </p:txBody>
      </p:sp>
    </p:spTree>
    <p:extLst>
      <p:ext uri="{BB962C8B-B14F-4D97-AF65-F5344CB8AC3E}">
        <p14:creationId xmlns:p14="http://schemas.microsoft.com/office/powerpoint/2010/main" val="254192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Addition/Subtraction</a:t>
            </a:r>
            <a:endParaRPr lang="en-US" dirty="0"/>
          </a:p>
        </p:txBody>
      </p:sp>
      <p:sp>
        <p:nvSpPr>
          <p:cNvPr id="3" name="Content Placeholder 2"/>
          <p:cNvSpPr>
            <a:spLocks noGrp="1"/>
          </p:cNvSpPr>
          <p:nvPr>
            <p:ph idx="1"/>
          </p:nvPr>
        </p:nvSpPr>
        <p:spPr/>
        <p:txBody>
          <a:bodyPr/>
          <a:lstStyle/>
          <a:p>
            <a:r>
              <a:rPr lang="en-US" dirty="0" smtClean="0"/>
              <a:t>1. Determine which number is larger</a:t>
            </a:r>
          </a:p>
          <a:p>
            <a:r>
              <a:rPr lang="en-US" dirty="0" smtClean="0"/>
              <a:t>2. Shift the mantissa of the smaller number right until it’s exponent matches the exponent of the larger number</a:t>
            </a:r>
          </a:p>
          <a:p>
            <a:r>
              <a:rPr lang="en-US" dirty="0" smtClean="0"/>
              <a:t>3. perform binary addition/subtraction on the two mantissas</a:t>
            </a:r>
            <a:endParaRPr lang="en-US" dirty="0"/>
          </a:p>
        </p:txBody>
      </p:sp>
    </p:spTree>
    <p:extLst>
      <p:ext uri="{BB962C8B-B14F-4D97-AF65-F5344CB8AC3E}">
        <p14:creationId xmlns:p14="http://schemas.microsoft.com/office/powerpoint/2010/main" val="51465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a:t>
            </a:r>
            <a:endParaRPr lang="en-US" dirty="0"/>
          </a:p>
        </p:txBody>
      </p:sp>
      <p:sp>
        <p:nvSpPr>
          <p:cNvPr id="3" name="Content Placeholder 2"/>
          <p:cNvSpPr>
            <a:spLocks noGrp="1"/>
          </p:cNvSpPr>
          <p:nvPr>
            <p:ph idx="1"/>
          </p:nvPr>
        </p:nvSpPr>
        <p:spPr/>
        <p:txBody>
          <a:bodyPr/>
          <a:lstStyle/>
          <a:p>
            <a:r>
              <a:rPr lang="en-US" dirty="0" smtClean="0"/>
              <a:t>1. If either number is zero give zero</a:t>
            </a:r>
          </a:p>
          <a:p>
            <a:r>
              <a:rPr lang="en-US" dirty="0" smtClean="0"/>
              <a:t>2. </a:t>
            </a:r>
            <a:r>
              <a:rPr lang="en-US" dirty="0" err="1" smtClean="0"/>
              <a:t>Csign</a:t>
            </a:r>
            <a:r>
              <a:rPr lang="en-US" dirty="0" smtClean="0"/>
              <a:t> = </a:t>
            </a:r>
            <a:r>
              <a:rPr lang="en-US" dirty="0" err="1" smtClean="0"/>
              <a:t>Asign</a:t>
            </a:r>
            <a:r>
              <a:rPr lang="en-US" dirty="0" smtClean="0"/>
              <a:t> XOR </a:t>
            </a:r>
            <a:r>
              <a:rPr lang="en-US" dirty="0" err="1" smtClean="0"/>
              <a:t>Bsign</a:t>
            </a:r>
            <a:endParaRPr lang="en-US" dirty="0" smtClean="0"/>
          </a:p>
          <a:p>
            <a:r>
              <a:rPr lang="en-US" dirty="0" smtClean="0"/>
              <a:t>3. </a:t>
            </a:r>
            <a:r>
              <a:rPr lang="en-US" dirty="0" err="1" smtClean="0"/>
              <a:t>Cexpononent</a:t>
            </a:r>
            <a:r>
              <a:rPr lang="en-US" dirty="0" smtClean="0"/>
              <a:t> = </a:t>
            </a:r>
            <a:r>
              <a:rPr lang="en-US" dirty="0" err="1" smtClean="0"/>
              <a:t>Aexponent</a:t>
            </a:r>
            <a:r>
              <a:rPr lang="en-US" dirty="0" smtClean="0"/>
              <a:t> + </a:t>
            </a:r>
            <a:r>
              <a:rPr lang="en-US" dirty="0" err="1" smtClean="0"/>
              <a:t>Bexponent</a:t>
            </a:r>
            <a:r>
              <a:rPr lang="en-US" dirty="0" smtClean="0"/>
              <a:t> – 127</a:t>
            </a:r>
          </a:p>
          <a:p>
            <a:r>
              <a:rPr lang="en-US" dirty="0" smtClean="0"/>
              <a:t>4. </a:t>
            </a:r>
            <a:r>
              <a:rPr lang="en-US" dirty="0" err="1" smtClean="0"/>
              <a:t>Cmantissa</a:t>
            </a:r>
            <a:r>
              <a:rPr lang="en-US" dirty="0" smtClean="0"/>
              <a:t> = </a:t>
            </a:r>
            <a:r>
              <a:rPr lang="en-US" dirty="0" err="1" smtClean="0"/>
              <a:t>Amantissa</a:t>
            </a:r>
            <a:r>
              <a:rPr lang="en-US" dirty="0" smtClean="0"/>
              <a:t> *</a:t>
            </a:r>
            <a:r>
              <a:rPr lang="en-US" smtClean="0"/>
              <a:t>Bmantissa</a:t>
            </a:r>
            <a:endParaRPr lang="en-US" dirty="0"/>
          </a:p>
        </p:txBody>
      </p:sp>
    </p:spTree>
    <p:extLst>
      <p:ext uri="{BB962C8B-B14F-4D97-AF65-F5344CB8AC3E}">
        <p14:creationId xmlns:p14="http://schemas.microsoft.com/office/powerpoint/2010/main" val="178771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dirty="0"/>
          </a:p>
          <a:p>
            <a:endParaRPr lang="en-US" dirty="0"/>
          </a:p>
          <a:p>
            <a:r>
              <a:rPr lang="en-US" dirty="0"/>
              <a:t>Source: http://</a:t>
            </a:r>
            <a:r>
              <a:rPr lang="en-US" dirty="0" err="1"/>
              <a:t>www.cs.duke.edu</a:t>
            </a:r>
            <a:r>
              <a:rPr lang="en-US" dirty="0"/>
              <a:t>/~raw/cps104/</a:t>
            </a:r>
            <a:r>
              <a:rPr lang="en-US" dirty="0" err="1"/>
              <a:t>TWFNotes</a:t>
            </a:r>
            <a:r>
              <a:rPr lang="en-US" dirty="0"/>
              <a:t>/</a:t>
            </a:r>
            <a:r>
              <a:rPr lang="en-US" dirty="0" err="1"/>
              <a:t>floating.html</a:t>
            </a:r>
            <a:endParaRPr lang="en-US" dirty="0"/>
          </a:p>
          <a:p>
            <a:r>
              <a:rPr lang="en-US" dirty="0"/>
              <a:t>The first sign bit represents the sign of the number (either a 1 or a 0).</a:t>
            </a:r>
          </a:p>
          <a:p>
            <a:r>
              <a:rPr lang="en-US" dirty="0"/>
              <a:t>The next 8 bits determine the exponent stored in biased 127 (single precision) form, meaning it needs to represent both positive and negative exponents.  That’s where the bias comes into play.  The bias gets the stored exponent.</a:t>
            </a:r>
          </a:p>
          <a:p>
            <a:r>
              <a:rPr lang="en-US" dirty="0"/>
              <a:t>The last 23 bits will carry the mantissa normalized to be between 1 (less than or equal) and less then 2.</a:t>
            </a:r>
          </a:p>
          <a:p>
            <a:r>
              <a:rPr lang="en-US" dirty="0"/>
              <a:t>(Mantissa: is the number of digits.  Always starts with a non-zero digit.)</a:t>
            </a:r>
          </a:p>
          <a:p>
            <a:r>
              <a:rPr lang="en-US" dirty="0"/>
              <a:t>With mantissa we have to limit the bits.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71600" y="1219200"/>
            <a:ext cx="4981575" cy="1457325"/>
          </a:xfrm>
          <a:prstGeom prst="rect">
            <a:avLst/>
          </a:prstGeom>
        </p:spPr>
      </p:pic>
      <p:sp>
        <p:nvSpPr>
          <p:cNvPr id="5" name="TextBox 4"/>
          <p:cNvSpPr txBox="1"/>
          <p:nvPr/>
        </p:nvSpPr>
        <p:spPr>
          <a:xfrm>
            <a:off x="1447800" y="533400"/>
            <a:ext cx="5867400" cy="1077218"/>
          </a:xfrm>
          <a:prstGeom prst="rect">
            <a:avLst/>
          </a:prstGeom>
          <a:noFill/>
        </p:spPr>
        <p:txBody>
          <a:bodyPr wrap="square" rtlCol="0">
            <a:spAutoFit/>
          </a:bodyPr>
          <a:lstStyle/>
          <a:p>
            <a:r>
              <a:rPr lang="en-US" sz="2300" dirty="0"/>
              <a:t>IEEE Floating Point Number Single </a:t>
            </a:r>
            <a:r>
              <a:rPr lang="en-US" sz="2300" dirty="0" smtClean="0"/>
              <a:t>Precision rounding</a:t>
            </a:r>
            <a:endParaRPr lang="en-US" sz="2300" dirty="0"/>
          </a:p>
          <a:p>
            <a:endParaRPr lang="en-US" dirty="0"/>
          </a:p>
        </p:txBody>
      </p:sp>
    </p:spTree>
    <p:extLst>
      <p:ext uri="{BB962C8B-B14F-4D97-AF65-F5344CB8AC3E}">
        <p14:creationId xmlns:p14="http://schemas.microsoft.com/office/powerpoint/2010/main" val="68588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Conversion</a:t>
            </a:r>
            <a:endParaRPr lang="en-US" dirty="0"/>
          </a:p>
        </p:txBody>
      </p:sp>
      <p:sp>
        <p:nvSpPr>
          <p:cNvPr id="3" name="Content Placeholder 2"/>
          <p:cNvSpPr>
            <a:spLocks noGrp="1"/>
          </p:cNvSpPr>
          <p:nvPr>
            <p:ph idx="1"/>
          </p:nvPr>
        </p:nvSpPr>
        <p:spPr/>
        <p:txBody>
          <a:bodyPr>
            <a:normAutofit lnSpcReduction="10000"/>
          </a:bodyPr>
          <a:lstStyle/>
          <a:p>
            <a:r>
              <a:rPr lang="en-US" dirty="0"/>
              <a:t>To convert an integer: first convert the integer part of the number generate the binary equivalent.  Then convert the fractional part and generate the binary fraction, place together and normalize.</a:t>
            </a:r>
          </a:p>
          <a:p>
            <a:r>
              <a:rPr lang="en-US" dirty="0"/>
              <a:t> </a:t>
            </a:r>
          </a:p>
          <a:p>
            <a:r>
              <a:rPr lang="en-US" dirty="0"/>
              <a:t>Truncation versus Rounding</a:t>
            </a:r>
          </a:p>
          <a:p>
            <a:r>
              <a:rPr lang="en-US" dirty="0"/>
              <a:t>Truncation: limits the no. of digits to the right of the decimal point and discard the least significant ones.   Disadvantage is it undervalues the result and can cause Truncation error.</a:t>
            </a:r>
          </a:p>
          <a:p>
            <a:r>
              <a:rPr lang="en-US" dirty="0"/>
              <a:t>Rounding: If a lost digit is greater than a half 1 will be added to the least significant bit to round up.  With rounding we have more accuracy and end up with fair error.  But it requires up to two further arithmetic operations.</a:t>
            </a:r>
          </a:p>
          <a:p>
            <a:r>
              <a:rPr lang="en-US" dirty="0"/>
              <a:t>Otherwise we just leave as is and round down.</a:t>
            </a:r>
          </a:p>
          <a:p>
            <a:endParaRPr lang="en-US" dirty="0"/>
          </a:p>
        </p:txBody>
      </p:sp>
    </p:spTree>
    <p:extLst>
      <p:ext uri="{BB962C8B-B14F-4D97-AF65-F5344CB8AC3E}">
        <p14:creationId xmlns:p14="http://schemas.microsoft.com/office/powerpoint/2010/main" val="406238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8880"/>
            <a:ext cx="7772400" cy="1470025"/>
          </a:xfrm>
        </p:spPr>
        <p:txBody>
          <a:bodyPr/>
          <a:lstStyle/>
          <a:p>
            <a:pPr algn="ctr"/>
            <a:r>
              <a:rPr lang="en-US" sz="4000" dirty="0" smtClean="0"/>
              <a:t>IEEE 754</a:t>
            </a:r>
            <a:br>
              <a:rPr lang="en-US" sz="4000" dirty="0" smtClean="0"/>
            </a:br>
            <a:r>
              <a:rPr lang="en-US" sz="4000" dirty="0" smtClean="0"/>
              <a:t>Exception Handling</a:t>
            </a:r>
            <a:endParaRPr lang="en-US" sz="4000" dirty="0"/>
          </a:p>
        </p:txBody>
      </p:sp>
      <p:sp>
        <p:nvSpPr>
          <p:cNvPr id="3" name="Subtitle 2"/>
          <p:cNvSpPr>
            <a:spLocks noGrp="1"/>
          </p:cNvSpPr>
          <p:nvPr>
            <p:ph type="subTitle" idx="1"/>
          </p:nvPr>
        </p:nvSpPr>
        <p:spPr>
          <a:xfrm>
            <a:off x="1371600" y="2560849"/>
            <a:ext cx="6400800" cy="1752600"/>
          </a:xfrm>
        </p:spPr>
        <p:txBody>
          <a:bodyPr/>
          <a:lstStyle/>
          <a:p>
            <a:r>
              <a:rPr lang="en-US" dirty="0" smtClean="0"/>
              <a:t>There are five exceptions that are part of the floating point standard</a:t>
            </a:r>
            <a:endParaRPr lang="en-US" dirty="0"/>
          </a:p>
        </p:txBody>
      </p:sp>
    </p:spTree>
    <p:extLst>
      <p:ext uri="{BB962C8B-B14F-4D97-AF65-F5344CB8AC3E}">
        <p14:creationId xmlns:p14="http://schemas.microsoft.com/office/powerpoint/2010/main" val="3483110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INVALID operation exception</a:t>
            </a:r>
            <a:endParaRPr lang="en-US" dirty="0"/>
          </a:p>
        </p:txBody>
      </p:sp>
      <p:sp>
        <p:nvSpPr>
          <p:cNvPr id="3" name="Content Placeholder 2"/>
          <p:cNvSpPr>
            <a:spLocks noGrp="1"/>
          </p:cNvSpPr>
          <p:nvPr>
            <p:ph idx="1"/>
          </p:nvPr>
        </p:nvSpPr>
        <p:spPr/>
        <p:txBody>
          <a:bodyPr>
            <a:normAutofit/>
          </a:bodyPr>
          <a:lstStyle/>
          <a:p>
            <a:r>
              <a:rPr lang="en-US" dirty="0" smtClean="0"/>
              <a:t>An INVALID flag is raised when an operations operands lie outside of its domain. </a:t>
            </a:r>
            <a:endParaRPr lang="en-US" dirty="0"/>
          </a:p>
          <a:p>
            <a:r>
              <a:rPr lang="en-US" dirty="0" smtClean="0"/>
              <a:t>The operations that trigger INVALID are</a:t>
            </a:r>
            <a:br>
              <a:rPr lang="en-US" dirty="0" smtClean="0"/>
            </a:br>
            <a:r>
              <a:rPr lang="en-US" dirty="0" smtClean="0"/>
              <a:t>real√(negative), 0-∞, 0.0/0.0, ∞/∞, REMAINDER(Anything,0.0), REMAINDER(∞, Anything), ∞-∞(when signs agree).</a:t>
            </a:r>
          </a:p>
          <a:p>
            <a:r>
              <a:rPr lang="en-US" dirty="0" smtClean="0"/>
              <a:t>∞+∞ = ∞ and would not throw exception</a:t>
            </a:r>
          </a:p>
          <a:p>
            <a:r>
              <a:rPr lang="en-US" dirty="0" smtClean="0"/>
              <a:t>Conversions to other formats can raise and INVALID if the limits are violated.</a:t>
            </a:r>
          </a:p>
          <a:p>
            <a:r>
              <a:rPr lang="en-US" dirty="0" smtClean="0"/>
              <a:t>The default for these situations is to issue </a:t>
            </a:r>
            <a:r>
              <a:rPr lang="en-US" dirty="0" err="1" smtClean="0"/>
              <a:t>NaN</a:t>
            </a:r>
            <a:r>
              <a:rPr lang="en-US" dirty="0" smtClean="0"/>
              <a:t>(not a number)</a:t>
            </a:r>
            <a:endParaRPr lang="en-US" dirty="0"/>
          </a:p>
        </p:txBody>
      </p:sp>
    </p:spTree>
    <p:extLst>
      <p:ext uri="{BB962C8B-B14F-4D97-AF65-F5344CB8AC3E}">
        <p14:creationId xmlns:p14="http://schemas.microsoft.com/office/powerpoint/2010/main" val="388049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DIVIDE BY ZERO exception</a:t>
            </a:r>
            <a:endParaRPr lang="en-US" dirty="0"/>
          </a:p>
        </p:txBody>
      </p:sp>
      <p:sp>
        <p:nvSpPr>
          <p:cNvPr id="3" name="Content Placeholder 2"/>
          <p:cNvSpPr>
            <a:spLocks noGrp="1"/>
          </p:cNvSpPr>
          <p:nvPr>
            <p:ph idx="1"/>
          </p:nvPr>
        </p:nvSpPr>
        <p:spPr/>
        <p:txBody>
          <a:bodyPr>
            <a:normAutofit/>
          </a:bodyPr>
          <a:lstStyle/>
          <a:p>
            <a:r>
              <a:rPr lang="en-US" dirty="0" smtClean="0"/>
              <a:t>Since zero is replaced by ∞, this exception could be reworded as “infinite results computed exactly from finite operands”.</a:t>
            </a:r>
          </a:p>
          <a:p>
            <a:r>
              <a:rPr lang="en-US" dirty="0" smtClean="0"/>
              <a:t>When this exception is active, and all goes as it should, a division by zero occurs, infinite intermediate results will yield finite final results.</a:t>
            </a:r>
          </a:p>
          <a:p>
            <a:r>
              <a:rPr lang="en-US" dirty="0" smtClean="0"/>
              <a:t>If all does not go as it should, infinity will turn into </a:t>
            </a:r>
            <a:r>
              <a:rPr lang="en-US" dirty="0" err="1" smtClean="0"/>
              <a:t>NaN</a:t>
            </a:r>
            <a:r>
              <a:rPr lang="en-US" dirty="0" smtClean="0"/>
              <a:t> and trigger </a:t>
            </a:r>
            <a:r>
              <a:rPr lang="en-US" smtClean="0"/>
              <a:t>INVALID.</a:t>
            </a:r>
            <a:endParaRPr lang="en-US" dirty="0"/>
          </a:p>
        </p:txBody>
      </p:sp>
    </p:spTree>
    <p:extLst>
      <p:ext uri="{BB962C8B-B14F-4D97-AF65-F5344CB8AC3E}">
        <p14:creationId xmlns:p14="http://schemas.microsoft.com/office/powerpoint/2010/main" val="274347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OVERFLOW exception</a:t>
            </a:r>
            <a:endParaRPr lang="en-US" dirty="0"/>
          </a:p>
        </p:txBody>
      </p:sp>
      <p:sp>
        <p:nvSpPr>
          <p:cNvPr id="3" name="Content Placeholder 2"/>
          <p:cNvSpPr>
            <a:spLocks noGrp="1"/>
          </p:cNvSpPr>
          <p:nvPr>
            <p:ph idx="1"/>
          </p:nvPr>
        </p:nvSpPr>
        <p:spPr/>
        <p:txBody>
          <a:bodyPr>
            <a:normAutofit fontScale="92500"/>
          </a:bodyPr>
          <a:lstStyle/>
          <a:p>
            <a:r>
              <a:rPr lang="en-US" dirty="0" smtClean="0"/>
              <a:t>When the result of a computation is outside of the range of the floating point format destination.</a:t>
            </a:r>
          </a:p>
          <a:p>
            <a:r>
              <a:rPr lang="en-US" dirty="0" smtClean="0"/>
              <a:t>Default for this exception is to approximate the result with a appropriately signed ∞. </a:t>
            </a:r>
          </a:p>
          <a:p>
            <a:r>
              <a:rPr lang="en-US" dirty="0" smtClean="0"/>
              <a:t>Approximations often make calculations worthless, and more prone to throwing more exceptions or giving an incorrect value.</a:t>
            </a:r>
          </a:p>
          <a:p>
            <a:r>
              <a:rPr lang="en-US" dirty="0" smtClean="0"/>
              <a:t>Can also throw INEXACT exception, or can turn into </a:t>
            </a:r>
            <a:r>
              <a:rPr lang="en-US" dirty="0" err="1" smtClean="0"/>
              <a:t>NaN</a:t>
            </a:r>
            <a:r>
              <a:rPr lang="en-US" dirty="0" smtClean="0"/>
              <a:t>.</a:t>
            </a:r>
          </a:p>
          <a:p>
            <a:r>
              <a:rPr lang="en-US" dirty="0" smtClean="0"/>
              <a:t>When OVERFLOW trap is enabled, the Default ∞ is not generated. The results exponent is “wrapped”, so the delivered result has an exponent too small by 2^(k-1) *3 (for single precision is 2^192 or 6.3e57), so the result turns into a very small, but predictable number that the trap-handler can interpret.</a:t>
            </a:r>
          </a:p>
          <a:p>
            <a:r>
              <a:rPr lang="en-US" dirty="0" smtClean="0"/>
              <a:t>In other words. If overflow occurs with the trap enabled, it takes the result and divides by 6.3e57.</a:t>
            </a:r>
          </a:p>
        </p:txBody>
      </p:sp>
    </p:spTree>
    <p:extLst>
      <p:ext uri="{BB962C8B-B14F-4D97-AF65-F5344CB8AC3E}">
        <p14:creationId xmlns:p14="http://schemas.microsoft.com/office/powerpoint/2010/main" val="361059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UNDERFLOW exception</a:t>
            </a:r>
            <a:endParaRPr lang="en-US" dirty="0"/>
          </a:p>
        </p:txBody>
      </p:sp>
      <p:sp>
        <p:nvSpPr>
          <p:cNvPr id="3" name="Content Placeholder 2"/>
          <p:cNvSpPr>
            <a:spLocks noGrp="1"/>
          </p:cNvSpPr>
          <p:nvPr>
            <p:ph idx="1"/>
          </p:nvPr>
        </p:nvSpPr>
        <p:spPr/>
        <p:txBody>
          <a:bodyPr>
            <a:normAutofit/>
          </a:bodyPr>
          <a:lstStyle/>
          <a:p>
            <a:r>
              <a:rPr lang="en-US" dirty="0" smtClean="0"/>
              <a:t>When a nonzero result is computed that lies closer to zero than the standards “normal” positive number nearest zero. Numbers smaller than 6.3e-57 would throw this exception.</a:t>
            </a:r>
          </a:p>
          <a:p>
            <a:r>
              <a:rPr lang="en-US" dirty="0" smtClean="0"/>
              <a:t>Numbers smaller than that must be rounded to the nearest subnormal number.</a:t>
            </a:r>
          </a:p>
          <a:p>
            <a:r>
              <a:rPr lang="en-US" dirty="0" smtClean="0"/>
              <a:t>Subnormal numbers can yield very small numbers by taking 1x10^-100 and changing it to  .1x10^-100.</a:t>
            </a:r>
          </a:p>
          <a:p>
            <a:r>
              <a:rPr lang="en-US" dirty="0" smtClean="0"/>
              <a:t>Subnormal numbers (also known as </a:t>
            </a:r>
            <a:r>
              <a:rPr lang="en-US" dirty="0" err="1" smtClean="0"/>
              <a:t>Denormalized</a:t>
            </a:r>
            <a:r>
              <a:rPr lang="en-US" dirty="0" smtClean="0"/>
              <a:t>) allow underflow to occur gradually.</a:t>
            </a:r>
          </a:p>
          <a:p>
            <a:r>
              <a:rPr lang="en-US" dirty="0" smtClean="0"/>
              <a:t>When the trap is enabled, the result is “wrapped” to make it big, but predictable number that the trap-handler can interpret.</a:t>
            </a:r>
            <a:endParaRPr lang="en-US" dirty="0"/>
          </a:p>
        </p:txBody>
      </p:sp>
    </p:spTree>
    <p:extLst>
      <p:ext uri="{BB962C8B-B14F-4D97-AF65-F5344CB8AC3E}">
        <p14:creationId xmlns:p14="http://schemas.microsoft.com/office/powerpoint/2010/main" val="281768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Representable </a:t>
            </a:r>
            <a:r>
              <a:rPr lang="en-US" dirty="0" smtClean="0"/>
              <a:t>Numbers</a:t>
            </a:r>
            <a:endParaRPr lang="en-US" dirty="0"/>
          </a:p>
        </p:txBody>
      </p:sp>
      <p:sp>
        <p:nvSpPr>
          <p:cNvPr id="3" name="Content Placeholder 2"/>
          <p:cNvSpPr>
            <a:spLocks noGrp="1"/>
          </p:cNvSpPr>
          <p:nvPr>
            <p:ph idx="1"/>
          </p:nvPr>
        </p:nvSpPr>
        <p:spPr/>
        <p:txBody>
          <a:bodyPr/>
          <a:lstStyle/>
          <a:p>
            <a:r>
              <a:rPr lang="en-US" dirty="0"/>
              <a:t>IEEE 754 specifies three types of floating-point numbers</a:t>
            </a:r>
            <a:r>
              <a:rPr lang="en-US" dirty="0" smtClean="0"/>
              <a:t>:</a:t>
            </a:r>
            <a:endParaRPr lang="en-US" dirty="0"/>
          </a:p>
          <a:p>
            <a:r>
              <a:rPr lang="en-US" dirty="0"/>
              <a:t>Single ( Fortran's REAL*4, C's float )</a:t>
            </a:r>
          </a:p>
          <a:p>
            <a:r>
              <a:rPr lang="en-US" dirty="0"/>
              <a:t>Double ( Fortran's REAL*8, C's double )</a:t>
            </a:r>
          </a:p>
          <a:p>
            <a:r>
              <a:rPr lang="en-US" dirty="0"/>
              <a:t>Double-Extended ( Fortran REAL*10+, C's long double </a:t>
            </a:r>
            <a:r>
              <a:rPr lang="en-US" dirty="0" smtClean="0"/>
              <a:t>)</a:t>
            </a:r>
            <a:endParaRPr lang="en-US" dirty="0"/>
          </a:p>
          <a:p>
            <a:r>
              <a:rPr lang="en-US" dirty="0"/>
              <a:t>There’s a fourth quadruple precision format that is not specified by IEEE 754. It is not fully supported in hardware, so it runs rather slowly.</a:t>
            </a:r>
          </a:p>
          <a:p>
            <a:endParaRPr lang="en-US" dirty="0"/>
          </a:p>
        </p:txBody>
      </p:sp>
    </p:spTree>
    <p:extLst>
      <p:ext uri="{BB962C8B-B14F-4D97-AF65-F5344CB8AC3E}">
        <p14:creationId xmlns:p14="http://schemas.microsoft.com/office/powerpoint/2010/main" val="144298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Exponent Wrapping</a:t>
            </a:r>
            <a:endParaRPr lang="en-US" dirty="0"/>
          </a:p>
        </p:txBody>
      </p:sp>
      <p:sp>
        <p:nvSpPr>
          <p:cNvPr id="3" name="Content Placeholder 2"/>
          <p:cNvSpPr>
            <a:spLocks noGrp="1"/>
          </p:cNvSpPr>
          <p:nvPr>
            <p:ph idx="1"/>
          </p:nvPr>
        </p:nvSpPr>
        <p:spPr/>
        <p:txBody>
          <a:bodyPr>
            <a:normAutofit lnSpcReduction="10000"/>
          </a:bodyPr>
          <a:lstStyle/>
          <a:p>
            <a:r>
              <a:rPr lang="en-US" dirty="0" smtClean="0"/>
              <a:t>Best way to compute extended products and quotients like:</a:t>
            </a:r>
          </a:p>
          <a:p>
            <a:pPr marL="457200" lvl="1" indent="0">
              <a:buNone/>
            </a:pPr>
            <a:r>
              <a:rPr lang="en-US" i="1" dirty="0" smtClean="0"/>
              <a:t>         (a1</a:t>
            </a:r>
            <a:r>
              <a:rPr lang="en-US" i="1" dirty="0"/>
              <a:t>+</a:t>
            </a:r>
            <a:r>
              <a:rPr lang="en-US" i="1" dirty="0" smtClean="0"/>
              <a:t>b1)*(a2</a:t>
            </a:r>
            <a:r>
              <a:rPr lang="en-US" i="1" dirty="0"/>
              <a:t>+</a:t>
            </a:r>
            <a:r>
              <a:rPr lang="en-US" i="1" dirty="0" smtClean="0"/>
              <a:t>b2)*(</a:t>
            </a:r>
            <a:r>
              <a:rPr lang="en-US" i="1" dirty="0" err="1" smtClean="0"/>
              <a:t>an</a:t>
            </a:r>
            <a:r>
              <a:rPr lang="en-US" i="1" dirty="0" err="1"/>
              <a:t>+</a:t>
            </a:r>
            <a:r>
              <a:rPr lang="en-US" i="1" dirty="0" err="1" smtClean="0"/>
              <a:t>bn</a:t>
            </a:r>
            <a:r>
              <a:rPr lang="en-US" i="1" dirty="0" smtClean="0"/>
              <a:t>)</a:t>
            </a:r>
          </a:p>
          <a:p>
            <a:r>
              <a:rPr lang="en-US" i="1" dirty="0" smtClean="0"/>
              <a:t> Q=--------------------------------</a:t>
            </a:r>
          </a:p>
          <a:p>
            <a:r>
              <a:rPr lang="en-US" i="1" dirty="0" smtClean="0"/>
              <a:t>        (c1</a:t>
            </a:r>
            <a:r>
              <a:rPr lang="en-US" i="1" dirty="0"/>
              <a:t>+</a:t>
            </a:r>
            <a:r>
              <a:rPr lang="en-US" i="1" dirty="0" smtClean="0"/>
              <a:t>d1)*(c2</a:t>
            </a:r>
            <a:r>
              <a:rPr lang="en-US" i="1" dirty="0"/>
              <a:t>+</a:t>
            </a:r>
            <a:r>
              <a:rPr lang="en-US" i="1" dirty="0" smtClean="0"/>
              <a:t>d2)*(</a:t>
            </a:r>
            <a:r>
              <a:rPr lang="en-US" i="1" dirty="0" err="1" smtClean="0"/>
              <a:t>cm</a:t>
            </a:r>
            <a:r>
              <a:rPr lang="en-US" i="1" dirty="0" err="1"/>
              <a:t>+</a:t>
            </a:r>
            <a:r>
              <a:rPr lang="en-US" i="1" dirty="0" err="1" smtClean="0"/>
              <a:t>dm</a:t>
            </a:r>
            <a:r>
              <a:rPr lang="en-US" i="1" dirty="0" smtClean="0"/>
              <a:t>)</a:t>
            </a:r>
          </a:p>
          <a:p>
            <a:r>
              <a:rPr lang="en-US" i="1" dirty="0" smtClean="0"/>
              <a:t>When n and m are huge and when the numerator/denominator are likely to encounter premature OVER/UNDERFLOW even though Q would not throw an exception if it were computed.</a:t>
            </a:r>
          </a:p>
          <a:p>
            <a:r>
              <a:rPr lang="en-US" i="1" dirty="0" smtClean="0"/>
              <a:t>Q requires a trap-handler that counts OVER/UNDERFLOW but leaves exponents unchanged and separately computes the numerator and denominator.</a:t>
            </a:r>
          </a:p>
          <a:p>
            <a:r>
              <a:rPr lang="en-US" i="1" dirty="0" smtClean="0"/>
              <a:t>The numbers will have the right amount of significant bits, which, if wrong, can be corrected by taking counts into account.</a:t>
            </a:r>
            <a:endParaRPr lang="en-US" dirty="0"/>
          </a:p>
          <a:p>
            <a:endParaRPr lang="en-US" dirty="0" smtClean="0"/>
          </a:p>
        </p:txBody>
      </p:sp>
    </p:spTree>
    <p:extLst>
      <p:ext uri="{BB962C8B-B14F-4D97-AF65-F5344CB8AC3E}">
        <p14:creationId xmlns:p14="http://schemas.microsoft.com/office/powerpoint/2010/main" val="356726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INEXACT exception</a:t>
            </a:r>
            <a:endParaRPr lang="en-US" dirty="0"/>
          </a:p>
        </p:txBody>
      </p:sp>
      <p:sp>
        <p:nvSpPr>
          <p:cNvPr id="3" name="Content Placeholder 2"/>
          <p:cNvSpPr>
            <a:spLocks noGrp="1"/>
          </p:cNvSpPr>
          <p:nvPr>
            <p:ph idx="1"/>
          </p:nvPr>
        </p:nvSpPr>
        <p:spPr/>
        <p:txBody>
          <a:bodyPr/>
          <a:lstStyle/>
          <a:p>
            <a:r>
              <a:rPr lang="en-US" dirty="0" smtClean="0"/>
              <a:t>Signaled when ideal result of an operation will not fit into the destination, so the answer must be rounded to fit. This exception is disabled by most floating point software.</a:t>
            </a:r>
            <a:endParaRPr lang="en-US" dirty="0"/>
          </a:p>
        </p:txBody>
      </p:sp>
    </p:spTree>
    <p:extLst>
      <p:ext uri="{BB962C8B-B14F-4D97-AF65-F5344CB8AC3E}">
        <p14:creationId xmlns:p14="http://schemas.microsoft.com/office/powerpoint/2010/main" val="216691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idx="1"/>
          </p:nvPr>
        </p:nvSpPr>
        <p:spPr/>
        <p:txBody>
          <a:bodyPr>
            <a:normAutofit/>
          </a:bodyPr>
          <a:lstStyle/>
          <a:p>
            <a:pPr marL="114300" indent="0">
              <a:buNone/>
            </a:pPr>
            <a:endParaRPr lang="en-US" dirty="0"/>
          </a:p>
          <a:p>
            <a:r>
              <a:rPr lang="en-US" dirty="0"/>
              <a:t>An IEEE 754 format is a "set of representations of numerical values and </a:t>
            </a:r>
            <a:r>
              <a:rPr lang="en-US" dirty="0" smtClean="0"/>
              <a:t>symbols”.</a:t>
            </a:r>
            <a:endParaRPr lang="en-US" dirty="0"/>
          </a:p>
          <a:p>
            <a:r>
              <a:rPr lang="en-US" dirty="0"/>
              <a:t>An IEEE format consists of:</a:t>
            </a:r>
          </a:p>
          <a:p>
            <a:r>
              <a:rPr lang="en-US" dirty="0"/>
              <a:t> finite numbers (either binary or decimal), </a:t>
            </a:r>
          </a:p>
          <a:p>
            <a:r>
              <a:rPr lang="en-US" dirty="0"/>
              <a:t>two infinites (+/-∞) – when a nonzero number is divided by zero, </a:t>
            </a:r>
          </a:p>
          <a:p>
            <a:r>
              <a:rPr lang="en-US" dirty="0"/>
              <a:t>and two kinds of </a:t>
            </a:r>
            <a:r>
              <a:rPr lang="en-US" dirty="0" err="1"/>
              <a:t>NaN</a:t>
            </a:r>
            <a:r>
              <a:rPr lang="en-US" dirty="0"/>
              <a:t>: a quiet </a:t>
            </a:r>
            <a:r>
              <a:rPr lang="en-US" dirty="0" err="1"/>
              <a:t>NaN</a:t>
            </a:r>
            <a:r>
              <a:rPr lang="en-US" dirty="0"/>
              <a:t> – </a:t>
            </a:r>
            <a:r>
              <a:rPr lang="en-US" dirty="0" err="1"/>
              <a:t>qNaN</a:t>
            </a:r>
            <a:r>
              <a:rPr lang="en-US" dirty="0"/>
              <a:t> and a signaling </a:t>
            </a:r>
            <a:r>
              <a:rPr lang="en-US" dirty="0" err="1"/>
              <a:t>NaN</a:t>
            </a:r>
            <a:r>
              <a:rPr lang="en-US" dirty="0"/>
              <a:t> (</a:t>
            </a:r>
            <a:r>
              <a:rPr lang="en-US" dirty="0" err="1"/>
              <a:t>sNaN</a:t>
            </a:r>
            <a:r>
              <a:rPr lang="en-US" dirty="0"/>
              <a:t>).</a:t>
            </a:r>
          </a:p>
          <a:p>
            <a:r>
              <a:rPr lang="en-US" dirty="0" err="1"/>
              <a:t>NaN</a:t>
            </a:r>
            <a:r>
              <a:rPr lang="en-US" dirty="0"/>
              <a:t> means something has gone wrong with the computation.</a:t>
            </a:r>
          </a:p>
          <a:p>
            <a:endParaRPr lang="en-US" dirty="0"/>
          </a:p>
        </p:txBody>
      </p:sp>
    </p:spTree>
    <p:extLst>
      <p:ext uri="{BB962C8B-B14F-4D97-AF65-F5344CB8AC3E}">
        <p14:creationId xmlns:p14="http://schemas.microsoft.com/office/powerpoint/2010/main" val="154158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Numbers</a:t>
            </a: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a:t>May be either base 2 (binary) or base 10 (decimal). </a:t>
            </a:r>
          </a:p>
          <a:p>
            <a:r>
              <a:rPr lang="en-US" dirty="0"/>
              <a:t>Each finite number is described by three integers: s = a sign (zero or one), c = a </a:t>
            </a:r>
            <a:r>
              <a:rPr lang="en-US" dirty="0" err="1"/>
              <a:t>significand</a:t>
            </a:r>
            <a:r>
              <a:rPr lang="en-US" dirty="0"/>
              <a:t> (or 'coefficient'),  and q = an exponent.</a:t>
            </a:r>
          </a:p>
          <a:p>
            <a:r>
              <a:rPr lang="en-US" dirty="0"/>
              <a:t>  (−1)</a:t>
            </a:r>
            <a:r>
              <a:rPr lang="en-US" i="1" dirty="0"/>
              <a:t>s</a:t>
            </a:r>
            <a:r>
              <a:rPr lang="en-US" dirty="0"/>
              <a:t> × </a:t>
            </a:r>
            <a:r>
              <a:rPr lang="en-US" i="1" dirty="0"/>
              <a:t>c</a:t>
            </a:r>
            <a:r>
              <a:rPr lang="en-US" dirty="0"/>
              <a:t> × </a:t>
            </a:r>
            <a:r>
              <a:rPr lang="en-US" i="1" dirty="0" err="1"/>
              <a:t>bq</a:t>
            </a:r>
            <a:r>
              <a:rPr lang="en-US" dirty="0"/>
              <a:t/>
            </a:r>
            <a:br>
              <a:rPr lang="en-US" dirty="0"/>
            </a:br>
            <a:r>
              <a:rPr lang="en-US" dirty="0"/>
              <a:t>where </a:t>
            </a:r>
            <a:r>
              <a:rPr lang="en-US" i="1" dirty="0"/>
              <a:t>b</a:t>
            </a:r>
            <a:r>
              <a:rPr lang="en-US" dirty="0"/>
              <a:t> is the base (2 or 10). For example, if the sign is 1 (indicating negative), the </a:t>
            </a:r>
            <a:r>
              <a:rPr lang="en-US" dirty="0" err="1"/>
              <a:t>significand</a:t>
            </a:r>
            <a:r>
              <a:rPr lang="en-US" dirty="0"/>
              <a:t> is 12345, the exponent is −3, and the base is 10, then the value of the number is −12.345</a:t>
            </a:r>
            <a:r>
              <a:rPr lang="en-US" dirty="0"/>
              <a:t> </a:t>
            </a:r>
          </a:p>
        </p:txBody>
      </p:sp>
    </p:spTree>
    <p:extLst>
      <p:ext uri="{BB962C8B-B14F-4D97-AF65-F5344CB8AC3E}">
        <p14:creationId xmlns:p14="http://schemas.microsoft.com/office/powerpoint/2010/main" val="326610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quiet </a:t>
            </a:r>
            <a:r>
              <a:rPr lang="en-US" dirty="0" err="1"/>
              <a:t>NaN</a:t>
            </a:r>
            <a:r>
              <a:rPr lang="en-US" dirty="0"/>
              <a:t> and signaling </a:t>
            </a:r>
            <a:r>
              <a:rPr lang="en-US" dirty="0" err="1"/>
              <a:t>NaN</a:t>
            </a:r>
            <a:r>
              <a:rPr lang="en-US" dirty="0"/>
              <a:t/>
            </a:r>
            <a:br>
              <a:rPr lang="en-US" dirty="0"/>
            </a:br>
            <a:endParaRPr lang="en-US" dirty="0"/>
          </a:p>
        </p:txBody>
      </p:sp>
      <p:sp>
        <p:nvSpPr>
          <p:cNvPr id="3" name="Content Placeholder 2"/>
          <p:cNvSpPr>
            <a:spLocks noGrp="1"/>
          </p:cNvSpPr>
          <p:nvPr>
            <p:ph idx="1"/>
          </p:nvPr>
        </p:nvSpPr>
        <p:spPr>
          <a:xfrm>
            <a:off x="304800" y="1371600"/>
            <a:ext cx="7620000" cy="4800600"/>
          </a:xfrm>
        </p:spPr>
        <p:txBody>
          <a:bodyPr>
            <a:noAutofit/>
          </a:bodyPr>
          <a:lstStyle/>
          <a:p>
            <a:pPr marL="114300" indent="0">
              <a:buNone/>
            </a:pPr>
            <a:endParaRPr lang="en-US" sz="1700" dirty="0"/>
          </a:p>
          <a:p>
            <a:r>
              <a:rPr lang="en-US" sz="1700" dirty="0"/>
              <a:t>A quiet </a:t>
            </a:r>
            <a:r>
              <a:rPr lang="en-US" sz="1700" dirty="0" err="1"/>
              <a:t>NaN</a:t>
            </a:r>
            <a:r>
              <a:rPr lang="en-US" sz="1700" dirty="0"/>
              <a:t>:</a:t>
            </a:r>
          </a:p>
          <a:p>
            <a:r>
              <a:rPr lang="en-US" sz="1700" dirty="0"/>
              <a:t>- a </a:t>
            </a:r>
            <a:r>
              <a:rPr lang="en-US" sz="1700" dirty="0" err="1"/>
              <a:t>NaN</a:t>
            </a:r>
            <a:r>
              <a:rPr lang="en-US" sz="1700" dirty="0"/>
              <a:t> that has a one as the most </a:t>
            </a:r>
            <a:r>
              <a:rPr lang="en-US" sz="1700" dirty="0" err="1"/>
              <a:t>signifcant</a:t>
            </a:r>
            <a:r>
              <a:rPr lang="en-US" sz="1700" dirty="0"/>
              <a:t> bit of its </a:t>
            </a:r>
            <a:r>
              <a:rPr lang="en-US" sz="1700" dirty="0" err="1"/>
              <a:t>signifcand</a:t>
            </a:r>
            <a:r>
              <a:rPr lang="en-US" sz="1700" dirty="0"/>
              <a:t>.</a:t>
            </a:r>
          </a:p>
          <a:p>
            <a:r>
              <a:rPr lang="en-US" sz="1700" dirty="0"/>
              <a:t>Examples: dividing zero by another zero, trying to take a square root of a negative </a:t>
            </a:r>
            <a:r>
              <a:rPr lang="en-US" sz="1700" dirty="0" smtClean="0"/>
              <a:t>number</a:t>
            </a:r>
            <a:endParaRPr lang="en-US" sz="1700" dirty="0"/>
          </a:p>
          <a:p>
            <a:r>
              <a:rPr lang="en-US" sz="1700" dirty="0"/>
              <a:t>A quiet </a:t>
            </a:r>
            <a:r>
              <a:rPr lang="en-US" sz="1700" dirty="0" err="1"/>
              <a:t>NaN</a:t>
            </a:r>
            <a:r>
              <a:rPr lang="en-US" sz="1700" dirty="0"/>
              <a:t>, when used as an operand, quietly produces another quiet </a:t>
            </a:r>
            <a:r>
              <a:rPr lang="en-US" sz="1700" dirty="0" err="1"/>
              <a:t>NaN</a:t>
            </a:r>
            <a:r>
              <a:rPr lang="en-US" sz="1700" dirty="0"/>
              <a:t> as its</a:t>
            </a:r>
          </a:p>
          <a:p>
            <a:r>
              <a:rPr lang="en-US" sz="1700" dirty="0"/>
              <a:t>output. The end result (or some print statement printing an intermediate value) shows</a:t>
            </a:r>
          </a:p>
          <a:p>
            <a:r>
              <a:rPr lang="en-US" sz="1700" dirty="0"/>
              <a:t>that it is a </a:t>
            </a:r>
            <a:r>
              <a:rPr lang="en-US" sz="1700" dirty="0" err="1"/>
              <a:t>NaN</a:t>
            </a:r>
            <a:r>
              <a:rPr lang="en-US" sz="1700" dirty="0"/>
              <a:t>, and the programmer </a:t>
            </a:r>
            <a:r>
              <a:rPr lang="en-US" sz="1700" dirty="0" err="1"/>
              <a:t>systemetically</a:t>
            </a:r>
            <a:r>
              <a:rPr lang="en-US" sz="1700" dirty="0"/>
              <a:t> works backwards to identify the</a:t>
            </a:r>
          </a:p>
          <a:p>
            <a:r>
              <a:rPr lang="en-US" sz="1700" dirty="0"/>
              <a:t>operation that produced the </a:t>
            </a:r>
            <a:r>
              <a:rPr lang="en-US" sz="1700" dirty="0" err="1"/>
              <a:t>rst</a:t>
            </a:r>
            <a:r>
              <a:rPr lang="en-US" sz="1700" dirty="0"/>
              <a:t> quiet </a:t>
            </a:r>
            <a:r>
              <a:rPr lang="en-US" sz="1700" dirty="0" err="1"/>
              <a:t>NaN</a:t>
            </a:r>
            <a:r>
              <a:rPr lang="en-US" sz="1700" dirty="0"/>
              <a:t> and x the bug. This scheme of doing things</a:t>
            </a:r>
          </a:p>
          <a:p>
            <a:r>
              <a:rPr lang="en-US" sz="1700" dirty="0"/>
              <a:t>does not require the </a:t>
            </a:r>
            <a:r>
              <a:rPr lang="en-US" sz="1700" dirty="0" err="1"/>
              <a:t>ow</a:t>
            </a:r>
            <a:r>
              <a:rPr lang="en-US" sz="1700" dirty="0"/>
              <a:t> of control to be disrupted abruptly. </a:t>
            </a:r>
          </a:p>
          <a:p>
            <a:r>
              <a:rPr lang="en-US" sz="1700" dirty="0"/>
              <a:t>A signaling </a:t>
            </a:r>
            <a:r>
              <a:rPr lang="en-US" sz="1700" dirty="0" err="1"/>
              <a:t>NaN</a:t>
            </a:r>
            <a:r>
              <a:rPr lang="en-US" sz="1700" dirty="0"/>
              <a:t>:</a:t>
            </a:r>
          </a:p>
          <a:p>
            <a:r>
              <a:rPr lang="en-US" sz="1700" dirty="0"/>
              <a:t>a </a:t>
            </a:r>
            <a:r>
              <a:rPr lang="en-US" sz="1700" dirty="0" err="1"/>
              <a:t>NaN</a:t>
            </a:r>
            <a:r>
              <a:rPr lang="en-US" sz="1700" dirty="0"/>
              <a:t> that has a zero as the most </a:t>
            </a:r>
            <a:r>
              <a:rPr lang="en-US" sz="1700" dirty="0" err="1"/>
              <a:t>signifcant</a:t>
            </a:r>
            <a:r>
              <a:rPr lang="en-US" sz="1700" dirty="0"/>
              <a:t> bit of its </a:t>
            </a:r>
            <a:r>
              <a:rPr lang="en-US" sz="1700" dirty="0" err="1"/>
              <a:t>significand</a:t>
            </a:r>
            <a:r>
              <a:rPr lang="en-US" sz="1700" dirty="0" smtClean="0"/>
              <a:t>.</a:t>
            </a:r>
            <a:endParaRPr lang="en-US" sz="1700" dirty="0"/>
          </a:p>
          <a:p>
            <a:r>
              <a:rPr lang="en-US" sz="1700" dirty="0"/>
              <a:t>The sign of a </a:t>
            </a:r>
            <a:r>
              <a:rPr lang="en-US" sz="1700" dirty="0" err="1"/>
              <a:t>NaN</a:t>
            </a:r>
            <a:r>
              <a:rPr lang="en-US" sz="1700" dirty="0"/>
              <a:t> has no meaning, but it may be predictable in some circumstances</a:t>
            </a:r>
            <a:r>
              <a:rPr lang="en-US" sz="1700" dirty="0" smtClean="0"/>
              <a:t>.</a:t>
            </a:r>
            <a:endParaRPr lang="en-US" sz="1700" dirty="0"/>
          </a:p>
          <a:p>
            <a:endParaRPr lang="en-US" sz="1700" dirty="0"/>
          </a:p>
        </p:txBody>
      </p:sp>
    </p:spTree>
    <p:extLst>
      <p:ext uri="{BB962C8B-B14F-4D97-AF65-F5344CB8AC3E}">
        <p14:creationId xmlns:p14="http://schemas.microsoft.com/office/powerpoint/2010/main" val="426575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Zeroes</a:t>
            </a: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a:t>Zero values are finite values with </a:t>
            </a:r>
            <a:r>
              <a:rPr lang="en-US" dirty="0" err="1"/>
              <a:t>significand</a:t>
            </a:r>
            <a:r>
              <a:rPr lang="en-US" dirty="0"/>
              <a:t> (coefficient) 0. These are signed zeros, the sign bit specifies if a zero is +0 (positive zero) or −0 (negative zero</a:t>
            </a:r>
            <a:r>
              <a:rPr lang="en-US" dirty="0" smtClean="0"/>
              <a:t>)</a:t>
            </a:r>
            <a:r>
              <a:rPr lang="en-US" dirty="0"/>
              <a:t>.</a:t>
            </a:r>
            <a:r>
              <a:rPr lang="en-US" dirty="0"/>
              <a:t> </a:t>
            </a:r>
          </a:p>
          <a:p>
            <a:r>
              <a:rPr lang="en-US" dirty="0"/>
              <a:t>The value zero in the real form may be signed either positive or negative. A bit </a:t>
            </a:r>
            <a:r>
              <a:rPr lang="en-US" dirty="0" smtClean="0"/>
              <a:t>pattern with </a:t>
            </a:r>
            <a:r>
              <a:rPr lang="en-US" dirty="0"/>
              <a:t>all zeroes is called a clean zero. </a:t>
            </a:r>
          </a:p>
          <a:p>
            <a:endParaRPr lang="en-US" dirty="0"/>
          </a:p>
        </p:txBody>
      </p:sp>
    </p:spTree>
    <p:extLst>
      <p:ext uri="{BB962C8B-B14F-4D97-AF65-F5344CB8AC3E}">
        <p14:creationId xmlns:p14="http://schemas.microsoft.com/office/powerpoint/2010/main" val="229789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Format</a:t>
            </a:r>
            <a:endParaRPr lang="en-US" dirty="0"/>
          </a:p>
        </p:txBody>
      </p:sp>
      <p:sp>
        <p:nvSpPr>
          <p:cNvPr id="3" name="Content Placeholder 2"/>
          <p:cNvSpPr>
            <a:spLocks noGrp="1"/>
          </p:cNvSpPr>
          <p:nvPr>
            <p:ph idx="1"/>
          </p:nvPr>
        </p:nvSpPr>
        <p:spPr>
          <a:xfrm>
            <a:off x="381000" y="1371600"/>
            <a:ext cx="7620000" cy="4800600"/>
          </a:xfrm>
        </p:spPr>
        <p:txBody>
          <a:bodyPr>
            <a:noAutofit/>
          </a:bodyPr>
          <a:lstStyle/>
          <a:p>
            <a:pPr marL="114300" indent="0">
              <a:buNone/>
            </a:pPr>
            <a:endParaRPr lang="en-US" sz="1800" dirty="0"/>
          </a:p>
          <a:p>
            <a:r>
              <a:rPr lang="en-US" sz="1800" dirty="0"/>
              <a:t> </a:t>
            </a:r>
            <a:r>
              <a:rPr lang="en-US" sz="1800" dirty="0" smtClean="0"/>
              <a:t>5 </a:t>
            </a:r>
            <a:r>
              <a:rPr lang="en-US" sz="1800" dirty="0"/>
              <a:t>basic formats: </a:t>
            </a:r>
          </a:p>
          <a:p>
            <a:r>
              <a:rPr lang="en-US" sz="1800" dirty="0"/>
              <a:t>three binary floating-point and two decimal floating point basic </a:t>
            </a:r>
            <a:r>
              <a:rPr lang="en-US" sz="1800" dirty="0" smtClean="0"/>
              <a:t>formats</a:t>
            </a:r>
            <a:endParaRPr lang="en-US" sz="1800" dirty="0"/>
          </a:p>
          <a:p>
            <a:r>
              <a:rPr lang="en-US" sz="1800" dirty="0"/>
              <a:t> </a:t>
            </a:r>
            <a:r>
              <a:rPr lang="en-US" sz="1800" dirty="0" smtClean="0"/>
              <a:t>The </a:t>
            </a:r>
            <a:r>
              <a:rPr lang="en-US" sz="1800" dirty="0"/>
              <a:t>standard defines five basic formats that are named for their numeric base and the number of bits used in their interchange encoding. There are three binary floating-point basic formats (encoded with 32, 64 or 128 bits) and two decimal floating-point basic formats (encoded with 64 or 128 bits). The </a:t>
            </a:r>
            <a:r>
              <a:rPr lang="en-US" sz="1800" u="sng" dirty="0">
                <a:hlinkClick r:id="rId3" tooltip="Binary32"/>
              </a:rPr>
              <a:t>binary32</a:t>
            </a:r>
            <a:r>
              <a:rPr lang="en-US" sz="1800" dirty="0"/>
              <a:t> and </a:t>
            </a:r>
            <a:r>
              <a:rPr lang="en-US" sz="1800" u="sng" dirty="0">
                <a:hlinkClick r:id="rId4" tooltip="Binary64"/>
              </a:rPr>
              <a:t>binary64</a:t>
            </a:r>
            <a:r>
              <a:rPr lang="en-US" sz="1800" dirty="0"/>
              <a:t> formats are the </a:t>
            </a:r>
            <a:r>
              <a:rPr lang="en-US" sz="1800" i="1" dirty="0"/>
              <a:t>single</a:t>
            </a:r>
            <a:r>
              <a:rPr lang="en-US" sz="1800" dirty="0"/>
              <a:t> and </a:t>
            </a:r>
            <a:r>
              <a:rPr lang="en-US" sz="1800" i="1" dirty="0"/>
              <a:t>double</a:t>
            </a:r>
            <a:r>
              <a:rPr lang="en-US" sz="1800" dirty="0"/>
              <a:t> formats of </a:t>
            </a:r>
            <a:r>
              <a:rPr lang="en-US" sz="1800" u="sng" dirty="0">
                <a:hlinkClick r:id="rId5" tooltip="IEEE 754-1985"/>
              </a:rPr>
              <a:t>IEEE 754-1985</a:t>
            </a:r>
            <a:r>
              <a:rPr lang="en-US" sz="1800" dirty="0"/>
              <a:t>. </a:t>
            </a:r>
            <a:endParaRPr lang="en-US" sz="1800" dirty="0" smtClean="0"/>
          </a:p>
          <a:p>
            <a:r>
              <a:rPr lang="en-US" sz="1800" dirty="0"/>
              <a:t>*Must implement at least one of the basic formats!</a:t>
            </a:r>
          </a:p>
          <a:p>
            <a:endParaRPr lang="en-US" sz="1800" dirty="0"/>
          </a:p>
          <a:p>
            <a:endParaRPr lang="en-US" sz="1800" dirty="0"/>
          </a:p>
        </p:txBody>
      </p:sp>
      <p:graphicFrame>
        <p:nvGraphicFramePr>
          <p:cNvPr id="5" name="Object 4"/>
          <p:cNvGraphicFramePr>
            <a:graphicFrameLocks noChangeAspect="1"/>
          </p:cNvGraphicFramePr>
          <p:nvPr>
            <p:extLst>
              <p:ext uri="{D42A27DB-BD31-4B8C-83A1-F6EECF244321}">
                <p14:modId xmlns:p14="http://schemas.microsoft.com/office/powerpoint/2010/main" val="2592901352"/>
              </p:ext>
            </p:extLst>
          </p:nvPr>
        </p:nvGraphicFramePr>
        <p:xfrm>
          <a:off x="838200" y="4413588"/>
          <a:ext cx="5626100" cy="2451100"/>
        </p:xfrm>
        <a:graphic>
          <a:graphicData uri="http://schemas.openxmlformats.org/presentationml/2006/ole">
            <mc:AlternateContent xmlns:mc="http://schemas.openxmlformats.org/markup-compatibility/2006">
              <mc:Choice xmlns:v="urn:schemas-microsoft-com:vml" Requires="v">
                <p:oleObj spid="_x0000_s1035" name="Document" r:id="rId6" imgW="5626100" imgH="2451100" progId="Word.Document.12">
                  <p:embed/>
                </p:oleObj>
              </mc:Choice>
              <mc:Fallback>
                <p:oleObj name="Document" r:id="rId6" imgW="5626100" imgH="2451100" progId="Word.Document.12">
                  <p:embed/>
                  <p:pic>
                    <p:nvPicPr>
                      <p:cNvPr id="0" name=""/>
                      <p:cNvPicPr/>
                      <p:nvPr/>
                    </p:nvPicPr>
                    <p:blipFill>
                      <a:blip r:embed="rId7"/>
                      <a:stretch>
                        <a:fillRect/>
                      </a:stretch>
                    </p:blipFill>
                    <p:spPr>
                      <a:xfrm>
                        <a:off x="838200" y="4413588"/>
                        <a:ext cx="5626100" cy="2451100"/>
                      </a:xfrm>
                      <a:prstGeom prst="rect">
                        <a:avLst/>
                      </a:prstGeom>
                    </p:spPr>
                  </p:pic>
                </p:oleObj>
              </mc:Fallback>
            </mc:AlternateContent>
          </a:graphicData>
        </a:graphic>
      </p:graphicFrame>
    </p:spTree>
    <p:extLst>
      <p:ext uri="{BB962C8B-B14F-4D97-AF65-F5344CB8AC3E}">
        <p14:creationId xmlns:p14="http://schemas.microsoft.com/office/powerpoint/2010/main" val="197053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Formats</a:t>
            </a:r>
            <a:endParaRPr lang="en-US" dirty="0"/>
          </a:p>
        </p:txBody>
      </p:sp>
      <p:sp>
        <p:nvSpPr>
          <p:cNvPr id="3" name="Content Placeholder 2"/>
          <p:cNvSpPr>
            <a:spLocks noGrp="1"/>
          </p:cNvSpPr>
          <p:nvPr>
            <p:ph idx="1"/>
          </p:nvPr>
        </p:nvSpPr>
        <p:spPr/>
        <p:txBody>
          <a:bodyPr>
            <a:noAutofit/>
          </a:bodyPr>
          <a:lstStyle/>
          <a:p>
            <a:pPr lvl="2"/>
            <a:r>
              <a:rPr lang="en-US" dirty="0"/>
              <a:t>The IEEE 754 standard specifies extended and extendable precision formats, which provide a greater precision than the basic formats.</a:t>
            </a:r>
            <a:endParaRPr lang="en-US" sz="2000" b="1" dirty="0"/>
          </a:p>
          <a:p>
            <a:r>
              <a:rPr lang="en-US" sz="2400" dirty="0"/>
              <a:t>Extended precision format – allows user to specify the precision and exponent range</a:t>
            </a:r>
          </a:p>
          <a:p>
            <a:r>
              <a:rPr lang="en-US" sz="2400" dirty="0"/>
              <a:t>The possible finite values that can be represented in a format are determined by the base (</a:t>
            </a:r>
            <a:r>
              <a:rPr lang="en-US" sz="2400" i="1" dirty="0"/>
              <a:t>b</a:t>
            </a:r>
            <a:r>
              <a:rPr lang="en-US" sz="2400" dirty="0"/>
              <a:t>), the number of digits in the </a:t>
            </a:r>
            <a:r>
              <a:rPr lang="en-US" sz="2400" dirty="0" err="1"/>
              <a:t>significand</a:t>
            </a:r>
            <a:r>
              <a:rPr lang="en-US" sz="2400" dirty="0"/>
              <a:t> (precision, </a:t>
            </a:r>
            <a:r>
              <a:rPr lang="en-US" sz="2400" i="1" dirty="0"/>
              <a:t>p</a:t>
            </a:r>
            <a:r>
              <a:rPr lang="en-US" sz="2400" dirty="0"/>
              <a:t>), and the exponent parameter </a:t>
            </a:r>
            <a:r>
              <a:rPr lang="en-US" sz="2400" i="1" dirty="0" err="1"/>
              <a:t>emax</a:t>
            </a:r>
            <a:r>
              <a:rPr lang="en-US" sz="2400" dirty="0"/>
              <a:t>.</a:t>
            </a:r>
          </a:p>
          <a:p>
            <a:r>
              <a:rPr lang="en-US" sz="2400" dirty="0"/>
              <a:t>These parameters uniquely describe the set of finite numbers (combinations of sign, </a:t>
            </a:r>
            <a:r>
              <a:rPr lang="en-US" sz="2400" dirty="0" err="1"/>
              <a:t>significand</a:t>
            </a:r>
            <a:r>
              <a:rPr lang="en-US" sz="2400" dirty="0"/>
              <a:t>, and exponent for the given radix) that it can represent.</a:t>
            </a:r>
          </a:p>
          <a:p>
            <a:r>
              <a:rPr lang="en-US" sz="2400" dirty="0"/>
              <a:t>The standard does not require an implementation to support extended or extendable precision formats</a:t>
            </a:r>
            <a:r>
              <a:rPr lang="en-US" sz="2400" dirty="0" smtClean="0"/>
              <a:t>.</a:t>
            </a:r>
            <a:endParaRPr lang="en-US" sz="2400" dirty="0"/>
          </a:p>
          <a:p>
            <a:pPr marL="114300" indent="0">
              <a:buNone/>
            </a:pPr>
            <a:endParaRPr lang="en-US" sz="2000" dirty="0"/>
          </a:p>
        </p:txBody>
      </p:sp>
    </p:spTree>
    <p:extLst>
      <p:ext uri="{BB962C8B-B14F-4D97-AF65-F5344CB8AC3E}">
        <p14:creationId xmlns:p14="http://schemas.microsoft.com/office/powerpoint/2010/main" val="14757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and extendable precision formats</a:t>
            </a:r>
            <a:endParaRPr lang="en-US" dirty="0"/>
          </a:p>
        </p:txBody>
      </p:sp>
      <p:sp>
        <p:nvSpPr>
          <p:cNvPr id="3" name="Content Placeholder 2"/>
          <p:cNvSpPr>
            <a:spLocks noGrp="1"/>
          </p:cNvSpPr>
          <p:nvPr>
            <p:ph idx="1"/>
          </p:nvPr>
        </p:nvSpPr>
        <p:spPr/>
        <p:txBody>
          <a:bodyPr/>
          <a:lstStyle/>
          <a:p>
            <a:r>
              <a:rPr lang="en-US" dirty="0"/>
              <a:t>Extension of basic format </a:t>
            </a:r>
          </a:p>
          <a:p>
            <a:r>
              <a:rPr lang="en-US" dirty="0"/>
              <a:t>Allows user to specify the precision and exponent range. </a:t>
            </a:r>
          </a:p>
          <a:p>
            <a:r>
              <a:rPr lang="en-US" dirty="0"/>
              <a:t>Parameters for representing finite values:</a:t>
            </a:r>
          </a:p>
          <a:p>
            <a:pPr lvl="0"/>
            <a:r>
              <a:rPr lang="en-US" dirty="0"/>
              <a:t>base (</a:t>
            </a:r>
            <a:r>
              <a:rPr lang="en-US" i="1" dirty="0"/>
              <a:t>b</a:t>
            </a:r>
            <a:r>
              <a:rPr lang="en-US" dirty="0"/>
              <a:t>) </a:t>
            </a:r>
          </a:p>
          <a:p>
            <a:pPr lvl="0"/>
            <a:r>
              <a:rPr lang="en-US" dirty="0"/>
              <a:t>the number of digits in the </a:t>
            </a:r>
            <a:r>
              <a:rPr lang="en-US" dirty="0" err="1"/>
              <a:t>significand</a:t>
            </a:r>
            <a:r>
              <a:rPr lang="en-US" dirty="0"/>
              <a:t> (precision, </a:t>
            </a:r>
            <a:r>
              <a:rPr lang="en-US" i="1" dirty="0"/>
              <a:t>p</a:t>
            </a:r>
            <a:r>
              <a:rPr lang="en-US" dirty="0"/>
              <a:t>), and </a:t>
            </a:r>
          </a:p>
          <a:p>
            <a:pPr lvl="0"/>
            <a:r>
              <a:rPr lang="en-US" dirty="0"/>
              <a:t>the exponent parameter </a:t>
            </a:r>
            <a:r>
              <a:rPr lang="en-US" i="1" dirty="0" err="1"/>
              <a:t>emax</a:t>
            </a:r>
            <a:r>
              <a:rPr lang="en-US" dirty="0"/>
              <a:t>.</a:t>
            </a:r>
          </a:p>
          <a:p>
            <a:r>
              <a:rPr lang="en-US" dirty="0"/>
              <a:t>These parameters uniquely describe the set of finite numbers that it can represent.</a:t>
            </a:r>
          </a:p>
          <a:p>
            <a:r>
              <a:rPr lang="en-US" dirty="0"/>
              <a:t>The standard does not require an implementation to support extended or extendable precision formats</a:t>
            </a:r>
            <a:r>
              <a:rPr lang="en-US" dirty="0"/>
              <a:t> </a:t>
            </a:r>
          </a:p>
        </p:txBody>
      </p:sp>
    </p:spTree>
    <p:extLst>
      <p:ext uri="{BB962C8B-B14F-4D97-AF65-F5344CB8AC3E}">
        <p14:creationId xmlns:p14="http://schemas.microsoft.com/office/powerpoint/2010/main" val="3306083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80</TotalTime>
  <Words>1506</Words>
  <Application>Microsoft Macintosh PowerPoint</Application>
  <PresentationFormat>On-screen Show (4:3)</PresentationFormat>
  <Paragraphs>126</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Adjacency</vt:lpstr>
      <vt:lpstr>Microsoft Word Document</vt:lpstr>
      <vt:lpstr>IEEE 754 Floating Point Numbers</vt:lpstr>
      <vt:lpstr>Representable Numbers</vt:lpstr>
      <vt:lpstr>Format</vt:lpstr>
      <vt:lpstr>Finite Numbers</vt:lpstr>
      <vt:lpstr>Differences between quiet NaN and signaling NaN </vt:lpstr>
      <vt:lpstr>Zeroes</vt:lpstr>
      <vt:lpstr>Basic Format</vt:lpstr>
      <vt:lpstr>Other Formats</vt:lpstr>
      <vt:lpstr>Extended and extendable precision formats</vt:lpstr>
      <vt:lpstr>Interchange Formats</vt:lpstr>
      <vt:lpstr>Addition/Subtraction</vt:lpstr>
      <vt:lpstr>Multiplication</vt:lpstr>
      <vt:lpstr>PowerPoint Presentation</vt:lpstr>
      <vt:lpstr>Conversion</vt:lpstr>
      <vt:lpstr>IEEE 754 Exception Handling</vt:lpstr>
      <vt:lpstr>INVALID operation exception</vt:lpstr>
      <vt:lpstr>DIVIDE BY ZERO exception</vt:lpstr>
      <vt:lpstr>OVERFLOW exception</vt:lpstr>
      <vt:lpstr>UNDERFLOW exception</vt:lpstr>
      <vt:lpstr>Exponent Wrapping</vt:lpstr>
      <vt:lpstr>INEXACT exception</vt:lpstr>
    </vt:vector>
  </TitlesOfParts>
  <Company>ASU UTO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754 Floating Point Numbers</dc:title>
  <dc:creator>None</dc:creator>
  <cp:lastModifiedBy>Alain Grandjean</cp:lastModifiedBy>
  <cp:revision>25</cp:revision>
  <dcterms:created xsi:type="dcterms:W3CDTF">2013-02-14T19:07:55Z</dcterms:created>
  <dcterms:modified xsi:type="dcterms:W3CDTF">2013-02-15T00:09:10Z</dcterms:modified>
</cp:coreProperties>
</file>