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657" r:id="rId2"/>
    <p:sldId id="546" r:id="rId3"/>
    <p:sldId id="715" r:id="rId4"/>
    <p:sldId id="660" r:id="rId5"/>
    <p:sldId id="743" r:id="rId6"/>
    <p:sldId id="744" r:id="rId7"/>
    <p:sldId id="745" r:id="rId8"/>
    <p:sldId id="661" r:id="rId9"/>
    <p:sldId id="666" r:id="rId10"/>
    <p:sldId id="563" r:id="rId11"/>
    <p:sldId id="565" r:id="rId12"/>
    <p:sldId id="574" r:id="rId13"/>
    <p:sldId id="567" r:id="rId14"/>
    <p:sldId id="568" r:id="rId15"/>
    <p:sldId id="736" r:id="rId16"/>
    <p:sldId id="737" r:id="rId17"/>
    <p:sldId id="738" r:id="rId18"/>
    <p:sldId id="686" r:id="rId19"/>
    <p:sldId id="739" r:id="rId20"/>
    <p:sldId id="740" r:id="rId21"/>
    <p:sldId id="741" r:id="rId22"/>
    <p:sldId id="742" r:id="rId23"/>
    <p:sldId id="603" r:id="rId24"/>
    <p:sldId id="746" r:id="rId25"/>
    <p:sldId id="751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 autoAdjust="0"/>
    <p:restoredTop sz="98208" autoAdjust="0"/>
  </p:normalViewPr>
  <p:slideViewPr>
    <p:cSldViewPr>
      <p:cViewPr varScale="1">
        <p:scale>
          <a:sx n="72" d="100"/>
          <a:sy n="72" d="100"/>
        </p:scale>
        <p:origin x="17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 smtClean="0"/>
            </a:lvl1pPr>
          </a:lstStyle>
          <a:p>
            <a:pPr>
              <a:defRPr/>
            </a:pPr>
            <a:fld id="{104338C1-6C49-4694-BAC7-92F4AD6C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6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7B8B5A59-3D35-4F4E-A16B-D8036DA37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C0FE9-6DA0-4BE1-957F-CF6A8B144610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5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1CB84-073A-4060-83D8-34E63C8D6EB1}" type="slidenum">
              <a:rPr lang="en-US"/>
              <a:pPr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01457-E30C-4AA0-943B-16AAF22F94DC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3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330F8-8298-4DC2-BFCA-18AC08FFEB3B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04ABF-F91F-4C5E-ADBD-37F0BA51AFD8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3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9A060-2E28-4248-BD67-2B46AF50419D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7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3A1CB-10E7-4081-A36D-96E67C871554}" type="slidenum">
              <a:rPr lang="en-US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65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F032E-D6A0-4A89-B1A3-F3E1F53FAED0}" type="slidenum">
              <a:rPr lang="en-US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A799F-0724-45AA-9830-0E9EFDF35218}" type="slidenum">
              <a:rPr lang="en-US"/>
              <a:pPr/>
              <a:t>20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0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50EF1-19C9-4AE6-A5F2-4E886C218EC6}" type="slidenum">
              <a:rPr lang="en-US"/>
              <a:pPr/>
              <a:t>21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0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9CF18-7FFE-48DD-B537-A1581F6C13BF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2484F-0FAB-4105-8EDE-3962B7ED2EBB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62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09708-C5AE-4959-BBE5-2C6E75B6454C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03F2B8-2583-4A34-9CEF-1E522A06C375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706438"/>
            <a:ext cx="4646613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0746" y="4415618"/>
            <a:ext cx="5608909" cy="4183725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8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8677-2A1D-4A1D-97E2-E1EE24641508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D422A-9AD6-427F-8C3F-9E0353C945DC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3B91B-FEBB-4D71-84E7-91FA785E00BE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A8FC9-FB45-473F-BA76-B6644511BF05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F3566-7EE8-4AFB-AA8D-E395495220AD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33ECB-E1FD-4C54-B87A-D544C92089DF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F6FA8-1164-4BCD-88CE-21CDE121DFA2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FCBF3A68-8D1A-402C-855C-9D24CCB5630C}" type="slidenum">
              <a:rPr lang="en-US" sz="140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A0971F-E56E-4F3F-AD86-BCADE8E607CA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30A731D-E50F-445D-8584-C25C47A96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6AEF-CE46-4B5A-A6D4-9E18C533E59F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4565-7FDE-4640-9893-227416BCF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BDCCC-8653-4EBE-94BD-DEE8A5BDC1E6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4DAB2-4164-4602-8FBB-EC9C42DF3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67A6F-DB67-4E71-9544-73DBB8ABE91D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9088F-E6B3-4CE6-A244-ADCBD4616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3AA0-740D-464B-BC65-30D06C09C76A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DF643-8AF5-4E3D-AADD-877956112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D3AF-55C7-4C60-9281-1A1F143B6B14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AF313-CF4F-4D4A-8237-2DF2BC9EF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9B0BB-CA1B-4658-9603-B1F6A1538EFD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E0A6-A066-4DE0-86FB-238F1CB28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C774-EA67-4EE3-A9D3-EA0E5CFE830A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4D84-B74C-4C3D-A12B-AC276FC73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EE5DB-E648-45B2-A1A2-D62CE91351DC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AD07-AF78-4365-8D5F-838099A80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6158-B40C-4957-8D1B-DEFD41D10CDF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5999-073D-4D1C-9357-501F3E2CF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0742-9B0B-4050-93BD-1D27A1EAA949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78BA2-1854-4F0A-A0DF-1D55E81E0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BF55D-7021-4637-82C3-6B865DEF22DD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1E4E5-DB39-49E6-AC3C-32595579B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86D5C329-E40A-4486-9F04-0E23B4D937D9}" type="datetime4">
              <a:rPr lang="en-US"/>
              <a:pPr>
                <a:defRPr/>
              </a:pPr>
              <a:t>January 26, 2018</a:t>
            </a:fld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r>
              <a:rPr lang="nn-NO"/>
              <a:t>Data Mining - Dr Naima Iltaf</a:t>
            </a: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77AF89C-69BB-4D74-A573-20FF8AD42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lip" r:id="rId15" imgW="6857143" imgH="48963" progId="">
                  <p:embed/>
                </p:oleObj>
              </mc:Choice>
              <mc:Fallback>
                <p:oleObj name="Clip" r:id="rId15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05915-7322-4B45-8CE8-B9DFAB02104E}" type="slidenum">
              <a:rPr lang="en-US"/>
              <a:pPr/>
              <a:t>1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077200" cy="2743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br>
              <a:rPr lang="en-US" sz="4800">
                <a:latin typeface="Berlin Sans FB Demi" pitchFamily="34" charset="0"/>
              </a:rPr>
            </a:br>
            <a:br>
              <a:rPr lang="en-US" sz="4800">
                <a:latin typeface="Berlin Sans FB Demi" pitchFamily="34" charset="0"/>
              </a:rPr>
            </a:br>
            <a:r>
              <a:rPr lang="en-US" sz="4800">
                <a:latin typeface="Berlin Sans FB Demi" pitchFamily="34" charset="0"/>
              </a:rPr>
              <a:t>Data Mining: </a:t>
            </a:r>
            <a:br>
              <a:rPr lang="en-US" sz="4800">
                <a:latin typeface="Berlin Sans FB Demi" pitchFamily="34" charset="0"/>
              </a:rPr>
            </a:br>
            <a:r>
              <a:rPr lang="en-US" sz="4800">
                <a:latin typeface="Berlin Sans FB Demi" pitchFamily="34" charset="0"/>
              </a:rPr>
              <a:t>Concepts and Techniques</a:t>
            </a:r>
            <a:br>
              <a:rPr lang="en-US" sz="4800"/>
            </a:br>
            <a:r>
              <a:rPr lang="en-US" sz="4400"/>
              <a:t> </a:t>
            </a:r>
            <a:endParaRPr lang="en-US" sz="2400">
              <a:latin typeface="Berlin Sans FB Demi" pitchFamily="34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 bwMode="auto">
          <a:xfrm>
            <a:off x="1524000" y="3429000"/>
            <a:ext cx="6629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Naima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Iltaf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Computer Software Engineering</a:t>
            </a:r>
          </a:p>
          <a:p>
            <a:pPr marL="342900" marR="0" lvl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nazia.bse786@gmail.com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724400"/>
            <a:ext cx="61722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/>
              <a:t>Research interest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Recommender System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Trust Management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Image Processing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/>
              <a:t>Distributed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21387-D18F-4DFD-818F-2A59B9ABE307}" type="slidenum">
              <a:rPr lang="en-US"/>
              <a:pPr/>
              <a:t>10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/>
              <a:t>Data Mining: Confluence of Multiple Disciplines</a:t>
            </a:r>
            <a:r>
              <a:rPr lang="en-US" sz="3200" b="0"/>
              <a:t> </a:t>
            </a:r>
          </a:p>
        </p:txBody>
      </p:sp>
      <p:grpSp>
        <p:nvGrpSpPr>
          <p:cNvPr id="12294" name="Group 29"/>
          <p:cNvGrpSpPr>
            <a:grpSpLocks/>
          </p:cNvGrpSpPr>
          <p:nvPr/>
        </p:nvGrpSpPr>
        <p:grpSpPr bwMode="auto">
          <a:xfrm>
            <a:off x="304800" y="1600200"/>
            <a:ext cx="8534400" cy="4343400"/>
            <a:chOff x="192" y="1152"/>
            <a:chExt cx="5376" cy="2736"/>
          </a:xfrm>
        </p:grpSpPr>
        <p:sp>
          <p:nvSpPr>
            <p:cNvPr id="12295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1440" cy="67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Data Mining</a:t>
              </a:r>
            </a:p>
          </p:txBody>
        </p:sp>
        <p:sp>
          <p:nvSpPr>
            <p:cNvPr id="12296" name="Line 13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Line 14"/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15"/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16"/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Oval 21"/>
            <p:cNvSpPr>
              <a:spLocks noChangeArrowheads="1"/>
            </p:cNvSpPr>
            <p:nvPr/>
          </p:nvSpPr>
          <p:spPr bwMode="auto">
            <a:xfrm>
              <a:off x="1056" y="115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Database </a:t>
              </a:r>
            </a:p>
            <a:p>
              <a:pPr algn="ctr"/>
              <a:r>
                <a:rPr lang="en-US" sz="2400"/>
                <a:t>Technology</a:t>
              </a:r>
            </a:p>
          </p:txBody>
        </p:sp>
        <p:sp>
          <p:nvSpPr>
            <p:cNvPr id="12303" name="Oval 22"/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Statistics</a:t>
              </a:r>
            </a:p>
          </p:txBody>
        </p:sp>
        <p:sp>
          <p:nvSpPr>
            <p:cNvPr id="12304" name="Oval 23"/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Machine</a:t>
              </a:r>
            </a:p>
            <a:p>
              <a:pPr algn="ctr"/>
              <a:r>
                <a:rPr lang="en-US" sz="2400"/>
                <a:t>Learning</a:t>
              </a:r>
            </a:p>
          </p:txBody>
        </p:sp>
        <p:sp>
          <p:nvSpPr>
            <p:cNvPr id="12305" name="Oval 24"/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Pattern</a:t>
              </a:r>
            </a:p>
            <a:p>
              <a:pPr algn="ctr"/>
              <a:r>
                <a:rPr lang="en-US" sz="2400"/>
                <a:t>Recognition</a:t>
              </a:r>
            </a:p>
          </p:txBody>
        </p:sp>
        <p:sp>
          <p:nvSpPr>
            <p:cNvPr id="12306" name="Oval 25"/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Algorithm</a:t>
              </a:r>
            </a:p>
          </p:txBody>
        </p:sp>
        <p:sp>
          <p:nvSpPr>
            <p:cNvPr id="12307" name="Oval 26"/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Other</a:t>
              </a:r>
            </a:p>
            <a:p>
              <a:pPr algn="ctr"/>
              <a:r>
                <a:rPr lang="en-US" sz="2400"/>
                <a:t>Disciplines</a:t>
              </a:r>
            </a:p>
          </p:txBody>
        </p:sp>
        <p:sp>
          <p:nvSpPr>
            <p:cNvPr id="12308" name="Oval 27"/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/>
                <a:t>Visualization</a:t>
              </a:r>
              <a:endParaRPr lang="en-US" sz="2000"/>
            </a:p>
          </p:txBody>
        </p:sp>
        <p:sp>
          <p:nvSpPr>
            <p:cNvPr id="12309" name="Line 28"/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05B172-A6CB-410F-9EAE-2E7989E2E2AD}" type="slidenum">
              <a:rPr lang="en-US"/>
              <a:pPr/>
              <a:t>11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Why Not Traditional Data Analysis?</a:t>
            </a:r>
            <a:endParaRPr lang="en-US" sz="3200" b="0" u="sng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/>
              <a:t>Tremendous amount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Algorithms must be highly scalable to handle such as tera-bytes of data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High-dimensionality of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Micro-array may have tens of thousands of dimensions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High complexity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Data streams and sensor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Time-series data, temporal data, sequence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Structure data, graphs, social networks and multi-linked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Heterogeneous databases and legacy databases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Spatial, spatiotemporal, multimedia, text and Web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Software programs, scientific simulations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New and sophisticated applications</a:t>
            </a:r>
          </a:p>
          <a:p>
            <a:pPr lvl="1" eaLnBrk="1" hangingPunct="1">
              <a:lnSpc>
                <a:spcPct val="100000"/>
              </a:lnSpc>
            </a:pPr>
            <a:endParaRPr lang="en-US" sz="18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A5CE9D-A03C-4C04-BABA-09DAECE27656}" type="slidenum">
              <a:rPr lang="en-US"/>
              <a:pPr/>
              <a:t>12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Multi-Dimensional View of Data Mining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1800" b="1" u="sng"/>
              <a:t>Data to be mined</a:t>
            </a:r>
            <a:endParaRPr lang="en-US" sz="1800"/>
          </a:p>
          <a:p>
            <a:pPr lvl="1" eaLnBrk="1" hangingPunct="1">
              <a:lnSpc>
                <a:spcPct val="120000"/>
              </a:lnSpc>
            </a:pPr>
            <a:r>
              <a:rPr lang="en-US" sz="1800"/>
              <a:t>Relational, data warehouse, transactional, stream, object-oriented/relational, active, spatial, time-series, text, multi-media, heterogeneous, legacy, WWW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b="1" u="sng"/>
              <a:t>Knowledge to be mined</a:t>
            </a:r>
            <a:endParaRPr lang="en-US" sz="1800"/>
          </a:p>
          <a:p>
            <a:pPr lvl="1" eaLnBrk="1" hangingPunct="1">
              <a:lnSpc>
                <a:spcPct val="120000"/>
              </a:lnSpc>
            </a:pPr>
            <a:r>
              <a:rPr lang="en-US" sz="1800"/>
              <a:t>Characterization, discrimination, association, classification, clustering, trend/deviation, outlier analysis, etc.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/>
              <a:t>Multiple/integrated functions and mining at multiple levels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b="1" u="sng"/>
              <a:t>Techniques utilized</a:t>
            </a:r>
            <a:endParaRPr lang="en-US" sz="1800" b="1"/>
          </a:p>
          <a:p>
            <a:pPr lvl="1" eaLnBrk="1" hangingPunct="1">
              <a:lnSpc>
                <a:spcPct val="120000"/>
              </a:lnSpc>
            </a:pPr>
            <a:r>
              <a:rPr lang="en-US" sz="1800"/>
              <a:t>Database-oriented, data warehouse (OLAP), machine learning, statistics, visualization, etc.</a:t>
            </a:r>
          </a:p>
          <a:p>
            <a:pPr eaLnBrk="1" hangingPunct="1">
              <a:lnSpc>
                <a:spcPct val="120000"/>
              </a:lnSpc>
            </a:pPr>
            <a:r>
              <a:rPr lang="en-US" sz="1800" b="1" u="sng"/>
              <a:t>Applications adapted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/>
              <a:t>Retail, telecommunication, banking, fraud analysis, bio-data mining, stock market analysis, text mining, Web mining, etc.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B57EFE-4A92-4C96-BE02-983A6B4CFE6C}" type="slidenum">
              <a:rPr lang="en-US"/>
              <a:pPr/>
              <a:t>13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5619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Data Mining Functionalities</a:t>
            </a:r>
            <a:endParaRPr lang="en-US" sz="2800" b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Multidimensional concept description: Characterization and discrimination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Generalize, summarize, and contrast data characteristics, e.g., dry vs. wet regions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Frequent patterns, association, correlation vs. causality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Diaper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Milk [0.5%, 75%]  (Correlation or causality?)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Classification and prediction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Construct models (functions) that describe and distinguish classes or concepts for future prediction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/>
              <a:t>E.g., classify countries based on (climate), or classify cars based on (gas mileage (range))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Predict </a:t>
            </a:r>
            <a:r>
              <a:rPr lang="en-US" sz="2000" b="1" dirty="0"/>
              <a:t>some unknown or missing numerical values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68B13C-F3BA-4447-997D-5A92950A156D}" type="slidenum">
              <a:rPr lang="en-US"/>
              <a:pPr/>
              <a:t>14</a:t>
            </a:fld>
            <a:endParaRPr lang="en-US"/>
          </a:p>
        </p:txBody>
      </p:sp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Data Mining Functionalities (2)</a:t>
            </a:r>
          </a:p>
        </p:txBody>
      </p:sp>
      <p:sp>
        <p:nvSpPr>
          <p:cNvPr id="163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sz="2000" b="1" dirty="0"/>
              <a:t>Cluster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Class label is unknown: Group data to form new classes, e.g., cluster houses to find distribution patterns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Maximizing intra-class similarity &amp; minimizing interclass similarity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dirty="0"/>
              <a:t>Outlier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Outlier: Data object that does not comply with the general behavior of the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Noise or exception? Useful in fraud detection, rare events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dirty="0"/>
              <a:t>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Trend and deviation: e.g., regression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Sequential pattern mining: e.g., digital camera </a:t>
            </a:r>
            <a:r>
              <a:rPr lang="en-US" sz="2000" dirty="0">
                <a:sym typeface="Wingdings" pitchFamily="2" charset="2"/>
              </a:rPr>
              <a:t> large SD memory</a:t>
            </a:r>
            <a:endParaRPr lang="en-US" sz="2000" dirty="0"/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b="1" dirty="0"/>
              <a:t>Other pattern-directed or statistical analyses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895AE-82C0-42B1-9F6E-943BBA7C058F}" type="slidenum">
              <a:rPr lang="en-US"/>
              <a:pPr/>
              <a:t>15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eaLnBrk="1" hangingPunct="1"/>
            <a:r>
              <a:rPr lang="en-US" sz="3200"/>
              <a:t>Top-10 Most Popular DM Algorithms:</a:t>
            </a:r>
            <a:br>
              <a:rPr lang="en-US" sz="3200"/>
            </a:br>
            <a:r>
              <a:rPr lang="en-US" sz="3200"/>
              <a:t>18 Identified Candidates (I)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/>
              <a:t>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#1. C4.5: Quinlan, J. R. C4.5: Programs for Machine Learning. Morgan Kaufmann., 1993.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#2. CART: L. Breiman, J. Friedman, R. Olshen, and C. Stone. Classification and Regression Trees. Wadsworth, 1984.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#3. K Nearest Neighbours (kNN): Hastie, T. and Tibshirani, R. 1996. Discriminant Adaptive Nearest Neighbor Classification. TPAMI. 18(6)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#4. Naive Bayes Hand, D.J., Yu, K., 2001. Idiot's Bayes: Not So Stupid After All? Internat. Statist. Rev. 69, 385-398.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/>
              <a:t>Statistical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#5. SVM: Vapnik, V. N. 1995. The Nature of Statistical Learning Theory. Springer-Verlag.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#6. EM: McLachlan, G. and Peel, D. (2000). Finite Mixture Models. J. Wiley, New York. Association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#7. Apriori: Rakesh Agrawal and Ramakrishnan Srikant. Fast Algorithms for Mining Association Rules. In VLDB '94.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#8. FP-Tree: Han, J., Pei, J., and Yin, Y. 2000. Mining frequent patterns without candidate generation. In SIGMOD '00.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4F941-5B33-49AF-862F-C54653371444}" type="slidenum">
              <a:rPr lang="en-US"/>
              <a:pPr/>
              <a:t>16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</p:spPr>
        <p:txBody>
          <a:bodyPr/>
          <a:lstStyle/>
          <a:p>
            <a:pPr eaLnBrk="1" hangingPunct="1"/>
            <a:r>
              <a:rPr lang="en-US"/>
              <a:t>The 18 Identified Candidates (II)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Link Mining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#9. PageRank: Brin, S. and Page, L. 1998. The anatomy of a large-scale hypertextual Web search engine. In WWW-7, 1998.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#10. HITS: Kleinberg, J. M. 1998. Authoritative sources in a hyperlinked environment. SODA, 1998.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#11. K-Means: MacQueen, J. B., Some methods for classification and analysis of multivariate observations, in Proc. 5th Berkeley Symp. Mathematical Statistics and Probability, 1967.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#12. BIRCH: Zhang, T., Ramakrishnan, R., and Livny, M. 1996. BIRCH: an efficient data clustering method for very large databases. In SIGMOD '96.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Bagging and Boosting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#13. AdaBoost: Freund, Y. and Schapire, R. E. 1997. A decision-theoretic generalization of on-line learning and an application to boosting. J. Comput. Syst. Sci. 55, 1 (Aug. 1997), 119-139.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836B2B-C5D6-49CC-A2CA-6A07872830C9}" type="slidenum">
              <a:rPr lang="en-US"/>
              <a:pPr/>
              <a:t>17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pPr eaLnBrk="1" hangingPunct="1"/>
            <a:r>
              <a:rPr lang="en-US"/>
              <a:t>The 18 Identified Candidates (III)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800" dirty="0"/>
              <a:t>Sequential Patterns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#14. GSP: </a:t>
            </a:r>
            <a:r>
              <a:rPr lang="en-US" sz="1800" dirty="0" err="1"/>
              <a:t>Srikant</a:t>
            </a:r>
            <a:r>
              <a:rPr lang="en-US" sz="1800" dirty="0"/>
              <a:t>, R. and Agrawal, R. 1996. Mining Sequential Patterns: Generalizations and Performance Improvements. In Proceedings of the 5th International Conference on Extending Database Technology, 1996.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#15. </a:t>
            </a:r>
            <a:r>
              <a:rPr lang="en-US" sz="1800" dirty="0" err="1"/>
              <a:t>PrefixSpan</a:t>
            </a:r>
            <a:r>
              <a:rPr lang="en-US" sz="1800" dirty="0"/>
              <a:t>: J. Pei, J. Han, B. Mortazavi-</a:t>
            </a:r>
            <a:r>
              <a:rPr lang="en-US" sz="1800" dirty="0" err="1"/>
              <a:t>Asl</a:t>
            </a:r>
            <a:r>
              <a:rPr lang="en-US" sz="1800" dirty="0"/>
              <a:t>, H. Pinto, Q. Chen, U. </a:t>
            </a:r>
            <a:r>
              <a:rPr lang="en-US" sz="1800" dirty="0" err="1"/>
              <a:t>Dayal</a:t>
            </a:r>
            <a:r>
              <a:rPr lang="en-US" sz="1800" dirty="0"/>
              <a:t> and M-C. Hsu. </a:t>
            </a:r>
            <a:r>
              <a:rPr lang="en-US" sz="1800" dirty="0" err="1"/>
              <a:t>PrefixSpan</a:t>
            </a:r>
            <a:r>
              <a:rPr lang="en-US" sz="1800" dirty="0"/>
              <a:t>: Mining Sequential Patterns Efficiently by Prefix-Projected Pattern Growth. In ICDE '01.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/>
              <a:t>Integrated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#16. CBA: Liu, B., Hsu, W. and Ma, Y. M. Integrating classification and association rule mining. KDD-98. 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/>
              <a:t>Rough Sets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#17. Finding </a:t>
            </a:r>
            <a:r>
              <a:rPr lang="en-US" sz="1800" dirty="0" err="1"/>
              <a:t>reduct</a:t>
            </a:r>
            <a:r>
              <a:rPr lang="en-US" sz="1800" dirty="0"/>
              <a:t>: </a:t>
            </a:r>
            <a:r>
              <a:rPr lang="en-US" sz="1800" dirty="0" err="1"/>
              <a:t>Zdzislaw</a:t>
            </a:r>
            <a:r>
              <a:rPr lang="en-US" sz="1800" dirty="0"/>
              <a:t> Pawlak, Rough Sets: Theoretical Aspects of Reasoning about Data, Kluwer Academic Publishers, Norwell, MA, 1992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dirty="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800" dirty="0"/>
              <a:t>#18. </a:t>
            </a:r>
            <a:r>
              <a:rPr lang="en-US" sz="1800" dirty="0" err="1"/>
              <a:t>gSpan</a:t>
            </a:r>
            <a:r>
              <a:rPr lang="en-US" sz="1800" dirty="0"/>
              <a:t>: Yan, X. and Han, J. 2002. </a:t>
            </a:r>
            <a:r>
              <a:rPr lang="en-US" sz="1800" dirty="0" err="1"/>
              <a:t>gSpan</a:t>
            </a:r>
            <a:r>
              <a:rPr lang="en-US" sz="1800" dirty="0"/>
              <a:t>: Graph-Based Substructure Pattern Mining. In ICDM '02.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11E271-3581-4601-9DCF-E42FAA7319BE}" type="slidenum">
              <a:rPr lang="en-US"/>
              <a:pPr/>
              <a:t>18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Major Issues in Data Mining</a:t>
            </a:r>
            <a:endParaRPr lang="en-US" sz="3200" b="0" u="sng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1800" b="1" u="sng" dirty="0"/>
              <a:t>Mining methodology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Mining different kinds of knowledge from diverse data types, e.g., bio, stream, Web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Performance: efficiency, effectiveness, and scalability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Pattern evaluation: the interestingness problem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Incorporation of background knowledge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Handling noise and incomplete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Parallel, distributed and incremental mining methods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Integration of the discovered knowledge with existing one: knowledge fusion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b="1" u="sng" dirty="0"/>
              <a:t>User interaction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Data mining query languages and ad-hoc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Expression and visualization of data mining results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Interactive mining of</a:t>
            </a:r>
            <a:r>
              <a:rPr lang="en-US" sz="1400" dirty="0"/>
              <a:t> </a:t>
            </a:r>
            <a:r>
              <a:rPr lang="en-US" sz="1600" dirty="0"/>
              <a:t>knowledge at multiple levels of abstraction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1" u="sng" dirty="0"/>
              <a:t>Applications and social impacts</a:t>
            </a:r>
            <a:endParaRPr lang="en-US" sz="1800" b="1" dirty="0"/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Domain-specific data mining &amp; invisible data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Protection of data security, integrity, and privacy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59A19C-01FF-45F1-B084-4DB7CD848D50}" type="slidenum">
              <a:rPr lang="en-US"/>
              <a:pPr/>
              <a:t>19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048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/>
              <a:t>Data Mining—Potential Applications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20000"/>
              </a:lnSpc>
            </a:pPr>
            <a:r>
              <a:rPr lang="en-US" sz="2000" b="1" u="sng" dirty="0"/>
              <a:t>Data analysis and decision support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/>
              <a:t>Market analysis and management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/>
              <a:t>Target marketing, customer relationship management (CRM),  market basket analysis, cross selling, market segmentation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/>
              <a:t>Risk analysis and management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2000" dirty="0"/>
              <a:t>Forecasting, customer retention, improved underwriting, quality control, competitive analysis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/>
              <a:t>Fraud detection and detection of unusual patterns (outliers)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000" b="1" u="sng" dirty="0"/>
              <a:t>Other Applications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/>
              <a:t>Text mining (news group, email, documents) and Web mining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/>
              <a:t>Stream data mining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sz="2000" dirty="0"/>
              <a:t>Bioinformatics and bio-data analysis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04391-5544-4405-BA41-F205A4E9C373}" type="slidenum">
              <a:rPr lang="en-US"/>
              <a:pPr/>
              <a:t>2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Why Data Mining?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/>
              <a:t>The Explosive Growth of Data: from terabytes to petabytes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Data collection and data availability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/>
              <a:t>Automated data collection tools, database systems, Web, computerized society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Major sources of abundant data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/>
              <a:t>Business: Web, e-commerce, transactions, stocks,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/>
              <a:t>Science: Remote sensing, bioinformatics, scientific simulation,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/>
              <a:t>Society and everyone: news, digital cameras, YouTube  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/>
              <a:t>We are drowning in data, but starving for knowledge!</a:t>
            </a:r>
            <a:r>
              <a:rPr lang="en-US" sz="200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/>
              <a:t>“Necessity is the mother of invention”</a:t>
            </a:r>
            <a:r>
              <a:rPr lang="en-US" sz="2000">
                <a:cs typeface="Tahoma" pitchFamily="34" charset="0"/>
              </a:rPr>
              <a:t>—</a:t>
            </a:r>
            <a:r>
              <a:rPr lang="en-US" sz="2000"/>
              <a:t>Data mining</a:t>
            </a:r>
            <a:r>
              <a:rPr lang="en-US" sz="2000">
                <a:cs typeface="Tahoma" pitchFamily="34" charset="0"/>
              </a:rPr>
              <a:t>—</a:t>
            </a:r>
            <a:r>
              <a:rPr lang="en-US" sz="2000"/>
              <a:t>Automated analysis of massive data sets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D38385-C00C-4622-BBC5-04C2EAEF6E8B}" type="slidenum">
              <a:rPr lang="en-US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Ex. 1: Market Analysis and Management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1800"/>
              <a:t>Where does the data come from?—Credit card transactions, loyalty cards, discount coupons, customer complaint calls, plus (public) lifestyle studies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Target marketing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/>
              <a:t>Find clusters of “model” customers who share the same characteristics: interest, income level, spending habits, etc.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/>
              <a:t>Determine customer purchasing patterns over time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Cross-market analysis—Find associations/co-relations between product sales, &amp; predict based on such association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Customer profiling—What types of customers buy what products (clustering or classification)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Customer requirement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/>
              <a:t>Identify the best products for different groups of customers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/>
              <a:t>Predict what factors will attract new customers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/>
              <a:t>Provision of summary information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/>
              <a:t>Multidimensional summary reports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/>
              <a:t>Statistical summary information (data central tendency and variation)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5B009-4F99-4EC0-9D84-39AE405941A7}" type="slidenum">
              <a:rPr lang="en-US"/>
              <a:pPr/>
              <a:t>21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048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/>
              <a:t>Ex. 2: Corporate Analysis &amp; Risk Management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/>
              <a:t>Finance planning and asset evaluation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cash flow analysis and prediction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contingent claim analysis to evaluate assets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cross-sectional and time series analysis (financial-ratio, trend analysis, etc.)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/>
              <a:t>Resource planning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summarize and compare the resources and spending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/>
              <a:t>Competition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monitor competitors and market directions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group customers into classes and a class-based pricing procedure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/>
              <a:t>set pricing strategy in a highly competitive market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F5E2D-87E6-4E1A-8D81-89B3F01C7334}" type="slidenum">
              <a:rPr lang="en-US"/>
              <a:pPr/>
              <a:t>22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/>
              <a:t>Ex. 3: Fraud Detection &amp; Mining Unusual Patterns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 dirty="0"/>
              <a:t>Approaches: </a:t>
            </a:r>
            <a:r>
              <a:rPr lang="en-US" sz="1800" dirty="0"/>
              <a:t>Clustering &amp; model construction for frauds, outlier analysis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/>
              <a:t>Applications: Health care, retail, credit card service, telecomm.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u="sng" dirty="0"/>
              <a:t>Auto insurance</a:t>
            </a:r>
            <a:r>
              <a:rPr lang="en-US" sz="1800" dirty="0"/>
              <a:t>: ring of collisions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u="sng" dirty="0"/>
              <a:t>Money laundering:</a:t>
            </a:r>
            <a:r>
              <a:rPr lang="en-US" sz="1800" dirty="0"/>
              <a:t> suspicious monetary transactions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u="sng" dirty="0"/>
              <a:t>Medical insurance</a:t>
            </a:r>
            <a:endParaRPr lang="en-US" sz="1800" dirty="0"/>
          </a:p>
          <a:p>
            <a:pPr lvl="2" eaLnBrk="1" hangingPunct="1">
              <a:lnSpc>
                <a:spcPct val="110000"/>
              </a:lnSpc>
            </a:pPr>
            <a:r>
              <a:rPr lang="en-US" sz="1800" dirty="0"/>
              <a:t>Professional patients, ring of doctors, and ring of references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/>
              <a:t>Unnecessary or correlated screening tests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800" u="sng" dirty="0"/>
              <a:t>Telecommunications: phone-call fraud</a:t>
            </a:r>
            <a:endParaRPr lang="en-US" sz="1600" dirty="0"/>
          </a:p>
          <a:p>
            <a:pPr lvl="2" eaLnBrk="1" hangingPunct="1">
              <a:lnSpc>
                <a:spcPct val="110000"/>
              </a:lnSpc>
            </a:pPr>
            <a:r>
              <a:rPr lang="en-US" sz="1800" dirty="0"/>
              <a:t>Phone call model: destination of the call, duration, time of day or week.  Analyze patterns that deviate from an expected norm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u="sng" dirty="0"/>
              <a:t>Retail </a:t>
            </a:r>
            <a:r>
              <a:rPr lang="en-US" sz="1400" u="sng" dirty="0"/>
              <a:t>(selling/marketing) </a:t>
            </a:r>
            <a:r>
              <a:rPr lang="en-US" sz="1800" u="sng" dirty="0"/>
              <a:t>industry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/>
              <a:t>Analysts estimate that 38% of retail shrink is due to dishonest employees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u="sng" dirty="0"/>
              <a:t>Anti-terrorism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43DBA-83AF-44B4-999D-D6F2CAC79ADA}" type="slidenum">
              <a:rPr lang="en-US"/>
              <a:pPr/>
              <a:t>23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Summary</a:t>
            </a:r>
            <a:endParaRPr lang="en-US" sz="2800" b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000" b="1" dirty="0"/>
              <a:t>Data mining: Discovering interesting patterns from large amounts of data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A natural evolution of database technology, in great demand, with wide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1" dirty="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Mining can be performed in a variety of information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1" dirty="0"/>
              <a:t>Data mining functionalities: characterization, discrimination, association, classification, clustering, outlier and trend analysis, etc.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Data mining systems and architectures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Major issues in data mining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458200" cy="51054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Introduction to Data Mining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Classification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Association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Link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Outlier mining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Sequence mining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Mining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mining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Recommender System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DF643-8AF5-4E3D-AADD-877956112CB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E78B1-E05D-46F1-9CF8-78113D2204AB}" type="slidenum">
              <a:rPr lang="en-US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36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</p:spPr>
        <p:txBody>
          <a:bodyPr tIns="35268"/>
          <a:lstStyle/>
          <a:p>
            <a:pPr eaLnBrk="1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fi-FI" dirty="0"/>
              <a:t> Course Resources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880838"/>
            <a:ext cx="8228160" cy="3552853"/>
          </a:xfrm>
        </p:spPr>
        <p:txBody>
          <a:bodyPr tIns="25471"/>
          <a:lstStyle/>
          <a:p>
            <a:pPr marL="381606" indent="-286565" eaLnBrk="1">
              <a:spcAft>
                <a:spcPts val="1293"/>
              </a:spcAft>
              <a:buClr>
                <a:srgbClr val="FF6309"/>
              </a:buClr>
              <a:buSzPct val="45000"/>
              <a:buFont typeface="Wingdings" pitchFamily="2" charset="2"/>
              <a:buChar char=""/>
              <a:tabLst>
                <a:tab pos="381606" algn="l"/>
                <a:tab pos="483847" algn="l"/>
                <a:tab pos="898573" algn="l"/>
                <a:tab pos="1313299" algn="l"/>
                <a:tab pos="1728026" algn="l"/>
                <a:tab pos="2142752" algn="l"/>
                <a:tab pos="2557478" algn="l"/>
                <a:tab pos="2972204" algn="l"/>
                <a:tab pos="3386930" algn="l"/>
                <a:tab pos="3801656" algn="l"/>
                <a:tab pos="4216382" algn="l"/>
                <a:tab pos="4631108" algn="l"/>
                <a:tab pos="5045834" algn="l"/>
                <a:tab pos="5460561" algn="l"/>
                <a:tab pos="5875287" algn="l"/>
                <a:tab pos="6290013" algn="l"/>
                <a:tab pos="6704739" algn="l"/>
                <a:tab pos="7119465" algn="l"/>
                <a:tab pos="7534191" algn="l"/>
                <a:tab pos="7948917" algn="l"/>
                <a:tab pos="8363643" algn="l"/>
              </a:tabLst>
            </a:pPr>
            <a:r>
              <a:rPr lang="fi-FI" dirty="0"/>
              <a:t>Jiawei Han ”Data Mining: Concepts and Techniques”, Second Edition and above</a:t>
            </a:r>
          </a:p>
          <a:p>
            <a:pPr marL="381606" indent="-286565" eaLnBrk="1">
              <a:spcAft>
                <a:spcPts val="1293"/>
              </a:spcAft>
              <a:buClr>
                <a:srgbClr val="FF6309"/>
              </a:buClr>
              <a:buSzPct val="45000"/>
              <a:buFont typeface="Wingdings" pitchFamily="2" charset="2"/>
              <a:buChar char=""/>
              <a:tabLst>
                <a:tab pos="381606" algn="l"/>
                <a:tab pos="483847" algn="l"/>
                <a:tab pos="898573" algn="l"/>
                <a:tab pos="1313299" algn="l"/>
                <a:tab pos="1728026" algn="l"/>
                <a:tab pos="2142752" algn="l"/>
                <a:tab pos="2557478" algn="l"/>
                <a:tab pos="2972204" algn="l"/>
                <a:tab pos="3386930" algn="l"/>
                <a:tab pos="3801656" algn="l"/>
                <a:tab pos="4216382" algn="l"/>
                <a:tab pos="4631108" algn="l"/>
                <a:tab pos="5045834" algn="l"/>
                <a:tab pos="5460561" algn="l"/>
                <a:tab pos="5875287" algn="l"/>
                <a:tab pos="6290013" algn="l"/>
                <a:tab pos="6704739" algn="l"/>
                <a:tab pos="7119465" algn="l"/>
                <a:tab pos="7534191" algn="l"/>
                <a:tab pos="7948917" algn="l"/>
                <a:tab pos="8363643" algn="l"/>
              </a:tabLst>
            </a:pPr>
            <a:r>
              <a:rPr lang="fi-FI" dirty="0"/>
              <a:t>Anything that you can find to help you learn.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9145E-335A-4EE6-9E8F-428E3694F7AA}" type="slidenum">
              <a:rPr lang="en-US"/>
              <a:pPr/>
              <a:t>3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Evolution of Sciences</a:t>
            </a:r>
            <a:endParaRPr lang="en-US" sz="1800" b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1600" dirty="0"/>
              <a:t>Before 1600, </a:t>
            </a:r>
            <a:r>
              <a:rPr lang="en-US" sz="1600" b="1" dirty="0"/>
              <a:t>empirical </a:t>
            </a:r>
            <a:r>
              <a:rPr lang="en-US" sz="1200" b="1" dirty="0"/>
              <a:t>(experimental) </a:t>
            </a:r>
            <a:r>
              <a:rPr lang="en-US" sz="1600" b="1" dirty="0"/>
              <a:t>science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/>
              <a:t>1600-1950s, </a:t>
            </a:r>
            <a:r>
              <a:rPr lang="en-US" sz="1600" b="1" dirty="0"/>
              <a:t>theoretical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Each discipline has grown a </a:t>
            </a:r>
            <a:r>
              <a:rPr lang="en-US" sz="1600" i="1" dirty="0"/>
              <a:t>theoretical </a:t>
            </a:r>
            <a:r>
              <a:rPr lang="en-US" sz="1600" dirty="0"/>
              <a:t>component. Theoretical models often motivate experiments and generalize our understanding. 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/>
              <a:t>1950s-1990s, </a:t>
            </a:r>
            <a:r>
              <a:rPr lang="en-US" sz="1600" b="1" dirty="0"/>
              <a:t>computational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Over the last 50 years, most disciplines have grown a third, </a:t>
            </a:r>
            <a:r>
              <a:rPr lang="en-US" sz="1600" i="1" dirty="0"/>
              <a:t>computational </a:t>
            </a:r>
            <a:r>
              <a:rPr lang="en-US" sz="1600" dirty="0"/>
              <a:t>branch (e.g. empirical, theoretical, and computational ecology, or physics, or linguistics.)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Computational Science traditionally meant simulation. It grew out of our inability to find closed-form solutions for complex mathematical models. 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/>
              <a:t>1990-now, </a:t>
            </a:r>
            <a:r>
              <a:rPr lang="en-US" sz="1600" b="1" dirty="0"/>
              <a:t>data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The flood of data from new scientific instruments and simulations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The ability to economically store and manage petabytes of data online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The Internet and computing Grid that makes all these archives universally accessible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Scientific info. management, acquisition, organization, query, and visualization tasks scale almost linearly with data volumes.  </a:t>
            </a:r>
            <a:r>
              <a:rPr lang="en-US" sz="1600" dirty="0">
                <a:solidFill>
                  <a:schemeClr val="hlink"/>
                </a:solidFill>
              </a:rPr>
              <a:t>Data mining</a:t>
            </a:r>
            <a:r>
              <a:rPr lang="en-US" sz="1600" dirty="0"/>
              <a:t> is a major new challenge!</a:t>
            </a:r>
          </a:p>
          <a:p>
            <a:pPr eaLnBrk="1" hangingPunct="1">
              <a:lnSpc>
                <a:spcPct val="110000"/>
              </a:lnSpc>
            </a:pPr>
            <a:r>
              <a:rPr lang="en-US" sz="1600" dirty="0"/>
              <a:t>Jim Gray and Alex </a:t>
            </a:r>
            <a:r>
              <a:rPr lang="en-US" sz="1600" dirty="0" err="1"/>
              <a:t>Szalay</a:t>
            </a:r>
            <a:r>
              <a:rPr lang="en-US" sz="1600" dirty="0"/>
              <a:t>, </a:t>
            </a:r>
            <a:r>
              <a:rPr lang="en-US" sz="1600" i="1" dirty="0"/>
              <a:t>The World Wide Telescope: An Archetype for Online Science</a:t>
            </a:r>
            <a:r>
              <a:rPr lang="en-US" sz="1600" dirty="0"/>
              <a:t>, Comm. ACM, 45(11): 50-54, Nov. 2002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B69B1-1DE9-4BC9-B722-E26B466479AB}" type="slidenum">
              <a:rPr lang="en-US"/>
              <a:pPr/>
              <a:t>4</a:t>
            </a:fld>
            <a:endParaRPr lang="en-US"/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Evolution of Database Technology</a:t>
            </a:r>
            <a:endParaRPr lang="en-US" sz="1800" b="0"/>
          </a:p>
        </p:txBody>
      </p:sp>
      <p:sp>
        <p:nvSpPr>
          <p:cNvPr id="615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000"/>
              <a:t>1960s: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Data collection, database creation, IMS and network DBMS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Relational data model, relational DBMS implementation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RDBMS, advanced data models (extended-relational, OO, deductive, etc.)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Application-oriented DBMS (spatial, scientific, engineering, etc.)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Data mining, data warehousing, multimedia databases, and Web databases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/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Stream data management and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Data mining and its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/>
              <a:t>Web technology (XML, data integration) and global information systems</a:t>
            </a:r>
            <a:r>
              <a:rPr lang="en-US" sz="90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is not …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Generating multidimensional cubes of a relational table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F52DC-9FAB-4836-BE13-FA1E214FD021}" type="slidenum">
              <a:rPr lang="en-US"/>
              <a:pPr/>
              <a:t>5</a:t>
            </a:fld>
            <a:endParaRPr lang="en-US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20574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86200"/>
            <a:ext cx="60642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is not …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3810000" cy="1295400"/>
          </a:xfrm>
        </p:spPr>
        <p:txBody>
          <a:bodyPr/>
          <a:lstStyle/>
          <a:p>
            <a:r>
              <a:rPr lang="en-US"/>
              <a:t>Searching for a phone number in a phone book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A6E8D-3241-4019-AA53-946D157B1E3B}" type="slidenum">
              <a:rPr lang="en-US"/>
              <a:pPr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1447800"/>
            <a:ext cx="381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</a:rPr>
              <a:t>Searching for keywords on Google</a:t>
            </a:r>
          </a:p>
        </p:txBody>
      </p:sp>
      <p:pic>
        <p:nvPicPr>
          <p:cNvPr id="8200" name="Picture 2"/>
          <p:cNvPicPr>
            <a:picLocks noChangeAspect="1" noChangeArrowheads="1"/>
          </p:cNvPicPr>
          <p:nvPr/>
        </p:nvPicPr>
        <p:blipFill>
          <a:blip r:embed="rId2"/>
          <a:srcRect b="2042"/>
          <a:stretch>
            <a:fillRect/>
          </a:stretch>
        </p:blipFill>
        <p:spPr bwMode="auto">
          <a:xfrm>
            <a:off x="4038600" y="2590800"/>
            <a:ext cx="5105400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 is not 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3810000" cy="1524000"/>
          </a:xfrm>
        </p:spPr>
        <p:txBody>
          <a:bodyPr/>
          <a:lstStyle/>
          <a:p>
            <a:r>
              <a:rPr lang="en-US"/>
              <a:t>Generating a histogram of salaries for different age groups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793A6-61D3-45F0-A80A-FCF017CBE68C}" type="slidenum">
              <a:rPr lang="en-US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1447800"/>
            <a:ext cx="381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</a:rPr>
              <a:t>Issuing SQL query to a database, and reading the reply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99085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905125"/>
            <a:ext cx="2771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4CC99-7FE3-4879-B9CB-77570E483776}" type="slidenum">
              <a:rPr lang="en-US"/>
              <a:pPr/>
              <a:t>8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solidFill>
            <a:srgbClr val="FFFF00"/>
          </a:solidFill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What Is Data Mining?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Extraction of interesting </a:t>
            </a:r>
            <a:r>
              <a:rPr lang="en-US" sz="1600"/>
              <a:t>(</a:t>
            </a:r>
            <a:r>
              <a:rPr lang="en-GB" sz="2000" u="sng"/>
              <a:t>non-trivial,</a:t>
            </a:r>
            <a:r>
              <a:rPr lang="en-GB" sz="2000"/>
              <a:t> </a:t>
            </a:r>
            <a:r>
              <a:rPr lang="en-GB" sz="2000" u="sng"/>
              <a:t>implicit</a:t>
            </a:r>
            <a:r>
              <a:rPr lang="en-GB" sz="2000"/>
              <a:t>, </a:t>
            </a:r>
            <a:r>
              <a:rPr lang="en-GB" sz="2000" u="sng"/>
              <a:t>previously unknown</a:t>
            </a:r>
            <a:r>
              <a:rPr lang="en-GB" sz="2000"/>
              <a:t> and </a:t>
            </a:r>
            <a:r>
              <a:rPr lang="en-GB" sz="2000" u="sng"/>
              <a:t>potentially useful)</a:t>
            </a:r>
            <a:r>
              <a:rPr lang="en-GB" sz="2800"/>
              <a:t> </a:t>
            </a:r>
            <a:r>
              <a:rPr lang="en-GB" sz="2000"/>
              <a:t>patterns or knowledge from huge amount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Data mining: a misnomer?</a:t>
            </a:r>
            <a:endParaRPr lang="en-GB" sz="1600"/>
          </a:p>
          <a:p>
            <a:pPr eaLnBrk="1" hangingPunct="1">
              <a:lnSpc>
                <a:spcPct val="110000"/>
              </a:lnSpc>
            </a:pPr>
            <a:r>
              <a:rPr lang="en-US" sz="2400"/>
              <a:t>Alternative 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Knowledge discovery (mining) in databases (KDD), knowledge extraction, data/pattern analysis, data archeology, data dredging, information harvesting, business intelligence, etc.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Watch out: Is everything “data mining”?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Simple search and query processing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/>
              <a:t>(Deductive) expert systems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5D1547-4F91-45D7-8405-83385D013321}" type="slidenum">
              <a:rPr lang="en-US"/>
              <a:pPr/>
              <a:t>9</a:t>
            </a:fld>
            <a:endParaRPr lang="en-US"/>
          </a:p>
        </p:txBody>
      </p:sp>
      <p:sp>
        <p:nvSpPr>
          <p:cNvPr id="112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/>
              <a:t>Data Mining and Business Intelligence</a:t>
            </a:r>
            <a:r>
              <a:rPr lang="en-US" sz="2800" b="0"/>
              <a:t> </a:t>
            </a:r>
          </a:p>
        </p:txBody>
      </p:sp>
      <p:sp>
        <p:nvSpPr>
          <p:cNvPr id="11270" name="AutoShape 1027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271" name="Line 1028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29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030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31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032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033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034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035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Increasing potential</a:t>
            </a:r>
          </a:p>
          <a:p>
            <a:pPr eaLnBrk="0" hangingPunct="0"/>
            <a:r>
              <a:rPr lang="en-US" sz="1600" b="1">
                <a:latin typeface="Times New Roman" pitchFamily="18" charset="0"/>
              </a:rPr>
              <a:t>to support</a:t>
            </a:r>
          </a:p>
          <a:p>
            <a:pPr eaLnBrk="0" hangingPunct="0"/>
            <a:r>
              <a:rPr lang="en-US" sz="1600" b="1">
                <a:latin typeface="Times New Roman" pitchFamily="18" charset="0"/>
              </a:rPr>
              <a:t>business decisions</a:t>
            </a:r>
          </a:p>
        </p:txBody>
      </p:sp>
      <p:sp>
        <p:nvSpPr>
          <p:cNvPr id="11279" name="Text Box 1036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End User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1280" name="Text Box 1037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Business</a:t>
            </a:r>
          </a:p>
          <a:p>
            <a:pPr algn="r" eaLnBrk="0" hangingPunct="0"/>
            <a:r>
              <a:rPr lang="en-US" sz="1600" b="1">
                <a:latin typeface="Times New Roman" pitchFamily="18" charset="0"/>
              </a:rPr>
              <a:t>  Analyst</a:t>
            </a:r>
          </a:p>
        </p:txBody>
      </p:sp>
      <p:sp>
        <p:nvSpPr>
          <p:cNvPr id="11281" name="Text Box 1038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     Data</a:t>
            </a:r>
          </a:p>
          <a:p>
            <a:pPr algn="r" eaLnBrk="0" hangingPunct="0"/>
            <a:r>
              <a:rPr lang="en-US" sz="1600" b="1">
                <a:latin typeface="Times New Roman" pitchFamily="18" charset="0"/>
              </a:rPr>
              <a:t>Analyst</a:t>
            </a:r>
          </a:p>
        </p:txBody>
      </p:sp>
      <p:sp>
        <p:nvSpPr>
          <p:cNvPr id="11282" name="Text Box 1039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Times New Roman" pitchFamily="18" charset="0"/>
              </a:rPr>
              <a:t>DBA</a:t>
            </a:r>
          </a:p>
        </p:txBody>
      </p:sp>
      <p:sp>
        <p:nvSpPr>
          <p:cNvPr id="11283" name="Text Box 1040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/>
              <a:t>Decision</a:t>
            </a:r>
            <a:r>
              <a:rPr lang="en-US" sz="1800"/>
              <a:t> </a:t>
            </a:r>
            <a:r>
              <a:rPr lang="en-US" sz="1800" b="1"/>
              <a:t>Making</a:t>
            </a:r>
          </a:p>
        </p:txBody>
      </p:sp>
      <p:sp>
        <p:nvSpPr>
          <p:cNvPr id="11284" name="Text Box 1041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Data Presentation</a:t>
            </a:r>
          </a:p>
        </p:txBody>
      </p:sp>
      <p:sp>
        <p:nvSpPr>
          <p:cNvPr id="11285" name="Text Box 1042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11286" name="Text Box 1043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Data Mining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1287" name="Text Box 1044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11288" name="Text Box 1045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/>
              <a:t>Data Exploration</a:t>
            </a:r>
          </a:p>
        </p:txBody>
      </p:sp>
      <p:sp>
        <p:nvSpPr>
          <p:cNvPr id="11289" name="Text Box 1047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Statistical Summary, Querying, and Reporting</a:t>
            </a:r>
            <a:endParaRPr lang="en-US" sz="1800" b="1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290" name="Text Box 1048"/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Data Preprocessing/Integration, Data Warehouses</a:t>
            </a:r>
          </a:p>
        </p:txBody>
      </p:sp>
      <p:sp>
        <p:nvSpPr>
          <p:cNvPr id="11291" name="Text Box 1049"/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Data Sources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1292" name="Text Box 1050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Paper, Files, Web documents, Scientific experiments, Database Systems</a:t>
            </a:r>
          </a:p>
        </p:txBody>
      </p:sp>
      <p:sp>
        <p:nvSpPr>
          <p:cNvPr id="11293" name="Line 1051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5097</TotalTime>
  <Words>2333</Words>
  <Application>Microsoft Office PowerPoint</Application>
  <PresentationFormat>On-screen Show (4:3)</PresentationFormat>
  <Paragraphs>304</Paragraphs>
  <Slides>25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Berlin Sans FB Demi</vt:lpstr>
      <vt:lpstr>Tahoma</vt:lpstr>
      <vt:lpstr>Times New Roman</vt:lpstr>
      <vt:lpstr>Wingdings</vt:lpstr>
      <vt:lpstr>Blends</vt:lpstr>
      <vt:lpstr>Clip</vt:lpstr>
      <vt:lpstr>  Data Mining:  Concepts and Techniques  </vt:lpstr>
      <vt:lpstr>Why Data Mining? </vt:lpstr>
      <vt:lpstr>Evolution of Sciences</vt:lpstr>
      <vt:lpstr>Evolution of Database Technology</vt:lpstr>
      <vt:lpstr>Data Mining is not …</vt:lpstr>
      <vt:lpstr>Data Mining is not …</vt:lpstr>
      <vt:lpstr>Data Mining is not …</vt:lpstr>
      <vt:lpstr>What Is Data Mining?</vt:lpstr>
      <vt:lpstr>Data Mining and Business Intelligence </vt:lpstr>
      <vt:lpstr>Data Mining: Confluence of Multiple Disciplines </vt:lpstr>
      <vt:lpstr>Why Not Traditional Data Analysis?</vt:lpstr>
      <vt:lpstr>Multi-Dimensional View of Data Mining</vt:lpstr>
      <vt:lpstr>Data Mining Functionalities</vt:lpstr>
      <vt:lpstr>Data Mining Functionalities (2)</vt:lpstr>
      <vt:lpstr>Top-10 Most Popular DM Algorithms: 18 Identified Candidates (I)</vt:lpstr>
      <vt:lpstr>The 18 Identified Candidates (II)</vt:lpstr>
      <vt:lpstr>The 18 Identified Candidates (III)</vt:lpstr>
      <vt:lpstr>Major Issues in Data Mining</vt:lpstr>
      <vt:lpstr>Data Mining—Potential Applications</vt:lpstr>
      <vt:lpstr>Ex. 1: Market Analysis and Management</vt:lpstr>
      <vt:lpstr>Ex. 2: Corporate Analysis &amp; Risk Management</vt:lpstr>
      <vt:lpstr>Ex. 3: Fraud Detection &amp; Mining Unusual Patterns</vt:lpstr>
      <vt:lpstr>Summary</vt:lpstr>
      <vt:lpstr>Topic to be Covered</vt:lpstr>
      <vt:lpstr> Course Resources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Mamnazia</cp:lastModifiedBy>
  <cp:revision>337</cp:revision>
  <cp:lastPrinted>2000-06-01T21:00:25Z</cp:lastPrinted>
  <dcterms:created xsi:type="dcterms:W3CDTF">1999-12-01T22:01:55Z</dcterms:created>
  <dcterms:modified xsi:type="dcterms:W3CDTF">2018-01-26T06:24:19Z</dcterms:modified>
</cp:coreProperties>
</file>