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51"/>
  </p:notesMasterIdLst>
  <p:sldIdLst>
    <p:sldId id="256" r:id="rId2"/>
    <p:sldId id="257" r:id="rId3"/>
    <p:sldId id="258" r:id="rId4"/>
    <p:sldId id="260" r:id="rId5"/>
    <p:sldId id="261" r:id="rId6"/>
    <p:sldId id="259" r:id="rId7"/>
    <p:sldId id="262" r:id="rId8"/>
    <p:sldId id="263" r:id="rId9"/>
    <p:sldId id="265" r:id="rId10"/>
    <p:sldId id="264"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7" r:id="rId41"/>
    <p:sldId id="298" r:id="rId42"/>
    <p:sldId id="299" r:id="rId43"/>
    <p:sldId id="300" r:id="rId44"/>
    <p:sldId id="301" r:id="rId45"/>
    <p:sldId id="302" r:id="rId46"/>
    <p:sldId id="303" r:id="rId47"/>
    <p:sldId id="304" r:id="rId48"/>
    <p:sldId id="305" r:id="rId49"/>
    <p:sldId id="306"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20" autoAdjust="0"/>
    <p:restoredTop sz="86406" autoAdjust="0"/>
  </p:normalViewPr>
  <p:slideViewPr>
    <p:cSldViewPr snapToGrid="0">
      <p:cViewPr varScale="1">
        <p:scale>
          <a:sx n="88" d="100"/>
          <a:sy n="88" d="100"/>
        </p:scale>
        <p:origin x="627" y="63"/>
      </p:cViewPr>
      <p:guideLst/>
    </p:cSldViewPr>
  </p:slideViewPr>
  <p:outlineViewPr>
    <p:cViewPr>
      <p:scale>
        <a:sx n="33" d="100"/>
        <a:sy n="33" d="100"/>
      </p:scale>
      <p:origin x="0" y="-5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55246-7EAE-443A-B310-D357DC71D506}" type="datetimeFigureOut">
              <a:rPr lang="it-IT" smtClean="0"/>
              <a:t>04/07/2019</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F2D810-6215-4B50-833A-0FC062BB66DA}" type="slidenum">
              <a:rPr lang="it-IT" smtClean="0"/>
              <a:t>‹N›</a:t>
            </a:fld>
            <a:endParaRPr lang="it-IT" dirty="0"/>
          </a:p>
        </p:txBody>
      </p:sp>
    </p:spTree>
    <p:extLst>
      <p:ext uri="{BB962C8B-B14F-4D97-AF65-F5344CB8AC3E}">
        <p14:creationId xmlns:p14="http://schemas.microsoft.com/office/powerpoint/2010/main" val="3202473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8FF2D810-6215-4B50-833A-0FC062BB66DA}" type="slidenum">
              <a:rPr lang="it-IT" smtClean="0"/>
              <a:t>9</a:t>
            </a:fld>
            <a:endParaRPr lang="it-IT" dirty="0"/>
          </a:p>
        </p:txBody>
      </p:sp>
    </p:spTree>
    <p:extLst>
      <p:ext uri="{BB962C8B-B14F-4D97-AF65-F5344CB8AC3E}">
        <p14:creationId xmlns:p14="http://schemas.microsoft.com/office/powerpoint/2010/main" val="2776691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8FF2D810-6215-4B50-833A-0FC062BB66DA}" type="slidenum">
              <a:rPr lang="it-IT" smtClean="0"/>
              <a:t>40</a:t>
            </a:fld>
            <a:endParaRPr lang="it-IT" dirty="0"/>
          </a:p>
        </p:txBody>
      </p:sp>
    </p:spTree>
    <p:extLst>
      <p:ext uri="{BB962C8B-B14F-4D97-AF65-F5344CB8AC3E}">
        <p14:creationId xmlns:p14="http://schemas.microsoft.com/office/powerpoint/2010/main" val="1622390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8FF2D810-6215-4B50-833A-0FC062BB66DA}" type="slidenum">
              <a:rPr lang="it-IT" smtClean="0"/>
              <a:t>43</a:t>
            </a:fld>
            <a:endParaRPr lang="it-IT" dirty="0"/>
          </a:p>
        </p:txBody>
      </p:sp>
    </p:spTree>
    <p:extLst>
      <p:ext uri="{BB962C8B-B14F-4D97-AF65-F5344CB8AC3E}">
        <p14:creationId xmlns:p14="http://schemas.microsoft.com/office/powerpoint/2010/main" val="2139017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8FF2D810-6215-4B50-833A-0FC062BB66DA}" type="slidenum">
              <a:rPr lang="it-IT" smtClean="0"/>
              <a:t>45</a:t>
            </a:fld>
            <a:endParaRPr lang="it-IT" dirty="0"/>
          </a:p>
        </p:txBody>
      </p:sp>
    </p:spTree>
    <p:extLst>
      <p:ext uri="{BB962C8B-B14F-4D97-AF65-F5344CB8AC3E}">
        <p14:creationId xmlns:p14="http://schemas.microsoft.com/office/powerpoint/2010/main" val="1659504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8FF2D810-6215-4B50-833A-0FC062BB66DA}" type="slidenum">
              <a:rPr lang="it-IT" smtClean="0"/>
              <a:t>46</a:t>
            </a:fld>
            <a:endParaRPr lang="it-IT" dirty="0"/>
          </a:p>
        </p:txBody>
      </p:sp>
    </p:spTree>
    <p:extLst>
      <p:ext uri="{BB962C8B-B14F-4D97-AF65-F5344CB8AC3E}">
        <p14:creationId xmlns:p14="http://schemas.microsoft.com/office/powerpoint/2010/main" val="3074524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8FF2D810-6215-4B50-833A-0FC062BB66DA}" type="slidenum">
              <a:rPr lang="it-IT" smtClean="0"/>
              <a:t>47</a:t>
            </a:fld>
            <a:endParaRPr lang="it-IT" dirty="0"/>
          </a:p>
        </p:txBody>
      </p:sp>
    </p:spTree>
    <p:extLst>
      <p:ext uri="{BB962C8B-B14F-4D97-AF65-F5344CB8AC3E}">
        <p14:creationId xmlns:p14="http://schemas.microsoft.com/office/powerpoint/2010/main" val="360887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8FF2D810-6215-4B50-833A-0FC062BB66DA}" type="slidenum">
              <a:rPr lang="it-IT" smtClean="0"/>
              <a:t>49</a:t>
            </a:fld>
            <a:endParaRPr lang="it-IT" dirty="0"/>
          </a:p>
        </p:txBody>
      </p:sp>
    </p:spTree>
    <p:extLst>
      <p:ext uri="{BB962C8B-B14F-4D97-AF65-F5344CB8AC3E}">
        <p14:creationId xmlns:p14="http://schemas.microsoft.com/office/powerpoint/2010/main" val="1548041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8FF2D810-6215-4B50-833A-0FC062BB66DA}" type="slidenum">
              <a:rPr lang="it-IT" smtClean="0"/>
              <a:t>11</a:t>
            </a:fld>
            <a:endParaRPr lang="it-IT" dirty="0"/>
          </a:p>
        </p:txBody>
      </p:sp>
    </p:spTree>
    <p:extLst>
      <p:ext uri="{BB962C8B-B14F-4D97-AF65-F5344CB8AC3E}">
        <p14:creationId xmlns:p14="http://schemas.microsoft.com/office/powerpoint/2010/main" val="1997406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8FF2D810-6215-4B50-833A-0FC062BB66DA}" type="slidenum">
              <a:rPr lang="it-IT" smtClean="0"/>
              <a:t>12</a:t>
            </a:fld>
            <a:endParaRPr lang="it-IT" dirty="0"/>
          </a:p>
        </p:txBody>
      </p:sp>
    </p:spTree>
    <p:extLst>
      <p:ext uri="{BB962C8B-B14F-4D97-AF65-F5344CB8AC3E}">
        <p14:creationId xmlns:p14="http://schemas.microsoft.com/office/powerpoint/2010/main" val="3786512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8FF2D810-6215-4B50-833A-0FC062BB66DA}" type="slidenum">
              <a:rPr lang="it-IT" smtClean="0"/>
              <a:t>17</a:t>
            </a:fld>
            <a:endParaRPr lang="it-IT" dirty="0"/>
          </a:p>
        </p:txBody>
      </p:sp>
    </p:spTree>
    <p:extLst>
      <p:ext uri="{BB962C8B-B14F-4D97-AF65-F5344CB8AC3E}">
        <p14:creationId xmlns:p14="http://schemas.microsoft.com/office/powerpoint/2010/main" val="2372098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8FF2D810-6215-4B50-833A-0FC062BB66DA}" type="slidenum">
              <a:rPr lang="it-IT" smtClean="0"/>
              <a:t>18</a:t>
            </a:fld>
            <a:endParaRPr lang="it-IT" dirty="0"/>
          </a:p>
        </p:txBody>
      </p:sp>
    </p:spTree>
    <p:extLst>
      <p:ext uri="{BB962C8B-B14F-4D97-AF65-F5344CB8AC3E}">
        <p14:creationId xmlns:p14="http://schemas.microsoft.com/office/powerpoint/2010/main" val="1239313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8FF2D810-6215-4B50-833A-0FC062BB66DA}" type="slidenum">
              <a:rPr lang="it-IT" smtClean="0"/>
              <a:t>22</a:t>
            </a:fld>
            <a:endParaRPr lang="it-IT" dirty="0"/>
          </a:p>
        </p:txBody>
      </p:sp>
    </p:spTree>
    <p:extLst>
      <p:ext uri="{BB962C8B-B14F-4D97-AF65-F5344CB8AC3E}">
        <p14:creationId xmlns:p14="http://schemas.microsoft.com/office/powerpoint/2010/main" val="3565346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8FF2D810-6215-4B50-833A-0FC062BB66DA}" type="slidenum">
              <a:rPr lang="it-IT" smtClean="0"/>
              <a:t>27</a:t>
            </a:fld>
            <a:endParaRPr lang="it-IT" dirty="0"/>
          </a:p>
        </p:txBody>
      </p:sp>
    </p:spTree>
    <p:extLst>
      <p:ext uri="{BB962C8B-B14F-4D97-AF65-F5344CB8AC3E}">
        <p14:creationId xmlns:p14="http://schemas.microsoft.com/office/powerpoint/2010/main" val="3605464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8FF2D810-6215-4B50-833A-0FC062BB66DA}" type="slidenum">
              <a:rPr lang="it-IT" smtClean="0"/>
              <a:t>34</a:t>
            </a:fld>
            <a:endParaRPr lang="it-IT" dirty="0"/>
          </a:p>
        </p:txBody>
      </p:sp>
    </p:spTree>
    <p:extLst>
      <p:ext uri="{BB962C8B-B14F-4D97-AF65-F5344CB8AC3E}">
        <p14:creationId xmlns:p14="http://schemas.microsoft.com/office/powerpoint/2010/main" val="1504093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8FF2D810-6215-4B50-833A-0FC062BB66DA}" type="slidenum">
              <a:rPr lang="it-IT" smtClean="0"/>
              <a:t>39</a:t>
            </a:fld>
            <a:endParaRPr lang="it-IT" dirty="0"/>
          </a:p>
        </p:txBody>
      </p:sp>
    </p:spTree>
    <p:extLst>
      <p:ext uri="{BB962C8B-B14F-4D97-AF65-F5344CB8AC3E}">
        <p14:creationId xmlns:p14="http://schemas.microsoft.com/office/powerpoint/2010/main" val="2963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7062681-EC53-4908-AD50-B335FCD9F682}" type="datetimeFigureOut">
              <a:rPr lang="it-IT" smtClean="0"/>
              <a:t>04/07/2019</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F866FC6-FB98-4C48-A88F-A7B2E6355838}" type="slidenum">
              <a:rPr lang="it-IT" smtClean="0"/>
              <a:t>‹N›</a:t>
            </a:fld>
            <a:endParaRPr lang="it-IT" dirty="0"/>
          </a:p>
        </p:txBody>
      </p:sp>
    </p:spTree>
    <p:extLst>
      <p:ext uri="{BB962C8B-B14F-4D97-AF65-F5344CB8AC3E}">
        <p14:creationId xmlns:p14="http://schemas.microsoft.com/office/powerpoint/2010/main" val="28314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7062681-EC53-4908-AD50-B335FCD9F682}" type="datetimeFigureOut">
              <a:rPr lang="it-IT" smtClean="0"/>
              <a:t>04/07/2019</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866FC6-FB98-4C48-A88F-A7B2E6355838}" type="slidenum">
              <a:rPr lang="it-IT" smtClean="0"/>
              <a:t>‹N›</a:t>
            </a:fld>
            <a:endParaRPr lang="it-IT" dirty="0"/>
          </a:p>
        </p:txBody>
      </p:sp>
    </p:spTree>
    <p:extLst>
      <p:ext uri="{BB962C8B-B14F-4D97-AF65-F5344CB8AC3E}">
        <p14:creationId xmlns:p14="http://schemas.microsoft.com/office/powerpoint/2010/main" val="2360158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7062681-EC53-4908-AD50-B335FCD9F682}" type="datetimeFigureOut">
              <a:rPr lang="it-IT" smtClean="0"/>
              <a:t>04/07/2019</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866FC6-FB98-4C48-A88F-A7B2E6355838}" type="slidenum">
              <a:rPr lang="it-IT" smtClean="0"/>
              <a:t>‹N›</a:t>
            </a:fld>
            <a:endParaRPr lang="it-IT"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49506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87062681-EC53-4908-AD50-B335FCD9F682}" type="datetimeFigureOut">
              <a:rPr lang="it-IT" smtClean="0"/>
              <a:t>04/07/2019</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866FC6-FB98-4C48-A88F-A7B2E6355838}" type="slidenum">
              <a:rPr lang="it-IT" smtClean="0"/>
              <a:t>‹N›</a:t>
            </a:fld>
            <a:endParaRPr lang="it-IT" dirty="0"/>
          </a:p>
        </p:txBody>
      </p:sp>
    </p:spTree>
    <p:extLst>
      <p:ext uri="{BB962C8B-B14F-4D97-AF65-F5344CB8AC3E}">
        <p14:creationId xmlns:p14="http://schemas.microsoft.com/office/powerpoint/2010/main" val="412607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87062681-EC53-4908-AD50-B335FCD9F682}" type="datetimeFigureOut">
              <a:rPr lang="it-IT" smtClean="0"/>
              <a:t>04/07/2019</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866FC6-FB98-4C48-A88F-A7B2E6355838}" type="slidenum">
              <a:rPr lang="it-IT" smtClean="0"/>
              <a:t>‹N›</a:t>
            </a:fld>
            <a:endParaRPr lang="it-IT"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42403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87062681-EC53-4908-AD50-B335FCD9F682}" type="datetimeFigureOut">
              <a:rPr lang="it-IT" smtClean="0"/>
              <a:t>04/07/2019</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866FC6-FB98-4C48-A88F-A7B2E6355838}" type="slidenum">
              <a:rPr lang="it-IT" smtClean="0"/>
              <a:t>‹N›</a:t>
            </a:fld>
            <a:endParaRPr lang="it-IT" dirty="0"/>
          </a:p>
        </p:txBody>
      </p:sp>
    </p:spTree>
    <p:extLst>
      <p:ext uri="{BB962C8B-B14F-4D97-AF65-F5344CB8AC3E}">
        <p14:creationId xmlns:p14="http://schemas.microsoft.com/office/powerpoint/2010/main" val="3964125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7062681-EC53-4908-AD50-B335FCD9F682}" type="datetimeFigureOut">
              <a:rPr lang="it-IT" smtClean="0"/>
              <a:t>04/07/2019</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866FC6-FB98-4C48-A88F-A7B2E6355838}" type="slidenum">
              <a:rPr lang="it-IT" smtClean="0"/>
              <a:t>‹N›</a:t>
            </a:fld>
            <a:endParaRPr lang="it-IT" dirty="0"/>
          </a:p>
        </p:txBody>
      </p:sp>
    </p:spTree>
    <p:extLst>
      <p:ext uri="{BB962C8B-B14F-4D97-AF65-F5344CB8AC3E}">
        <p14:creationId xmlns:p14="http://schemas.microsoft.com/office/powerpoint/2010/main" val="213832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7062681-EC53-4908-AD50-B335FCD9F682}" type="datetimeFigureOut">
              <a:rPr lang="it-IT" smtClean="0"/>
              <a:t>04/07/2019</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866FC6-FB98-4C48-A88F-A7B2E6355838}" type="slidenum">
              <a:rPr lang="it-IT" smtClean="0"/>
              <a:t>‹N›</a:t>
            </a:fld>
            <a:endParaRPr lang="it-IT" dirty="0"/>
          </a:p>
        </p:txBody>
      </p:sp>
    </p:spTree>
    <p:extLst>
      <p:ext uri="{BB962C8B-B14F-4D97-AF65-F5344CB8AC3E}">
        <p14:creationId xmlns:p14="http://schemas.microsoft.com/office/powerpoint/2010/main" val="146463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7062681-EC53-4908-AD50-B335FCD9F682}" type="datetimeFigureOut">
              <a:rPr lang="it-IT" smtClean="0"/>
              <a:t>04/07/2019</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866FC6-FB98-4C48-A88F-A7B2E6355838}" type="slidenum">
              <a:rPr lang="it-IT" smtClean="0"/>
              <a:t>‹N›</a:t>
            </a:fld>
            <a:endParaRPr lang="it-IT" dirty="0"/>
          </a:p>
        </p:txBody>
      </p:sp>
    </p:spTree>
    <p:extLst>
      <p:ext uri="{BB962C8B-B14F-4D97-AF65-F5344CB8AC3E}">
        <p14:creationId xmlns:p14="http://schemas.microsoft.com/office/powerpoint/2010/main" val="319992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7062681-EC53-4908-AD50-B335FCD9F682}" type="datetimeFigureOut">
              <a:rPr lang="it-IT" smtClean="0"/>
              <a:t>04/07/2019</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866FC6-FB98-4C48-A88F-A7B2E6355838}" type="slidenum">
              <a:rPr lang="it-IT" smtClean="0"/>
              <a:t>‹N›</a:t>
            </a:fld>
            <a:endParaRPr lang="it-IT" dirty="0"/>
          </a:p>
        </p:txBody>
      </p:sp>
    </p:spTree>
    <p:extLst>
      <p:ext uri="{BB962C8B-B14F-4D97-AF65-F5344CB8AC3E}">
        <p14:creationId xmlns:p14="http://schemas.microsoft.com/office/powerpoint/2010/main" val="65198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7062681-EC53-4908-AD50-B335FCD9F682}" type="datetimeFigureOut">
              <a:rPr lang="it-IT" smtClean="0"/>
              <a:t>04/07/2019</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F866FC6-FB98-4C48-A88F-A7B2E6355838}" type="slidenum">
              <a:rPr lang="it-IT" smtClean="0"/>
              <a:t>‹N›</a:t>
            </a:fld>
            <a:endParaRPr lang="it-IT" dirty="0"/>
          </a:p>
        </p:txBody>
      </p:sp>
    </p:spTree>
    <p:extLst>
      <p:ext uri="{BB962C8B-B14F-4D97-AF65-F5344CB8AC3E}">
        <p14:creationId xmlns:p14="http://schemas.microsoft.com/office/powerpoint/2010/main" val="9929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7062681-EC53-4908-AD50-B335FCD9F682}" type="datetimeFigureOut">
              <a:rPr lang="it-IT" smtClean="0"/>
              <a:t>04/07/2019</a:t>
            </a:fld>
            <a:endParaRPr lang="it-IT" dirty="0"/>
          </a:p>
        </p:txBody>
      </p:sp>
      <p:sp>
        <p:nvSpPr>
          <p:cNvPr id="8" name="Footer Placeholder 7"/>
          <p:cNvSpPr>
            <a:spLocks noGrp="1"/>
          </p:cNvSpPr>
          <p:nvPr>
            <p:ph type="ftr" sz="quarter" idx="11"/>
          </p:nvPr>
        </p:nvSpPr>
        <p:spPr/>
        <p:txBody>
          <a:bodyPr/>
          <a:lstStyle/>
          <a:p>
            <a:endParaRPr lang="it-IT"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F866FC6-FB98-4C48-A88F-A7B2E6355838}" type="slidenum">
              <a:rPr lang="it-IT" smtClean="0"/>
              <a:t>‹N›</a:t>
            </a:fld>
            <a:endParaRPr lang="it-IT" dirty="0"/>
          </a:p>
        </p:txBody>
      </p:sp>
    </p:spTree>
    <p:extLst>
      <p:ext uri="{BB962C8B-B14F-4D97-AF65-F5344CB8AC3E}">
        <p14:creationId xmlns:p14="http://schemas.microsoft.com/office/powerpoint/2010/main" val="240916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7062681-EC53-4908-AD50-B335FCD9F682}" type="datetimeFigureOut">
              <a:rPr lang="it-IT" smtClean="0"/>
              <a:t>04/07/2019</a:t>
            </a:fld>
            <a:endParaRPr lang="it-IT" dirty="0"/>
          </a:p>
        </p:txBody>
      </p:sp>
      <p:sp>
        <p:nvSpPr>
          <p:cNvPr id="4" name="Footer Placeholder 3"/>
          <p:cNvSpPr>
            <a:spLocks noGrp="1"/>
          </p:cNvSpPr>
          <p:nvPr>
            <p:ph type="ftr" sz="quarter" idx="11"/>
          </p:nvPr>
        </p:nvSpPr>
        <p:spPr/>
        <p:txBody>
          <a:bodyPr/>
          <a:lstStyle/>
          <a:p>
            <a:endParaRPr lang="it-IT"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F866FC6-FB98-4C48-A88F-A7B2E6355838}" type="slidenum">
              <a:rPr lang="it-IT" smtClean="0"/>
              <a:t>‹N›</a:t>
            </a:fld>
            <a:endParaRPr lang="it-IT" dirty="0"/>
          </a:p>
        </p:txBody>
      </p:sp>
    </p:spTree>
    <p:extLst>
      <p:ext uri="{BB962C8B-B14F-4D97-AF65-F5344CB8AC3E}">
        <p14:creationId xmlns:p14="http://schemas.microsoft.com/office/powerpoint/2010/main" val="566066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062681-EC53-4908-AD50-B335FCD9F682}" type="datetimeFigureOut">
              <a:rPr lang="it-IT" smtClean="0"/>
              <a:t>04/07/2019</a:t>
            </a:fld>
            <a:endParaRPr lang="it-IT" dirty="0"/>
          </a:p>
        </p:txBody>
      </p:sp>
      <p:sp>
        <p:nvSpPr>
          <p:cNvPr id="3" name="Footer Placeholder 2"/>
          <p:cNvSpPr>
            <a:spLocks noGrp="1"/>
          </p:cNvSpPr>
          <p:nvPr>
            <p:ph type="ftr" sz="quarter" idx="11"/>
          </p:nvPr>
        </p:nvSpPr>
        <p:spPr/>
        <p:txBody>
          <a:bodyPr/>
          <a:lstStyle/>
          <a:p>
            <a:endParaRPr lang="it-IT"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F866FC6-FB98-4C48-A88F-A7B2E6355838}" type="slidenum">
              <a:rPr lang="it-IT" smtClean="0"/>
              <a:t>‹N›</a:t>
            </a:fld>
            <a:endParaRPr lang="it-IT" dirty="0"/>
          </a:p>
        </p:txBody>
      </p:sp>
    </p:spTree>
    <p:extLst>
      <p:ext uri="{BB962C8B-B14F-4D97-AF65-F5344CB8AC3E}">
        <p14:creationId xmlns:p14="http://schemas.microsoft.com/office/powerpoint/2010/main" val="172316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7062681-EC53-4908-AD50-B335FCD9F682}" type="datetimeFigureOut">
              <a:rPr lang="it-IT" smtClean="0"/>
              <a:t>04/07/2019</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F866FC6-FB98-4C48-A88F-A7B2E6355838}" type="slidenum">
              <a:rPr lang="it-IT" smtClean="0"/>
              <a:t>‹N›</a:t>
            </a:fld>
            <a:endParaRPr lang="it-IT" dirty="0"/>
          </a:p>
        </p:txBody>
      </p:sp>
    </p:spTree>
    <p:extLst>
      <p:ext uri="{BB962C8B-B14F-4D97-AF65-F5344CB8AC3E}">
        <p14:creationId xmlns:p14="http://schemas.microsoft.com/office/powerpoint/2010/main" val="108002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7062681-EC53-4908-AD50-B335FCD9F682}" type="datetimeFigureOut">
              <a:rPr lang="it-IT" smtClean="0"/>
              <a:t>04/07/2019</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866FC6-FB98-4C48-A88F-A7B2E6355838}" type="slidenum">
              <a:rPr lang="it-IT" smtClean="0"/>
              <a:t>‹N›</a:t>
            </a:fld>
            <a:endParaRPr lang="it-IT" dirty="0"/>
          </a:p>
        </p:txBody>
      </p:sp>
    </p:spTree>
    <p:extLst>
      <p:ext uri="{BB962C8B-B14F-4D97-AF65-F5344CB8AC3E}">
        <p14:creationId xmlns:p14="http://schemas.microsoft.com/office/powerpoint/2010/main" val="133111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7062681-EC53-4908-AD50-B335FCD9F682}" type="datetimeFigureOut">
              <a:rPr lang="it-IT" smtClean="0"/>
              <a:t>04/07/2019</a:t>
            </a:fld>
            <a:endParaRPr lang="it-IT"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F866FC6-FB98-4C48-A88F-A7B2E6355838}" type="slidenum">
              <a:rPr lang="it-IT" smtClean="0"/>
              <a:t>‹N›</a:t>
            </a:fld>
            <a:endParaRPr lang="it-IT" dirty="0"/>
          </a:p>
        </p:txBody>
      </p:sp>
    </p:spTree>
    <p:extLst>
      <p:ext uri="{BB962C8B-B14F-4D97-AF65-F5344CB8AC3E}">
        <p14:creationId xmlns:p14="http://schemas.microsoft.com/office/powerpoint/2010/main" val="37614059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Breast+Cancer"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archive.ics.uci.edu/ml/datasets/primary+tumor" TargetMode="External"/><Relationship Id="rId2" Type="http://schemas.openxmlformats.org/officeDocument/2006/relationships/hyperlink" Target="http://www.obofoundry.org/ontology/doid.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11CFF5-5340-45E3-9893-227991F1EE45}"/>
              </a:ext>
            </a:extLst>
          </p:cNvPr>
          <p:cNvSpPr>
            <a:spLocks noGrp="1"/>
          </p:cNvSpPr>
          <p:nvPr>
            <p:ph type="ctrTitle"/>
          </p:nvPr>
        </p:nvSpPr>
        <p:spPr>
          <a:xfrm>
            <a:off x="2102195" y="163997"/>
            <a:ext cx="8915399" cy="2262781"/>
          </a:xfrm>
        </p:spPr>
        <p:txBody>
          <a:bodyPr/>
          <a:lstStyle/>
          <a:p>
            <a:r>
              <a:rPr lang="it-IT" dirty="0">
                <a:cs typeface="Mongolian Baiti" panose="03000500000000000000" pitchFamily="66" charset="0"/>
              </a:rPr>
              <a:t>Progetto di Ingegneria della conoscenza</a:t>
            </a:r>
          </a:p>
        </p:txBody>
      </p:sp>
      <p:sp>
        <p:nvSpPr>
          <p:cNvPr id="3" name="Sottotitolo 2">
            <a:extLst>
              <a:ext uri="{FF2B5EF4-FFF2-40B4-BE49-F238E27FC236}">
                <a16:creationId xmlns:a16="http://schemas.microsoft.com/office/drawing/2014/main" id="{F2739182-27A0-4CB9-BB5E-767C12464210}"/>
              </a:ext>
            </a:extLst>
          </p:cNvPr>
          <p:cNvSpPr>
            <a:spLocks noGrp="1"/>
          </p:cNvSpPr>
          <p:nvPr>
            <p:ph type="subTitle" idx="1"/>
          </p:nvPr>
        </p:nvSpPr>
        <p:spPr>
          <a:xfrm>
            <a:off x="2589213" y="4777379"/>
            <a:ext cx="8915399" cy="1484273"/>
          </a:xfrm>
        </p:spPr>
        <p:txBody>
          <a:bodyPr>
            <a:normAutofit fontScale="25000" lnSpcReduction="20000"/>
          </a:bodyPr>
          <a:lstStyle/>
          <a:p>
            <a:pPr algn="r"/>
            <a:r>
              <a:rPr lang="it-IT" sz="5600" i="1" dirty="0">
                <a:solidFill>
                  <a:schemeClr val="accent2">
                    <a:lumMod val="50000"/>
                  </a:schemeClr>
                </a:solidFill>
                <a:latin typeface="+mj-lt"/>
                <a:cs typeface="Mongolian Baiti" panose="03000500000000000000" pitchFamily="66" charset="0"/>
              </a:rPr>
              <a:t>Gruppo</a:t>
            </a:r>
            <a:r>
              <a:rPr lang="it-IT" sz="5600" dirty="0">
                <a:solidFill>
                  <a:schemeClr val="accent2">
                    <a:lumMod val="50000"/>
                  </a:schemeClr>
                </a:solidFill>
                <a:latin typeface="+mj-lt"/>
                <a:cs typeface="Mongolian Baiti" panose="03000500000000000000" pitchFamily="66" charset="0"/>
              </a:rPr>
              <a:t>: 	</a:t>
            </a:r>
          </a:p>
          <a:p>
            <a:pPr algn="r"/>
            <a:r>
              <a:rPr lang="it-IT" sz="5600" dirty="0">
                <a:solidFill>
                  <a:schemeClr val="accent2">
                    <a:lumMod val="50000"/>
                  </a:schemeClr>
                </a:solidFill>
                <a:latin typeface="+mj-lt"/>
                <a:cs typeface="Mongolian Baiti" panose="03000500000000000000" pitchFamily="66" charset="0"/>
              </a:rPr>
              <a:t>Abbattista Marianna   MAT. 663721</a:t>
            </a:r>
          </a:p>
          <a:p>
            <a:pPr algn="r"/>
            <a:r>
              <a:rPr lang="it-IT" sz="5600" dirty="0">
                <a:solidFill>
                  <a:schemeClr val="accent2">
                    <a:lumMod val="50000"/>
                  </a:schemeClr>
                </a:solidFill>
                <a:latin typeface="+mj-lt"/>
                <a:cs typeface="Mongolian Baiti" panose="03000500000000000000" pitchFamily="66" charset="0"/>
              </a:rPr>
              <a:t>Balestrucci Pier Felice   MAT. 668705</a:t>
            </a:r>
          </a:p>
          <a:p>
            <a:pPr algn="r"/>
            <a:r>
              <a:rPr lang="it-IT" sz="5600" dirty="0">
                <a:solidFill>
                  <a:schemeClr val="accent2">
                    <a:lumMod val="50000"/>
                  </a:schemeClr>
                </a:solidFill>
                <a:latin typeface="+mj-lt"/>
                <a:cs typeface="Mongolian Baiti" panose="03000500000000000000" pitchFamily="66" charset="0"/>
              </a:rPr>
              <a:t>Lanotte Michele   MAT. 661569</a:t>
            </a:r>
          </a:p>
          <a:p>
            <a:pPr algn="r"/>
            <a:r>
              <a:rPr lang="it-IT" sz="5600" dirty="0">
                <a:solidFill>
                  <a:schemeClr val="accent2">
                    <a:lumMod val="50000"/>
                  </a:schemeClr>
                </a:solidFill>
                <a:latin typeface="+mj-lt"/>
                <a:cs typeface="Mongolian Baiti" panose="03000500000000000000" pitchFamily="66" charset="0"/>
              </a:rPr>
              <a:t>Musti Luca   MAT. 666755</a:t>
            </a:r>
          </a:p>
          <a:p>
            <a:pPr algn="r"/>
            <a:endParaRPr lang="it-IT" dirty="0"/>
          </a:p>
        </p:txBody>
      </p:sp>
      <p:pic>
        <p:nvPicPr>
          <p:cNvPr id="7" name="Immagine 6">
            <a:extLst>
              <a:ext uri="{FF2B5EF4-FFF2-40B4-BE49-F238E27FC236}">
                <a16:creationId xmlns:a16="http://schemas.microsoft.com/office/drawing/2014/main" id="{7A8583DE-EA62-4BFD-8179-C5639894E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040" y="2204305"/>
            <a:ext cx="6680752" cy="4453835"/>
          </a:xfrm>
          <a:prstGeom prst="rect">
            <a:avLst/>
          </a:prstGeom>
        </p:spPr>
      </p:pic>
    </p:spTree>
    <p:extLst>
      <p:ext uri="{BB962C8B-B14F-4D97-AF65-F5344CB8AC3E}">
        <p14:creationId xmlns:p14="http://schemas.microsoft.com/office/powerpoint/2010/main" val="311691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6400D8-5300-4EB8-A0BE-DBF3129F9F87}"/>
              </a:ext>
            </a:extLst>
          </p:cNvPr>
          <p:cNvSpPr>
            <a:spLocks noGrp="1"/>
          </p:cNvSpPr>
          <p:nvPr>
            <p:ph type="title"/>
          </p:nvPr>
        </p:nvSpPr>
        <p:spPr/>
        <p:txBody>
          <a:bodyPr/>
          <a:lstStyle/>
          <a:p>
            <a:r>
              <a:rPr lang="it-IT" dirty="0"/>
              <a:t>Precision-Recall Curve</a:t>
            </a:r>
          </a:p>
        </p:txBody>
      </p:sp>
      <p:sp>
        <p:nvSpPr>
          <p:cNvPr id="3" name="Segnaposto contenuto 2">
            <a:extLst>
              <a:ext uri="{FF2B5EF4-FFF2-40B4-BE49-F238E27FC236}">
                <a16:creationId xmlns:a16="http://schemas.microsoft.com/office/drawing/2014/main" id="{A775F661-106C-447A-859C-395DAE524A67}"/>
              </a:ext>
            </a:extLst>
          </p:cNvPr>
          <p:cNvSpPr>
            <a:spLocks noGrp="1"/>
          </p:cNvSpPr>
          <p:nvPr>
            <p:ph idx="1"/>
          </p:nvPr>
        </p:nvSpPr>
        <p:spPr>
          <a:xfrm>
            <a:off x="2589212" y="1550504"/>
            <a:ext cx="8915400" cy="4360718"/>
          </a:xfrm>
        </p:spPr>
        <p:txBody>
          <a:bodyPr/>
          <a:lstStyle/>
          <a:p>
            <a:r>
              <a:rPr lang="it-IT" dirty="0"/>
              <a:t>A seguito dell’ottimizzazione del nostro dataset, vi è un netto miglioramento della precision all’aumentare della recall. </a:t>
            </a:r>
          </a:p>
          <a:p>
            <a:r>
              <a:rPr lang="it-IT" dirty="0"/>
              <a:t>Come conseguenza anche l’average-precision ne risente, infatti essa è pari 0.491 prima dell’ottimizzazione e subisce un incremento di +0.20 dopo l’ottimizzazione stessa. Inoltre l’accuracy è del 0.75.</a:t>
            </a:r>
          </a:p>
          <a:p>
            <a:endParaRPr lang="it-IT" dirty="0"/>
          </a:p>
        </p:txBody>
      </p:sp>
      <p:pic>
        <p:nvPicPr>
          <p:cNvPr id="6" name="Immagine 5">
            <a:extLst>
              <a:ext uri="{FF2B5EF4-FFF2-40B4-BE49-F238E27FC236}">
                <a16:creationId xmlns:a16="http://schemas.microsoft.com/office/drawing/2014/main" id="{EA1ED836-A8EA-4389-8FBC-2F85F304505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14207" y="3522262"/>
            <a:ext cx="3040380" cy="2209800"/>
          </a:xfrm>
          <a:prstGeom prst="rect">
            <a:avLst/>
          </a:prstGeom>
          <a:noFill/>
          <a:ln>
            <a:noFill/>
          </a:ln>
        </p:spPr>
      </p:pic>
      <p:pic>
        <p:nvPicPr>
          <p:cNvPr id="7" name="Immagine 6">
            <a:extLst>
              <a:ext uri="{FF2B5EF4-FFF2-40B4-BE49-F238E27FC236}">
                <a16:creationId xmlns:a16="http://schemas.microsoft.com/office/drawing/2014/main" id="{7FE4FE00-8084-4116-BA59-79B46F29419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76210" y="3522262"/>
            <a:ext cx="3040380" cy="2209800"/>
          </a:xfrm>
          <a:prstGeom prst="rect">
            <a:avLst/>
          </a:prstGeom>
          <a:noFill/>
          <a:ln>
            <a:noFill/>
          </a:ln>
        </p:spPr>
      </p:pic>
    </p:spTree>
    <p:extLst>
      <p:ext uri="{BB962C8B-B14F-4D97-AF65-F5344CB8AC3E}">
        <p14:creationId xmlns:p14="http://schemas.microsoft.com/office/powerpoint/2010/main" val="208031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2198F3-2882-459E-BFB5-A27229FA7610}"/>
              </a:ext>
            </a:extLst>
          </p:cNvPr>
          <p:cNvSpPr>
            <a:spLocks noGrp="1"/>
          </p:cNvSpPr>
          <p:nvPr>
            <p:ph type="title"/>
          </p:nvPr>
        </p:nvSpPr>
        <p:spPr/>
        <p:txBody>
          <a:bodyPr/>
          <a:lstStyle/>
          <a:p>
            <a:r>
              <a:rPr lang="it-IT" dirty="0"/>
              <a:t>Cross Validation</a:t>
            </a:r>
          </a:p>
        </p:txBody>
      </p:sp>
      <p:sp>
        <p:nvSpPr>
          <p:cNvPr id="3" name="Segnaposto contenuto 2">
            <a:extLst>
              <a:ext uri="{FF2B5EF4-FFF2-40B4-BE49-F238E27FC236}">
                <a16:creationId xmlns:a16="http://schemas.microsoft.com/office/drawing/2014/main" id="{9596F19B-936A-401D-A6DA-F78EDE816558}"/>
              </a:ext>
            </a:extLst>
          </p:cNvPr>
          <p:cNvSpPr>
            <a:spLocks noGrp="1"/>
          </p:cNvSpPr>
          <p:nvPr>
            <p:ph idx="1"/>
          </p:nvPr>
        </p:nvSpPr>
        <p:spPr>
          <a:xfrm>
            <a:off x="2589212" y="1620078"/>
            <a:ext cx="8915400" cy="4964596"/>
          </a:xfrm>
        </p:spPr>
        <p:txBody>
          <a:bodyPr>
            <a:normAutofit/>
          </a:bodyPr>
          <a:lstStyle/>
          <a:p>
            <a:r>
              <a:rPr lang="it-IT" dirty="0"/>
              <a:t>I risultati ottenuti con la cross validation sul classificatore del KNN i dati ottenuti sono:</a:t>
            </a:r>
          </a:p>
          <a:p>
            <a:endParaRPr lang="it-IT" dirty="0"/>
          </a:p>
          <a:p>
            <a:endParaRPr lang="it-IT" dirty="0"/>
          </a:p>
          <a:p>
            <a:endParaRPr lang="it-IT" dirty="0"/>
          </a:p>
          <a:p>
            <a:endParaRPr lang="it-IT" dirty="0"/>
          </a:p>
          <a:p>
            <a:endParaRPr lang="it-IT" dirty="0"/>
          </a:p>
          <a:p>
            <a:pPr marL="0" indent="0">
              <a:buNone/>
            </a:pPr>
            <a:r>
              <a:rPr lang="it-IT" dirty="0"/>
              <a:t>Pre-Smote:                                                       Post-Smote:                        </a:t>
            </a:r>
          </a:p>
          <a:p>
            <a:pPr marL="0" indent="0">
              <a:buNone/>
            </a:pPr>
            <a:r>
              <a:rPr lang="it-IT" sz="1600" dirty="0"/>
              <a:t>cv_scores mean</a:t>
            </a:r>
            <a:r>
              <a:rPr lang="it-IT" sz="1600" dirty="0">
                <a:sym typeface="Wingdings" panose="05000000000000000000" pitchFamily="2" charset="2"/>
              </a:rPr>
              <a:t>0.717                                           cv_scores mean 0.774</a:t>
            </a:r>
          </a:p>
          <a:p>
            <a:pPr marL="0" indent="0">
              <a:buNone/>
            </a:pPr>
            <a:r>
              <a:rPr lang="it-IT" sz="1600" dirty="0">
                <a:sym typeface="Wingdings" panose="05000000000000000000" pitchFamily="2" charset="2"/>
              </a:rPr>
              <a:t>cv_scores variance 0.0011                                   cv_scores variance 0.0045</a:t>
            </a:r>
          </a:p>
          <a:p>
            <a:pPr marL="0" indent="0">
              <a:buNone/>
            </a:pPr>
            <a:r>
              <a:rPr lang="it-IT" sz="1600" dirty="0">
                <a:sym typeface="Wingdings" panose="05000000000000000000" pitchFamily="2" charset="2"/>
              </a:rPr>
              <a:t>cv_scores dev standard 0.034                             cv_scores dev standard 0.067</a:t>
            </a:r>
            <a:endParaRPr lang="it-IT" sz="1600" dirty="0"/>
          </a:p>
        </p:txBody>
      </p:sp>
      <p:pic>
        <p:nvPicPr>
          <p:cNvPr id="6" name="Immagine 5">
            <a:extLst>
              <a:ext uri="{FF2B5EF4-FFF2-40B4-BE49-F238E27FC236}">
                <a16:creationId xmlns:a16="http://schemas.microsoft.com/office/drawing/2014/main" id="{E5887296-8D8B-48B7-ABBE-EEECB7A8105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43916" y="2457617"/>
            <a:ext cx="2926080" cy="1584960"/>
          </a:xfrm>
          <a:prstGeom prst="rect">
            <a:avLst/>
          </a:prstGeom>
          <a:noFill/>
          <a:ln>
            <a:noFill/>
          </a:ln>
        </p:spPr>
      </p:pic>
      <p:pic>
        <p:nvPicPr>
          <p:cNvPr id="8" name="Immagine 7">
            <a:extLst>
              <a:ext uri="{FF2B5EF4-FFF2-40B4-BE49-F238E27FC236}">
                <a16:creationId xmlns:a16="http://schemas.microsoft.com/office/drawing/2014/main" id="{F61A49C7-C89A-4D2A-9C67-BDBEC70F0C4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326464" y="2449997"/>
            <a:ext cx="2926080" cy="1592580"/>
          </a:xfrm>
          <a:prstGeom prst="rect">
            <a:avLst/>
          </a:prstGeom>
          <a:noFill/>
          <a:ln>
            <a:noFill/>
          </a:ln>
        </p:spPr>
      </p:pic>
    </p:spTree>
    <p:extLst>
      <p:ext uri="{BB962C8B-B14F-4D97-AF65-F5344CB8AC3E}">
        <p14:creationId xmlns:p14="http://schemas.microsoft.com/office/powerpoint/2010/main" val="375335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0E662E-F0AE-4FA1-B252-8DAF4473B2AC}"/>
              </a:ext>
            </a:extLst>
          </p:cNvPr>
          <p:cNvSpPr>
            <a:spLocks noGrp="1"/>
          </p:cNvSpPr>
          <p:nvPr>
            <p:ph type="title"/>
          </p:nvPr>
        </p:nvSpPr>
        <p:spPr/>
        <p:txBody>
          <a:bodyPr/>
          <a:lstStyle/>
          <a:p>
            <a:r>
              <a:rPr lang="it-IT" dirty="0"/>
              <a:t>2.</a:t>
            </a:r>
            <a:r>
              <a:rPr lang="en-US" dirty="0"/>
              <a:t> RANDOM FOREST</a:t>
            </a:r>
            <a:br>
              <a:rPr lang="en-US" dirty="0"/>
            </a:br>
            <a:endParaRPr lang="it-IT" dirty="0"/>
          </a:p>
        </p:txBody>
      </p:sp>
      <p:sp>
        <p:nvSpPr>
          <p:cNvPr id="3" name="Segnaposto contenuto 2" descr="attraverso un meccanismo di votazione in cui tutti gli alberi votano la propria classificazione più probabile e l’esempio col maggior numero di voti sarà scelto come predizione finale&#10;">
            <a:extLst>
              <a:ext uri="{FF2B5EF4-FFF2-40B4-BE49-F238E27FC236}">
                <a16:creationId xmlns:a16="http://schemas.microsoft.com/office/drawing/2014/main" id="{51C401AB-659C-4E01-8597-C6DB38BEE4D1}"/>
              </a:ext>
            </a:extLst>
          </p:cNvPr>
          <p:cNvSpPr>
            <a:spLocks noGrp="1"/>
          </p:cNvSpPr>
          <p:nvPr>
            <p:ph idx="1"/>
          </p:nvPr>
        </p:nvSpPr>
        <p:spPr>
          <a:xfrm>
            <a:off x="2589212" y="1560444"/>
            <a:ext cx="8915400" cy="4974534"/>
          </a:xfrm>
        </p:spPr>
        <p:txBody>
          <a:bodyPr>
            <a:normAutofit/>
          </a:bodyPr>
          <a:lstStyle/>
          <a:p>
            <a:pPr algn="just"/>
            <a:r>
              <a:rPr lang="it-IT" dirty="0"/>
              <a:t>Il random forest è un modello composito costituito da molti alberi di decisione, ognuno dei quali fornisce una predizione.Esse vengono poi combinate allo scopo di ottenere una previsione complessiva della foresta per un dato esempio.</a:t>
            </a:r>
          </a:p>
          <a:p>
            <a:pPr algn="just"/>
            <a:endParaRPr lang="it-IT" sz="800" dirty="0"/>
          </a:p>
          <a:p>
            <a:pPr algn="just"/>
            <a:r>
              <a:rPr lang="it-IT" dirty="0"/>
              <a:t>La predizione di ciascun albero può essere ottenuta :</a:t>
            </a:r>
          </a:p>
          <a:p>
            <a:pPr lvl="1" algn="just">
              <a:buFont typeface="Wingdings" panose="05000000000000000000" pitchFamily="2" charset="2"/>
              <a:buChar char="q"/>
            </a:pPr>
            <a:r>
              <a:rPr lang="it-IT" dirty="0"/>
              <a:t>attraverso la media delle predizioni di un albero per ogni esempio</a:t>
            </a:r>
          </a:p>
          <a:p>
            <a:pPr lvl="1">
              <a:buFont typeface="Wingdings" panose="05000000000000000000" pitchFamily="2" charset="2"/>
              <a:buChar char="q"/>
            </a:pPr>
            <a:r>
              <a:rPr lang="it-IT" dirty="0"/>
              <a:t>attraverso un meccanismo di votazione </a:t>
            </a:r>
          </a:p>
          <a:p>
            <a:pPr marL="457200" lvl="1" indent="0">
              <a:buNone/>
            </a:pPr>
            <a:r>
              <a:rPr lang="it-IT" dirty="0"/>
              <a:t>     in cui tutti gli alberi votano</a:t>
            </a:r>
          </a:p>
          <a:p>
            <a:pPr marL="457200" lvl="1" indent="0">
              <a:buNone/>
            </a:pPr>
            <a:r>
              <a:rPr lang="it-IT" dirty="0"/>
              <a:t>     la propria classificazione più </a:t>
            </a:r>
          </a:p>
          <a:p>
            <a:pPr marL="457200" lvl="1" indent="0">
              <a:buNone/>
            </a:pPr>
            <a:r>
              <a:rPr lang="it-IT" dirty="0"/>
              <a:t>     probabile e l’esempio col maggior </a:t>
            </a:r>
          </a:p>
          <a:p>
            <a:pPr marL="457200" lvl="1" indent="0">
              <a:buNone/>
            </a:pPr>
            <a:r>
              <a:rPr lang="it-IT" dirty="0"/>
              <a:t>     numero di voti sarà scelto</a:t>
            </a:r>
          </a:p>
          <a:p>
            <a:pPr marL="457200" lvl="1" indent="0">
              <a:buNone/>
            </a:pPr>
            <a:r>
              <a:rPr lang="it-IT" dirty="0"/>
              <a:t>     come predizione finale.</a:t>
            </a:r>
          </a:p>
          <a:p>
            <a:endParaRPr lang="it-IT" dirty="0"/>
          </a:p>
        </p:txBody>
      </p:sp>
      <p:pic>
        <p:nvPicPr>
          <p:cNvPr id="5" name="Immagine 4">
            <a:extLst>
              <a:ext uri="{FF2B5EF4-FFF2-40B4-BE49-F238E27FC236}">
                <a16:creationId xmlns:a16="http://schemas.microsoft.com/office/drawing/2014/main" id="{D8486E53-4929-4476-A84C-2368FEFCB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4051" y="3896238"/>
            <a:ext cx="3653564" cy="2113526"/>
          </a:xfrm>
          <a:prstGeom prst="rect">
            <a:avLst/>
          </a:prstGeom>
        </p:spPr>
      </p:pic>
    </p:spTree>
    <p:extLst>
      <p:ext uri="{BB962C8B-B14F-4D97-AF65-F5344CB8AC3E}">
        <p14:creationId xmlns:p14="http://schemas.microsoft.com/office/powerpoint/2010/main" val="3957903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913FA3-2F28-49ED-A63C-D4A01608CC61}"/>
              </a:ext>
            </a:extLst>
          </p:cNvPr>
          <p:cNvSpPr>
            <a:spLocks noGrp="1"/>
          </p:cNvSpPr>
          <p:nvPr>
            <p:ph type="title"/>
          </p:nvPr>
        </p:nvSpPr>
        <p:spPr/>
        <p:txBody>
          <a:bodyPr/>
          <a:lstStyle/>
          <a:p>
            <a:r>
              <a:rPr lang="it-IT" dirty="0"/>
              <a:t>Grafici prodotti</a:t>
            </a:r>
          </a:p>
        </p:txBody>
      </p:sp>
      <p:sp>
        <p:nvSpPr>
          <p:cNvPr id="6" name="Segnaposto contenuto 5">
            <a:extLst>
              <a:ext uri="{FF2B5EF4-FFF2-40B4-BE49-F238E27FC236}">
                <a16:creationId xmlns:a16="http://schemas.microsoft.com/office/drawing/2014/main" id="{55A7504C-CC5E-4843-91C2-E05362FADCB8}"/>
              </a:ext>
            </a:extLst>
          </p:cNvPr>
          <p:cNvSpPr>
            <a:spLocks noGrp="1"/>
          </p:cNvSpPr>
          <p:nvPr>
            <p:ph idx="1"/>
          </p:nvPr>
        </p:nvSpPr>
        <p:spPr>
          <a:xfrm>
            <a:off x="2519638" y="1939787"/>
            <a:ext cx="8915400" cy="3777622"/>
          </a:xfrm>
        </p:spPr>
        <p:txBody>
          <a:bodyPr/>
          <a:lstStyle/>
          <a:p>
            <a:r>
              <a:rPr lang="it-IT" dirty="0"/>
              <a:t>Classification report</a:t>
            </a:r>
          </a:p>
        </p:txBody>
      </p:sp>
      <p:pic>
        <p:nvPicPr>
          <p:cNvPr id="7" name="Immagine 6">
            <a:extLst>
              <a:ext uri="{FF2B5EF4-FFF2-40B4-BE49-F238E27FC236}">
                <a16:creationId xmlns:a16="http://schemas.microsoft.com/office/drawing/2014/main" id="{B57C1162-EEEB-4CF6-8702-A2E067A809D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19638" y="2743200"/>
            <a:ext cx="3810000" cy="1600200"/>
          </a:xfrm>
          <a:prstGeom prst="rect">
            <a:avLst/>
          </a:prstGeom>
          <a:noFill/>
          <a:ln>
            <a:noFill/>
          </a:ln>
        </p:spPr>
      </p:pic>
      <p:pic>
        <p:nvPicPr>
          <p:cNvPr id="8" name="Immagine 7">
            <a:extLst>
              <a:ext uri="{FF2B5EF4-FFF2-40B4-BE49-F238E27FC236}">
                <a16:creationId xmlns:a16="http://schemas.microsoft.com/office/drawing/2014/main" id="{AD62E798-79DC-41C7-AF42-66566A523B2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347267" y="2341507"/>
            <a:ext cx="4157345" cy="3208655"/>
          </a:xfrm>
          <a:prstGeom prst="rect">
            <a:avLst/>
          </a:prstGeom>
          <a:noFill/>
          <a:ln>
            <a:noFill/>
          </a:ln>
        </p:spPr>
      </p:pic>
    </p:spTree>
    <p:extLst>
      <p:ext uri="{BB962C8B-B14F-4D97-AF65-F5344CB8AC3E}">
        <p14:creationId xmlns:p14="http://schemas.microsoft.com/office/powerpoint/2010/main" val="323318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C882B8-FD1C-4A46-BCE5-A2226DD02335}"/>
              </a:ext>
            </a:extLst>
          </p:cNvPr>
          <p:cNvSpPr>
            <a:spLocks noGrp="1"/>
          </p:cNvSpPr>
          <p:nvPr>
            <p:ph type="title"/>
          </p:nvPr>
        </p:nvSpPr>
        <p:spPr/>
        <p:txBody>
          <a:bodyPr/>
          <a:lstStyle/>
          <a:p>
            <a:r>
              <a:rPr lang="it-IT" dirty="0"/>
              <a:t>Precision-Recall Curve</a:t>
            </a:r>
          </a:p>
        </p:txBody>
      </p:sp>
      <p:sp>
        <p:nvSpPr>
          <p:cNvPr id="3" name="Segnaposto contenuto 2">
            <a:extLst>
              <a:ext uri="{FF2B5EF4-FFF2-40B4-BE49-F238E27FC236}">
                <a16:creationId xmlns:a16="http://schemas.microsoft.com/office/drawing/2014/main" id="{5E5FD5C1-D298-4E01-81DA-5EB4E33AD4F2}"/>
              </a:ext>
            </a:extLst>
          </p:cNvPr>
          <p:cNvSpPr>
            <a:spLocks noGrp="1"/>
          </p:cNvSpPr>
          <p:nvPr>
            <p:ph idx="1"/>
          </p:nvPr>
        </p:nvSpPr>
        <p:spPr>
          <a:xfrm>
            <a:off x="2592925" y="1850335"/>
            <a:ext cx="8915400" cy="3777622"/>
          </a:xfrm>
        </p:spPr>
        <p:txBody>
          <a:bodyPr/>
          <a:lstStyle/>
          <a:p>
            <a:r>
              <a:rPr lang="it-IT" sz="2000" dirty="0"/>
              <a:t>L’ average precision è pari a 0.697 mentre l’accuratezza è uguale a  0.777.</a:t>
            </a:r>
          </a:p>
          <a:p>
            <a:endParaRPr lang="it-IT" dirty="0"/>
          </a:p>
        </p:txBody>
      </p:sp>
      <p:pic>
        <p:nvPicPr>
          <p:cNvPr id="4" name="Immagine 3">
            <a:extLst>
              <a:ext uri="{FF2B5EF4-FFF2-40B4-BE49-F238E27FC236}">
                <a16:creationId xmlns:a16="http://schemas.microsoft.com/office/drawing/2014/main" id="{C2950212-D44A-4B5D-AA43-5E022E8A4AB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11065" y="2808908"/>
            <a:ext cx="4378270" cy="3015421"/>
          </a:xfrm>
          <a:prstGeom prst="rect">
            <a:avLst/>
          </a:prstGeom>
          <a:noFill/>
          <a:ln>
            <a:noFill/>
          </a:ln>
        </p:spPr>
      </p:pic>
    </p:spTree>
    <p:extLst>
      <p:ext uri="{BB962C8B-B14F-4D97-AF65-F5344CB8AC3E}">
        <p14:creationId xmlns:p14="http://schemas.microsoft.com/office/powerpoint/2010/main" val="415726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42C105-70FA-40E5-B08E-EF0B5AAF7A0A}"/>
              </a:ext>
            </a:extLst>
          </p:cNvPr>
          <p:cNvSpPr>
            <a:spLocks noGrp="1"/>
          </p:cNvSpPr>
          <p:nvPr>
            <p:ph type="title"/>
          </p:nvPr>
        </p:nvSpPr>
        <p:spPr/>
        <p:txBody>
          <a:bodyPr/>
          <a:lstStyle/>
          <a:p>
            <a:r>
              <a:rPr lang="it-IT" dirty="0"/>
              <a:t>ROC-Curve</a:t>
            </a:r>
          </a:p>
        </p:txBody>
      </p:sp>
      <p:sp>
        <p:nvSpPr>
          <p:cNvPr id="3" name="Segnaposto contenuto 2">
            <a:extLst>
              <a:ext uri="{FF2B5EF4-FFF2-40B4-BE49-F238E27FC236}">
                <a16:creationId xmlns:a16="http://schemas.microsoft.com/office/drawing/2014/main" id="{9AF909DE-3CAA-48E0-9BB5-22AC198A486C}"/>
              </a:ext>
            </a:extLst>
          </p:cNvPr>
          <p:cNvSpPr>
            <a:spLocks noGrp="1"/>
          </p:cNvSpPr>
          <p:nvPr>
            <p:ph idx="1"/>
          </p:nvPr>
        </p:nvSpPr>
        <p:spPr>
          <a:xfrm>
            <a:off x="2589212" y="1760883"/>
            <a:ext cx="8915400" cy="3777622"/>
          </a:xfrm>
        </p:spPr>
        <p:txBody>
          <a:bodyPr/>
          <a:lstStyle/>
          <a:p>
            <a:pPr algn="just"/>
            <a:r>
              <a:rPr lang="it-IT" sz="2000" dirty="0"/>
              <a:t>L’algoritmo Random Forest, secondo la curva ROC, è in grado di differenziare abbastanza bene le due classi (il valore AUC è pari a 0.890).</a:t>
            </a:r>
          </a:p>
          <a:p>
            <a:endParaRPr lang="it-IT" dirty="0"/>
          </a:p>
        </p:txBody>
      </p:sp>
      <p:pic>
        <p:nvPicPr>
          <p:cNvPr id="4" name="Immagine 3">
            <a:extLst>
              <a:ext uri="{FF2B5EF4-FFF2-40B4-BE49-F238E27FC236}">
                <a16:creationId xmlns:a16="http://schemas.microsoft.com/office/drawing/2014/main" id="{4C3CF30F-25A7-44F9-91ED-BDDD7D9E94C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91361" y="2926521"/>
            <a:ext cx="3894221" cy="2942536"/>
          </a:xfrm>
          <a:prstGeom prst="rect">
            <a:avLst/>
          </a:prstGeom>
          <a:noFill/>
          <a:ln>
            <a:noFill/>
          </a:ln>
        </p:spPr>
      </p:pic>
    </p:spTree>
    <p:extLst>
      <p:ext uri="{BB962C8B-B14F-4D97-AF65-F5344CB8AC3E}">
        <p14:creationId xmlns:p14="http://schemas.microsoft.com/office/powerpoint/2010/main" val="1764436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13AF21-FDD4-422F-BD72-11BFD53A7FB8}"/>
              </a:ext>
            </a:extLst>
          </p:cNvPr>
          <p:cNvSpPr>
            <a:spLocks noGrp="1"/>
          </p:cNvSpPr>
          <p:nvPr>
            <p:ph type="title"/>
          </p:nvPr>
        </p:nvSpPr>
        <p:spPr/>
        <p:txBody>
          <a:bodyPr/>
          <a:lstStyle/>
          <a:p>
            <a:r>
              <a:rPr lang="it-IT" dirty="0"/>
              <a:t>Cross Validation</a:t>
            </a:r>
          </a:p>
        </p:txBody>
      </p:sp>
      <p:sp>
        <p:nvSpPr>
          <p:cNvPr id="3" name="Segnaposto contenuto 2">
            <a:extLst>
              <a:ext uri="{FF2B5EF4-FFF2-40B4-BE49-F238E27FC236}">
                <a16:creationId xmlns:a16="http://schemas.microsoft.com/office/drawing/2014/main" id="{811E70B5-B6BB-4877-A989-BD5358EE7D1E}"/>
              </a:ext>
            </a:extLst>
          </p:cNvPr>
          <p:cNvSpPr>
            <a:spLocks noGrp="1"/>
          </p:cNvSpPr>
          <p:nvPr>
            <p:ph idx="1"/>
          </p:nvPr>
        </p:nvSpPr>
        <p:spPr>
          <a:xfrm>
            <a:off x="2444474" y="1491842"/>
            <a:ext cx="8915400" cy="4983501"/>
          </a:xfrm>
        </p:spPr>
        <p:txBody>
          <a:bodyPr>
            <a:normAutofit/>
          </a:bodyPr>
          <a:lstStyle/>
          <a:p>
            <a:r>
              <a:rPr lang="it-IT" dirty="0"/>
              <a:t> Risultati della cross validation ( con cv = 5) sul classificatore:</a:t>
            </a:r>
          </a:p>
          <a:p>
            <a:endParaRPr lang="it-IT" dirty="0"/>
          </a:p>
          <a:p>
            <a:endParaRPr lang="it-IT" dirty="0"/>
          </a:p>
          <a:p>
            <a:endParaRPr lang="it-IT" dirty="0"/>
          </a:p>
          <a:p>
            <a:endParaRPr lang="it-IT" dirty="0"/>
          </a:p>
          <a:p>
            <a:endParaRPr lang="it-IT" dirty="0"/>
          </a:p>
          <a:p>
            <a:endParaRPr lang="it-IT" dirty="0"/>
          </a:p>
          <a:p>
            <a:pPr marL="0" indent="0">
              <a:buNone/>
            </a:pPr>
            <a:endParaRPr lang="it-IT" dirty="0"/>
          </a:p>
          <a:p>
            <a:pPr marL="0" indent="0">
              <a:buNone/>
            </a:pPr>
            <a:r>
              <a:rPr lang="it-IT" dirty="0"/>
              <a:t>cv_scores mean</a:t>
            </a:r>
            <a:r>
              <a:rPr lang="it-IT" dirty="0">
                <a:sym typeface="Wingdings" panose="05000000000000000000" pitchFamily="2" charset="2"/>
              </a:rPr>
              <a:t>0.</a:t>
            </a:r>
            <a:r>
              <a:rPr lang="en-US" dirty="0"/>
              <a:t>7271341463414634</a:t>
            </a:r>
            <a:r>
              <a:rPr lang="it-IT" dirty="0">
                <a:sym typeface="Wingdings" panose="05000000000000000000" pitchFamily="2" charset="2"/>
              </a:rPr>
              <a:t>                                                                                   cv_scores variance 0.</a:t>
            </a:r>
            <a:r>
              <a:rPr lang="en-US" dirty="0"/>
              <a:t> 009199620761451524</a:t>
            </a:r>
            <a:r>
              <a:rPr lang="it-IT" dirty="0">
                <a:sym typeface="Wingdings" panose="05000000000000000000" pitchFamily="2" charset="2"/>
              </a:rPr>
              <a:t>                                                                               cv_scores dev standard 0.</a:t>
            </a:r>
            <a:r>
              <a:rPr lang="en-US" dirty="0"/>
              <a:t> 09591465352828797</a:t>
            </a:r>
            <a:endParaRPr lang="it-IT" dirty="0"/>
          </a:p>
        </p:txBody>
      </p:sp>
      <p:pic>
        <p:nvPicPr>
          <p:cNvPr id="5" name="Immagine 4">
            <a:extLst>
              <a:ext uri="{FF2B5EF4-FFF2-40B4-BE49-F238E27FC236}">
                <a16:creationId xmlns:a16="http://schemas.microsoft.com/office/drawing/2014/main" id="{7ACB73FC-10A5-4038-B3E1-4AFF8C4A2DC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82761" y="2276206"/>
            <a:ext cx="3638826" cy="2305588"/>
          </a:xfrm>
          <a:prstGeom prst="rect">
            <a:avLst/>
          </a:prstGeom>
          <a:noFill/>
          <a:ln>
            <a:noFill/>
          </a:ln>
        </p:spPr>
      </p:pic>
    </p:spTree>
    <p:extLst>
      <p:ext uri="{BB962C8B-B14F-4D97-AF65-F5344CB8AC3E}">
        <p14:creationId xmlns:p14="http://schemas.microsoft.com/office/powerpoint/2010/main" val="17830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D1E538-C023-42B3-A6E4-7777669B84C7}"/>
              </a:ext>
            </a:extLst>
          </p:cNvPr>
          <p:cNvSpPr>
            <a:spLocks noGrp="1"/>
          </p:cNvSpPr>
          <p:nvPr>
            <p:ph type="title"/>
          </p:nvPr>
        </p:nvSpPr>
        <p:spPr/>
        <p:txBody>
          <a:bodyPr/>
          <a:lstStyle/>
          <a:p>
            <a:r>
              <a:rPr lang="it-IT" dirty="0"/>
              <a:t>3.</a:t>
            </a:r>
            <a:r>
              <a:rPr lang="en-US" dirty="0"/>
              <a:t> SUPPORT-VECTOR MACHINES</a:t>
            </a:r>
            <a:br>
              <a:rPr lang="en-US" dirty="0"/>
            </a:br>
            <a:endParaRPr lang="it-IT" dirty="0"/>
          </a:p>
        </p:txBody>
      </p:sp>
      <p:sp>
        <p:nvSpPr>
          <p:cNvPr id="3" name="Segnaposto contenuto 2">
            <a:extLst>
              <a:ext uri="{FF2B5EF4-FFF2-40B4-BE49-F238E27FC236}">
                <a16:creationId xmlns:a16="http://schemas.microsoft.com/office/drawing/2014/main" id="{934ED22C-C14D-422E-B199-4FC32362A526}"/>
              </a:ext>
            </a:extLst>
          </p:cNvPr>
          <p:cNvSpPr>
            <a:spLocks noGrp="1"/>
          </p:cNvSpPr>
          <p:nvPr>
            <p:ph idx="1"/>
          </p:nvPr>
        </p:nvSpPr>
        <p:spPr/>
        <p:txBody>
          <a:bodyPr>
            <a:normAutofit lnSpcReduction="10000"/>
          </a:bodyPr>
          <a:lstStyle/>
          <a:p>
            <a:pPr algn="just"/>
            <a:r>
              <a:rPr lang="it-IT" sz="2000" dirty="0"/>
              <a:t>Un modello SVM è una rappresentazione degli esempi come punti nello spazio, mappati in modo tale che gli esempi appartenenti alle due diverse categorie siano chiaramente separati da uno spazio il più possibile ampio.</a:t>
            </a:r>
          </a:p>
          <a:p>
            <a:pPr algn="just"/>
            <a:endParaRPr lang="it-IT" sz="2000" dirty="0"/>
          </a:p>
          <a:p>
            <a:r>
              <a:rPr lang="it-IT" sz="2000" dirty="0"/>
              <a:t>I nuovi esempi sono quindi mappati</a:t>
            </a:r>
          </a:p>
          <a:p>
            <a:pPr marL="0" indent="0">
              <a:buNone/>
            </a:pPr>
            <a:r>
              <a:rPr lang="it-IT" sz="2000" dirty="0"/>
              <a:t>     nello stesso spazio e la </a:t>
            </a:r>
          </a:p>
          <a:p>
            <a:pPr marL="0" indent="0">
              <a:buNone/>
            </a:pPr>
            <a:r>
              <a:rPr lang="it-IT" sz="2000" dirty="0"/>
              <a:t>     predizione della categoria alla</a:t>
            </a:r>
          </a:p>
          <a:p>
            <a:pPr marL="0" indent="0">
              <a:buNone/>
            </a:pPr>
            <a:r>
              <a:rPr lang="it-IT" sz="2000" dirty="0"/>
              <a:t>     quale appartengono viene </a:t>
            </a:r>
          </a:p>
          <a:p>
            <a:pPr marL="0" indent="0">
              <a:buNone/>
            </a:pPr>
            <a:r>
              <a:rPr lang="it-IT" sz="2000" dirty="0"/>
              <a:t>     fatta sulla base del lato nel quale ricade.</a:t>
            </a:r>
          </a:p>
        </p:txBody>
      </p:sp>
      <p:pic>
        <p:nvPicPr>
          <p:cNvPr id="5" name="Immagine 4">
            <a:extLst>
              <a:ext uri="{FF2B5EF4-FFF2-40B4-BE49-F238E27FC236}">
                <a16:creationId xmlns:a16="http://schemas.microsoft.com/office/drawing/2014/main" id="{26FBF78A-166F-48CA-80D8-28FA73BD6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7066" y="3653797"/>
            <a:ext cx="2585003" cy="2784753"/>
          </a:xfrm>
          <a:prstGeom prst="rect">
            <a:avLst/>
          </a:prstGeom>
        </p:spPr>
      </p:pic>
    </p:spTree>
    <p:extLst>
      <p:ext uri="{BB962C8B-B14F-4D97-AF65-F5344CB8AC3E}">
        <p14:creationId xmlns:p14="http://schemas.microsoft.com/office/powerpoint/2010/main" val="2078321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913FA3-2F28-49ED-A63C-D4A01608CC61}"/>
              </a:ext>
            </a:extLst>
          </p:cNvPr>
          <p:cNvSpPr>
            <a:spLocks noGrp="1"/>
          </p:cNvSpPr>
          <p:nvPr>
            <p:ph type="title"/>
          </p:nvPr>
        </p:nvSpPr>
        <p:spPr/>
        <p:txBody>
          <a:bodyPr/>
          <a:lstStyle/>
          <a:p>
            <a:r>
              <a:rPr lang="it-IT" dirty="0"/>
              <a:t>Grafici prodotti</a:t>
            </a:r>
          </a:p>
        </p:txBody>
      </p:sp>
      <p:sp>
        <p:nvSpPr>
          <p:cNvPr id="6" name="Segnaposto contenuto 5">
            <a:extLst>
              <a:ext uri="{FF2B5EF4-FFF2-40B4-BE49-F238E27FC236}">
                <a16:creationId xmlns:a16="http://schemas.microsoft.com/office/drawing/2014/main" id="{55A7504C-CC5E-4843-91C2-E05362FADCB8}"/>
              </a:ext>
            </a:extLst>
          </p:cNvPr>
          <p:cNvSpPr>
            <a:spLocks noGrp="1"/>
          </p:cNvSpPr>
          <p:nvPr>
            <p:ph idx="1"/>
          </p:nvPr>
        </p:nvSpPr>
        <p:spPr>
          <a:xfrm>
            <a:off x="2519638" y="1939787"/>
            <a:ext cx="8915400" cy="3777622"/>
          </a:xfrm>
        </p:spPr>
        <p:txBody>
          <a:bodyPr/>
          <a:lstStyle/>
          <a:p>
            <a:r>
              <a:rPr lang="it-IT" dirty="0"/>
              <a:t>Classification report</a:t>
            </a:r>
          </a:p>
        </p:txBody>
      </p:sp>
      <p:pic>
        <p:nvPicPr>
          <p:cNvPr id="9" name="Immagine 8">
            <a:extLst>
              <a:ext uri="{FF2B5EF4-FFF2-40B4-BE49-F238E27FC236}">
                <a16:creationId xmlns:a16="http://schemas.microsoft.com/office/drawing/2014/main" id="{AA528D80-2E05-47C5-86CE-EDF48F8E342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19638" y="2683827"/>
            <a:ext cx="3725545" cy="1490345"/>
          </a:xfrm>
          <a:prstGeom prst="rect">
            <a:avLst/>
          </a:prstGeom>
          <a:noFill/>
          <a:ln>
            <a:noFill/>
          </a:ln>
        </p:spPr>
      </p:pic>
      <p:pic>
        <p:nvPicPr>
          <p:cNvPr id="10" name="Immagine 9">
            <a:extLst>
              <a:ext uri="{FF2B5EF4-FFF2-40B4-BE49-F238E27FC236}">
                <a16:creationId xmlns:a16="http://schemas.microsoft.com/office/drawing/2014/main" id="{7A71F418-04F5-4F52-9287-C714FC31E76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339012" y="2576064"/>
            <a:ext cx="4165600" cy="3141345"/>
          </a:xfrm>
          <a:prstGeom prst="rect">
            <a:avLst/>
          </a:prstGeom>
          <a:noFill/>
          <a:ln>
            <a:noFill/>
          </a:ln>
        </p:spPr>
      </p:pic>
    </p:spTree>
    <p:extLst>
      <p:ext uri="{BB962C8B-B14F-4D97-AF65-F5344CB8AC3E}">
        <p14:creationId xmlns:p14="http://schemas.microsoft.com/office/powerpoint/2010/main" val="1900917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C882B8-FD1C-4A46-BCE5-A2226DD02335}"/>
              </a:ext>
            </a:extLst>
          </p:cNvPr>
          <p:cNvSpPr>
            <a:spLocks noGrp="1"/>
          </p:cNvSpPr>
          <p:nvPr>
            <p:ph type="title"/>
          </p:nvPr>
        </p:nvSpPr>
        <p:spPr/>
        <p:txBody>
          <a:bodyPr/>
          <a:lstStyle/>
          <a:p>
            <a:r>
              <a:rPr lang="it-IT" dirty="0"/>
              <a:t>Precision-Recall Curve</a:t>
            </a:r>
          </a:p>
        </p:txBody>
      </p:sp>
      <p:sp>
        <p:nvSpPr>
          <p:cNvPr id="3" name="Segnaposto contenuto 2">
            <a:extLst>
              <a:ext uri="{FF2B5EF4-FFF2-40B4-BE49-F238E27FC236}">
                <a16:creationId xmlns:a16="http://schemas.microsoft.com/office/drawing/2014/main" id="{5E5FD5C1-D298-4E01-81DA-5EB4E33AD4F2}"/>
              </a:ext>
            </a:extLst>
          </p:cNvPr>
          <p:cNvSpPr>
            <a:spLocks noGrp="1"/>
          </p:cNvSpPr>
          <p:nvPr>
            <p:ph idx="1"/>
          </p:nvPr>
        </p:nvSpPr>
        <p:spPr>
          <a:xfrm>
            <a:off x="2592925" y="1850335"/>
            <a:ext cx="8915400" cy="3777622"/>
          </a:xfrm>
        </p:spPr>
        <p:txBody>
          <a:bodyPr/>
          <a:lstStyle/>
          <a:p>
            <a:pPr algn="just"/>
            <a:r>
              <a:rPr lang="it-IT" altLang="it-IT" dirty="0">
                <a:solidFill>
                  <a:srgbClr val="222222"/>
                </a:solidFill>
                <a:latin typeface="+mj-lt"/>
                <a:ea typeface="Calibri" panose="020F0502020204030204" pitchFamily="34" charset="0"/>
                <a:cs typeface="Calibri Light" panose="020F0302020204030204" pitchFamily="34" charset="0"/>
              </a:rPr>
              <a:t>Il grafico di precision-recall mostra un buon andamento della precisione al variare della recall con un grado di average precision pari a 0.69 e una accuracy pari a 0.78</a:t>
            </a:r>
            <a:r>
              <a:rPr lang="it-IT" altLang="it-IT" dirty="0">
                <a:solidFill>
                  <a:schemeClr val="tx1"/>
                </a:solidFill>
                <a:latin typeface="+mj-lt"/>
              </a:rPr>
              <a:t> </a:t>
            </a:r>
          </a:p>
          <a:p>
            <a:endParaRPr lang="it-IT" dirty="0"/>
          </a:p>
        </p:txBody>
      </p:sp>
      <p:pic>
        <p:nvPicPr>
          <p:cNvPr id="7" name="Immagine 6">
            <a:extLst>
              <a:ext uri="{FF2B5EF4-FFF2-40B4-BE49-F238E27FC236}">
                <a16:creationId xmlns:a16="http://schemas.microsoft.com/office/drawing/2014/main" id="{9D2E890E-8017-4C92-93C9-27833F79479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10631" y="2979240"/>
            <a:ext cx="3735195" cy="2686064"/>
          </a:xfrm>
          <a:prstGeom prst="rect">
            <a:avLst/>
          </a:prstGeom>
          <a:noFill/>
          <a:ln>
            <a:noFill/>
          </a:ln>
        </p:spPr>
      </p:pic>
    </p:spTree>
    <p:extLst>
      <p:ext uri="{BB962C8B-B14F-4D97-AF65-F5344CB8AC3E}">
        <p14:creationId xmlns:p14="http://schemas.microsoft.com/office/powerpoint/2010/main" val="1436902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2B6B2C-ACDA-4F10-BC5B-4AFD67209C71}"/>
              </a:ext>
            </a:extLst>
          </p:cNvPr>
          <p:cNvSpPr>
            <a:spLocks noGrp="1"/>
          </p:cNvSpPr>
          <p:nvPr>
            <p:ph type="title"/>
          </p:nvPr>
        </p:nvSpPr>
        <p:spPr>
          <a:xfrm>
            <a:off x="2592925" y="624110"/>
            <a:ext cx="8911687" cy="906516"/>
          </a:xfrm>
        </p:spPr>
        <p:txBody>
          <a:bodyPr>
            <a:noAutofit/>
          </a:bodyPr>
          <a:lstStyle/>
          <a:p>
            <a:r>
              <a:rPr lang="it-IT" sz="5400" dirty="0">
                <a:cs typeface="Mongolian Baiti" panose="03000500000000000000" pitchFamily="66" charset="0"/>
              </a:rPr>
              <a:t>Introduzione</a:t>
            </a:r>
          </a:p>
        </p:txBody>
      </p:sp>
      <p:sp>
        <p:nvSpPr>
          <p:cNvPr id="3" name="Segnaposto contenuto 2">
            <a:extLst>
              <a:ext uri="{FF2B5EF4-FFF2-40B4-BE49-F238E27FC236}">
                <a16:creationId xmlns:a16="http://schemas.microsoft.com/office/drawing/2014/main" id="{B1CC47A7-F814-4653-83D0-9229D65CA13A}"/>
              </a:ext>
            </a:extLst>
          </p:cNvPr>
          <p:cNvSpPr>
            <a:spLocks noGrp="1"/>
          </p:cNvSpPr>
          <p:nvPr>
            <p:ph idx="1"/>
          </p:nvPr>
        </p:nvSpPr>
        <p:spPr>
          <a:xfrm>
            <a:off x="2589212" y="2133600"/>
            <a:ext cx="8915400" cy="4247322"/>
          </a:xfrm>
        </p:spPr>
        <p:txBody>
          <a:bodyPr>
            <a:noAutofit/>
          </a:bodyPr>
          <a:lstStyle/>
          <a:p>
            <a:pPr algn="just"/>
            <a:r>
              <a:rPr lang="it-IT" sz="1900" dirty="0"/>
              <a:t>Il progetto nasce con l’intento di predire se una paziente affetta da cancro al seno  possa ripresentare in futuro la malattia in base ad elementi classificanti la stessa. </a:t>
            </a:r>
          </a:p>
          <a:p>
            <a:pPr algn="just"/>
            <a:r>
              <a:rPr lang="it-IT" sz="1900" dirty="0"/>
              <a:t>A tal proposito sono state adottate una serie di tecniche sia di apprendimento supervisionato sia non supervisionato. Inoltre, è stata modellata un’ontologia di dominio che offre una rappresentazione formale e concettualizzata della realtà presa in esame, affinché sia relazionabile con altre ontologie già esistenti e possa essere interrogata.</a:t>
            </a:r>
          </a:p>
          <a:p>
            <a:pPr algn="just"/>
            <a:endParaRPr lang="it-IT" sz="1900" dirty="0"/>
          </a:p>
          <a:p>
            <a:r>
              <a:rPr lang="it-IT" sz="1900" dirty="0"/>
              <a:t>Dataset utilizzato </a:t>
            </a:r>
            <a:r>
              <a:rPr lang="it-IT" sz="1900" u="sng" dirty="0">
                <a:hlinkClick r:id="rId2"/>
              </a:rPr>
              <a:t>https://archive.ics.uci.edu/ml/datasets/Breast+Cancer</a:t>
            </a:r>
            <a:endParaRPr lang="it-IT" sz="1900" dirty="0"/>
          </a:p>
        </p:txBody>
      </p:sp>
    </p:spTree>
    <p:extLst>
      <p:ext uri="{BB962C8B-B14F-4D97-AF65-F5344CB8AC3E}">
        <p14:creationId xmlns:p14="http://schemas.microsoft.com/office/powerpoint/2010/main" val="70828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13AF21-FDD4-422F-BD72-11BFD53A7FB8}"/>
              </a:ext>
            </a:extLst>
          </p:cNvPr>
          <p:cNvSpPr>
            <a:spLocks noGrp="1"/>
          </p:cNvSpPr>
          <p:nvPr>
            <p:ph type="title"/>
          </p:nvPr>
        </p:nvSpPr>
        <p:spPr/>
        <p:txBody>
          <a:bodyPr/>
          <a:lstStyle/>
          <a:p>
            <a:r>
              <a:rPr lang="it-IT" dirty="0"/>
              <a:t>Cross Validation</a:t>
            </a:r>
          </a:p>
        </p:txBody>
      </p:sp>
      <p:sp>
        <p:nvSpPr>
          <p:cNvPr id="3" name="Segnaposto contenuto 2">
            <a:extLst>
              <a:ext uri="{FF2B5EF4-FFF2-40B4-BE49-F238E27FC236}">
                <a16:creationId xmlns:a16="http://schemas.microsoft.com/office/drawing/2014/main" id="{811E70B5-B6BB-4877-A989-BD5358EE7D1E}"/>
              </a:ext>
            </a:extLst>
          </p:cNvPr>
          <p:cNvSpPr>
            <a:spLocks noGrp="1"/>
          </p:cNvSpPr>
          <p:nvPr>
            <p:ph idx="1"/>
          </p:nvPr>
        </p:nvSpPr>
        <p:spPr>
          <a:xfrm>
            <a:off x="2444474" y="1491842"/>
            <a:ext cx="8915400" cy="4983501"/>
          </a:xfrm>
        </p:spPr>
        <p:txBody>
          <a:bodyPr>
            <a:normAutofit/>
          </a:bodyPr>
          <a:lstStyle/>
          <a:p>
            <a:r>
              <a:rPr lang="it-IT" dirty="0"/>
              <a:t>I dati della cross validation ( con cv = 5) sul classificatore sono :</a:t>
            </a:r>
          </a:p>
          <a:p>
            <a:endParaRPr lang="it-IT" dirty="0"/>
          </a:p>
          <a:p>
            <a:endParaRPr lang="it-IT" dirty="0"/>
          </a:p>
          <a:p>
            <a:endParaRPr lang="it-IT" dirty="0"/>
          </a:p>
          <a:p>
            <a:endParaRPr lang="it-IT" dirty="0"/>
          </a:p>
          <a:p>
            <a:endParaRPr lang="it-IT" dirty="0"/>
          </a:p>
          <a:p>
            <a:endParaRPr lang="it-IT" dirty="0"/>
          </a:p>
          <a:p>
            <a:pPr marL="0" indent="0">
              <a:buNone/>
            </a:pPr>
            <a:endParaRPr lang="it-IT" dirty="0"/>
          </a:p>
          <a:p>
            <a:pPr marL="0" indent="0">
              <a:buNone/>
            </a:pPr>
            <a:r>
              <a:rPr lang="it-IT" dirty="0"/>
              <a:t>cv_scores mean</a:t>
            </a:r>
            <a:r>
              <a:rPr lang="it-IT" dirty="0">
                <a:sym typeface="Wingdings" panose="05000000000000000000" pitchFamily="2" charset="2"/>
              </a:rPr>
              <a:t>0.</a:t>
            </a:r>
            <a:r>
              <a:rPr lang="en-US" dirty="0"/>
              <a:t>6647560975609756</a:t>
            </a:r>
            <a:r>
              <a:rPr lang="it-IT" dirty="0">
                <a:sym typeface="Wingdings" panose="05000000000000000000" pitchFamily="2" charset="2"/>
              </a:rPr>
              <a:t>                                                                                   cv_scores variance 0.</a:t>
            </a:r>
            <a:r>
              <a:rPr lang="en-US" dirty="0">
                <a:sym typeface="Wingdings" panose="05000000000000000000" pitchFamily="2" charset="2"/>
              </a:rPr>
              <a:t>0</a:t>
            </a:r>
            <a:r>
              <a:rPr lang="en-US" dirty="0"/>
              <a:t>1570633551457466</a:t>
            </a:r>
            <a:r>
              <a:rPr lang="it-IT" dirty="0">
                <a:sym typeface="Wingdings" panose="05000000000000000000" pitchFamily="2" charset="2"/>
              </a:rPr>
              <a:t>                                                                          cv_scores dev standard 0.</a:t>
            </a:r>
            <a:r>
              <a:rPr lang="en-US" dirty="0"/>
              <a:t>125324919766879</a:t>
            </a:r>
            <a:endParaRPr lang="it-IT" dirty="0"/>
          </a:p>
        </p:txBody>
      </p:sp>
      <p:pic>
        <p:nvPicPr>
          <p:cNvPr id="6" name="Immagine 5">
            <a:extLst>
              <a:ext uri="{FF2B5EF4-FFF2-40B4-BE49-F238E27FC236}">
                <a16:creationId xmlns:a16="http://schemas.microsoft.com/office/drawing/2014/main" id="{6FDDC5E8-FDF5-48F8-B170-A9FDD1FB508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31754" y="2295939"/>
            <a:ext cx="3894194" cy="2314162"/>
          </a:xfrm>
          <a:prstGeom prst="rect">
            <a:avLst/>
          </a:prstGeom>
          <a:noFill/>
          <a:ln>
            <a:noFill/>
          </a:ln>
        </p:spPr>
      </p:pic>
    </p:spTree>
    <p:extLst>
      <p:ext uri="{BB962C8B-B14F-4D97-AF65-F5344CB8AC3E}">
        <p14:creationId xmlns:p14="http://schemas.microsoft.com/office/powerpoint/2010/main" val="3812794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B67A3E-15D7-4F58-8807-DDC620272A36}"/>
              </a:ext>
            </a:extLst>
          </p:cNvPr>
          <p:cNvSpPr>
            <a:spLocks noGrp="1"/>
          </p:cNvSpPr>
          <p:nvPr>
            <p:ph type="title"/>
          </p:nvPr>
        </p:nvSpPr>
        <p:spPr/>
        <p:txBody>
          <a:bodyPr/>
          <a:lstStyle/>
          <a:p>
            <a:r>
              <a:rPr lang="it-IT" dirty="0"/>
              <a:t>4. MULTINOMIAL NAIVE BAYES</a:t>
            </a:r>
            <a:br>
              <a:rPr lang="it-IT" dirty="0"/>
            </a:br>
            <a:endParaRPr lang="it-IT" dirty="0"/>
          </a:p>
        </p:txBody>
      </p:sp>
      <p:sp>
        <p:nvSpPr>
          <p:cNvPr id="3" name="Segnaposto contenuto 2">
            <a:extLst>
              <a:ext uri="{FF2B5EF4-FFF2-40B4-BE49-F238E27FC236}">
                <a16:creationId xmlns:a16="http://schemas.microsoft.com/office/drawing/2014/main" id="{1015A5D9-067F-4D30-8FE4-F274D0A10011}"/>
              </a:ext>
            </a:extLst>
          </p:cNvPr>
          <p:cNvSpPr>
            <a:spLocks noGrp="1"/>
          </p:cNvSpPr>
          <p:nvPr>
            <p:ph idx="1"/>
          </p:nvPr>
        </p:nvSpPr>
        <p:spPr>
          <a:xfrm>
            <a:off x="2415277" y="1706217"/>
            <a:ext cx="8915400" cy="4267200"/>
          </a:xfrm>
        </p:spPr>
        <p:txBody>
          <a:bodyPr>
            <a:normAutofit/>
          </a:bodyPr>
          <a:lstStyle/>
          <a:p>
            <a:r>
              <a:rPr lang="it-IT" sz="2000" dirty="0"/>
              <a:t>I classificatori “naive Bayes” sono una famiglia di semplici classificatori probabilistici basati sull’applicazione del teorema di Bayes con una forte assunzione (ingenua) di indipedenza tra le feature.</a:t>
            </a:r>
          </a:p>
          <a:p>
            <a:endParaRPr lang="it-IT" sz="2000" dirty="0"/>
          </a:p>
          <a:p>
            <a:endParaRPr lang="it-IT" sz="2000" dirty="0"/>
          </a:p>
          <a:p>
            <a:r>
              <a:rPr lang="it-IT" sz="2000" dirty="0"/>
              <a:t>Con un modello di eventi multinomiali, gli esempi (vettori di feature) rappresentano le frequenze con cui certi eventi sono stati generati da una distribuzione polinomiale (p1, …, pn) dove pi è la probabilità che l’evento i si verifichi.</a:t>
            </a:r>
          </a:p>
        </p:txBody>
      </p:sp>
    </p:spTree>
    <p:extLst>
      <p:ext uri="{BB962C8B-B14F-4D97-AF65-F5344CB8AC3E}">
        <p14:creationId xmlns:p14="http://schemas.microsoft.com/office/powerpoint/2010/main" val="3619569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913FA3-2F28-49ED-A63C-D4A01608CC61}"/>
              </a:ext>
            </a:extLst>
          </p:cNvPr>
          <p:cNvSpPr>
            <a:spLocks noGrp="1"/>
          </p:cNvSpPr>
          <p:nvPr>
            <p:ph type="title"/>
          </p:nvPr>
        </p:nvSpPr>
        <p:spPr/>
        <p:txBody>
          <a:bodyPr/>
          <a:lstStyle/>
          <a:p>
            <a:r>
              <a:rPr lang="it-IT" dirty="0"/>
              <a:t>Grafici prodotti</a:t>
            </a:r>
          </a:p>
        </p:txBody>
      </p:sp>
      <p:sp>
        <p:nvSpPr>
          <p:cNvPr id="6" name="Segnaposto contenuto 5">
            <a:extLst>
              <a:ext uri="{FF2B5EF4-FFF2-40B4-BE49-F238E27FC236}">
                <a16:creationId xmlns:a16="http://schemas.microsoft.com/office/drawing/2014/main" id="{55A7504C-CC5E-4843-91C2-E05362FADCB8}"/>
              </a:ext>
            </a:extLst>
          </p:cNvPr>
          <p:cNvSpPr>
            <a:spLocks noGrp="1"/>
          </p:cNvSpPr>
          <p:nvPr>
            <p:ph idx="1"/>
          </p:nvPr>
        </p:nvSpPr>
        <p:spPr>
          <a:xfrm>
            <a:off x="2519638" y="1939787"/>
            <a:ext cx="8915400" cy="3777622"/>
          </a:xfrm>
        </p:spPr>
        <p:txBody>
          <a:bodyPr/>
          <a:lstStyle/>
          <a:p>
            <a:r>
              <a:rPr lang="it-IT" dirty="0"/>
              <a:t>Classification report</a:t>
            </a:r>
          </a:p>
        </p:txBody>
      </p:sp>
      <p:pic>
        <p:nvPicPr>
          <p:cNvPr id="7" name="Immagine 6">
            <a:extLst>
              <a:ext uri="{FF2B5EF4-FFF2-40B4-BE49-F238E27FC236}">
                <a16:creationId xmlns:a16="http://schemas.microsoft.com/office/drawing/2014/main" id="{64345553-BF17-47D0-A5D2-1061F16D4E9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96471" y="2696527"/>
            <a:ext cx="3776345" cy="1464945"/>
          </a:xfrm>
          <a:prstGeom prst="rect">
            <a:avLst/>
          </a:prstGeom>
          <a:noFill/>
          <a:ln>
            <a:noFill/>
          </a:ln>
        </p:spPr>
      </p:pic>
      <p:pic>
        <p:nvPicPr>
          <p:cNvPr id="8" name="Immagine 7">
            <a:extLst>
              <a:ext uri="{FF2B5EF4-FFF2-40B4-BE49-F238E27FC236}">
                <a16:creationId xmlns:a16="http://schemas.microsoft.com/office/drawing/2014/main" id="{9635CF56-A313-4B61-AA17-B930B568077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345638" y="2601464"/>
            <a:ext cx="4089400" cy="3115945"/>
          </a:xfrm>
          <a:prstGeom prst="rect">
            <a:avLst/>
          </a:prstGeom>
          <a:noFill/>
          <a:ln>
            <a:noFill/>
          </a:ln>
        </p:spPr>
      </p:pic>
    </p:spTree>
    <p:extLst>
      <p:ext uri="{BB962C8B-B14F-4D97-AF65-F5344CB8AC3E}">
        <p14:creationId xmlns:p14="http://schemas.microsoft.com/office/powerpoint/2010/main" val="2464858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C882B8-FD1C-4A46-BCE5-A2226DD02335}"/>
              </a:ext>
            </a:extLst>
          </p:cNvPr>
          <p:cNvSpPr>
            <a:spLocks noGrp="1"/>
          </p:cNvSpPr>
          <p:nvPr>
            <p:ph type="title"/>
          </p:nvPr>
        </p:nvSpPr>
        <p:spPr/>
        <p:txBody>
          <a:bodyPr/>
          <a:lstStyle/>
          <a:p>
            <a:r>
              <a:rPr lang="it-IT" dirty="0"/>
              <a:t>Precision-Recall Curve</a:t>
            </a:r>
          </a:p>
        </p:txBody>
      </p:sp>
      <p:sp>
        <p:nvSpPr>
          <p:cNvPr id="3" name="Segnaposto contenuto 2">
            <a:extLst>
              <a:ext uri="{FF2B5EF4-FFF2-40B4-BE49-F238E27FC236}">
                <a16:creationId xmlns:a16="http://schemas.microsoft.com/office/drawing/2014/main" id="{5E5FD5C1-D298-4E01-81DA-5EB4E33AD4F2}"/>
              </a:ext>
            </a:extLst>
          </p:cNvPr>
          <p:cNvSpPr>
            <a:spLocks noGrp="1"/>
          </p:cNvSpPr>
          <p:nvPr>
            <p:ph idx="1"/>
          </p:nvPr>
        </p:nvSpPr>
        <p:spPr>
          <a:xfrm>
            <a:off x="2739189" y="1540189"/>
            <a:ext cx="8915400" cy="3777622"/>
          </a:xfrm>
        </p:spPr>
        <p:txBody>
          <a:bodyPr/>
          <a:lstStyle/>
          <a:p>
            <a:r>
              <a:rPr lang="it-IT" altLang="ja-JP" dirty="0">
                <a:solidFill>
                  <a:srgbClr val="000000"/>
                </a:solidFill>
                <a:latin typeface="+mj-lt"/>
                <a:ea typeface="Times New Roman" panose="02020603050405020304" pitchFamily="18" charset="0"/>
                <a:cs typeface="Calibri Light" panose="020F0302020204030204" pitchFamily="34" charset="0"/>
              </a:rPr>
              <a:t>Il Multinomial Naive Bayes propone un’accuratezza del 73% (0.727) e una average precision di 0.639.</a:t>
            </a:r>
            <a:r>
              <a:rPr lang="it-IT" altLang="ja-JP" dirty="0">
                <a:solidFill>
                  <a:schemeClr val="tx1"/>
                </a:solidFill>
                <a:latin typeface="+mj-lt"/>
              </a:rPr>
              <a:t> </a:t>
            </a:r>
          </a:p>
          <a:p>
            <a:r>
              <a:rPr lang="it-IT" altLang="ja-JP" dirty="0">
                <a:solidFill>
                  <a:schemeClr val="tx1"/>
                </a:solidFill>
                <a:latin typeface="+mj-lt"/>
                <a:ea typeface="Calibri" panose="020F0502020204030204" pitchFamily="34" charset="0"/>
                <a:cs typeface="Calibri Light" panose="020F0302020204030204" pitchFamily="34" charset="0"/>
              </a:rPr>
              <a:t>Tra gli algoritmi trattati fin ora, questo è quello che propone una precision, al variare della recall, leggermente più bassa. Nonostante l’uso dell’algoritmo SMOTE, l’average-precision è pari a 0.640.</a:t>
            </a:r>
            <a:endParaRPr lang="it-IT" altLang="ja-JP" dirty="0">
              <a:solidFill>
                <a:schemeClr val="tx1"/>
              </a:solidFill>
              <a:latin typeface="+mj-lt"/>
            </a:endParaRPr>
          </a:p>
          <a:p>
            <a:endParaRPr lang="it-IT" dirty="0"/>
          </a:p>
        </p:txBody>
      </p:sp>
      <p:pic>
        <p:nvPicPr>
          <p:cNvPr id="7" name="Immagine 6">
            <a:extLst>
              <a:ext uri="{FF2B5EF4-FFF2-40B4-BE49-F238E27FC236}">
                <a16:creationId xmlns:a16="http://schemas.microsoft.com/office/drawing/2014/main" id="{9D2E890E-8017-4C92-93C9-27833F79479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29292" y="3547826"/>
            <a:ext cx="3735195" cy="2686064"/>
          </a:xfrm>
          <a:prstGeom prst="rect">
            <a:avLst/>
          </a:prstGeom>
          <a:noFill/>
          <a:ln>
            <a:noFill/>
          </a:ln>
        </p:spPr>
      </p:pic>
    </p:spTree>
    <p:extLst>
      <p:ext uri="{BB962C8B-B14F-4D97-AF65-F5344CB8AC3E}">
        <p14:creationId xmlns:p14="http://schemas.microsoft.com/office/powerpoint/2010/main" val="3932260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42C105-70FA-40E5-B08E-EF0B5AAF7A0A}"/>
              </a:ext>
            </a:extLst>
          </p:cNvPr>
          <p:cNvSpPr>
            <a:spLocks noGrp="1"/>
          </p:cNvSpPr>
          <p:nvPr>
            <p:ph type="title"/>
          </p:nvPr>
        </p:nvSpPr>
        <p:spPr/>
        <p:txBody>
          <a:bodyPr/>
          <a:lstStyle/>
          <a:p>
            <a:r>
              <a:rPr lang="it-IT" dirty="0"/>
              <a:t>ROC-Curve</a:t>
            </a:r>
          </a:p>
        </p:txBody>
      </p:sp>
      <p:sp>
        <p:nvSpPr>
          <p:cNvPr id="3" name="Segnaposto contenuto 2">
            <a:extLst>
              <a:ext uri="{FF2B5EF4-FFF2-40B4-BE49-F238E27FC236}">
                <a16:creationId xmlns:a16="http://schemas.microsoft.com/office/drawing/2014/main" id="{9AF909DE-3CAA-48E0-9BB5-22AC198A486C}"/>
              </a:ext>
            </a:extLst>
          </p:cNvPr>
          <p:cNvSpPr>
            <a:spLocks noGrp="1"/>
          </p:cNvSpPr>
          <p:nvPr>
            <p:ph idx="1"/>
          </p:nvPr>
        </p:nvSpPr>
        <p:spPr>
          <a:xfrm>
            <a:off x="2589212" y="1760883"/>
            <a:ext cx="8915400" cy="3777622"/>
          </a:xfrm>
        </p:spPr>
        <p:txBody>
          <a:bodyPr/>
          <a:lstStyle/>
          <a:p>
            <a:pPr algn="just"/>
            <a:r>
              <a:rPr lang="it-IT" dirty="0"/>
              <a:t>L’AUC nei MULTINOMIAL NAIVE BAYES , ha un valore pari a 0.785.</a:t>
            </a:r>
          </a:p>
          <a:p>
            <a:pPr marL="0" indent="0" algn="just">
              <a:buNone/>
            </a:pPr>
            <a:endParaRPr lang="it-IT" sz="2000" dirty="0"/>
          </a:p>
          <a:p>
            <a:endParaRPr lang="it-IT" dirty="0"/>
          </a:p>
        </p:txBody>
      </p:sp>
      <p:pic>
        <p:nvPicPr>
          <p:cNvPr id="5" name="Immagine 4">
            <a:extLst>
              <a:ext uri="{FF2B5EF4-FFF2-40B4-BE49-F238E27FC236}">
                <a16:creationId xmlns:a16="http://schemas.microsoft.com/office/drawing/2014/main" id="{447DEF4F-727C-4A3C-8BFC-1CA05D326B5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72820" y="2655930"/>
            <a:ext cx="3544405" cy="2701261"/>
          </a:xfrm>
          <a:prstGeom prst="rect">
            <a:avLst/>
          </a:prstGeom>
          <a:noFill/>
          <a:ln>
            <a:noFill/>
          </a:ln>
        </p:spPr>
      </p:pic>
    </p:spTree>
    <p:extLst>
      <p:ext uri="{BB962C8B-B14F-4D97-AF65-F5344CB8AC3E}">
        <p14:creationId xmlns:p14="http://schemas.microsoft.com/office/powerpoint/2010/main" val="76398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13AF21-FDD4-422F-BD72-11BFD53A7FB8}"/>
              </a:ext>
            </a:extLst>
          </p:cNvPr>
          <p:cNvSpPr>
            <a:spLocks noGrp="1"/>
          </p:cNvSpPr>
          <p:nvPr>
            <p:ph type="title"/>
          </p:nvPr>
        </p:nvSpPr>
        <p:spPr/>
        <p:txBody>
          <a:bodyPr/>
          <a:lstStyle/>
          <a:p>
            <a:r>
              <a:rPr lang="it-IT" dirty="0"/>
              <a:t>Cross Validation</a:t>
            </a:r>
          </a:p>
        </p:txBody>
      </p:sp>
      <p:sp>
        <p:nvSpPr>
          <p:cNvPr id="3" name="Segnaposto contenuto 2">
            <a:extLst>
              <a:ext uri="{FF2B5EF4-FFF2-40B4-BE49-F238E27FC236}">
                <a16:creationId xmlns:a16="http://schemas.microsoft.com/office/drawing/2014/main" id="{811E70B5-B6BB-4877-A989-BD5358EE7D1E}"/>
              </a:ext>
            </a:extLst>
          </p:cNvPr>
          <p:cNvSpPr>
            <a:spLocks noGrp="1"/>
          </p:cNvSpPr>
          <p:nvPr>
            <p:ph idx="1"/>
          </p:nvPr>
        </p:nvSpPr>
        <p:spPr>
          <a:xfrm>
            <a:off x="2444474" y="1491842"/>
            <a:ext cx="8915400" cy="4983501"/>
          </a:xfrm>
        </p:spPr>
        <p:txBody>
          <a:bodyPr>
            <a:normAutofit/>
          </a:bodyPr>
          <a:lstStyle/>
          <a:p>
            <a:r>
              <a:rPr lang="it-IT" dirty="0"/>
              <a:t>Risultati della cross validation ( con cv = 5) sul classificatore :</a:t>
            </a:r>
          </a:p>
          <a:p>
            <a:endParaRPr lang="it-IT" dirty="0"/>
          </a:p>
          <a:p>
            <a:endParaRPr lang="it-IT" dirty="0"/>
          </a:p>
          <a:p>
            <a:endParaRPr lang="it-IT" dirty="0"/>
          </a:p>
          <a:p>
            <a:endParaRPr lang="it-IT" dirty="0"/>
          </a:p>
          <a:p>
            <a:endParaRPr lang="it-IT" dirty="0"/>
          </a:p>
          <a:p>
            <a:endParaRPr lang="it-IT" dirty="0"/>
          </a:p>
          <a:p>
            <a:pPr marL="0" indent="0">
              <a:buNone/>
            </a:pPr>
            <a:endParaRPr lang="it-IT" dirty="0"/>
          </a:p>
          <a:p>
            <a:pPr marL="0" indent="0">
              <a:buNone/>
            </a:pPr>
            <a:r>
              <a:rPr lang="it-IT" dirty="0"/>
              <a:t>cv_scores mean</a:t>
            </a:r>
            <a:r>
              <a:rPr lang="it-IT" dirty="0">
                <a:sym typeface="Wingdings" panose="05000000000000000000" pitchFamily="2" charset="2"/>
              </a:rPr>
              <a:t>0.</a:t>
            </a:r>
            <a:r>
              <a:rPr lang="en-US" dirty="0"/>
              <a:t> 6444512195121951</a:t>
            </a:r>
            <a:r>
              <a:rPr lang="it-IT" dirty="0">
                <a:sym typeface="Wingdings" panose="05000000000000000000" pitchFamily="2" charset="2"/>
              </a:rPr>
              <a:t>                                                                                 cv_scores variance 0.</a:t>
            </a:r>
            <a:r>
              <a:rPr lang="en-US" dirty="0"/>
              <a:t> 018386875371802495</a:t>
            </a:r>
            <a:r>
              <a:rPr lang="it-IT" dirty="0">
                <a:sym typeface="Wingdings" panose="05000000000000000000" pitchFamily="2" charset="2"/>
              </a:rPr>
              <a:t>                                                                         cv_scores dev standard 0.</a:t>
            </a:r>
            <a:r>
              <a:rPr lang="en-US" dirty="0"/>
              <a:t>125324919766879</a:t>
            </a:r>
            <a:endParaRPr lang="it-IT" dirty="0"/>
          </a:p>
        </p:txBody>
      </p:sp>
      <p:pic>
        <p:nvPicPr>
          <p:cNvPr id="5" name="Immagine 4">
            <a:extLst>
              <a:ext uri="{FF2B5EF4-FFF2-40B4-BE49-F238E27FC236}">
                <a16:creationId xmlns:a16="http://schemas.microsoft.com/office/drawing/2014/main" id="{C792AF4F-AD36-4FFD-AE8A-A419705E495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830707" y="2308086"/>
            <a:ext cx="3801428" cy="2336801"/>
          </a:xfrm>
          <a:prstGeom prst="rect">
            <a:avLst/>
          </a:prstGeom>
          <a:noFill/>
          <a:ln>
            <a:noFill/>
          </a:ln>
        </p:spPr>
      </p:pic>
    </p:spTree>
    <p:extLst>
      <p:ext uri="{BB962C8B-B14F-4D97-AF65-F5344CB8AC3E}">
        <p14:creationId xmlns:p14="http://schemas.microsoft.com/office/powerpoint/2010/main" val="4188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538460-2660-4382-9732-B96813CCA545}"/>
              </a:ext>
            </a:extLst>
          </p:cNvPr>
          <p:cNvSpPr>
            <a:spLocks noGrp="1"/>
          </p:cNvSpPr>
          <p:nvPr>
            <p:ph type="title"/>
          </p:nvPr>
        </p:nvSpPr>
        <p:spPr/>
        <p:txBody>
          <a:bodyPr/>
          <a:lstStyle/>
          <a:p>
            <a:r>
              <a:rPr lang="it-IT" dirty="0"/>
              <a:t>5.NEURAL NETWORK</a:t>
            </a:r>
          </a:p>
        </p:txBody>
      </p:sp>
      <p:sp>
        <p:nvSpPr>
          <p:cNvPr id="3" name="Segnaposto contenuto 2">
            <a:extLst>
              <a:ext uri="{FF2B5EF4-FFF2-40B4-BE49-F238E27FC236}">
                <a16:creationId xmlns:a16="http://schemas.microsoft.com/office/drawing/2014/main" id="{F1C0DC74-03F2-4CFB-B0CF-FEB9F3193534}"/>
              </a:ext>
            </a:extLst>
          </p:cNvPr>
          <p:cNvSpPr>
            <a:spLocks noGrp="1"/>
          </p:cNvSpPr>
          <p:nvPr>
            <p:ph idx="1"/>
          </p:nvPr>
        </p:nvSpPr>
        <p:spPr>
          <a:xfrm>
            <a:off x="2589212" y="1525657"/>
            <a:ext cx="8915400" cy="4934778"/>
          </a:xfrm>
        </p:spPr>
        <p:txBody>
          <a:bodyPr>
            <a:normAutofit/>
          </a:bodyPr>
          <a:lstStyle/>
          <a:p>
            <a:r>
              <a:rPr lang="it-IT" dirty="0"/>
              <a:t>Una rete neurale" è un modello matematico/informatico di calcolo basato sulle reti neurali biologiche. Tale modello è costituito da un gruppo di interconnessioni di informazioni costituite da neuroni artificiali e processi che utilizzano un approccio di connessionismo di calcolo.</a:t>
            </a:r>
          </a:p>
          <a:p>
            <a:endParaRPr lang="it-IT" dirty="0"/>
          </a:p>
          <a:p>
            <a:r>
              <a:rPr lang="it-IT" dirty="0"/>
              <a:t>Nel nostro caso la nostra rete prevede una struttura sequenziale a tre livelli:</a:t>
            </a:r>
          </a:p>
          <a:p>
            <a:pPr marL="800100" lvl="1" indent="-342900">
              <a:buFont typeface="+mj-lt"/>
              <a:buAutoNum type="arabicPeriod"/>
            </a:pPr>
            <a:r>
              <a:rPr lang="it-IT" dirty="0"/>
              <a:t>Input : costituito da 41 ingressi</a:t>
            </a:r>
          </a:p>
          <a:p>
            <a:pPr marL="800100" lvl="1" indent="-342900">
              <a:buFont typeface="+mj-lt"/>
              <a:buAutoNum type="arabicPeriod"/>
            </a:pPr>
            <a:r>
              <a:rPr lang="it-IT" dirty="0"/>
              <a:t>Nascosto : costituito da 17 neuroni artificiali </a:t>
            </a:r>
          </a:p>
          <a:p>
            <a:pPr marL="800100" lvl="1" indent="-342900">
              <a:buFont typeface="+mj-lt"/>
              <a:buAutoNum type="arabicPeriod"/>
            </a:pPr>
            <a:r>
              <a:rPr lang="it-IT" dirty="0"/>
              <a:t>Output : costituito da un solo neurone, </a:t>
            </a:r>
          </a:p>
          <a:p>
            <a:pPr marL="457200" lvl="1" indent="0">
              <a:buNone/>
            </a:pPr>
            <a:r>
              <a:rPr lang="it-IT" dirty="0"/>
              <a:t>      classificazione di tipo “single-class”</a:t>
            </a:r>
          </a:p>
          <a:p>
            <a:pPr marL="800100" lvl="1" indent="-342900">
              <a:buFont typeface="+mj-lt"/>
              <a:buAutoNum type="arabicPeriod"/>
            </a:pPr>
            <a:endParaRPr lang="it-IT" dirty="0"/>
          </a:p>
          <a:p>
            <a:r>
              <a:rPr lang="it-IT" dirty="0"/>
              <a:t>Restituisce un valore tra 0(non appartenente ) </a:t>
            </a:r>
          </a:p>
          <a:p>
            <a:pPr marL="0" indent="0">
              <a:buNone/>
            </a:pPr>
            <a:r>
              <a:rPr lang="it-IT" dirty="0"/>
              <a:t>     e  1 (appartenente)</a:t>
            </a:r>
          </a:p>
        </p:txBody>
      </p:sp>
      <p:pic>
        <p:nvPicPr>
          <p:cNvPr id="5" name="Immagine 4">
            <a:extLst>
              <a:ext uri="{FF2B5EF4-FFF2-40B4-BE49-F238E27FC236}">
                <a16:creationId xmlns:a16="http://schemas.microsoft.com/office/drawing/2014/main" id="{FDAFE8EC-85E3-4ABB-8984-2213C49D7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3328" y="3794054"/>
            <a:ext cx="3678659" cy="2403391"/>
          </a:xfrm>
          <a:prstGeom prst="rect">
            <a:avLst/>
          </a:prstGeom>
        </p:spPr>
      </p:pic>
    </p:spTree>
    <p:extLst>
      <p:ext uri="{BB962C8B-B14F-4D97-AF65-F5344CB8AC3E}">
        <p14:creationId xmlns:p14="http://schemas.microsoft.com/office/powerpoint/2010/main" val="3474415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913FA3-2F28-49ED-A63C-D4A01608CC61}"/>
              </a:ext>
            </a:extLst>
          </p:cNvPr>
          <p:cNvSpPr>
            <a:spLocks noGrp="1"/>
          </p:cNvSpPr>
          <p:nvPr>
            <p:ph type="title"/>
          </p:nvPr>
        </p:nvSpPr>
        <p:spPr/>
        <p:txBody>
          <a:bodyPr/>
          <a:lstStyle/>
          <a:p>
            <a:r>
              <a:rPr lang="it-IT" dirty="0"/>
              <a:t>Grafici prodotti</a:t>
            </a:r>
          </a:p>
        </p:txBody>
      </p:sp>
      <p:sp>
        <p:nvSpPr>
          <p:cNvPr id="6" name="Segnaposto contenuto 5">
            <a:extLst>
              <a:ext uri="{FF2B5EF4-FFF2-40B4-BE49-F238E27FC236}">
                <a16:creationId xmlns:a16="http://schemas.microsoft.com/office/drawing/2014/main" id="{55A7504C-CC5E-4843-91C2-E05362FADCB8}"/>
              </a:ext>
            </a:extLst>
          </p:cNvPr>
          <p:cNvSpPr>
            <a:spLocks noGrp="1"/>
          </p:cNvSpPr>
          <p:nvPr>
            <p:ph idx="1"/>
          </p:nvPr>
        </p:nvSpPr>
        <p:spPr>
          <a:xfrm>
            <a:off x="2519638" y="1939787"/>
            <a:ext cx="8915400" cy="3777622"/>
          </a:xfrm>
        </p:spPr>
        <p:txBody>
          <a:bodyPr/>
          <a:lstStyle/>
          <a:p>
            <a:r>
              <a:rPr lang="it-IT" dirty="0"/>
              <a:t>Classification report</a:t>
            </a:r>
          </a:p>
        </p:txBody>
      </p:sp>
      <p:pic>
        <p:nvPicPr>
          <p:cNvPr id="9" name="Immagine 8">
            <a:extLst>
              <a:ext uri="{FF2B5EF4-FFF2-40B4-BE49-F238E27FC236}">
                <a16:creationId xmlns:a16="http://schemas.microsoft.com/office/drawing/2014/main" id="{16E2214C-1C93-4740-9119-5037DA57BC1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85979" y="2848665"/>
            <a:ext cx="3827145" cy="1498600"/>
          </a:xfrm>
          <a:prstGeom prst="rect">
            <a:avLst/>
          </a:prstGeom>
          <a:noFill/>
          <a:ln>
            <a:noFill/>
          </a:ln>
        </p:spPr>
      </p:pic>
      <p:pic>
        <p:nvPicPr>
          <p:cNvPr id="10" name="Immagine 9">
            <a:extLst>
              <a:ext uri="{FF2B5EF4-FFF2-40B4-BE49-F238E27FC236}">
                <a16:creationId xmlns:a16="http://schemas.microsoft.com/office/drawing/2014/main" id="{D49A8FD6-A33E-46B8-9251-04C34247D57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481114" y="2279198"/>
            <a:ext cx="4157345" cy="3098800"/>
          </a:xfrm>
          <a:prstGeom prst="rect">
            <a:avLst/>
          </a:prstGeom>
          <a:noFill/>
          <a:ln>
            <a:noFill/>
          </a:ln>
        </p:spPr>
      </p:pic>
    </p:spTree>
    <p:extLst>
      <p:ext uri="{BB962C8B-B14F-4D97-AF65-F5344CB8AC3E}">
        <p14:creationId xmlns:p14="http://schemas.microsoft.com/office/powerpoint/2010/main" val="969487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C882B8-FD1C-4A46-BCE5-A2226DD02335}"/>
              </a:ext>
            </a:extLst>
          </p:cNvPr>
          <p:cNvSpPr>
            <a:spLocks noGrp="1"/>
          </p:cNvSpPr>
          <p:nvPr>
            <p:ph type="title"/>
          </p:nvPr>
        </p:nvSpPr>
        <p:spPr/>
        <p:txBody>
          <a:bodyPr/>
          <a:lstStyle/>
          <a:p>
            <a:r>
              <a:rPr lang="it-IT" dirty="0"/>
              <a:t>Precision-Recall Curve</a:t>
            </a:r>
          </a:p>
        </p:txBody>
      </p:sp>
      <p:sp>
        <p:nvSpPr>
          <p:cNvPr id="3" name="Segnaposto contenuto 2">
            <a:extLst>
              <a:ext uri="{FF2B5EF4-FFF2-40B4-BE49-F238E27FC236}">
                <a16:creationId xmlns:a16="http://schemas.microsoft.com/office/drawing/2014/main" id="{5E5FD5C1-D298-4E01-81DA-5EB4E33AD4F2}"/>
              </a:ext>
            </a:extLst>
          </p:cNvPr>
          <p:cNvSpPr>
            <a:spLocks noGrp="1"/>
          </p:cNvSpPr>
          <p:nvPr>
            <p:ph idx="1"/>
          </p:nvPr>
        </p:nvSpPr>
        <p:spPr>
          <a:xfrm>
            <a:off x="2739189" y="1540189"/>
            <a:ext cx="8915400" cy="3777622"/>
          </a:xfrm>
        </p:spPr>
        <p:txBody>
          <a:bodyPr/>
          <a:lstStyle/>
          <a:p>
            <a:r>
              <a:rPr lang="it-IT" sz="2000" dirty="0"/>
              <a:t>Il meccanismo di apprendimento supervisionato basato su rete neurale, prevede un’average precision pari a 0.679, un’accuratezza (0.77) in linea con le altre tecniche trattate e una f1 di 0.742.</a:t>
            </a:r>
          </a:p>
          <a:p>
            <a:endParaRPr lang="it-IT" dirty="0"/>
          </a:p>
        </p:txBody>
      </p:sp>
      <p:pic>
        <p:nvPicPr>
          <p:cNvPr id="5" name="Immagine 4">
            <a:extLst>
              <a:ext uri="{FF2B5EF4-FFF2-40B4-BE49-F238E27FC236}">
                <a16:creationId xmlns:a16="http://schemas.microsoft.com/office/drawing/2014/main" id="{ED91D6A4-9529-4710-A38D-53D3BA12441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17811" y="3066243"/>
            <a:ext cx="3544142" cy="2527011"/>
          </a:xfrm>
          <a:prstGeom prst="rect">
            <a:avLst/>
          </a:prstGeom>
          <a:noFill/>
          <a:ln>
            <a:noFill/>
          </a:ln>
        </p:spPr>
      </p:pic>
    </p:spTree>
    <p:extLst>
      <p:ext uri="{BB962C8B-B14F-4D97-AF65-F5344CB8AC3E}">
        <p14:creationId xmlns:p14="http://schemas.microsoft.com/office/powerpoint/2010/main" val="418672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42C105-70FA-40E5-B08E-EF0B5AAF7A0A}"/>
              </a:ext>
            </a:extLst>
          </p:cNvPr>
          <p:cNvSpPr>
            <a:spLocks noGrp="1"/>
          </p:cNvSpPr>
          <p:nvPr>
            <p:ph type="title"/>
          </p:nvPr>
        </p:nvSpPr>
        <p:spPr/>
        <p:txBody>
          <a:bodyPr/>
          <a:lstStyle/>
          <a:p>
            <a:r>
              <a:rPr lang="it-IT" dirty="0"/>
              <a:t>ROC-Curve</a:t>
            </a:r>
          </a:p>
        </p:txBody>
      </p:sp>
      <p:sp>
        <p:nvSpPr>
          <p:cNvPr id="3" name="Segnaposto contenuto 2">
            <a:extLst>
              <a:ext uri="{FF2B5EF4-FFF2-40B4-BE49-F238E27FC236}">
                <a16:creationId xmlns:a16="http://schemas.microsoft.com/office/drawing/2014/main" id="{9AF909DE-3CAA-48E0-9BB5-22AC198A486C}"/>
              </a:ext>
            </a:extLst>
          </p:cNvPr>
          <p:cNvSpPr>
            <a:spLocks noGrp="1"/>
          </p:cNvSpPr>
          <p:nvPr>
            <p:ph idx="1"/>
          </p:nvPr>
        </p:nvSpPr>
        <p:spPr>
          <a:xfrm>
            <a:off x="2589212" y="1760883"/>
            <a:ext cx="8915400" cy="3777622"/>
          </a:xfrm>
        </p:spPr>
        <p:txBody>
          <a:bodyPr/>
          <a:lstStyle/>
          <a:p>
            <a:pPr algn="just"/>
            <a:r>
              <a:rPr lang="it-IT" dirty="0"/>
              <a:t>Nelle Neural Network, la Roc-Curve ha AUC pari a 0.860.</a:t>
            </a:r>
            <a:endParaRPr lang="it-IT" sz="2000" dirty="0"/>
          </a:p>
          <a:p>
            <a:endParaRPr lang="it-IT" dirty="0"/>
          </a:p>
        </p:txBody>
      </p:sp>
      <p:pic>
        <p:nvPicPr>
          <p:cNvPr id="6" name="Immagine 5">
            <a:extLst>
              <a:ext uri="{FF2B5EF4-FFF2-40B4-BE49-F238E27FC236}">
                <a16:creationId xmlns:a16="http://schemas.microsoft.com/office/drawing/2014/main" id="{9FC41A13-AB33-49C2-BFB1-A70D6F8E923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87085" y="2653747"/>
            <a:ext cx="3750628" cy="2827683"/>
          </a:xfrm>
          <a:prstGeom prst="rect">
            <a:avLst/>
          </a:prstGeom>
          <a:noFill/>
          <a:ln>
            <a:noFill/>
          </a:ln>
        </p:spPr>
      </p:pic>
    </p:spTree>
    <p:extLst>
      <p:ext uri="{BB962C8B-B14F-4D97-AF65-F5344CB8AC3E}">
        <p14:creationId xmlns:p14="http://schemas.microsoft.com/office/powerpoint/2010/main" val="75912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427838-CC9D-4414-94FD-2037CF5CC436}"/>
              </a:ext>
            </a:extLst>
          </p:cNvPr>
          <p:cNvSpPr>
            <a:spLocks noGrp="1"/>
          </p:cNvSpPr>
          <p:nvPr>
            <p:ph type="title"/>
          </p:nvPr>
        </p:nvSpPr>
        <p:spPr/>
        <p:txBody>
          <a:bodyPr/>
          <a:lstStyle/>
          <a:p>
            <a:r>
              <a:rPr lang="it-IT" dirty="0"/>
              <a:t>Apprendimento Supervisionato</a:t>
            </a:r>
          </a:p>
        </p:txBody>
      </p:sp>
      <p:sp>
        <p:nvSpPr>
          <p:cNvPr id="3" name="Segnaposto contenuto 2">
            <a:extLst>
              <a:ext uri="{FF2B5EF4-FFF2-40B4-BE49-F238E27FC236}">
                <a16:creationId xmlns:a16="http://schemas.microsoft.com/office/drawing/2014/main" id="{BA18BFD0-C992-4DC0-B4FD-9E03066CC3C7}"/>
              </a:ext>
            </a:extLst>
          </p:cNvPr>
          <p:cNvSpPr>
            <a:spLocks noGrp="1"/>
          </p:cNvSpPr>
          <p:nvPr>
            <p:ph idx="1"/>
          </p:nvPr>
        </p:nvSpPr>
        <p:spPr/>
        <p:txBody>
          <a:bodyPr>
            <a:normAutofit/>
          </a:bodyPr>
          <a:lstStyle/>
          <a:p>
            <a:pPr algn="just"/>
            <a:r>
              <a:rPr lang="it-IT" sz="2400" dirty="0"/>
              <a:t>Con l’Apprendimento Supervisionato cerchiamo di costruire un modello partendo da dei dati di addestramento etichettati, con i quali cerchiamo di fare previsioni su dati non disponibili o futuri.</a:t>
            </a:r>
          </a:p>
          <a:p>
            <a:pPr algn="just"/>
            <a:endParaRPr lang="it-IT" sz="2400" dirty="0"/>
          </a:p>
          <a:p>
            <a:pPr algn="just"/>
            <a:r>
              <a:rPr lang="it-IT" sz="2400" dirty="0"/>
              <a:t>Con supervisionato si intende che i segnali di output desiderati sono già noti poiché precedentemente etichettati ,avremo quindi un compito basato su tecniche di classificazione.</a:t>
            </a:r>
          </a:p>
        </p:txBody>
      </p:sp>
    </p:spTree>
    <p:extLst>
      <p:ext uri="{BB962C8B-B14F-4D97-AF65-F5344CB8AC3E}">
        <p14:creationId xmlns:p14="http://schemas.microsoft.com/office/powerpoint/2010/main" val="3830392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13AF21-FDD4-422F-BD72-11BFD53A7FB8}"/>
              </a:ext>
            </a:extLst>
          </p:cNvPr>
          <p:cNvSpPr>
            <a:spLocks noGrp="1"/>
          </p:cNvSpPr>
          <p:nvPr>
            <p:ph type="title"/>
          </p:nvPr>
        </p:nvSpPr>
        <p:spPr/>
        <p:txBody>
          <a:bodyPr/>
          <a:lstStyle/>
          <a:p>
            <a:r>
              <a:rPr lang="it-IT" dirty="0"/>
              <a:t>Cross Validation</a:t>
            </a:r>
          </a:p>
        </p:txBody>
      </p:sp>
      <p:sp>
        <p:nvSpPr>
          <p:cNvPr id="3" name="Segnaposto contenuto 2">
            <a:extLst>
              <a:ext uri="{FF2B5EF4-FFF2-40B4-BE49-F238E27FC236}">
                <a16:creationId xmlns:a16="http://schemas.microsoft.com/office/drawing/2014/main" id="{811E70B5-B6BB-4877-A989-BD5358EE7D1E}"/>
              </a:ext>
            </a:extLst>
          </p:cNvPr>
          <p:cNvSpPr>
            <a:spLocks noGrp="1"/>
          </p:cNvSpPr>
          <p:nvPr>
            <p:ph idx="1"/>
          </p:nvPr>
        </p:nvSpPr>
        <p:spPr>
          <a:xfrm>
            <a:off x="2444474" y="1491842"/>
            <a:ext cx="8915400" cy="4983501"/>
          </a:xfrm>
        </p:spPr>
        <p:txBody>
          <a:bodyPr>
            <a:normAutofit/>
          </a:bodyPr>
          <a:lstStyle/>
          <a:p>
            <a:r>
              <a:rPr lang="it-IT" dirty="0"/>
              <a:t>Nella cross validation ( con cv = 5) sul classificatore ho i seguenti risultati:</a:t>
            </a:r>
          </a:p>
          <a:p>
            <a:endParaRPr lang="it-IT" dirty="0"/>
          </a:p>
          <a:p>
            <a:endParaRPr lang="it-IT" dirty="0"/>
          </a:p>
          <a:p>
            <a:endParaRPr lang="it-IT" dirty="0"/>
          </a:p>
          <a:p>
            <a:endParaRPr lang="it-IT" dirty="0"/>
          </a:p>
          <a:p>
            <a:endParaRPr lang="it-IT" dirty="0"/>
          </a:p>
          <a:p>
            <a:endParaRPr lang="it-IT" dirty="0"/>
          </a:p>
          <a:p>
            <a:pPr marL="0" indent="0">
              <a:buNone/>
            </a:pPr>
            <a:endParaRPr lang="it-IT" dirty="0"/>
          </a:p>
          <a:p>
            <a:pPr marL="0" indent="0">
              <a:buNone/>
            </a:pPr>
            <a:r>
              <a:rPr lang="it-IT" dirty="0"/>
              <a:t>cv_scores mean</a:t>
            </a:r>
            <a:r>
              <a:rPr lang="it-IT" dirty="0">
                <a:sym typeface="Wingdings" panose="05000000000000000000" pitchFamily="2" charset="2"/>
              </a:rPr>
              <a:t>0.</a:t>
            </a:r>
            <a:r>
              <a:rPr lang="en-US" dirty="0"/>
              <a:t>639567903086635</a:t>
            </a:r>
            <a:r>
              <a:rPr lang="it-IT" dirty="0">
                <a:sym typeface="Wingdings" panose="05000000000000000000" pitchFamily="2" charset="2"/>
              </a:rPr>
              <a:t>                                                                                 cv_scores variance 0.</a:t>
            </a:r>
            <a:r>
              <a:rPr lang="en-US" dirty="0"/>
              <a:t>018067486318166993</a:t>
            </a:r>
            <a:r>
              <a:rPr lang="it-IT" dirty="0">
                <a:sym typeface="Wingdings" panose="05000000000000000000" pitchFamily="2" charset="2"/>
              </a:rPr>
              <a:t>                                                                        cv_scores dev standard 0.</a:t>
            </a:r>
            <a:r>
              <a:rPr lang="it-IT" dirty="0"/>
              <a:t>13441535000946503</a:t>
            </a:r>
          </a:p>
        </p:txBody>
      </p:sp>
      <p:pic>
        <p:nvPicPr>
          <p:cNvPr id="6" name="Immagine 5">
            <a:extLst>
              <a:ext uri="{FF2B5EF4-FFF2-40B4-BE49-F238E27FC236}">
                <a16:creationId xmlns:a16="http://schemas.microsoft.com/office/drawing/2014/main" id="{5A8195DE-0CF9-4D3A-BDEF-56921BFCE8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22368" y="2442273"/>
            <a:ext cx="3784310" cy="2318569"/>
          </a:xfrm>
          <a:prstGeom prst="rect">
            <a:avLst/>
          </a:prstGeom>
          <a:noFill/>
          <a:ln>
            <a:noFill/>
          </a:ln>
        </p:spPr>
      </p:pic>
    </p:spTree>
    <p:extLst>
      <p:ext uri="{BB962C8B-B14F-4D97-AF65-F5344CB8AC3E}">
        <p14:creationId xmlns:p14="http://schemas.microsoft.com/office/powerpoint/2010/main" val="12803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996A70-3A39-4623-A7EF-E55EAEC98E0C}"/>
              </a:ext>
            </a:extLst>
          </p:cNvPr>
          <p:cNvSpPr>
            <a:spLocks noGrp="1"/>
          </p:cNvSpPr>
          <p:nvPr>
            <p:ph type="title"/>
          </p:nvPr>
        </p:nvSpPr>
        <p:spPr/>
        <p:txBody>
          <a:bodyPr/>
          <a:lstStyle/>
          <a:p>
            <a:r>
              <a:rPr lang="it-IT" dirty="0"/>
              <a:t>Tabella Riassuntiva</a:t>
            </a:r>
          </a:p>
        </p:txBody>
      </p:sp>
      <p:graphicFrame>
        <p:nvGraphicFramePr>
          <p:cNvPr id="4" name="Segnaposto contenuto 3">
            <a:extLst>
              <a:ext uri="{FF2B5EF4-FFF2-40B4-BE49-F238E27FC236}">
                <a16:creationId xmlns:a16="http://schemas.microsoft.com/office/drawing/2014/main" id="{2494D694-69DB-4BAA-82E8-EB3AD31CC119}"/>
              </a:ext>
            </a:extLst>
          </p:cNvPr>
          <p:cNvGraphicFramePr>
            <a:graphicFrameLocks noGrp="1"/>
          </p:cNvGraphicFramePr>
          <p:nvPr>
            <p:ph idx="1"/>
            <p:extLst>
              <p:ext uri="{D42A27DB-BD31-4B8C-83A1-F6EECF244321}">
                <p14:modId xmlns:p14="http://schemas.microsoft.com/office/powerpoint/2010/main" val="1258644133"/>
              </p:ext>
            </p:extLst>
          </p:nvPr>
        </p:nvGraphicFramePr>
        <p:xfrm>
          <a:off x="2464903" y="1684683"/>
          <a:ext cx="8333961" cy="4699579"/>
        </p:xfrm>
        <a:graphic>
          <a:graphicData uri="http://schemas.openxmlformats.org/drawingml/2006/table">
            <a:tbl>
              <a:tblPr firstRow="1" firstCol="1" bandRow="1">
                <a:tableStyleId>{5C22544A-7EE6-4342-B048-85BDC9FD1C3A}</a:tableStyleId>
              </a:tblPr>
              <a:tblGrid>
                <a:gridCol w="1281303">
                  <a:extLst>
                    <a:ext uri="{9D8B030D-6E8A-4147-A177-3AD203B41FA5}">
                      <a16:colId xmlns:a16="http://schemas.microsoft.com/office/drawing/2014/main" val="268861645"/>
                    </a:ext>
                  </a:extLst>
                </a:gridCol>
                <a:gridCol w="1467081">
                  <a:extLst>
                    <a:ext uri="{9D8B030D-6E8A-4147-A177-3AD203B41FA5}">
                      <a16:colId xmlns:a16="http://schemas.microsoft.com/office/drawing/2014/main" val="613924183"/>
                    </a:ext>
                  </a:extLst>
                </a:gridCol>
                <a:gridCol w="1079993">
                  <a:extLst>
                    <a:ext uri="{9D8B030D-6E8A-4147-A177-3AD203B41FA5}">
                      <a16:colId xmlns:a16="http://schemas.microsoft.com/office/drawing/2014/main" val="1358611300"/>
                    </a:ext>
                  </a:extLst>
                </a:gridCol>
                <a:gridCol w="1562597">
                  <a:extLst>
                    <a:ext uri="{9D8B030D-6E8A-4147-A177-3AD203B41FA5}">
                      <a16:colId xmlns:a16="http://schemas.microsoft.com/office/drawing/2014/main" val="3703123610"/>
                    </a:ext>
                  </a:extLst>
                </a:gridCol>
                <a:gridCol w="782556">
                  <a:extLst>
                    <a:ext uri="{9D8B030D-6E8A-4147-A177-3AD203B41FA5}">
                      <a16:colId xmlns:a16="http://schemas.microsoft.com/office/drawing/2014/main" val="1892044651"/>
                    </a:ext>
                  </a:extLst>
                </a:gridCol>
                <a:gridCol w="1116859">
                  <a:extLst>
                    <a:ext uri="{9D8B030D-6E8A-4147-A177-3AD203B41FA5}">
                      <a16:colId xmlns:a16="http://schemas.microsoft.com/office/drawing/2014/main" val="3649267887"/>
                    </a:ext>
                  </a:extLst>
                </a:gridCol>
                <a:gridCol w="1043572">
                  <a:extLst>
                    <a:ext uri="{9D8B030D-6E8A-4147-A177-3AD203B41FA5}">
                      <a16:colId xmlns:a16="http://schemas.microsoft.com/office/drawing/2014/main" val="1227942464"/>
                    </a:ext>
                  </a:extLst>
                </a:gridCol>
              </a:tblGrid>
              <a:tr h="1009399">
                <a:tc>
                  <a:txBody>
                    <a:bodyPr/>
                    <a:lstStyle/>
                    <a:p>
                      <a:pPr>
                        <a:lnSpc>
                          <a:spcPct val="107000"/>
                        </a:lnSpc>
                        <a:spcAft>
                          <a:spcPts val="0"/>
                        </a:spcAft>
                      </a:pPr>
                      <a:r>
                        <a:rPr lang="it-IT" sz="1400" b="0" dirty="0">
                          <a:effectLst/>
                          <a:latin typeface="+mj-lt"/>
                        </a:rPr>
                        <a:t>ALGORITMO</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tc>
                  <a:txBody>
                    <a:bodyPr/>
                    <a:lstStyle/>
                    <a:p>
                      <a:pPr>
                        <a:lnSpc>
                          <a:spcPct val="107000"/>
                        </a:lnSpc>
                        <a:spcAft>
                          <a:spcPts val="0"/>
                        </a:spcAft>
                      </a:pPr>
                      <a:r>
                        <a:rPr lang="it-IT" sz="1400" b="0" dirty="0">
                          <a:effectLst/>
                          <a:latin typeface="+mj-lt"/>
                        </a:rPr>
                        <a:t>ACCURATEZZA</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tc>
                  <a:txBody>
                    <a:bodyPr/>
                    <a:lstStyle/>
                    <a:p>
                      <a:pPr>
                        <a:lnSpc>
                          <a:spcPct val="107000"/>
                        </a:lnSpc>
                        <a:spcAft>
                          <a:spcPts val="0"/>
                        </a:spcAft>
                      </a:pPr>
                      <a:r>
                        <a:rPr lang="it-IT" sz="1400" b="0" dirty="0">
                          <a:effectLst/>
                          <a:latin typeface="+mj-lt"/>
                        </a:rPr>
                        <a:t>VARIANZA</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tc>
                  <a:txBody>
                    <a:bodyPr/>
                    <a:lstStyle/>
                    <a:p>
                      <a:pPr>
                        <a:lnSpc>
                          <a:spcPct val="107000"/>
                        </a:lnSpc>
                        <a:spcAft>
                          <a:spcPts val="0"/>
                        </a:spcAft>
                      </a:pPr>
                      <a:r>
                        <a:rPr lang="it-IT" sz="1400" b="0" dirty="0">
                          <a:effectLst/>
                          <a:latin typeface="+mj-lt"/>
                        </a:rPr>
                        <a:t>DEV.STANDARD</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tc>
                  <a:txBody>
                    <a:bodyPr/>
                    <a:lstStyle/>
                    <a:p>
                      <a:pPr>
                        <a:lnSpc>
                          <a:spcPct val="107000"/>
                        </a:lnSpc>
                        <a:spcAft>
                          <a:spcPts val="0"/>
                        </a:spcAft>
                      </a:pPr>
                      <a:r>
                        <a:rPr lang="it-IT" sz="1400" b="0" dirty="0">
                          <a:effectLst/>
                          <a:latin typeface="+mj-lt"/>
                        </a:rPr>
                        <a:t>F1</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tc>
                  <a:txBody>
                    <a:bodyPr/>
                    <a:lstStyle/>
                    <a:p>
                      <a:pPr>
                        <a:lnSpc>
                          <a:spcPct val="107000"/>
                        </a:lnSpc>
                        <a:spcAft>
                          <a:spcPts val="0"/>
                        </a:spcAft>
                      </a:pPr>
                      <a:r>
                        <a:rPr lang="it-IT" sz="1400" b="0" dirty="0">
                          <a:effectLst/>
                          <a:latin typeface="+mj-lt"/>
                        </a:rPr>
                        <a:t>AVERAGE-PRECISION</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tc>
                  <a:txBody>
                    <a:bodyPr/>
                    <a:lstStyle/>
                    <a:p>
                      <a:pPr>
                        <a:lnSpc>
                          <a:spcPct val="107000"/>
                        </a:lnSpc>
                        <a:spcAft>
                          <a:spcPts val="0"/>
                        </a:spcAft>
                      </a:pPr>
                      <a:r>
                        <a:rPr lang="it-IT" sz="1400" b="0" dirty="0">
                          <a:effectLst/>
                          <a:latin typeface="+mj-lt"/>
                        </a:rPr>
                        <a:t>AUC</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3445840957"/>
                  </a:ext>
                </a:extLst>
              </a:tr>
              <a:tr h="1378342">
                <a:tc>
                  <a:txBody>
                    <a:bodyPr/>
                    <a:lstStyle/>
                    <a:p>
                      <a:pPr>
                        <a:lnSpc>
                          <a:spcPct val="107000"/>
                        </a:lnSpc>
                        <a:spcAft>
                          <a:spcPts val="0"/>
                        </a:spcAft>
                      </a:pPr>
                      <a:r>
                        <a:rPr lang="it-IT" sz="1400" b="0" dirty="0">
                          <a:effectLst/>
                          <a:latin typeface="+mj-lt"/>
                        </a:rPr>
                        <a:t>K-Nearest-neighbour</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tc>
                  <a:txBody>
                    <a:bodyPr/>
                    <a:lstStyle/>
                    <a:p>
                      <a:pPr>
                        <a:lnSpc>
                          <a:spcPct val="107000"/>
                        </a:lnSpc>
                        <a:spcAft>
                          <a:spcPts val="0"/>
                        </a:spcAft>
                      </a:pPr>
                      <a:r>
                        <a:rPr lang="it-IT" sz="1400" b="0" dirty="0">
                          <a:effectLst/>
                          <a:latin typeface="+mj-lt"/>
                        </a:rPr>
                        <a:t>0.75</a:t>
                      </a:r>
                    </a:p>
                    <a:p>
                      <a:pPr>
                        <a:lnSpc>
                          <a:spcPct val="107000"/>
                        </a:lnSpc>
                        <a:spcAft>
                          <a:spcPts val="0"/>
                        </a:spcAft>
                      </a:pPr>
                      <a:r>
                        <a:rPr lang="it-IT" sz="1400" b="0" dirty="0">
                          <a:effectLst/>
                          <a:latin typeface="+mj-lt"/>
                        </a:rPr>
                        <a:t> </a:t>
                      </a:r>
                    </a:p>
                    <a:p>
                      <a:pPr>
                        <a:lnSpc>
                          <a:spcPct val="107000"/>
                        </a:lnSpc>
                        <a:spcAft>
                          <a:spcPts val="0"/>
                        </a:spcAft>
                      </a:pPr>
                      <a:r>
                        <a:rPr lang="it-IT" sz="1400" b="0" dirty="0">
                          <a:effectLst/>
                          <a:latin typeface="+mj-lt"/>
                        </a:rPr>
                        <a:t>0.772(con SMOTE)</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nSpc>
                          <a:spcPct val="107000"/>
                        </a:lnSpc>
                        <a:spcAft>
                          <a:spcPts val="0"/>
                        </a:spcAft>
                      </a:pPr>
                      <a:r>
                        <a:rPr lang="it-IT" sz="1400" b="0" dirty="0">
                          <a:effectLst/>
                          <a:latin typeface="+mj-lt"/>
                        </a:rPr>
                        <a:t>0.001</a:t>
                      </a:r>
                    </a:p>
                    <a:p>
                      <a:pPr>
                        <a:lnSpc>
                          <a:spcPct val="107000"/>
                        </a:lnSpc>
                        <a:spcAft>
                          <a:spcPts val="0"/>
                        </a:spcAft>
                      </a:pPr>
                      <a:r>
                        <a:rPr lang="it-IT" sz="1400" b="0" dirty="0">
                          <a:effectLst/>
                          <a:latin typeface="+mj-lt"/>
                        </a:rPr>
                        <a:t> </a:t>
                      </a:r>
                    </a:p>
                    <a:p>
                      <a:pPr>
                        <a:lnSpc>
                          <a:spcPct val="107000"/>
                        </a:lnSpc>
                        <a:spcAft>
                          <a:spcPts val="0"/>
                        </a:spcAft>
                      </a:pPr>
                      <a:r>
                        <a:rPr lang="it-IT" sz="1400" b="0" dirty="0">
                          <a:effectLst/>
                          <a:latin typeface="+mj-lt"/>
                        </a:rPr>
                        <a:t>0.005(con SMOTE)</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nSpc>
                          <a:spcPct val="107000"/>
                        </a:lnSpc>
                        <a:spcAft>
                          <a:spcPts val="0"/>
                        </a:spcAft>
                      </a:pPr>
                      <a:r>
                        <a:rPr lang="it-IT" sz="1400" b="0" dirty="0">
                          <a:effectLst/>
                          <a:latin typeface="+mj-lt"/>
                        </a:rPr>
                        <a:t>0.034</a:t>
                      </a:r>
                    </a:p>
                    <a:p>
                      <a:pPr>
                        <a:lnSpc>
                          <a:spcPct val="107000"/>
                        </a:lnSpc>
                        <a:spcAft>
                          <a:spcPts val="0"/>
                        </a:spcAft>
                      </a:pPr>
                      <a:r>
                        <a:rPr lang="it-IT" sz="1400" b="0" dirty="0">
                          <a:effectLst/>
                          <a:latin typeface="+mj-lt"/>
                        </a:rPr>
                        <a:t> </a:t>
                      </a:r>
                    </a:p>
                    <a:p>
                      <a:pPr>
                        <a:lnSpc>
                          <a:spcPct val="107000"/>
                        </a:lnSpc>
                        <a:spcAft>
                          <a:spcPts val="0"/>
                        </a:spcAft>
                      </a:pPr>
                      <a:r>
                        <a:rPr lang="it-IT" sz="1400" b="0" dirty="0">
                          <a:effectLst/>
                          <a:latin typeface="+mj-lt"/>
                        </a:rPr>
                        <a:t>0.067(con SMOTE)</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nSpc>
                          <a:spcPct val="107000"/>
                        </a:lnSpc>
                        <a:spcAft>
                          <a:spcPts val="0"/>
                        </a:spcAft>
                      </a:pPr>
                      <a:r>
                        <a:rPr lang="it-IT" sz="1400" b="0" dirty="0">
                          <a:effectLst/>
                          <a:latin typeface="+mj-lt"/>
                        </a:rPr>
                        <a:t>0.438</a:t>
                      </a:r>
                    </a:p>
                    <a:p>
                      <a:pPr>
                        <a:lnSpc>
                          <a:spcPct val="107000"/>
                        </a:lnSpc>
                        <a:spcAft>
                          <a:spcPts val="0"/>
                        </a:spcAft>
                      </a:pPr>
                      <a:r>
                        <a:rPr lang="it-IT" sz="1400" b="0" dirty="0">
                          <a:effectLst/>
                          <a:latin typeface="+mj-lt"/>
                        </a:rPr>
                        <a:t> </a:t>
                      </a:r>
                    </a:p>
                    <a:p>
                      <a:pPr>
                        <a:lnSpc>
                          <a:spcPct val="107000"/>
                        </a:lnSpc>
                        <a:spcAft>
                          <a:spcPts val="0"/>
                        </a:spcAft>
                      </a:pPr>
                      <a:r>
                        <a:rPr lang="it-IT" sz="1400" b="0" dirty="0">
                          <a:effectLst/>
                          <a:latin typeface="+mj-lt"/>
                        </a:rPr>
                        <a:t>0.716 (con SMOTE)</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nSpc>
                          <a:spcPct val="107000"/>
                        </a:lnSpc>
                        <a:spcAft>
                          <a:spcPts val="0"/>
                        </a:spcAft>
                      </a:pPr>
                      <a:r>
                        <a:rPr lang="it-IT" sz="1400" b="0" dirty="0">
                          <a:effectLst/>
                          <a:latin typeface="+mj-lt"/>
                        </a:rPr>
                        <a:t>0.491</a:t>
                      </a:r>
                    </a:p>
                    <a:p>
                      <a:pPr>
                        <a:lnSpc>
                          <a:spcPct val="107000"/>
                        </a:lnSpc>
                        <a:spcAft>
                          <a:spcPts val="0"/>
                        </a:spcAft>
                      </a:pPr>
                      <a:r>
                        <a:rPr lang="it-IT" sz="1400" b="0" dirty="0">
                          <a:effectLst/>
                          <a:latin typeface="+mj-lt"/>
                        </a:rPr>
                        <a:t> </a:t>
                      </a:r>
                    </a:p>
                    <a:p>
                      <a:pPr>
                        <a:lnSpc>
                          <a:spcPct val="107000"/>
                        </a:lnSpc>
                        <a:spcAft>
                          <a:spcPts val="0"/>
                        </a:spcAft>
                      </a:pPr>
                      <a:r>
                        <a:rPr lang="it-IT" sz="1400" b="0" dirty="0">
                          <a:effectLst/>
                          <a:latin typeface="+mj-lt"/>
                        </a:rPr>
                        <a:t>0.691(con SMOTE)</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nSpc>
                          <a:spcPct val="107000"/>
                        </a:lnSpc>
                        <a:spcAft>
                          <a:spcPts val="0"/>
                        </a:spcAft>
                      </a:pPr>
                      <a:r>
                        <a:rPr lang="it-IT" sz="1400" b="0" dirty="0">
                          <a:effectLst/>
                          <a:latin typeface="+mj-lt"/>
                        </a:rPr>
                        <a:t>0.688</a:t>
                      </a:r>
                    </a:p>
                    <a:p>
                      <a:pPr>
                        <a:lnSpc>
                          <a:spcPct val="107000"/>
                        </a:lnSpc>
                        <a:spcAft>
                          <a:spcPts val="0"/>
                        </a:spcAft>
                      </a:pPr>
                      <a:r>
                        <a:rPr lang="it-IT" sz="1400" b="0" dirty="0">
                          <a:effectLst/>
                          <a:latin typeface="+mj-lt"/>
                        </a:rPr>
                        <a:t> </a:t>
                      </a:r>
                    </a:p>
                    <a:p>
                      <a:pPr>
                        <a:lnSpc>
                          <a:spcPct val="107000"/>
                        </a:lnSpc>
                        <a:spcAft>
                          <a:spcPts val="0"/>
                        </a:spcAft>
                      </a:pPr>
                      <a:r>
                        <a:rPr lang="it-IT" sz="1400" b="0" dirty="0">
                          <a:effectLst/>
                          <a:latin typeface="+mj-lt"/>
                        </a:rPr>
                        <a:t>0.875</a:t>
                      </a:r>
                    </a:p>
                    <a:p>
                      <a:pPr>
                        <a:lnSpc>
                          <a:spcPct val="107000"/>
                        </a:lnSpc>
                        <a:spcAft>
                          <a:spcPts val="0"/>
                        </a:spcAft>
                      </a:pPr>
                      <a:r>
                        <a:rPr lang="it-IT" sz="1400" b="0" dirty="0">
                          <a:effectLst/>
                          <a:latin typeface="+mj-lt"/>
                        </a:rPr>
                        <a:t>(con SMOTE)</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bg2"/>
                    </a:solidFill>
                  </a:tcPr>
                </a:tc>
                <a:extLst>
                  <a:ext uri="{0D108BD9-81ED-4DB2-BD59-A6C34878D82A}">
                    <a16:rowId xmlns:a16="http://schemas.microsoft.com/office/drawing/2014/main" val="982163466"/>
                  </a:ext>
                </a:extLst>
              </a:tr>
              <a:tr h="459932">
                <a:tc>
                  <a:txBody>
                    <a:bodyPr/>
                    <a:lstStyle/>
                    <a:p>
                      <a:pPr>
                        <a:lnSpc>
                          <a:spcPct val="107000"/>
                        </a:lnSpc>
                        <a:spcAft>
                          <a:spcPts val="0"/>
                        </a:spcAft>
                      </a:pPr>
                      <a:r>
                        <a:rPr lang="it-IT" sz="1400" b="0" dirty="0">
                          <a:effectLst/>
                          <a:latin typeface="+mj-lt"/>
                        </a:rPr>
                        <a:t>Random forest</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tc>
                  <a:txBody>
                    <a:bodyPr/>
                    <a:lstStyle/>
                    <a:p>
                      <a:pPr>
                        <a:lnSpc>
                          <a:spcPct val="107000"/>
                        </a:lnSpc>
                        <a:spcAft>
                          <a:spcPts val="0"/>
                        </a:spcAft>
                      </a:pPr>
                      <a:r>
                        <a:rPr lang="it-IT" sz="1400" b="0" dirty="0">
                          <a:effectLst/>
                          <a:latin typeface="+mj-lt"/>
                        </a:rPr>
                        <a:t>0.777</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nSpc>
                          <a:spcPct val="107000"/>
                        </a:lnSpc>
                        <a:spcAft>
                          <a:spcPts val="0"/>
                        </a:spcAft>
                      </a:pPr>
                      <a:r>
                        <a:rPr lang="it-IT" sz="1400" b="0" dirty="0">
                          <a:effectLst/>
                          <a:latin typeface="+mj-lt"/>
                        </a:rPr>
                        <a:t>0.009</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nSpc>
                          <a:spcPct val="107000"/>
                        </a:lnSpc>
                        <a:spcAft>
                          <a:spcPts val="0"/>
                        </a:spcAft>
                      </a:pPr>
                      <a:r>
                        <a:rPr lang="it-IT" sz="1400" b="0" dirty="0">
                          <a:effectLst/>
                          <a:latin typeface="+mj-lt"/>
                        </a:rPr>
                        <a:t>0.096</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nSpc>
                          <a:spcPct val="107000"/>
                        </a:lnSpc>
                        <a:spcAft>
                          <a:spcPts val="0"/>
                        </a:spcAft>
                      </a:pPr>
                      <a:r>
                        <a:rPr lang="it-IT" sz="1400" b="0" dirty="0">
                          <a:effectLst/>
                          <a:latin typeface="+mj-lt"/>
                        </a:rPr>
                        <a:t>0.757</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nSpc>
                          <a:spcPct val="107000"/>
                        </a:lnSpc>
                        <a:spcAft>
                          <a:spcPts val="0"/>
                        </a:spcAft>
                      </a:pPr>
                      <a:r>
                        <a:rPr lang="it-IT" sz="1400" b="0" dirty="0">
                          <a:effectLst/>
                          <a:latin typeface="+mj-lt"/>
                        </a:rPr>
                        <a:t>0.697</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nSpc>
                          <a:spcPct val="107000"/>
                        </a:lnSpc>
                        <a:spcAft>
                          <a:spcPts val="0"/>
                        </a:spcAft>
                      </a:pPr>
                      <a:r>
                        <a:rPr lang="it-IT" sz="1400" b="0" dirty="0">
                          <a:effectLst/>
                          <a:latin typeface="+mj-lt"/>
                        </a:rPr>
                        <a:t>0.890</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bg2"/>
                    </a:solidFill>
                  </a:tcPr>
                </a:tc>
                <a:extLst>
                  <a:ext uri="{0D108BD9-81ED-4DB2-BD59-A6C34878D82A}">
                    <a16:rowId xmlns:a16="http://schemas.microsoft.com/office/drawing/2014/main" val="2199678664"/>
                  </a:ext>
                </a:extLst>
              </a:tr>
              <a:tr h="695987">
                <a:tc>
                  <a:txBody>
                    <a:bodyPr/>
                    <a:lstStyle/>
                    <a:p>
                      <a:pPr>
                        <a:lnSpc>
                          <a:spcPct val="107000"/>
                        </a:lnSpc>
                        <a:spcAft>
                          <a:spcPts val="0"/>
                        </a:spcAft>
                      </a:pPr>
                      <a:r>
                        <a:rPr lang="it-IT" sz="1400" b="0" dirty="0">
                          <a:effectLst/>
                          <a:latin typeface="+mj-lt"/>
                        </a:rPr>
                        <a:t>Support-vector machines</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tc>
                  <a:txBody>
                    <a:bodyPr/>
                    <a:lstStyle/>
                    <a:p>
                      <a:pPr>
                        <a:lnSpc>
                          <a:spcPct val="107000"/>
                        </a:lnSpc>
                        <a:spcAft>
                          <a:spcPts val="0"/>
                        </a:spcAft>
                      </a:pPr>
                      <a:r>
                        <a:rPr lang="it-IT" sz="1400" b="0" dirty="0">
                          <a:effectLst/>
                          <a:latin typeface="+mj-lt"/>
                        </a:rPr>
                        <a:t>0.782</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nSpc>
                          <a:spcPct val="107000"/>
                        </a:lnSpc>
                        <a:spcAft>
                          <a:spcPts val="0"/>
                        </a:spcAft>
                      </a:pPr>
                      <a:r>
                        <a:rPr lang="it-IT" sz="1400" b="0" dirty="0">
                          <a:effectLst/>
                          <a:latin typeface="+mj-lt"/>
                        </a:rPr>
                        <a:t>0.016</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nSpc>
                          <a:spcPct val="107000"/>
                        </a:lnSpc>
                        <a:spcAft>
                          <a:spcPts val="0"/>
                        </a:spcAft>
                      </a:pPr>
                      <a:r>
                        <a:rPr lang="it-IT" sz="1400" b="0" dirty="0">
                          <a:effectLst/>
                          <a:latin typeface="+mj-lt"/>
                        </a:rPr>
                        <a:t>0.125</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nSpc>
                          <a:spcPct val="107000"/>
                        </a:lnSpc>
                        <a:spcAft>
                          <a:spcPts val="0"/>
                        </a:spcAft>
                      </a:pPr>
                      <a:r>
                        <a:rPr lang="it-IT" sz="1400" b="0" dirty="0">
                          <a:effectLst/>
                          <a:latin typeface="+mj-lt"/>
                        </a:rPr>
                        <a:t>0.756</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nSpc>
                          <a:spcPct val="107000"/>
                        </a:lnSpc>
                        <a:spcAft>
                          <a:spcPts val="0"/>
                        </a:spcAft>
                      </a:pPr>
                      <a:r>
                        <a:rPr lang="it-IT" sz="1400" b="0" dirty="0">
                          <a:effectLst/>
                          <a:latin typeface="+mj-lt"/>
                        </a:rPr>
                        <a:t>0.690</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nSpc>
                          <a:spcPct val="107000"/>
                        </a:lnSpc>
                        <a:spcAft>
                          <a:spcPts val="0"/>
                        </a:spcAft>
                      </a:pPr>
                      <a:r>
                        <a:rPr lang="it-IT" sz="1400" b="0" dirty="0">
                          <a:effectLst/>
                          <a:latin typeface="+mj-lt"/>
                        </a:rPr>
                        <a:t>/</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bg2"/>
                    </a:solidFill>
                  </a:tcPr>
                </a:tc>
                <a:extLst>
                  <a:ext uri="{0D108BD9-81ED-4DB2-BD59-A6C34878D82A}">
                    <a16:rowId xmlns:a16="http://schemas.microsoft.com/office/drawing/2014/main" val="2608683146"/>
                  </a:ext>
                </a:extLst>
              </a:tr>
              <a:tr h="695987">
                <a:tc>
                  <a:txBody>
                    <a:bodyPr/>
                    <a:lstStyle/>
                    <a:p>
                      <a:pPr>
                        <a:lnSpc>
                          <a:spcPct val="107000"/>
                        </a:lnSpc>
                        <a:spcAft>
                          <a:spcPts val="0"/>
                        </a:spcAft>
                      </a:pPr>
                      <a:r>
                        <a:rPr lang="it-IT" sz="1400" b="0" dirty="0">
                          <a:effectLst/>
                          <a:latin typeface="+mj-lt"/>
                        </a:rPr>
                        <a:t>Multinomial naive Bayes</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tc>
                  <a:txBody>
                    <a:bodyPr/>
                    <a:lstStyle/>
                    <a:p>
                      <a:pPr>
                        <a:lnSpc>
                          <a:spcPct val="107000"/>
                        </a:lnSpc>
                        <a:spcAft>
                          <a:spcPts val="0"/>
                        </a:spcAft>
                      </a:pPr>
                      <a:r>
                        <a:rPr lang="it-IT" sz="1400" b="0" dirty="0">
                          <a:effectLst/>
                          <a:latin typeface="+mj-lt"/>
                        </a:rPr>
                        <a:t>0.727</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nSpc>
                          <a:spcPct val="107000"/>
                        </a:lnSpc>
                        <a:spcAft>
                          <a:spcPts val="0"/>
                        </a:spcAft>
                      </a:pPr>
                      <a:r>
                        <a:rPr lang="it-IT" sz="1400" b="0" dirty="0">
                          <a:effectLst/>
                          <a:latin typeface="+mj-lt"/>
                        </a:rPr>
                        <a:t>0.018</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nSpc>
                          <a:spcPct val="107000"/>
                        </a:lnSpc>
                        <a:spcAft>
                          <a:spcPts val="0"/>
                        </a:spcAft>
                      </a:pPr>
                      <a:r>
                        <a:rPr lang="it-IT" sz="1400" b="0" dirty="0">
                          <a:effectLst/>
                          <a:latin typeface="+mj-lt"/>
                        </a:rPr>
                        <a:t>0.136</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nSpc>
                          <a:spcPct val="107000"/>
                        </a:lnSpc>
                        <a:spcAft>
                          <a:spcPts val="0"/>
                        </a:spcAft>
                      </a:pPr>
                      <a:r>
                        <a:rPr lang="it-IT" sz="1400" b="0" dirty="0">
                          <a:effectLst/>
                          <a:latin typeface="+mj-lt"/>
                        </a:rPr>
                        <a:t>0.718</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nSpc>
                          <a:spcPct val="107000"/>
                        </a:lnSpc>
                        <a:spcAft>
                          <a:spcPts val="0"/>
                        </a:spcAft>
                      </a:pPr>
                      <a:r>
                        <a:rPr lang="it-IT" sz="1400" b="0" dirty="0">
                          <a:effectLst/>
                          <a:latin typeface="+mj-lt"/>
                        </a:rPr>
                        <a:t>0.640</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nSpc>
                          <a:spcPct val="107000"/>
                        </a:lnSpc>
                        <a:spcAft>
                          <a:spcPts val="0"/>
                        </a:spcAft>
                      </a:pPr>
                      <a:r>
                        <a:rPr lang="it-IT" sz="1400" b="0" dirty="0">
                          <a:effectLst/>
                          <a:latin typeface="+mj-lt"/>
                        </a:rPr>
                        <a:t>0.785</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bg2"/>
                    </a:solidFill>
                  </a:tcPr>
                </a:tc>
                <a:extLst>
                  <a:ext uri="{0D108BD9-81ED-4DB2-BD59-A6C34878D82A}">
                    <a16:rowId xmlns:a16="http://schemas.microsoft.com/office/drawing/2014/main" val="3260227196"/>
                  </a:ext>
                </a:extLst>
              </a:tr>
              <a:tr h="459932">
                <a:tc>
                  <a:txBody>
                    <a:bodyPr/>
                    <a:lstStyle/>
                    <a:p>
                      <a:pPr>
                        <a:lnSpc>
                          <a:spcPct val="107000"/>
                        </a:lnSpc>
                        <a:spcAft>
                          <a:spcPts val="0"/>
                        </a:spcAft>
                      </a:pPr>
                      <a:r>
                        <a:rPr lang="it-IT" sz="1400" b="0" dirty="0">
                          <a:effectLst/>
                          <a:latin typeface="+mj-lt"/>
                        </a:rPr>
                        <a:t>Neural network</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tx2">
                        <a:lumMod val="60000"/>
                        <a:lumOff val="40000"/>
                      </a:schemeClr>
                    </a:solidFill>
                  </a:tcPr>
                </a:tc>
                <a:tc>
                  <a:txBody>
                    <a:bodyPr/>
                    <a:lstStyle/>
                    <a:p>
                      <a:pPr>
                        <a:lnSpc>
                          <a:spcPct val="107000"/>
                        </a:lnSpc>
                        <a:spcAft>
                          <a:spcPts val="0"/>
                        </a:spcAft>
                      </a:pPr>
                      <a:r>
                        <a:rPr lang="it-IT" sz="1400" b="0" dirty="0">
                          <a:effectLst/>
                          <a:latin typeface="+mj-lt"/>
                        </a:rPr>
                        <a:t>0.772</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nSpc>
                          <a:spcPct val="107000"/>
                        </a:lnSpc>
                        <a:spcAft>
                          <a:spcPts val="0"/>
                        </a:spcAft>
                      </a:pPr>
                      <a:r>
                        <a:rPr lang="it-IT" sz="1400" b="0" dirty="0">
                          <a:effectLst/>
                          <a:latin typeface="+mj-lt"/>
                        </a:rPr>
                        <a:t>0.018</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nSpc>
                          <a:spcPct val="107000"/>
                        </a:lnSpc>
                        <a:spcAft>
                          <a:spcPts val="0"/>
                        </a:spcAft>
                      </a:pPr>
                      <a:r>
                        <a:rPr lang="it-IT" sz="1400" b="0" dirty="0">
                          <a:effectLst/>
                          <a:latin typeface="+mj-lt"/>
                        </a:rPr>
                        <a:t>0.134</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nSpc>
                          <a:spcPct val="107000"/>
                        </a:lnSpc>
                        <a:spcAft>
                          <a:spcPts val="0"/>
                        </a:spcAft>
                      </a:pPr>
                      <a:r>
                        <a:rPr lang="it-IT" sz="1400" b="0" dirty="0">
                          <a:effectLst/>
                          <a:latin typeface="+mj-lt"/>
                        </a:rPr>
                        <a:t>0.742</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nSpc>
                          <a:spcPct val="107000"/>
                        </a:lnSpc>
                        <a:spcAft>
                          <a:spcPts val="0"/>
                        </a:spcAft>
                      </a:pPr>
                      <a:r>
                        <a:rPr lang="it-IT" sz="1400" b="0" dirty="0">
                          <a:effectLst/>
                          <a:latin typeface="+mj-lt"/>
                        </a:rPr>
                        <a:t>0.679</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pPr>
                        <a:lnSpc>
                          <a:spcPct val="107000"/>
                        </a:lnSpc>
                        <a:spcAft>
                          <a:spcPts val="0"/>
                        </a:spcAft>
                      </a:pPr>
                      <a:r>
                        <a:rPr lang="it-IT" sz="1400" b="0" dirty="0">
                          <a:effectLst/>
                          <a:latin typeface="+mj-lt"/>
                        </a:rPr>
                        <a:t>0.860</a:t>
                      </a:r>
                      <a:endParaRPr lang="it-IT" sz="1400" b="0" dirty="0">
                        <a:effectLst/>
                        <a:latin typeface="+mj-lt"/>
                        <a:ea typeface="Calibri" panose="020F0502020204030204" pitchFamily="34" charset="0"/>
                        <a:cs typeface="Times New Roman" panose="02020603050405020304" pitchFamily="18" charset="0"/>
                      </a:endParaRPr>
                    </a:p>
                  </a:txBody>
                  <a:tcPr marL="68580" marR="68580" marT="0" marB="0">
                    <a:solidFill>
                      <a:schemeClr val="bg2"/>
                    </a:solidFill>
                  </a:tcPr>
                </a:tc>
                <a:extLst>
                  <a:ext uri="{0D108BD9-81ED-4DB2-BD59-A6C34878D82A}">
                    <a16:rowId xmlns:a16="http://schemas.microsoft.com/office/drawing/2014/main" val="2298489493"/>
                  </a:ext>
                </a:extLst>
              </a:tr>
            </a:tbl>
          </a:graphicData>
        </a:graphic>
      </p:graphicFrame>
    </p:spTree>
    <p:extLst>
      <p:ext uri="{BB962C8B-B14F-4D97-AF65-F5344CB8AC3E}">
        <p14:creationId xmlns:p14="http://schemas.microsoft.com/office/powerpoint/2010/main" val="1235453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F838D3-F4E1-4B76-89B6-37D917706A95}"/>
              </a:ext>
            </a:extLst>
          </p:cNvPr>
          <p:cNvSpPr>
            <a:spLocks noGrp="1"/>
          </p:cNvSpPr>
          <p:nvPr>
            <p:ph type="title"/>
          </p:nvPr>
        </p:nvSpPr>
        <p:spPr/>
        <p:txBody>
          <a:bodyPr/>
          <a:lstStyle/>
          <a:p>
            <a:r>
              <a:rPr lang="it-IT" dirty="0"/>
              <a:t>Apprendimento Non-Supervisionato</a:t>
            </a:r>
          </a:p>
        </p:txBody>
      </p:sp>
      <p:sp>
        <p:nvSpPr>
          <p:cNvPr id="3" name="Segnaposto contenuto 2">
            <a:extLst>
              <a:ext uri="{FF2B5EF4-FFF2-40B4-BE49-F238E27FC236}">
                <a16:creationId xmlns:a16="http://schemas.microsoft.com/office/drawing/2014/main" id="{1966B852-65CE-48D6-A820-235EB116AFBA}"/>
              </a:ext>
            </a:extLst>
          </p:cNvPr>
          <p:cNvSpPr>
            <a:spLocks noGrp="1"/>
          </p:cNvSpPr>
          <p:nvPr>
            <p:ph idx="1"/>
          </p:nvPr>
        </p:nvSpPr>
        <p:spPr/>
        <p:txBody>
          <a:bodyPr/>
          <a:lstStyle/>
          <a:p>
            <a:pPr algn="just"/>
            <a:r>
              <a:rPr lang="it-IT" sz="2000" dirty="0"/>
              <a:t>L'apprendimento non supervisionato è una tecnica di apprendimento automatico che consiste nel fornire al sistema informatico una serie di input che egli riclassificherà ed organizzerà sulla base di caratteristiche comuni </a:t>
            </a:r>
          </a:p>
          <a:p>
            <a:pPr algn="just"/>
            <a:endParaRPr lang="it-IT" sz="2000" dirty="0"/>
          </a:p>
          <a:p>
            <a:pPr algn="just"/>
            <a:r>
              <a:rPr lang="it-IT" sz="2000" dirty="0"/>
              <a:t>Al contrario dell'apprendimento supervisionato, durante l'apprendimento vengono forniti all'apprendista solo esempi non annotati, in quanto le classi non sono note a priori ma devono essere apprese automaticamente.</a:t>
            </a:r>
          </a:p>
          <a:p>
            <a:endParaRPr lang="it-IT" dirty="0"/>
          </a:p>
        </p:txBody>
      </p:sp>
    </p:spTree>
    <p:extLst>
      <p:ext uri="{BB962C8B-B14F-4D97-AF65-F5344CB8AC3E}">
        <p14:creationId xmlns:p14="http://schemas.microsoft.com/office/powerpoint/2010/main" val="186785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D13AA3-B23E-486C-AC80-208C66892633}"/>
              </a:ext>
            </a:extLst>
          </p:cNvPr>
          <p:cNvSpPr>
            <a:spLocks noGrp="1"/>
          </p:cNvSpPr>
          <p:nvPr>
            <p:ph type="title"/>
          </p:nvPr>
        </p:nvSpPr>
        <p:spPr/>
        <p:txBody>
          <a:bodyPr/>
          <a:lstStyle/>
          <a:p>
            <a:r>
              <a:rPr lang="it-IT" dirty="0"/>
              <a:t>K-Means</a:t>
            </a:r>
          </a:p>
        </p:txBody>
      </p:sp>
      <p:sp>
        <p:nvSpPr>
          <p:cNvPr id="3" name="Segnaposto contenuto 2">
            <a:extLst>
              <a:ext uri="{FF2B5EF4-FFF2-40B4-BE49-F238E27FC236}">
                <a16:creationId xmlns:a16="http://schemas.microsoft.com/office/drawing/2014/main" id="{DC4D6622-DBCE-41C7-A610-B0F79CCCC8B9}"/>
              </a:ext>
            </a:extLst>
          </p:cNvPr>
          <p:cNvSpPr>
            <a:spLocks noGrp="1"/>
          </p:cNvSpPr>
          <p:nvPr>
            <p:ph idx="1"/>
          </p:nvPr>
        </p:nvSpPr>
        <p:spPr>
          <a:xfrm>
            <a:off x="2435155" y="1625124"/>
            <a:ext cx="8915400" cy="3777622"/>
          </a:xfrm>
        </p:spPr>
        <p:txBody>
          <a:bodyPr/>
          <a:lstStyle/>
          <a:p>
            <a:pPr algn="just"/>
            <a:r>
              <a:rPr lang="it-IT" dirty="0"/>
              <a:t>L'algoritmo K-means è un algoritmo di hard-clustering partizionale che permette di suddividere un insieme di oggetti in K(nel nostro caso K=2) gruppi sulla base dei loro attributi. </a:t>
            </a:r>
          </a:p>
          <a:p>
            <a:pPr algn="just"/>
            <a:r>
              <a:rPr lang="it-IT" dirty="0"/>
              <a:t>Ogni cluster viene identificato mediante un centroide. Inizialmente crea K(2) partizioni e assegna ad ogni partizione i punti d'ingresso .Quindi calcola il centroide di ogni gruppo. Costruisce una nuova partizione associando ogni punto d'ingresso al cluster il cui centroide è più vicino ad esso.</a:t>
            </a:r>
          </a:p>
          <a:p>
            <a:pPr algn="just"/>
            <a:r>
              <a:rPr lang="it-IT" dirty="0"/>
              <a:t>Quindi vengono ricalcolati i centroidi </a:t>
            </a:r>
          </a:p>
          <a:p>
            <a:pPr marL="0" indent="0" algn="just">
              <a:buNone/>
            </a:pPr>
            <a:r>
              <a:rPr lang="it-IT" dirty="0"/>
              <a:t>      per i nuovi cluster e così via, finché</a:t>
            </a:r>
          </a:p>
          <a:p>
            <a:pPr marL="0" indent="0" algn="just">
              <a:buNone/>
            </a:pPr>
            <a:r>
              <a:rPr lang="it-IT" dirty="0"/>
              <a:t>      l'algoritmo non converge.</a:t>
            </a:r>
          </a:p>
        </p:txBody>
      </p:sp>
      <p:pic>
        <p:nvPicPr>
          <p:cNvPr id="10" name="Elemento grafico 9">
            <a:extLst>
              <a:ext uri="{FF2B5EF4-FFF2-40B4-BE49-F238E27FC236}">
                <a16:creationId xmlns:a16="http://schemas.microsoft.com/office/drawing/2014/main" id="{5EBFFB02-ECBE-4681-B037-F3EC9D16AB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26744" y="3709183"/>
            <a:ext cx="2891391" cy="2820826"/>
          </a:xfrm>
          <a:prstGeom prst="rect">
            <a:avLst/>
          </a:prstGeom>
        </p:spPr>
      </p:pic>
    </p:spTree>
    <p:extLst>
      <p:ext uri="{BB962C8B-B14F-4D97-AF65-F5344CB8AC3E}">
        <p14:creationId xmlns:p14="http://schemas.microsoft.com/office/powerpoint/2010/main" val="243774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913FA3-2F28-49ED-A63C-D4A01608CC61}"/>
              </a:ext>
            </a:extLst>
          </p:cNvPr>
          <p:cNvSpPr>
            <a:spLocks noGrp="1"/>
          </p:cNvSpPr>
          <p:nvPr>
            <p:ph type="title"/>
          </p:nvPr>
        </p:nvSpPr>
        <p:spPr/>
        <p:txBody>
          <a:bodyPr/>
          <a:lstStyle/>
          <a:p>
            <a:r>
              <a:rPr lang="it-IT" dirty="0"/>
              <a:t>Grafici prodotti</a:t>
            </a:r>
          </a:p>
        </p:txBody>
      </p:sp>
      <p:sp>
        <p:nvSpPr>
          <p:cNvPr id="6" name="Segnaposto contenuto 5">
            <a:extLst>
              <a:ext uri="{FF2B5EF4-FFF2-40B4-BE49-F238E27FC236}">
                <a16:creationId xmlns:a16="http://schemas.microsoft.com/office/drawing/2014/main" id="{55A7504C-CC5E-4843-91C2-E05362FADCB8}"/>
              </a:ext>
            </a:extLst>
          </p:cNvPr>
          <p:cNvSpPr>
            <a:spLocks noGrp="1"/>
          </p:cNvSpPr>
          <p:nvPr>
            <p:ph idx="1"/>
          </p:nvPr>
        </p:nvSpPr>
        <p:spPr>
          <a:xfrm>
            <a:off x="2519638" y="1939787"/>
            <a:ext cx="8915400" cy="3777622"/>
          </a:xfrm>
        </p:spPr>
        <p:txBody>
          <a:bodyPr/>
          <a:lstStyle/>
          <a:p>
            <a:r>
              <a:rPr lang="it-IT" dirty="0"/>
              <a:t>Classification report</a:t>
            </a:r>
          </a:p>
        </p:txBody>
      </p:sp>
      <p:pic>
        <p:nvPicPr>
          <p:cNvPr id="9" name="Immagine 8">
            <a:extLst>
              <a:ext uri="{FF2B5EF4-FFF2-40B4-BE49-F238E27FC236}">
                <a16:creationId xmlns:a16="http://schemas.microsoft.com/office/drawing/2014/main" id="{0BD2AB26-9879-4898-9B10-5CF54971057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56395" y="2688272"/>
            <a:ext cx="3835400" cy="1481455"/>
          </a:xfrm>
          <a:prstGeom prst="rect">
            <a:avLst/>
          </a:prstGeom>
          <a:noFill/>
          <a:ln>
            <a:noFill/>
          </a:ln>
        </p:spPr>
      </p:pic>
      <p:pic>
        <p:nvPicPr>
          <p:cNvPr id="10" name="Immagine 9">
            <a:extLst>
              <a:ext uri="{FF2B5EF4-FFF2-40B4-BE49-F238E27FC236}">
                <a16:creationId xmlns:a16="http://schemas.microsoft.com/office/drawing/2014/main" id="{8A7B2A96-E7F9-4862-B8A8-A3576B04E7C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400524" y="1939787"/>
            <a:ext cx="4199255" cy="3242945"/>
          </a:xfrm>
          <a:prstGeom prst="rect">
            <a:avLst/>
          </a:prstGeom>
          <a:noFill/>
          <a:ln>
            <a:noFill/>
          </a:ln>
        </p:spPr>
      </p:pic>
    </p:spTree>
    <p:extLst>
      <p:ext uri="{BB962C8B-B14F-4D97-AF65-F5344CB8AC3E}">
        <p14:creationId xmlns:p14="http://schemas.microsoft.com/office/powerpoint/2010/main" val="111739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C882B8-FD1C-4A46-BCE5-A2226DD02335}"/>
              </a:ext>
            </a:extLst>
          </p:cNvPr>
          <p:cNvSpPr>
            <a:spLocks noGrp="1"/>
          </p:cNvSpPr>
          <p:nvPr>
            <p:ph type="title"/>
          </p:nvPr>
        </p:nvSpPr>
        <p:spPr/>
        <p:txBody>
          <a:bodyPr/>
          <a:lstStyle/>
          <a:p>
            <a:r>
              <a:rPr lang="it-IT" dirty="0"/>
              <a:t>Precision-Recall Curve</a:t>
            </a:r>
          </a:p>
        </p:txBody>
      </p:sp>
      <p:sp>
        <p:nvSpPr>
          <p:cNvPr id="3" name="Segnaposto contenuto 2">
            <a:extLst>
              <a:ext uri="{FF2B5EF4-FFF2-40B4-BE49-F238E27FC236}">
                <a16:creationId xmlns:a16="http://schemas.microsoft.com/office/drawing/2014/main" id="{5E5FD5C1-D298-4E01-81DA-5EB4E33AD4F2}"/>
              </a:ext>
            </a:extLst>
          </p:cNvPr>
          <p:cNvSpPr>
            <a:spLocks noGrp="1"/>
          </p:cNvSpPr>
          <p:nvPr>
            <p:ph idx="1"/>
          </p:nvPr>
        </p:nvSpPr>
        <p:spPr>
          <a:xfrm>
            <a:off x="2739189" y="1540189"/>
            <a:ext cx="8915400" cy="3777622"/>
          </a:xfrm>
        </p:spPr>
        <p:txBody>
          <a:bodyPr/>
          <a:lstStyle/>
          <a:p>
            <a:pPr algn="just"/>
            <a:r>
              <a:rPr lang="it-IT" dirty="0"/>
              <a:t>Il K-Means offre un buon grado di precisione nel predire quali sono gli esempi corrispondenti alla categoria “no-recurrence-events”, non è ottimale invece nel predire quali sono gli esempi della categoria “recurrence events”.</a:t>
            </a:r>
          </a:p>
          <a:p>
            <a:pPr algn="just"/>
            <a:r>
              <a:rPr lang="it-IT" dirty="0"/>
              <a:t> Ciò nonostante, il K-Means garantisce un’accuratezza del 73% (0.731) e un’average-precision pari a 0.785.</a:t>
            </a:r>
          </a:p>
          <a:p>
            <a:endParaRPr lang="it-IT" dirty="0"/>
          </a:p>
        </p:txBody>
      </p:sp>
      <p:pic>
        <p:nvPicPr>
          <p:cNvPr id="6" name="Immagine 5">
            <a:extLst>
              <a:ext uri="{FF2B5EF4-FFF2-40B4-BE49-F238E27FC236}">
                <a16:creationId xmlns:a16="http://schemas.microsoft.com/office/drawing/2014/main" id="{07981F08-EE5D-4E50-AD28-FB5480A72DA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86859" y="3586370"/>
            <a:ext cx="3490002" cy="2560982"/>
          </a:xfrm>
          <a:prstGeom prst="rect">
            <a:avLst/>
          </a:prstGeom>
          <a:noFill/>
          <a:ln>
            <a:noFill/>
          </a:ln>
        </p:spPr>
      </p:pic>
    </p:spTree>
    <p:extLst>
      <p:ext uri="{BB962C8B-B14F-4D97-AF65-F5344CB8AC3E}">
        <p14:creationId xmlns:p14="http://schemas.microsoft.com/office/powerpoint/2010/main" val="40473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8AFEC9-4AAF-4EA9-A632-C63F74CE8F57}"/>
              </a:ext>
            </a:extLst>
          </p:cNvPr>
          <p:cNvSpPr>
            <a:spLocks noGrp="1"/>
          </p:cNvSpPr>
          <p:nvPr>
            <p:ph type="title"/>
          </p:nvPr>
        </p:nvSpPr>
        <p:spPr/>
        <p:txBody>
          <a:bodyPr/>
          <a:lstStyle/>
          <a:p>
            <a:r>
              <a:rPr lang="it-IT" dirty="0"/>
              <a:t>Ontologie</a:t>
            </a:r>
          </a:p>
        </p:txBody>
      </p:sp>
      <p:sp>
        <p:nvSpPr>
          <p:cNvPr id="3" name="Segnaposto contenuto 2">
            <a:extLst>
              <a:ext uri="{FF2B5EF4-FFF2-40B4-BE49-F238E27FC236}">
                <a16:creationId xmlns:a16="http://schemas.microsoft.com/office/drawing/2014/main" id="{AA61286E-F636-48BB-ACB3-56C56A23F359}"/>
              </a:ext>
            </a:extLst>
          </p:cNvPr>
          <p:cNvSpPr>
            <a:spLocks noGrp="1"/>
          </p:cNvSpPr>
          <p:nvPr>
            <p:ph idx="1"/>
          </p:nvPr>
        </p:nvSpPr>
        <p:spPr>
          <a:xfrm>
            <a:off x="2589212" y="1698171"/>
            <a:ext cx="8915400" cy="4213051"/>
          </a:xfrm>
        </p:spPr>
        <p:txBody>
          <a:bodyPr>
            <a:normAutofit/>
          </a:bodyPr>
          <a:lstStyle/>
          <a:p>
            <a:pPr algn="just"/>
            <a:r>
              <a:rPr lang="it-IT" sz="2000" dirty="0"/>
              <a:t>Un</a:t>
            </a:r>
            <a:r>
              <a:rPr lang="it-IT" sz="2000" b="1" dirty="0"/>
              <a:t>’ </a:t>
            </a:r>
            <a:r>
              <a:rPr lang="it-IT" sz="2000" dirty="0"/>
              <a:t>ontologia è la specificazione dei significati dei simboli in un sistema informatico. La specifica formale è importante per l’interoperabilità semantica, ovvero l’abilità di basi di conoscenza differenti di operare insieme ad un livello semantico tale che i significati dei simboli sono rispettati.</a:t>
            </a:r>
          </a:p>
          <a:p>
            <a:pPr algn="just"/>
            <a:endParaRPr lang="it-IT" sz="2000" dirty="0"/>
          </a:p>
          <a:p>
            <a:pPr algn="just"/>
            <a:r>
              <a:rPr lang="it-IT" sz="2000" dirty="0"/>
              <a:t>L’ontologia viene descritta come “una specificazione di una concettualizzazione”</a:t>
            </a:r>
          </a:p>
          <a:p>
            <a:pPr algn="just"/>
            <a:r>
              <a:rPr lang="it-IT" sz="2000" dirty="0"/>
              <a:t>Concettualizzazione :rappresentazione formale di un insieme di conoscenze ,ossia un insieme di oggetti, concetti e relazioni fra di essi che esistono in una particolare area d’interesse. </a:t>
            </a:r>
          </a:p>
        </p:txBody>
      </p:sp>
    </p:spTree>
    <p:extLst>
      <p:ext uri="{BB962C8B-B14F-4D97-AF65-F5344CB8AC3E}">
        <p14:creationId xmlns:p14="http://schemas.microsoft.com/office/powerpoint/2010/main" val="408040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E240A5-FC12-4813-BAA5-B4611B2CF994}"/>
              </a:ext>
            </a:extLst>
          </p:cNvPr>
          <p:cNvSpPr>
            <a:spLocks noGrp="1"/>
          </p:cNvSpPr>
          <p:nvPr>
            <p:ph type="title"/>
          </p:nvPr>
        </p:nvSpPr>
        <p:spPr/>
        <p:txBody>
          <a:bodyPr/>
          <a:lstStyle/>
          <a:p>
            <a:r>
              <a:rPr lang="it-IT" dirty="0"/>
              <a:t>Ontologia - Creazione</a:t>
            </a:r>
          </a:p>
        </p:txBody>
      </p:sp>
      <p:sp>
        <p:nvSpPr>
          <p:cNvPr id="3" name="Segnaposto contenuto 2">
            <a:extLst>
              <a:ext uri="{FF2B5EF4-FFF2-40B4-BE49-F238E27FC236}">
                <a16:creationId xmlns:a16="http://schemas.microsoft.com/office/drawing/2014/main" id="{F792A5D9-DB1E-464D-A229-CB0288CE85C9}"/>
              </a:ext>
            </a:extLst>
          </p:cNvPr>
          <p:cNvSpPr>
            <a:spLocks noGrp="1"/>
          </p:cNvSpPr>
          <p:nvPr>
            <p:ph idx="1"/>
          </p:nvPr>
        </p:nvSpPr>
        <p:spPr>
          <a:xfrm>
            <a:off x="2589212" y="1398814"/>
            <a:ext cx="8915400" cy="4512408"/>
          </a:xfrm>
        </p:spPr>
        <p:txBody>
          <a:bodyPr>
            <a:noAutofit/>
          </a:bodyPr>
          <a:lstStyle/>
          <a:p>
            <a:r>
              <a:rPr lang="it-IT" sz="2000" dirty="0"/>
              <a:t>Nella modellizzazione della nostra ontologia ci siamo avvalsi del programma </a:t>
            </a:r>
            <a:r>
              <a:rPr lang="it-IT" sz="2000" dirty="0" err="1"/>
              <a:t>Protégé</a:t>
            </a:r>
            <a:r>
              <a:rPr lang="it-IT" sz="2000" dirty="0"/>
              <a:t>. </a:t>
            </a:r>
          </a:p>
          <a:p>
            <a:r>
              <a:rPr lang="it-IT" sz="2000" dirty="0"/>
              <a:t>Seguendo le linee guida, abbiamo usato una ontologia già esistente di malattie </a:t>
            </a:r>
            <a:r>
              <a:rPr lang="it-IT" sz="2000" u="sng" dirty="0">
                <a:hlinkClick r:id="rId2"/>
              </a:rPr>
              <a:t>http://www.obofoundry.org/ontology/doid.html</a:t>
            </a:r>
            <a:r>
              <a:rPr lang="it-IT" sz="2000" u="sng" dirty="0"/>
              <a:t> </a:t>
            </a:r>
            <a:r>
              <a:rPr lang="it-IT" sz="2000" dirty="0"/>
              <a:t>a cui  abbiamo integrato il nostro modello allo scopo di relazionare le stesse</a:t>
            </a:r>
          </a:p>
          <a:p>
            <a:r>
              <a:rPr lang="it-IT" sz="2000" dirty="0"/>
              <a:t>Poiché ritenevamo il nostro dataset insufficiente nel dominio, abbiamo integrato un altro dataset esterno di tumori primari </a:t>
            </a:r>
            <a:r>
              <a:rPr lang="it-IT" sz="2000" u="sng" dirty="0">
                <a:hlinkClick r:id="rId3"/>
              </a:rPr>
              <a:t>https://archive.ics.uci.edu/ml/datasets/primary+tumor</a:t>
            </a:r>
            <a:r>
              <a:rPr lang="it-IT" sz="2000" dirty="0"/>
              <a:t> da cui abbiamo estratto le feature più adatte alle nostre esigenze.</a:t>
            </a:r>
          </a:p>
          <a:p>
            <a:endParaRPr lang="it-IT" sz="2000" dirty="0"/>
          </a:p>
          <a:p>
            <a:r>
              <a:rPr lang="it-IT" sz="2000" dirty="0"/>
              <a:t>Abbiamo così ottenuto un nuovo mondo in cui sono presenti, non solo le malattie già riportate, ma anche quelle dei due dataset congiunti, e le loro caratteristiche</a:t>
            </a:r>
          </a:p>
        </p:txBody>
      </p:sp>
    </p:spTree>
    <p:extLst>
      <p:ext uri="{BB962C8B-B14F-4D97-AF65-F5344CB8AC3E}">
        <p14:creationId xmlns:p14="http://schemas.microsoft.com/office/powerpoint/2010/main" val="273041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532C99-921F-4906-872F-07F4F8ACF0DA}"/>
              </a:ext>
            </a:extLst>
          </p:cNvPr>
          <p:cNvSpPr>
            <a:spLocks noGrp="1"/>
          </p:cNvSpPr>
          <p:nvPr>
            <p:ph type="title"/>
          </p:nvPr>
        </p:nvSpPr>
        <p:spPr/>
        <p:txBody>
          <a:bodyPr/>
          <a:lstStyle/>
          <a:p>
            <a:r>
              <a:rPr lang="it-IT" dirty="0"/>
              <a:t>Ontologia - Testing</a:t>
            </a:r>
          </a:p>
        </p:txBody>
      </p:sp>
      <p:sp>
        <p:nvSpPr>
          <p:cNvPr id="3" name="Segnaposto contenuto 2">
            <a:extLst>
              <a:ext uri="{FF2B5EF4-FFF2-40B4-BE49-F238E27FC236}">
                <a16:creationId xmlns:a16="http://schemas.microsoft.com/office/drawing/2014/main" id="{8ABC6461-905D-4ED1-830D-BC9C3484AC62}"/>
              </a:ext>
            </a:extLst>
          </p:cNvPr>
          <p:cNvSpPr>
            <a:spLocks noGrp="1"/>
          </p:cNvSpPr>
          <p:nvPr>
            <p:ph idx="1"/>
          </p:nvPr>
        </p:nvSpPr>
        <p:spPr>
          <a:xfrm>
            <a:off x="2589212" y="1660071"/>
            <a:ext cx="8915400" cy="4251151"/>
          </a:xfrm>
        </p:spPr>
        <p:txBody>
          <a:bodyPr>
            <a:normAutofit/>
          </a:bodyPr>
          <a:lstStyle/>
          <a:p>
            <a:pPr algn="just"/>
            <a:r>
              <a:rPr lang="it-IT" sz="2000" dirty="0"/>
              <a:t>E’ possibile interrogare l’ontologia e ottenere nuove informazioni prima non reperibili</a:t>
            </a:r>
          </a:p>
          <a:p>
            <a:pPr algn="just"/>
            <a:r>
              <a:rPr lang="it-IT" sz="2000" dirty="0"/>
              <a:t>Usando il </a:t>
            </a:r>
            <a:r>
              <a:rPr lang="it-IT" sz="2000" dirty="0" err="1"/>
              <a:t>tab</a:t>
            </a:r>
            <a:r>
              <a:rPr lang="it-IT" sz="2000" dirty="0"/>
              <a:t> di </a:t>
            </a:r>
            <a:r>
              <a:rPr lang="it-IT" sz="2000" dirty="0" err="1"/>
              <a:t>Protègé</a:t>
            </a:r>
            <a:r>
              <a:rPr lang="it-IT" sz="2000" dirty="0"/>
              <a:t> “DL query” abbiamo ottenuto la probabilità di benessere di una donna affetta da cancro di una certa età.</a:t>
            </a:r>
          </a:p>
          <a:p>
            <a:pPr algn="just"/>
            <a:endParaRPr lang="it-IT" sz="2000" dirty="0"/>
          </a:p>
          <a:p>
            <a:pPr algn="just"/>
            <a:r>
              <a:rPr lang="it-IT" sz="2000" dirty="0"/>
              <a:t>Un uso di questo tipo può trovare valenza aggiungendo un’ulteriore colonna al dataset originale contenente la probabilità di una persona di essere in uno stato di salute buono in relazione all’età della stessa</a:t>
            </a:r>
          </a:p>
        </p:txBody>
      </p:sp>
    </p:spTree>
    <p:extLst>
      <p:ext uri="{BB962C8B-B14F-4D97-AF65-F5344CB8AC3E}">
        <p14:creationId xmlns:p14="http://schemas.microsoft.com/office/powerpoint/2010/main" val="319822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CB8678-7173-440E-8214-3CB616F83645}"/>
              </a:ext>
            </a:extLst>
          </p:cNvPr>
          <p:cNvSpPr>
            <a:spLocks noGrp="1"/>
          </p:cNvSpPr>
          <p:nvPr>
            <p:ph type="title"/>
          </p:nvPr>
        </p:nvSpPr>
        <p:spPr/>
        <p:txBody>
          <a:bodyPr/>
          <a:lstStyle/>
          <a:p>
            <a:r>
              <a:rPr lang="it-IT" dirty="0"/>
              <a:t>Modellazione ontologia</a:t>
            </a:r>
          </a:p>
        </p:txBody>
      </p:sp>
      <p:pic>
        <p:nvPicPr>
          <p:cNvPr id="4" name="Segnaposto contenuto 3">
            <a:extLst>
              <a:ext uri="{FF2B5EF4-FFF2-40B4-BE49-F238E27FC236}">
                <a16:creationId xmlns:a16="http://schemas.microsoft.com/office/drawing/2014/main" id="{3C1070BB-208E-4A4D-97B5-72FE85EDB282}"/>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2877684" y="1701346"/>
            <a:ext cx="6658202" cy="2097767"/>
          </a:xfrm>
          <a:prstGeom prst="rect">
            <a:avLst/>
          </a:prstGeom>
        </p:spPr>
      </p:pic>
      <p:pic>
        <p:nvPicPr>
          <p:cNvPr id="6" name="Immagine 5">
            <a:extLst>
              <a:ext uri="{FF2B5EF4-FFF2-40B4-BE49-F238E27FC236}">
                <a16:creationId xmlns:a16="http://schemas.microsoft.com/office/drawing/2014/main" id="{C09E91A2-609A-4ED7-A877-299D16D60441}"/>
              </a:ext>
            </a:extLst>
          </p:cNvPr>
          <p:cNvPicPr/>
          <p:nvPr/>
        </p:nvPicPr>
        <p:blipFill>
          <a:blip r:embed="rId4">
            <a:extLst>
              <a:ext uri="{28A0092B-C50C-407E-A947-70E740481C1C}">
                <a14:useLocalDpi xmlns:a14="http://schemas.microsoft.com/office/drawing/2010/main" val="0"/>
              </a:ext>
            </a:extLst>
          </a:blip>
          <a:stretch>
            <a:fillRect/>
          </a:stretch>
        </p:blipFill>
        <p:spPr>
          <a:xfrm>
            <a:off x="2877684" y="3987800"/>
            <a:ext cx="5029200" cy="1016000"/>
          </a:xfrm>
          <a:prstGeom prst="rect">
            <a:avLst/>
          </a:prstGeom>
        </p:spPr>
      </p:pic>
      <p:pic>
        <p:nvPicPr>
          <p:cNvPr id="7" name="Immagine 6">
            <a:extLst>
              <a:ext uri="{FF2B5EF4-FFF2-40B4-BE49-F238E27FC236}">
                <a16:creationId xmlns:a16="http://schemas.microsoft.com/office/drawing/2014/main" id="{75CDC296-3ECA-4E7B-81B2-72138C2BE6CC}"/>
              </a:ext>
            </a:extLst>
          </p:cNvPr>
          <p:cNvPicPr/>
          <p:nvPr/>
        </p:nvPicPr>
        <p:blipFill>
          <a:blip r:embed="rId5">
            <a:extLst>
              <a:ext uri="{28A0092B-C50C-407E-A947-70E740481C1C}">
                <a14:useLocalDpi xmlns:a14="http://schemas.microsoft.com/office/drawing/2010/main" val="0"/>
              </a:ext>
            </a:extLst>
          </a:blip>
          <a:stretch>
            <a:fillRect/>
          </a:stretch>
        </p:blipFill>
        <p:spPr>
          <a:xfrm>
            <a:off x="2877684" y="5397500"/>
            <a:ext cx="4350430" cy="687614"/>
          </a:xfrm>
          <a:prstGeom prst="rect">
            <a:avLst/>
          </a:prstGeom>
        </p:spPr>
      </p:pic>
    </p:spTree>
    <p:extLst>
      <p:ext uri="{BB962C8B-B14F-4D97-AF65-F5344CB8AC3E}">
        <p14:creationId xmlns:p14="http://schemas.microsoft.com/office/powerpoint/2010/main" val="49011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74BD00-B90E-4163-B652-4EBEE5108EDC}"/>
              </a:ext>
            </a:extLst>
          </p:cNvPr>
          <p:cNvSpPr>
            <a:spLocks noGrp="1"/>
          </p:cNvSpPr>
          <p:nvPr>
            <p:ph type="title"/>
          </p:nvPr>
        </p:nvSpPr>
        <p:spPr/>
        <p:txBody>
          <a:bodyPr/>
          <a:lstStyle/>
          <a:p>
            <a:r>
              <a:rPr lang="it-IT" dirty="0"/>
              <a:t>Accorgimenti su apprendimento supervisionato</a:t>
            </a:r>
          </a:p>
        </p:txBody>
      </p:sp>
      <p:sp>
        <p:nvSpPr>
          <p:cNvPr id="3" name="Segnaposto contenuto 2">
            <a:extLst>
              <a:ext uri="{FF2B5EF4-FFF2-40B4-BE49-F238E27FC236}">
                <a16:creationId xmlns:a16="http://schemas.microsoft.com/office/drawing/2014/main" id="{4407582F-2AD0-4BE8-B522-F42D6C4986F1}"/>
              </a:ext>
            </a:extLst>
          </p:cNvPr>
          <p:cNvSpPr>
            <a:spLocks noGrp="1"/>
          </p:cNvSpPr>
          <p:nvPr>
            <p:ph idx="1"/>
          </p:nvPr>
        </p:nvSpPr>
        <p:spPr/>
        <p:txBody>
          <a:bodyPr>
            <a:normAutofit/>
          </a:bodyPr>
          <a:lstStyle/>
          <a:p>
            <a:pPr algn="just"/>
            <a:r>
              <a:rPr lang="it-IT" sz="1900" dirty="0"/>
              <a:t>E’ stato necessario usare un algoritmo che bilanciasse il dataset, perché la proporzione tra le due classi di esempi era circa del 2:1. </a:t>
            </a:r>
          </a:p>
          <a:p>
            <a:pPr algn="just"/>
            <a:r>
              <a:rPr lang="it-IT" sz="1900" dirty="0"/>
              <a:t>Abbiamo utilizzato lo “SMOTE”, che prevede un ridimensionamento della classe di esempi maggiore e minore. Nel K-NEAREST-NEIGBOUR si mostra come questa applicazione abbia inferito positivamente sulla classificazione. </a:t>
            </a:r>
          </a:p>
          <a:p>
            <a:pPr algn="just"/>
            <a:endParaRPr lang="it-IT" sz="1900" dirty="0"/>
          </a:p>
          <a:p>
            <a:pPr algn="just"/>
            <a:r>
              <a:rPr lang="it-IT" sz="1900" dirty="0"/>
              <a:t>Nella maggior parte degli algoritmi è stata usata la tecnica della cross-validation per rilevare possibili problemi di sovra-adattamento. A tal proposito si riportano i valori del punteggio medio (cross-val-score), della varianza, dev. Standard su dieci iterate.</a:t>
            </a:r>
          </a:p>
          <a:p>
            <a:endParaRPr lang="it-IT" sz="2000" dirty="0"/>
          </a:p>
          <a:p>
            <a:endParaRPr lang="it-IT" dirty="0"/>
          </a:p>
        </p:txBody>
      </p:sp>
    </p:spTree>
    <p:extLst>
      <p:ext uri="{BB962C8B-B14F-4D97-AF65-F5344CB8AC3E}">
        <p14:creationId xmlns:p14="http://schemas.microsoft.com/office/powerpoint/2010/main" val="231954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B6054E-5754-47B8-8965-35C7B0D438E0}"/>
              </a:ext>
            </a:extLst>
          </p:cNvPr>
          <p:cNvSpPr>
            <a:spLocks noGrp="1"/>
          </p:cNvSpPr>
          <p:nvPr>
            <p:ph type="title"/>
          </p:nvPr>
        </p:nvSpPr>
        <p:spPr>
          <a:xfrm>
            <a:off x="2592925" y="624110"/>
            <a:ext cx="8911687" cy="983017"/>
          </a:xfrm>
        </p:spPr>
        <p:txBody>
          <a:bodyPr/>
          <a:lstStyle/>
          <a:p>
            <a:r>
              <a:rPr lang="it-IT" dirty="0"/>
              <a:t>Modellazione ontologia</a:t>
            </a:r>
          </a:p>
        </p:txBody>
      </p:sp>
      <p:sp>
        <p:nvSpPr>
          <p:cNvPr id="3" name="Segnaposto contenuto 2">
            <a:extLst>
              <a:ext uri="{FF2B5EF4-FFF2-40B4-BE49-F238E27FC236}">
                <a16:creationId xmlns:a16="http://schemas.microsoft.com/office/drawing/2014/main" id="{423B1083-B0EC-40BE-B39A-BB154A0DBC4D}"/>
              </a:ext>
            </a:extLst>
          </p:cNvPr>
          <p:cNvSpPr>
            <a:spLocks noGrp="1"/>
          </p:cNvSpPr>
          <p:nvPr>
            <p:ph idx="1"/>
          </p:nvPr>
        </p:nvSpPr>
        <p:spPr>
          <a:xfrm>
            <a:off x="2589212" y="1723505"/>
            <a:ext cx="8915400" cy="3777622"/>
          </a:xfrm>
        </p:spPr>
        <p:txBody>
          <a:bodyPr/>
          <a:lstStyle/>
          <a:p>
            <a:endParaRPr lang="it-IT" dirty="0"/>
          </a:p>
        </p:txBody>
      </p:sp>
      <p:pic>
        <p:nvPicPr>
          <p:cNvPr id="4" name="Segnaposto contenuto 3">
            <a:extLst>
              <a:ext uri="{FF2B5EF4-FFF2-40B4-BE49-F238E27FC236}">
                <a16:creationId xmlns:a16="http://schemas.microsoft.com/office/drawing/2014/main" id="{1C99962D-232E-4D03-B5BC-A0C53EC2775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2589212" y="2050356"/>
            <a:ext cx="8973684" cy="3450771"/>
          </a:xfrm>
          <a:prstGeom prst="rect">
            <a:avLst/>
          </a:prstGeom>
        </p:spPr>
      </p:pic>
    </p:spTree>
    <p:extLst>
      <p:ext uri="{BB962C8B-B14F-4D97-AF65-F5344CB8AC3E}">
        <p14:creationId xmlns:p14="http://schemas.microsoft.com/office/powerpoint/2010/main" val="298476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A9C87D-C8C1-47E6-AE42-E61F307F88A4}"/>
              </a:ext>
            </a:extLst>
          </p:cNvPr>
          <p:cNvSpPr>
            <a:spLocks noGrp="1"/>
          </p:cNvSpPr>
          <p:nvPr>
            <p:ph type="title"/>
          </p:nvPr>
        </p:nvSpPr>
        <p:spPr/>
        <p:txBody>
          <a:bodyPr/>
          <a:lstStyle/>
          <a:p>
            <a:r>
              <a:rPr lang="it-IT" dirty="0"/>
              <a:t>Modellazione ontologia</a:t>
            </a:r>
          </a:p>
        </p:txBody>
      </p:sp>
      <p:sp>
        <p:nvSpPr>
          <p:cNvPr id="3" name="Segnaposto contenuto 2">
            <a:extLst>
              <a:ext uri="{FF2B5EF4-FFF2-40B4-BE49-F238E27FC236}">
                <a16:creationId xmlns:a16="http://schemas.microsoft.com/office/drawing/2014/main" id="{A4AB66A1-611C-4633-A6AB-3A0253A03F53}"/>
              </a:ext>
            </a:extLst>
          </p:cNvPr>
          <p:cNvSpPr>
            <a:spLocks noGrp="1"/>
          </p:cNvSpPr>
          <p:nvPr>
            <p:ph idx="1"/>
          </p:nvPr>
        </p:nvSpPr>
        <p:spPr/>
        <p:txBody>
          <a:bodyPr/>
          <a:lstStyle/>
          <a:p>
            <a:r>
              <a:rPr lang="it-IT" dirty="0"/>
              <a:t>Una </a:t>
            </a:r>
            <a:r>
              <a:rPr lang="it-IT" dirty="0" err="1"/>
              <a:t>object</a:t>
            </a:r>
            <a:r>
              <a:rPr lang="it-IT" dirty="0"/>
              <a:t> </a:t>
            </a:r>
            <a:r>
              <a:rPr lang="it-IT" dirty="0" err="1"/>
              <a:t>property</a:t>
            </a:r>
            <a:r>
              <a:rPr lang="it-IT" dirty="0"/>
              <a:t> permette di mettere </a:t>
            </a:r>
          </a:p>
          <a:p>
            <a:pPr marL="0" indent="0">
              <a:buNone/>
            </a:pPr>
            <a:r>
              <a:rPr lang="it-IT" dirty="0"/>
              <a:t>      in relazione due individui, siano </a:t>
            </a:r>
          </a:p>
          <a:p>
            <a:pPr marL="0" indent="0">
              <a:buNone/>
            </a:pPr>
            <a:r>
              <a:rPr lang="it-IT" dirty="0"/>
              <a:t>      essi di classi distinte o della stessa classe. </a:t>
            </a:r>
          </a:p>
          <a:p>
            <a:endParaRPr lang="it-IT" dirty="0"/>
          </a:p>
        </p:txBody>
      </p:sp>
      <p:pic>
        <p:nvPicPr>
          <p:cNvPr id="4" name="Immagine 3">
            <a:extLst>
              <a:ext uri="{FF2B5EF4-FFF2-40B4-BE49-F238E27FC236}">
                <a16:creationId xmlns:a16="http://schemas.microsoft.com/office/drawing/2014/main" id="{170C364A-2823-453D-A26A-E0305C3D8B7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999321" y="1662259"/>
            <a:ext cx="3505291" cy="4571631"/>
          </a:xfrm>
          <a:prstGeom prst="rect">
            <a:avLst/>
          </a:prstGeom>
        </p:spPr>
      </p:pic>
    </p:spTree>
    <p:extLst>
      <p:ext uri="{BB962C8B-B14F-4D97-AF65-F5344CB8AC3E}">
        <p14:creationId xmlns:p14="http://schemas.microsoft.com/office/powerpoint/2010/main" val="1243580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7729CE-8572-4BB9-8C81-8D4B9EDEF8FE}"/>
              </a:ext>
            </a:extLst>
          </p:cNvPr>
          <p:cNvSpPr>
            <a:spLocks noGrp="1"/>
          </p:cNvSpPr>
          <p:nvPr>
            <p:ph type="title"/>
          </p:nvPr>
        </p:nvSpPr>
        <p:spPr/>
        <p:txBody>
          <a:bodyPr/>
          <a:lstStyle/>
          <a:p>
            <a:r>
              <a:rPr lang="it-IT" dirty="0"/>
              <a:t>Modellazione ontologia</a:t>
            </a:r>
          </a:p>
        </p:txBody>
      </p:sp>
      <p:sp>
        <p:nvSpPr>
          <p:cNvPr id="3" name="Segnaposto contenuto 2">
            <a:extLst>
              <a:ext uri="{FF2B5EF4-FFF2-40B4-BE49-F238E27FC236}">
                <a16:creationId xmlns:a16="http://schemas.microsoft.com/office/drawing/2014/main" id="{D717BE19-C072-4995-B850-76EE83D57E78}"/>
              </a:ext>
            </a:extLst>
          </p:cNvPr>
          <p:cNvSpPr>
            <a:spLocks noGrp="1"/>
          </p:cNvSpPr>
          <p:nvPr>
            <p:ph idx="1"/>
          </p:nvPr>
        </p:nvSpPr>
        <p:spPr/>
        <p:txBody>
          <a:bodyPr/>
          <a:lstStyle/>
          <a:p>
            <a:r>
              <a:rPr lang="it-IT" dirty="0"/>
              <a:t>Una data </a:t>
            </a:r>
            <a:r>
              <a:rPr lang="it-IT" dirty="0" err="1"/>
              <a:t>property</a:t>
            </a:r>
            <a:r>
              <a:rPr lang="it-IT" dirty="0"/>
              <a:t> permette</a:t>
            </a:r>
          </a:p>
          <a:p>
            <a:pPr marL="0" indent="0">
              <a:buNone/>
            </a:pPr>
            <a:r>
              <a:rPr lang="it-IT" dirty="0"/>
              <a:t>      di mettere in relazione un </a:t>
            </a:r>
          </a:p>
          <a:p>
            <a:pPr marL="0" indent="0">
              <a:buNone/>
            </a:pPr>
            <a:r>
              <a:rPr lang="it-IT" dirty="0"/>
              <a:t>      individuo con un valore di tipo primitivo</a:t>
            </a:r>
          </a:p>
          <a:p>
            <a:endParaRPr lang="it-IT" dirty="0"/>
          </a:p>
        </p:txBody>
      </p:sp>
      <p:pic>
        <p:nvPicPr>
          <p:cNvPr id="1027" name="Picture 3" descr="DPT 1">
            <a:extLst>
              <a:ext uri="{FF2B5EF4-FFF2-40B4-BE49-F238E27FC236}">
                <a16:creationId xmlns:a16="http://schemas.microsoft.com/office/drawing/2014/main" id="{64C11AE7-FBA1-4792-8C89-5AB41D0C5F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8405" y="1905000"/>
            <a:ext cx="3722213" cy="4239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414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555956-3AF7-4D0B-8AB5-4F4D225C80B8}"/>
              </a:ext>
            </a:extLst>
          </p:cNvPr>
          <p:cNvSpPr>
            <a:spLocks noGrp="1"/>
          </p:cNvSpPr>
          <p:nvPr>
            <p:ph type="title"/>
          </p:nvPr>
        </p:nvSpPr>
        <p:spPr/>
        <p:txBody>
          <a:bodyPr/>
          <a:lstStyle/>
          <a:p>
            <a:r>
              <a:rPr lang="it-IT" dirty="0"/>
              <a:t>Modellazione ontologia</a:t>
            </a:r>
          </a:p>
        </p:txBody>
      </p:sp>
      <p:sp>
        <p:nvSpPr>
          <p:cNvPr id="3" name="Segnaposto contenuto 2">
            <a:extLst>
              <a:ext uri="{FF2B5EF4-FFF2-40B4-BE49-F238E27FC236}">
                <a16:creationId xmlns:a16="http://schemas.microsoft.com/office/drawing/2014/main" id="{6C61F604-07CA-4F47-B059-F2FDC0DB5DFA}"/>
              </a:ext>
            </a:extLst>
          </p:cNvPr>
          <p:cNvSpPr>
            <a:spLocks noGrp="1"/>
          </p:cNvSpPr>
          <p:nvPr>
            <p:ph idx="1"/>
          </p:nvPr>
        </p:nvSpPr>
        <p:spPr>
          <a:xfrm>
            <a:off x="2522168" y="1856014"/>
            <a:ext cx="8915400" cy="3777622"/>
          </a:xfrm>
        </p:spPr>
        <p:txBody>
          <a:bodyPr/>
          <a:lstStyle/>
          <a:p>
            <a:r>
              <a:rPr lang="it-IT" dirty="0"/>
              <a:t>Inoltre, per alcune entità si sono create delle istanze. Alcune ad esempio per individuare una tipologia di esame come quella istologica, altre per individuare istanze di persone a cui attribuire ad esempio una malattia e le relazioni con essa.</a:t>
            </a:r>
          </a:p>
          <a:p>
            <a:endParaRPr lang="it-IT" dirty="0"/>
          </a:p>
        </p:txBody>
      </p:sp>
      <p:pic>
        <p:nvPicPr>
          <p:cNvPr id="5" name="Immagine 4">
            <a:extLst>
              <a:ext uri="{FF2B5EF4-FFF2-40B4-BE49-F238E27FC236}">
                <a16:creationId xmlns:a16="http://schemas.microsoft.com/office/drawing/2014/main" id="{B81A8BC9-6A5F-47A7-94B0-BDB4B028646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650126" y="3213741"/>
            <a:ext cx="8061417" cy="3295915"/>
          </a:xfrm>
          <a:prstGeom prst="rect">
            <a:avLst/>
          </a:prstGeom>
        </p:spPr>
      </p:pic>
    </p:spTree>
    <p:extLst>
      <p:ext uri="{BB962C8B-B14F-4D97-AF65-F5344CB8AC3E}">
        <p14:creationId xmlns:p14="http://schemas.microsoft.com/office/powerpoint/2010/main" val="4123705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A5E165-EE0C-442B-907F-9B9215A6F4FC}"/>
              </a:ext>
            </a:extLst>
          </p:cNvPr>
          <p:cNvSpPr>
            <a:spLocks noGrp="1"/>
          </p:cNvSpPr>
          <p:nvPr>
            <p:ph type="title"/>
          </p:nvPr>
        </p:nvSpPr>
        <p:spPr/>
        <p:txBody>
          <a:bodyPr/>
          <a:lstStyle/>
          <a:p>
            <a:r>
              <a:rPr lang="it-IT" dirty="0"/>
              <a:t>Query e ontologia</a:t>
            </a:r>
          </a:p>
        </p:txBody>
      </p:sp>
      <p:sp>
        <p:nvSpPr>
          <p:cNvPr id="3" name="Segnaposto contenuto 2">
            <a:extLst>
              <a:ext uri="{FF2B5EF4-FFF2-40B4-BE49-F238E27FC236}">
                <a16:creationId xmlns:a16="http://schemas.microsoft.com/office/drawing/2014/main" id="{638C23CA-958D-4860-B6F6-163761027887}"/>
              </a:ext>
            </a:extLst>
          </p:cNvPr>
          <p:cNvSpPr>
            <a:spLocks noGrp="1"/>
          </p:cNvSpPr>
          <p:nvPr>
            <p:ph idx="1"/>
          </p:nvPr>
        </p:nvSpPr>
        <p:spPr/>
        <p:txBody>
          <a:bodyPr/>
          <a:lstStyle/>
          <a:p>
            <a:r>
              <a:rPr lang="it-IT" dirty="0"/>
              <a:t>Successivamente sono state formulate delle query per interrogare l’ontologia.</a:t>
            </a:r>
          </a:p>
          <a:p>
            <a:endParaRPr lang="it-IT" dirty="0"/>
          </a:p>
          <a:p>
            <a:r>
              <a:rPr lang="it-IT" dirty="0"/>
              <a:t>query semplici: cercare persone affette da un tumore al seno e a quali esami istologici si sono sottoposte </a:t>
            </a:r>
          </a:p>
          <a:p>
            <a:r>
              <a:rPr lang="it-IT" dirty="0"/>
              <a:t>query complesse:  permettono di ottenere la lista di persone con un dato stato di salute, ottenuto dalla combinazione di più attributi inerenti a ciascuna persona.</a:t>
            </a:r>
          </a:p>
          <a:p>
            <a:endParaRPr lang="it-IT" dirty="0"/>
          </a:p>
        </p:txBody>
      </p:sp>
    </p:spTree>
    <p:extLst>
      <p:ext uri="{BB962C8B-B14F-4D97-AF65-F5344CB8AC3E}">
        <p14:creationId xmlns:p14="http://schemas.microsoft.com/office/powerpoint/2010/main" val="3271635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1F1021-FCB2-4BF0-88B0-0A5C3C76C0C6}"/>
              </a:ext>
            </a:extLst>
          </p:cNvPr>
          <p:cNvSpPr>
            <a:spLocks noGrp="1"/>
          </p:cNvSpPr>
          <p:nvPr>
            <p:ph type="title"/>
          </p:nvPr>
        </p:nvSpPr>
        <p:spPr/>
        <p:txBody>
          <a:bodyPr/>
          <a:lstStyle/>
          <a:p>
            <a:r>
              <a:rPr lang="it-IT" dirty="0"/>
              <a:t>Query</a:t>
            </a:r>
          </a:p>
        </p:txBody>
      </p:sp>
      <p:sp>
        <p:nvSpPr>
          <p:cNvPr id="3" name="Segnaposto contenuto 2">
            <a:extLst>
              <a:ext uri="{FF2B5EF4-FFF2-40B4-BE49-F238E27FC236}">
                <a16:creationId xmlns:a16="http://schemas.microsoft.com/office/drawing/2014/main" id="{DFE4A2CE-0DF5-4207-8B22-2B0120BB2C20}"/>
              </a:ext>
            </a:extLst>
          </p:cNvPr>
          <p:cNvSpPr>
            <a:spLocks noGrp="1"/>
          </p:cNvSpPr>
          <p:nvPr>
            <p:ph idx="1"/>
          </p:nvPr>
        </p:nvSpPr>
        <p:spPr>
          <a:xfrm>
            <a:off x="2591068" y="1472832"/>
            <a:ext cx="8915400" cy="4120522"/>
          </a:xfrm>
        </p:spPr>
        <p:txBody>
          <a:bodyPr/>
          <a:lstStyle/>
          <a:p>
            <a:pPr lvl="0"/>
            <a:r>
              <a:rPr lang="it-IT" dirty="0"/>
              <a:t>Query: Ottenere tutte le persone che sono affette da un qualsiasi tumore al seno</a:t>
            </a:r>
          </a:p>
          <a:p>
            <a:pPr marL="0" indent="0">
              <a:buNone/>
            </a:pPr>
            <a:r>
              <a:rPr lang="it-IT" dirty="0"/>
              <a:t>  </a:t>
            </a:r>
          </a:p>
          <a:p>
            <a:pPr marL="0" indent="0">
              <a:buNone/>
            </a:pPr>
            <a:endParaRPr lang="it-IT" dirty="0"/>
          </a:p>
          <a:p>
            <a:pPr marL="0" indent="0">
              <a:buNone/>
            </a:pPr>
            <a:endParaRPr lang="it-IT" dirty="0"/>
          </a:p>
          <a:p>
            <a:pPr marL="0" indent="0">
              <a:buNone/>
            </a:pPr>
            <a:r>
              <a:rPr lang="it-IT" dirty="0"/>
              <a:t>      Risultato:</a:t>
            </a:r>
          </a:p>
          <a:p>
            <a:pPr marL="0" indent="0">
              <a:buNone/>
            </a:pPr>
            <a:endParaRPr lang="it-IT" dirty="0"/>
          </a:p>
        </p:txBody>
      </p:sp>
      <p:pic>
        <p:nvPicPr>
          <p:cNvPr id="4" name="Immagine 3">
            <a:extLst>
              <a:ext uri="{FF2B5EF4-FFF2-40B4-BE49-F238E27FC236}">
                <a16:creationId xmlns:a16="http://schemas.microsoft.com/office/drawing/2014/main" id="{BDA6FBCF-2209-4F5E-AAA0-4189B28C3E5D}"/>
              </a:ext>
            </a:extLst>
          </p:cNvPr>
          <p:cNvPicPr>
            <a:picLocks noChangeAspect="1"/>
          </p:cNvPicPr>
          <p:nvPr/>
        </p:nvPicPr>
        <p:blipFill>
          <a:blip r:embed="rId3"/>
          <a:stretch>
            <a:fillRect/>
          </a:stretch>
        </p:blipFill>
        <p:spPr>
          <a:xfrm>
            <a:off x="3829503" y="2129912"/>
            <a:ext cx="5646511" cy="1220615"/>
          </a:xfrm>
          <a:prstGeom prst="rect">
            <a:avLst/>
          </a:prstGeom>
        </p:spPr>
      </p:pic>
      <p:pic>
        <p:nvPicPr>
          <p:cNvPr id="2053" name="Picture 5" descr="Query results 2 3 5">
            <a:extLst>
              <a:ext uri="{FF2B5EF4-FFF2-40B4-BE49-F238E27FC236}">
                <a16:creationId xmlns:a16="http://schemas.microsoft.com/office/drawing/2014/main" id="{8C0705B9-A4CD-40B1-A8FA-F2B19DD9F4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503" y="3947660"/>
            <a:ext cx="5700883" cy="1220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529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0BD2ED-2556-461B-A147-960D96822D3D}"/>
              </a:ext>
            </a:extLst>
          </p:cNvPr>
          <p:cNvSpPr>
            <a:spLocks noGrp="1"/>
          </p:cNvSpPr>
          <p:nvPr>
            <p:ph type="title"/>
          </p:nvPr>
        </p:nvSpPr>
        <p:spPr/>
        <p:txBody>
          <a:bodyPr/>
          <a:lstStyle/>
          <a:p>
            <a:r>
              <a:rPr lang="it-IT" dirty="0"/>
              <a:t>Query</a:t>
            </a:r>
          </a:p>
        </p:txBody>
      </p:sp>
      <p:sp>
        <p:nvSpPr>
          <p:cNvPr id="3" name="Segnaposto contenuto 2">
            <a:extLst>
              <a:ext uri="{FF2B5EF4-FFF2-40B4-BE49-F238E27FC236}">
                <a16:creationId xmlns:a16="http://schemas.microsoft.com/office/drawing/2014/main" id="{FC1C89F7-D96E-47BE-AC4F-80D5D6A1CBF2}"/>
              </a:ext>
            </a:extLst>
          </p:cNvPr>
          <p:cNvSpPr>
            <a:spLocks noGrp="1"/>
          </p:cNvSpPr>
          <p:nvPr>
            <p:ph idx="1"/>
          </p:nvPr>
        </p:nvSpPr>
        <p:spPr>
          <a:xfrm>
            <a:off x="2592925" y="1725385"/>
            <a:ext cx="8915400" cy="3777622"/>
          </a:xfrm>
        </p:spPr>
        <p:txBody>
          <a:bodyPr/>
          <a:lstStyle/>
          <a:p>
            <a:r>
              <a:rPr lang="it-IT" dirty="0"/>
              <a:t>Query: Ottenere tutte le persone che si sono sottoposte ad un esame istologico</a:t>
            </a:r>
          </a:p>
          <a:p>
            <a:endParaRPr lang="it-IT" dirty="0"/>
          </a:p>
          <a:p>
            <a:endParaRPr lang="it-IT" dirty="0"/>
          </a:p>
          <a:p>
            <a:endParaRPr lang="it-IT" dirty="0"/>
          </a:p>
          <a:p>
            <a:pPr marL="0" indent="0">
              <a:buNone/>
            </a:pPr>
            <a:r>
              <a:rPr lang="it-IT" dirty="0"/>
              <a:t>      Risultato:</a:t>
            </a:r>
          </a:p>
          <a:p>
            <a:pPr marL="0" indent="0">
              <a:buNone/>
            </a:pPr>
            <a:endParaRPr lang="it-IT" dirty="0"/>
          </a:p>
          <a:p>
            <a:endParaRPr lang="it-IT" dirty="0"/>
          </a:p>
        </p:txBody>
      </p:sp>
      <p:pic>
        <p:nvPicPr>
          <p:cNvPr id="4" name="Immagine 3">
            <a:extLst>
              <a:ext uri="{FF2B5EF4-FFF2-40B4-BE49-F238E27FC236}">
                <a16:creationId xmlns:a16="http://schemas.microsoft.com/office/drawing/2014/main" id="{33AA1DEF-FDD7-4FEE-B710-A72877571D99}"/>
              </a:ext>
            </a:extLst>
          </p:cNvPr>
          <p:cNvPicPr>
            <a:picLocks noChangeAspect="1"/>
          </p:cNvPicPr>
          <p:nvPr/>
        </p:nvPicPr>
        <p:blipFill>
          <a:blip r:embed="rId3"/>
          <a:stretch>
            <a:fillRect/>
          </a:stretch>
        </p:blipFill>
        <p:spPr>
          <a:xfrm>
            <a:off x="4043719" y="2382465"/>
            <a:ext cx="5704762" cy="1247619"/>
          </a:xfrm>
          <a:prstGeom prst="rect">
            <a:avLst/>
          </a:prstGeom>
        </p:spPr>
      </p:pic>
      <p:pic>
        <p:nvPicPr>
          <p:cNvPr id="5" name="Immagine 4">
            <a:extLst>
              <a:ext uri="{FF2B5EF4-FFF2-40B4-BE49-F238E27FC236}">
                <a16:creationId xmlns:a16="http://schemas.microsoft.com/office/drawing/2014/main" id="{78BFBD0F-589B-4895-981D-D13605ECACAF}"/>
              </a:ext>
            </a:extLst>
          </p:cNvPr>
          <p:cNvPicPr>
            <a:picLocks noChangeAspect="1"/>
          </p:cNvPicPr>
          <p:nvPr/>
        </p:nvPicPr>
        <p:blipFill>
          <a:blip r:embed="rId4"/>
          <a:stretch>
            <a:fillRect/>
          </a:stretch>
        </p:blipFill>
        <p:spPr>
          <a:xfrm>
            <a:off x="4043719" y="4255388"/>
            <a:ext cx="5780952" cy="1247619"/>
          </a:xfrm>
          <a:prstGeom prst="rect">
            <a:avLst/>
          </a:prstGeom>
        </p:spPr>
      </p:pic>
    </p:spTree>
    <p:extLst>
      <p:ext uri="{BB962C8B-B14F-4D97-AF65-F5344CB8AC3E}">
        <p14:creationId xmlns:p14="http://schemas.microsoft.com/office/powerpoint/2010/main" val="1952617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16E710-FD18-4E93-AF2F-F69332FB2EE5}"/>
              </a:ext>
            </a:extLst>
          </p:cNvPr>
          <p:cNvSpPr>
            <a:spLocks noGrp="1"/>
          </p:cNvSpPr>
          <p:nvPr>
            <p:ph type="title"/>
          </p:nvPr>
        </p:nvSpPr>
        <p:spPr/>
        <p:txBody>
          <a:bodyPr/>
          <a:lstStyle/>
          <a:p>
            <a:r>
              <a:rPr lang="it-IT" dirty="0"/>
              <a:t>Query</a:t>
            </a:r>
          </a:p>
        </p:txBody>
      </p:sp>
      <p:sp>
        <p:nvSpPr>
          <p:cNvPr id="3" name="Segnaposto contenuto 2">
            <a:extLst>
              <a:ext uri="{FF2B5EF4-FFF2-40B4-BE49-F238E27FC236}">
                <a16:creationId xmlns:a16="http://schemas.microsoft.com/office/drawing/2014/main" id="{28D1B0A6-E081-4871-A627-2F559D77FC64}"/>
              </a:ext>
            </a:extLst>
          </p:cNvPr>
          <p:cNvSpPr>
            <a:spLocks noGrp="1"/>
          </p:cNvSpPr>
          <p:nvPr>
            <p:ph idx="1"/>
          </p:nvPr>
        </p:nvSpPr>
        <p:spPr>
          <a:xfrm>
            <a:off x="2592925" y="1681843"/>
            <a:ext cx="8915400" cy="3777622"/>
          </a:xfrm>
        </p:spPr>
        <p:txBody>
          <a:bodyPr/>
          <a:lstStyle/>
          <a:p>
            <a:r>
              <a:rPr lang="it-IT" dirty="0"/>
              <a:t>Query: Ottenere tutte le persone con uno stato di salute basso</a:t>
            </a:r>
          </a:p>
          <a:p>
            <a:endParaRPr lang="it-IT" dirty="0"/>
          </a:p>
          <a:p>
            <a:endParaRPr lang="it-IT" dirty="0"/>
          </a:p>
          <a:p>
            <a:endParaRPr lang="it-IT" dirty="0"/>
          </a:p>
          <a:p>
            <a:endParaRPr lang="it-IT" dirty="0"/>
          </a:p>
          <a:p>
            <a:pPr marL="0" indent="0">
              <a:buNone/>
            </a:pPr>
            <a:r>
              <a:rPr lang="it-IT" dirty="0"/>
              <a:t>     Risultato:</a:t>
            </a:r>
          </a:p>
        </p:txBody>
      </p:sp>
      <p:pic>
        <p:nvPicPr>
          <p:cNvPr id="4" name="Immagine 3">
            <a:extLst>
              <a:ext uri="{FF2B5EF4-FFF2-40B4-BE49-F238E27FC236}">
                <a16:creationId xmlns:a16="http://schemas.microsoft.com/office/drawing/2014/main" id="{0D675136-ED22-400F-AE72-3882A869BC33}"/>
              </a:ext>
            </a:extLst>
          </p:cNvPr>
          <p:cNvPicPr>
            <a:picLocks noChangeAspect="1"/>
          </p:cNvPicPr>
          <p:nvPr/>
        </p:nvPicPr>
        <p:blipFill>
          <a:blip r:embed="rId3"/>
          <a:stretch>
            <a:fillRect/>
          </a:stretch>
        </p:blipFill>
        <p:spPr>
          <a:xfrm>
            <a:off x="3586524" y="2219195"/>
            <a:ext cx="5780952" cy="1476190"/>
          </a:xfrm>
          <a:prstGeom prst="rect">
            <a:avLst/>
          </a:prstGeom>
        </p:spPr>
      </p:pic>
      <p:pic>
        <p:nvPicPr>
          <p:cNvPr id="5" name="Immagine 4">
            <a:extLst>
              <a:ext uri="{FF2B5EF4-FFF2-40B4-BE49-F238E27FC236}">
                <a16:creationId xmlns:a16="http://schemas.microsoft.com/office/drawing/2014/main" id="{CFDB1450-86B6-4B5C-BD02-6FDE8E44D220}"/>
              </a:ext>
            </a:extLst>
          </p:cNvPr>
          <p:cNvPicPr>
            <a:picLocks noChangeAspect="1"/>
          </p:cNvPicPr>
          <p:nvPr/>
        </p:nvPicPr>
        <p:blipFill>
          <a:blip r:embed="rId4"/>
          <a:stretch>
            <a:fillRect/>
          </a:stretch>
        </p:blipFill>
        <p:spPr>
          <a:xfrm>
            <a:off x="3586524" y="4209677"/>
            <a:ext cx="5767316" cy="1249788"/>
          </a:xfrm>
          <a:prstGeom prst="rect">
            <a:avLst/>
          </a:prstGeom>
        </p:spPr>
      </p:pic>
    </p:spTree>
    <p:extLst>
      <p:ext uri="{BB962C8B-B14F-4D97-AF65-F5344CB8AC3E}">
        <p14:creationId xmlns:p14="http://schemas.microsoft.com/office/powerpoint/2010/main" val="146300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B8BD33-3DF5-4AE7-A41D-1FC1FD8B581B}"/>
              </a:ext>
            </a:extLst>
          </p:cNvPr>
          <p:cNvSpPr>
            <a:spLocks noGrp="1"/>
          </p:cNvSpPr>
          <p:nvPr>
            <p:ph type="title"/>
          </p:nvPr>
        </p:nvSpPr>
        <p:spPr/>
        <p:txBody>
          <a:bodyPr/>
          <a:lstStyle/>
          <a:p>
            <a:r>
              <a:rPr lang="it-IT" dirty="0"/>
              <a:t>Query</a:t>
            </a:r>
          </a:p>
        </p:txBody>
      </p:sp>
      <p:sp>
        <p:nvSpPr>
          <p:cNvPr id="3" name="Segnaposto contenuto 2">
            <a:extLst>
              <a:ext uri="{FF2B5EF4-FFF2-40B4-BE49-F238E27FC236}">
                <a16:creationId xmlns:a16="http://schemas.microsoft.com/office/drawing/2014/main" id="{7113AE46-E5B8-4D19-AA0E-A9E5178619E5}"/>
              </a:ext>
            </a:extLst>
          </p:cNvPr>
          <p:cNvSpPr>
            <a:spLocks noGrp="1"/>
          </p:cNvSpPr>
          <p:nvPr>
            <p:ph idx="1"/>
          </p:nvPr>
        </p:nvSpPr>
        <p:spPr>
          <a:xfrm>
            <a:off x="2589212" y="1745673"/>
            <a:ext cx="8915400" cy="4165549"/>
          </a:xfrm>
        </p:spPr>
        <p:txBody>
          <a:bodyPr/>
          <a:lstStyle/>
          <a:p>
            <a:r>
              <a:rPr lang="it-IT" dirty="0"/>
              <a:t>Query: Ottenere tutte le persone con età maggiore di 34 con uno stato di salute basso </a:t>
            </a:r>
          </a:p>
          <a:p>
            <a:endParaRPr lang="it-IT" dirty="0"/>
          </a:p>
        </p:txBody>
      </p:sp>
      <p:pic>
        <p:nvPicPr>
          <p:cNvPr id="4" name="Immagine 3">
            <a:extLst>
              <a:ext uri="{FF2B5EF4-FFF2-40B4-BE49-F238E27FC236}">
                <a16:creationId xmlns:a16="http://schemas.microsoft.com/office/drawing/2014/main" id="{77403F3E-BC56-4F21-8287-FE1835A45C09}"/>
              </a:ext>
            </a:extLst>
          </p:cNvPr>
          <p:cNvPicPr>
            <a:picLocks noChangeAspect="1"/>
          </p:cNvPicPr>
          <p:nvPr/>
        </p:nvPicPr>
        <p:blipFill>
          <a:blip r:embed="rId2"/>
          <a:stretch>
            <a:fillRect/>
          </a:stretch>
        </p:blipFill>
        <p:spPr>
          <a:xfrm>
            <a:off x="3898031" y="2851551"/>
            <a:ext cx="5742857" cy="2809524"/>
          </a:xfrm>
          <a:prstGeom prst="rect">
            <a:avLst/>
          </a:prstGeom>
        </p:spPr>
      </p:pic>
    </p:spTree>
    <p:extLst>
      <p:ext uri="{BB962C8B-B14F-4D97-AF65-F5344CB8AC3E}">
        <p14:creationId xmlns:p14="http://schemas.microsoft.com/office/powerpoint/2010/main" val="274190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728349-0C7D-4CFB-8AE5-08F4BF50549A}"/>
              </a:ext>
            </a:extLst>
          </p:cNvPr>
          <p:cNvSpPr>
            <a:spLocks noGrp="1"/>
          </p:cNvSpPr>
          <p:nvPr>
            <p:ph type="title"/>
          </p:nvPr>
        </p:nvSpPr>
        <p:spPr/>
        <p:txBody>
          <a:bodyPr/>
          <a:lstStyle/>
          <a:p>
            <a:r>
              <a:rPr lang="it-IT" dirty="0"/>
              <a:t>Osservazioni </a:t>
            </a:r>
          </a:p>
        </p:txBody>
      </p:sp>
      <p:sp>
        <p:nvSpPr>
          <p:cNvPr id="3" name="Segnaposto contenuto 2">
            <a:extLst>
              <a:ext uri="{FF2B5EF4-FFF2-40B4-BE49-F238E27FC236}">
                <a16:creationId xmlns:a16="http://schemas.microsoft.com/office/drawing/2014/main" id="{CDE6BF40-8440-450E-8987-FD8E1472569E}"/>
              </a:ext>
            </a:extLst>
          </p:cNvPr>
          <p:cNvSpPr>
            <a:spLocks noGrp="1"/>
          </p:cNvSpPr>
          <p:nvPr>
            <p:ph idx="1"/>
          </p:nvPr>
        </p:nvSpPr>
        <p:spPr/>
        <p:txBody>
          <a:bodyPr/>
          <a:lstStyle/>
          <a:p>
            <a:pPr algn="just"/>
            <a:r>
              <a:rPr lang="it-IT" dirty="0"/>
              <a:t>In particolare le ultime due query sono state eseguite dal </a:t>
            </a:r>
            <a:r>
              <a:rPr lang="it-IT" dirty="0" err="1"/>
              <a:t>reasoner</a:t>
            </a:r>
            <a:r>
              <a:rPr lang="it-IT" dirty="0"/>
              <a:t> conoscendo solamente l’età della persona e la probabilità ad esso associata per lo stato di salute. </a:t>
            </a:r>
          </a:p>
          <a:p>
            <a:pPr algn="just"/>
            <a:endParaRPr lang="it-IT" dirty="0"/>
          </a:p>
          <a:p>
            <a:pPr algn="just"/>
            <a:r>
              <a:rPr lang="it-IT" dirty="0"/>
              <a:t>Dalla combinazione di questi due dati il </a:t>
            </a:r>
            <a:r>
              <a:rPr lang="it-IT" dirty="0" err="1"/>
              <a:t>reasoner</a:t>
            </a:r>
            <a:r>
              <a:rPr lang="it-IT" dirty="0"/>
              <a:t> attribuisce automaticamente lo stato di salute ad una persona.        </a:t>
            </a:r>
          </a:p>
          <a:p>
            <a:pPr marL="0" indent="0">
              <a:buNone/>
            </a:pPr>
            <a:r>
              <a:rPr lang="it-IT" dirty="0"/>
              <a:t>                                                                                                                   </a:t>
            </a:r>
          </a:p>
          <a:p>
            <a:endParaRPr lang="it-IT" dirty="0"/>
          </a:p>
        </p:txBody>
      </p:sp>
    </p:spTree>
    <p:extLst>
      <p:ext uri="{BB962C8B-B14F-4D97-AF65-F5344CB8AC3E}">
        <p14:creationId xmlns:p14="http://schemas.microsoft.com/office/powerpoint/2010/main" val="297267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D7980F-C48C-4D20-8F70-C2C8E06904C6}"/>
              </a:ext>
            </a:extLst>
          </p:cNvPr>
          <p:cNvSpPr>
            <a:spLocks noGrp="1"/>
          </p:cNvSpPr>
          <p:nvPr>
            <p:ph type="title"/>
          </p:nvPr>
        </p:nvSpPr>
        <p:spPr/>
        <p:txBody>
          <a:bodyPr/>
          <a:lstStyle/>
          <a:p>
            <a:r>
              <a:rPr lang="it-IT" dirty="0"/>
              <a:t>Grafici utilizzati </a:t>
            </a:r>
          </a:p>
        </p:txBody>
      </p:sp>
      <p:sp>
        <p:nvSpPr>
          <p:cNvPr id="3" name="Segnaposto contenuto 2">
            <a:extLst>
              <a:ext uri="{FF2B5EF4-FFF2-40B4-BE49-F238E27FC236}">
                <a16:creationId xmlns:a16="http://schemas.microsoft.com/office/drawing/2014/main" id="{58CA9C8B-9A1C-4A7B-BDF7-30D8F1C26D38}"/>
              </a:ext>
            </a:extLst>
          </p:cNvPr>
          <p:cNvSpPr>
            <a:spLocks noGrp="1"/>
          </p:cNvSpPr>
          <p:nvPr>
            <p:ph idx="1"/>
          </p:nvPr>
        </p:nvSpPr>
        <p:spPr/>
        <p:txBody>
          <a:bodyPr/>
          <a:lstStyle/>
          <a:p>
            <a:r>
              <a:rPr lang="it-IT" sz="2000" dirty="0"/>
              <a:t>Per ogni algoritmo di apprendimento supervisionato sono stati prodotti i seguenti grafici:</a:t>
            </a:r>
          </a:p>
          <a:p>
            <a:pPr lvl="2">
              <a:buFont typeface="Wingdings" panose="05000000000000000000" pitchFamily="2" charset="2"/>
              <a:buChar char="q"/>
            </a:pPr>
            <a:endParaRPr lang="it-IT" sz="1600" dirty="0"/>
          </a:p>
          <a:p>
            <a:pPr lvl="2">
              <a:buFont typeface="Wingdings" panose="05000000000000000000" pitchFamily="2" charset="2"/>
              <a:buChar char="q"/>
            </a:pPr>
            <a:r>
              <a:rPr lang="it-IT" sz="1800" dirty="0"/>
              <a:t>ROC Curve</a:t>
            </a:r>
          </a:p>
          <a:p>
            <a:pPr lvl="2">
              <a:buFont typeface="Wingdings" panose="05000000000000000000" pitchFamily="2" charset="2"/>
              <a:buChar char="q"/>
            </a:pPr>
            <a:r>
              <a:rPr lang="it-IT" sz="1800" dirty="0"/>
              <a:t>Precision-Recall Curve</a:t>
            </a:r>
          </a:p>
          <a:p>
            <a:pPr lvl="2">
              <a:buFont typeface="Wingdings" panose="05000000000000000000" pitchFamily="2" charset="2"/>
              <a:buChar char="q"/>
            </a:pPr>
            <a:r>
              <a:rPr lang="it-IT" sz="1800" dirty="0"/>
              <a:t>Bar Chart di varianza e deviazione standard</a:t>
            </a:r>
          </a:p>
          <a:p>
            <a:pPr lvl="2">
              <a:buFont typeface="Wingdings" panose="05000000000000000000" pitchFamily="2" charset="2"/>
              <a:buChar char="q"/>
            </a:pPr>
            <a:r>
              <a:rPr lang="it-IT" sz="1800" dirty="0"/>
              <a:t>Matrice di Confusione</a:t>
            </a:r>
          </a:p>
          <a:p>
            <a:endParaRPr lang="it-IT" dirty="0"/>
          </a:p>
        </p:txBody>
      </p:sp>
    </p:spTree>
    <p:extLst>
      <p:ext uri="{BB962C8B-B14F-4D97-AF65-F5344CB8AC3E}">
        <p14:creationId xmlns:p14="http://schemas.microsoft.com/office/powerpoint/2010/main" val="2009898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F0294D-B1FF-4480-BE44-04E680A26905}"/>
              </a:ext>
            </a:extLst>
          </p:cNvPr>
          <p:cNvSpPr>
            <a:spLocks noGrp="1"/>
          </p:cNvSpPr>
          <p:nvPr>
            <p:ph type="title"/>
          </p:nvPr>
        </p:nvSpPr>
        <p:spPr/>
        <p:txBody>
          <a:bodyPr/>
          <a:lstStyle/>
          <a:p>
            <a:r>
              <a:rPr lang="it-IT" dirty="0"/>
              <a:t>Tipologie algoritmi di apprendimento supervisionato</a:t>
            </a:r>
          </a:p>
        </p:txBody>
      </p:sp>
      <p:sp>
        <p:nvSpPr>
          <p:cNvPr id="3" name="Segnaposto contenuto 2">
            <a:extLst>
              <a:ext uri="{FF2B5EF4-FFF2-40B4-BE49-F238E27FC236}">
                <a16:creationId xmlns:a16="http://schemas.microsoft.com/office/drawing/2014/main" id="{C68A1223-7985-4373-B072-520E9174247F}"/>
              </a:ext>
            </a:extLst>
          </p:cNvPr>
          <p:cNvSpPr>
            <a:spLocks noGrp="1"/>
          </p:cNvSpPr>
          <p:nvPr>
            <p:ph idx="1"/>
          </p:nvPr>
        </p:nvSpPr>
        <p:spPr/>
        <p:txBody>
          <a:bodyPr/>
          <a:lstStyle/>
          <a:p>
            <a:pPr marL="457200" lvl="1" indent="0">
              <a:buNone/>
            </a:pPr>
            <a:endParaRPr lang="it-IT" sz="2000" dirty="0"/>
          </a:p>
          <a:p>
            <a:pPr marL="800100" lvl="1" indent="-342900">
              <a:buFont typeface="+mj-lt"/>
              <a:buAutoNum type="arabicPeriod"/>
            </a:pPr>
            <a:r>
              <a:rPr lang="it-IT" sz="2000" dirty="0"/>
              <a:t>K-NEAREST-NEIGBOUR</a:t>
            </a:r>
          </a:p>
          <a:p>
            <a:pPr marL="800100" lvl="1" indent="-342900">
              <a:buFont typeface="+mj-lt"/>
              <a:buAutoNum type="arabicPeriod"/>
            </a:pPr>
            <a:r>
              <a:rPr lang="en-US" sz="2000" dirty="0"/>
              <a:t>RANDOM FOREST</a:t>
            </a:r>
          </a:p>
          <a:p>
            <a:pPr marL="800100" lvl="1" indent="-342900">
              <a:buFont typeface="+mj-lt"/>
              <a:buAutoNum type="arabicPeriod"/>
            </a:pPr>
            <a:r>
              <a:rPr lang="en-US" sz="2000" dirty="0"/>
              <a:t>SUPPORT-VECTOR MACHINES</a:t>
            </a:r>
          </a:p>
          <a:p>
            <a:pPr marL="800100" lvl="1" indent="-342900">
              <a:buFont typeface="+mj-lt"/>
              <a:buAutoNum type="arabicPeriod"/>
            </a:pPr>
            <a:r>
              <a:rPr lang="it-IT" sz="2000" dirty="0"/>
              <a:t>MULTINOMIAL NAIVE BAYES</a:t>
            </a:r>
          </a:p>
          <a:p>
            <a:pPr marL="800100" lvl="1" indent="-342900">
              <a:buFont typeface="+mj-lt"/>
              <a:buAutoNum type="arabicPeriod"/>
            </a:pPr>
            <a:r>
              <a:rPr lang="it-IT" sz="2000" dirty="0"/>
              <a:t>NEURAL NETWORK</a:t>
            </a:r>
          </a:p>
          <a:p>
            <a:endParaRPr lang="it-IT" dirty="0"/>
          </a:p>
        </p:txBody>
      </p:sp>
    </p:spTree>
    <p:extLst>
      <p:ext uri="{BB962C8B-B14F-4D97-AF65-F5344CB8AC3E}">
        <p14:creationId xmlns:p14="http://schemas.microsoft.com/office/powerpoint/2010/main" val="1661621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A3C319-D0D0-4F6F-BC92-6EC6054B4AA7}"/>
              </a:ext>
            </a:extLst>
          </p:cNvPr>
          <p:cNvSpPr>
            <a:spLocks noGrp="1"/>
          </p:cNvSpPr>
          <p:nvPr>
            <p:ph type="title"/>
          </p:nvPr>
        </p:nvSpPr>
        <p:spPr/>
        <p:txBody>
          <a:bodyPr/>
          <a:lstStyle/>
          <a:p>
            <a:r>
              <a:rPr lang="it-IT" dirty="0"/>
              <a:t>1. K-NEAREST-NEIGBOUR</a:t>
            </a:r>
            <a:br>
              <a:rPr lang="it-IT" dirty="0"/>
            </a:br>
            <a:endParaRPr lang="it-IT" dirty="0"/>
          </a:p>
        </p:txBody>
      </p:sp>
      <p:sp>
        <p:nvSpPr>
          <p:cNvPr id="3" name="Segnaposto contenuto 2">
            <a:extLst>
              <a:ext uri="{FF2B5EF4-FFF2-40B4-BE49-F238E27FC236}">
                <a16:creationId xmlns:a16="http://schemas.microsoft.com/office/drawing/2014/main" id="{D318789E-717B-4943-B20B-8B2015B40985}"/>
              </a:ext>
            </a:extLst>
          </p:cNvPr>
          <p:cNvSpPr>
            <a:spLocks noGrp="1"/>
          </p:cNvSpPr>
          <p:nvPr>
            <p:ph idx="1"/>
          </p:nvPr>
        </p:nvSpPr>
        <p:spPr>
          <a:xfrm>
            <a:off x="2589212" y="1515717"/>
            <a:ext cx="8915400" cy="4718173"/>
          </a:xfrm>
        </p:spPr>
        <p:txBody>
          <a:bodyPr>
            <a:normAutofit/>
          </a:bodyPr>
          <a:lstStyle/>
          <a:p>
            <a:pPr algn="just"/>
            <a:r>
              <a:rPr lang="it-IT" dirty="0"/>
              <a:t>Il K-Nearest-neighbour è un algoritmo di apprendimento supervisionato che consiste nell’individuare i k esempi più vicini a quello che si intende classificare, a quest’ultimo viene quindi attribuita la categoria “più ricorrente” tra i k esempi più vicini.</a:t>
            </a:r>
          </a:p>
          <a:p>
            <a:pPr algn="just"/>
            <a:endParaRPr lang="it-IT" dirty="0"/>
          </a:p>
          <a:p>
            <a:pPr algn="just"/>
            <a:endParaRPr lang="it-IT" dirty="0"/>
          </a:p>
          <a:p>
            <a:pPr algn="just"/>
            <a:endParaRPr lang="it-IT" dirty="0"/>
          </a:p>
          <a:p>
            <a:pPr algn="just"/>
            <a:endParaRPr lang="it-IT" dirty="0"/>
          </a:p>
          <a:p>
            <a:pPr marL="0" indent="0" algn="just">
              <a:buNone/>
            </a:pPr>
            <a:endParaRPr lang="it-IT" dirty="0"/>
          </a:p>
          <a:p>
            <a:pPr marL="0" indent="0" algn="just">
              <a:buNone/>
            </a:pPr>
            <a:endParaRPr lang="it-IT" dirty="0"/>
          </a:p>
          <a:p>
            <a:pPr algn="just"/>
            <a:r>
              <a:rPr lang="it-IT" dirty="0"/>
              <a:t>Il grafico proposto di sopra, fornisce un suggerimento sulla scelta del numero di vicini per minimizzare l’errore medio. Si evince dal grafico che con numero di vicini = 2 l’errore medio minimo commesso è di 0.25.</a:t>
            </a:r>
          </a:p>
          <a:p>
            <a:pPr algn="just"/>
            <a:endParaRPr lang="it-IT" dirty="0"/>
          </a:p>
          <a:p>
            <a:pPr algn="just"/>
            <a:endParaRPr lang="it-IT" dirty="0"/>
          </a:p>
        </p:txBody>
      </p:sp>
      <p:pic>
        <p:nvPicPr>
          <p:cNvPr id="4" name="Immagine 3">
            <a:extLst>
              <a:ext uri="{FF2B5EF4-FFF2-40B4-BE49-F238E27FC236}">
                <a16:creationId xmlns:a16="http://schemas.microsoft.com/office/drawing/2014/main" id="{A968D70F-3669-49BF-810E-45A4C08F5B4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99092" y="2796607"/>
            <a:ext cx="2988945" cy="2108200"/>
          </a:xfrm>
          <a:prstGeom prst="rect">
            <a:avLst/>
          </a:prstGeom>
          <a:noFill/>
          <a:ln>
            <a:noFill/>
          </a:ln>
        </p:spPr>
      </p:pic>
    </p:spTree>
    <p:extLst>
      <p:ext uri="{BB962C8B-B14F-4D97-AF65-F5344CB8AC3E}">
        <p14:creationId xmlns:p14="http://schemas.microsoft.com/office/powerpoint/2010/main" val="2639908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D5D19A-12BC-4CAE-96B1-C6A10A5DDA3C}"/>
              </a:ext>
            </a:extLst>
          </p:cNvPr>
          <p:cNvSpPr>
            <a:spLocks noGrp="1"/>
          </p:cNvSpPr>
          <p:nvPr>
            <p:ph type="title"/>
          </p:nvPr>
        </p:nvSpPr>
        <p:spPr>
          <a:xfrm>
            <a:off x="2657529" y="619140"/>
            <a:ext cx="8911687" cy="936334"/>
          </a:xfrm>
        </p:spPr>
        <p:txBody>
          <a:bodyPr/>
          <a:lstStyle/>
          <a:p>
            <a:r>
              <a:rPr lang="it-IT" dirty="0"/>
              <a:t>Grafici prodotti</a:t>
            </a:r>
          </a:p>
        </p:txBody>
      </p:sp>
      <p:sp>
        <p:nvSpPr>
          <p:cNvPr id="3" name="Segnaposto contenuto 2">
            <a:extLst>
              <a:ext uri="{FF2B5EF4-FFF2-40B4-BE49-F238E27FC236}">
                <a16:creationId xmlns:a16="http://schemas.microsoft.com/office/drawing/2014/main" id="{75FFC47C-9385-44B7-B361-B22027F5A8CF}"/>
              </a:ext>
            </a:extLst>
          </p:cNvPr>
          <p:cNvSpPr>
            <a:spLocks noGrp="1"/>
          </p:cNvSpPr>
          <p:nvPr>
            <p:ph idx="1"/>
          </p:nvPr>
        </p:nvSpPr>
        <p:spPr>
          <a:xfrm>
            <a:off x="2589212" y="1267239"/>
            <a:ext cx="8915400" cy="5416826"/>
          </a:xfrm>
        </p:spPr>
        <p:txBody>
          <a:bodyPr>
            <a:normAutofit/>
          </a:bodyPr>
          <a:lstStyle/>
          <a:p>
            <a:pPr marL="857250" lvl="2" indent="0" algn="just">
              <a:buNone/>
            </a:pPr>
            <a:r>
              <a:rPr lang="it-IT" sz="1800" dirty="0"/>
              <a:t>Dalla classificazione dell’algoritmo sono stati prodotti i seguenti classification report pre e post applicazione dell’algoritmo SMOTE.</a:t>
            </a:r>
          </a:p>
          <a:p>
            <a:pPr marL="857250" lvl="2" indent="0">
              <a:buNone/>
            </a:pPr>
            <a:endParaRPr lang="it-IT" sz="1200" dirty="0"/>
          </a:p>
          <a:p>
            <a:pPr marL="457200" lvl="1" indent="0">
              <a:buNone/>
            </a:pPr>
            <a:r>
              <a:rPr lang="it-IT" sz="1800" dirty="0"/>
              <a:t>PRE-SMOTE                                                     POST-SMOTE</a:t>
            </a:r>
          </a:p>
        </p:txBody>
      </p:sp>
      <p:pic>
        <p:nvPicPr>
          <p:cNvPr id="4" name="Immagine 3">
            <a:extLst>
              <a:ext uri="{FF2B5EF4-FFF2-40B4-BE49-F238E27FC236}">
                <a16:creationId xmlns:a16="http://schemas.microsoft.com/office/drawing/2014/main" id="{BA194234-1CEF-4AED-A038-915E8FA1FB0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80564" y="2593452"/>
            <a:ext cx="3128645" cy="1287780"/>
          </a:xfrm>
          <a:prstGeom prst="rect">
            <a:avLst/>
          </a:prstGeom>
          <a:noFill/>
          <a:ln>
            <a:noFill/>
          </a:ln>
        </p:spPr>
      </p:pic>
      <p:pic>
        <p:nvPicPr>
          <p:cNvPr id="5" name="Immagine 4">
            <a:extLst>
              <a:ext uri="{FF2B5EF4-FFF2-40B4-BE49-F238E27FC236}">
                <a16:creationId xmlns:a16="http://schemas.microsoft.com/office/drawing/2014/main" id="{A57CEBD7-7B3E-48A3-99AF-6C5C869E63E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70220" y="2632877"/>
            <a:ext cx="3190764" cy="1248355"/>
          </a:xfrm>
          <a:prstGeom prst="rect">
            <a:avLst/>
          </a:prstGeom>
          <a:noFill/>
          <a:ln>
            <a:noFill/>
          </a:ln>
        </p:spPr>
      </p:pic>
      <p:pic>
        <p:nvPicPr>
          <p:cNvPr id="6" name="Immagine 5">
            <a:extLst>
              <a:ext uri="{FF2B5EF4-FFF2-40B4-BE49-F238E27FC236}">
                <a16:creationId xmlns:a16="http://schemas.microsoft.com/office/drawing/2014/main" id="{DA34E0E0-1713-4A93-A1A3-0B87BAA1C29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080564" y="4123456"/>
            <a:ext cx="2980055" cy="2318385"/>
          </a:xfrm>
          <a:prstGeom prst="rect">
            <a:avLst/>
          </a:prstGeom>
          <a:noFill/>
          <a:ln>
            <a:noFill/>
          </a:ln>
        </p:spPr>
      </p:pic>
      <p:pic>
        <p:nvPicPr>
          <p:cNvPr id="7" name="Immagine 6">
            <a:extLst>
              <a:ext uri="{FF2B5EF4-FFF2-40B4-BE49-F238E27FC236}">
                <a16:creationId xmlns:a16="http://schemas.microsoft.com/office/drawing/2014/main" id="{BFF08E7E-421B-45A3-A62E-9625E34C0A7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697553" y="4123456"/>
            <a:ext cx="3136099" cy="2318385"/>
          </a:xfrm>
          <a:prstGeom prst="rect">
            <a:avLst/>
          </a:prstGeom>
          <a:noFill/>
          <a:ln>
            <a:noFill/>
          </a:ln>
        </p:spPr>
      </p:pic>
    </p:spTree>
    <p:extLst>
      <p:ext uri="{BB962C8B-B14F-4D97-AF65-F5344CB8AC3E}">
        <p14:creationId xmlns:p14="http://schemas.microsoft.com/office/powerpoint/2010/main" val="347534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D769D9-968B-48CB-AF6C-50DB4C12055F}"/>
              </a:ext>
            </a:extLst>
          </p:cNvPr>
          <p:cNvSpPr>
            <a:spLocks noGrp="1"/>
          </p:cNvSpPr>
          <p:nvPr>
            <p:ph type="title"/>
          </p:nvPr>
        </p:nvSpPr>
        <p:spPr/>
        <p:txBody>
          <a:bodyPr/>
          <a:lstStyle/>
          <a:p>
            <a:r>
              <a:rPr lang="it-IT" dirty="0"/>
              <a:t>ROC-Curve</a:t>
            </a:r>
          </a:p>
        </p:txBody>
      </p:sp>
      <p:sp>
        <p:nvSpPr>
          <p:cNvPr id="3" name="Segnaposto contenuto 2">
            <a:extLst>
              <a:ext uri="{FF2B5EF4-FFF2-40B4-BE49-F238E27FC236}">
                <a16:creationId xmlns:a16="http://schemas.microsoft.com/office/drawing/2014/main" id="{5E8E0C6C-48EF-4E06-B61C-6B1C43E25DA0}"/>
              </a:ext>
            </a:extLst>
          </p:cNvPr>
          <p:cNvSpPr>
            <a:spLocks noGrp="1"/>
          </p:cNvSpPr>
          <p:nvPr>
            <p:ph idx="1"/>
          </p:nvPr>
        </p:nvSpPr>
        <p:spPr>
          <a:xfrm>
            <a:off x="2592925" y="1388165"/>
            <a:ext cx="8915400" cy="4013752"/>
          </a:xfrm>
        </p:spPr>
        <p:txBody>
          <a:bodyPr/>
          <a:lstStyle/>
          <a:p>
            <a:r>
              <a:rPr lang="it-IT" dirty="0"/>
              <a:t>La curva ROC (</a:t>
            </a:r>
            <a:r>
              <a:rPr lang="it-IT" b="1" dirty="0"/>
              <a:t>Receiver Operating Characteristics</a:t>
            </a:r>
            <a:r>
              <a:rPr lang="it-IT" dirty="0"/>
              <a:t> ) dell'AUC ( </a:t>
            </a:r>
            <a:r>
              <a:rPr lang="it-IT" b="1" dirty="0"/>
              <a:t>Area Under The Curve</a:t>
            </a:r>
            <a:r>
              <a:rPr lang="it-IT" dirty="0"/>
              <a:t> ) è una delle metriche di valutazione più importanti per il controllo delle prestazioni di qualsiasi modello di classificazione.</a:t>
            </a:r>
          </a:p>
          <a:p>
            <a:r>
              <a:rPr lang="it-IT" dirty="0"/>
              <a:t>Il ROC è una curva di probabilità e l'AUC rappresenta la misura della separabilità. Maggiore è l'AUC, migliore è il modello nel predire 0 come 0 e 1 come 1. </a:t>
            </a:r>
          </a:p>
          <a:p>
            <a:r>
              <a:rPr lang="it-IT" dirty="0"/>
              <a:t>Nel nostro caso l’AUC è pari a 0.688 prima dell’ottimizzazione del dataset con l’algoritmo SMOTE, e subisce un incremento di +0.187 dopo l’ottimizzazione.</a:t>
            </a:r>
            <a:endParaRPr lang="it-IT" sz="1050" dirty="0"/>
          </a:p>
          <a:p>
            <a:pPr marL="0" indent="0">
              <a:buNone/>
            </a:pPr>
            <a:r>
              <a:rPr lang="it-IT" dirty="0"/>
              <a:t>PRE                                                                POST </a:t>
            </a:r>
          </a:p>
          <a:p>
            <a:endParaRPr lang="it-IT" dirty="0"/>
          </a:p>
        </p:txBody>
      </p:sp>
      <p:pic>
        <p:nvPicPr>
          <p:cNvPr id="4" name="Immagine 3">
            <a:extLst>
              <a:ext uri="{FF2B5EF4-FFF2-40B4-BE49-F238E27FC236}">
                <a16:creationId xmlns:a16="http://schemas.microsoft.com/office/drawing/2014/main" id="{6CEC80AE-9941-49B0-A3FE-2EA5B9CFFA1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92925" y="4593535"/>
            <a:ext cx="2956560" cy="2133600"/>
          </a:xfrm>
          <a:prstGeom prst="rect">
            <a:avLst/>
          </a:prstGeom>
          <a:noFill/>
          <a:ln>
            <a:noFill/>
          </a:ln>
        </p:spPr>
      </p:pic>
      <p:pic>
        <p:nvPicPr>
          <p:cNvPr id="5" name="Immagine 4">
            <a:extLst>
              <a:ext uri="{FF2B5EF4-FFF2-40B4-BE49-F238E27FC236}">
                <a16:creationId xmlns:a16="http://schemas.microsoft.com/office/drawing/2014/main" id="{A28FC539-F0A7-442E-A1DF-B3FAB995CF5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168267" y="4646875"/>
            <a:ext cx="2964180" cy="2080260"/>
          </a:xfrm>
          <a:prstGeom prst="rect">
            <a:avLst/>
          </a:prstGeom>
          <a:noFill/>
          <a:ln>
            <a:noFill/>
          </a:ln>
        </p:spPr>
      </p:pic>
    </p:spTree>
    <p:extLst>
      <p:ext uri="{BB962C8B-B14F-4D97-AF65-F5344CB8AC3E}">
        <p14:creationId xmlns:p14="http://schemas.microsoft.com/office/powerpoint/2010/main" val="1498489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ilo">
  <a:themeElements>
    <a:clrScheme name="Filo">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Fil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160</TotalTime>
  <Words>1823</Words>
  <Application>Microsoft Office PowerPoint</Application>
  <PresentationFormat>Widescreen</PresentationFormat>
  <Paragraphs>309</Paragraphs>
  <Slides>49</Slides>
  <Notes>15</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49</vt:i4>
      </vt:variant>
    </vt:vector>
  </HeadingPairs>
  <TitlesOfParts>
    <vt:vector size="55" baseType="lpstr">
      <vt:lpstr>Arial</vt:lpstr>
      <vt:lpstr>Calibri</vt:lpstr>
      <vt:lpstr>Century Gothic</vt:lpstr>
      <vt:lpstr>Wingdings</vt:lpstr>
      <vt:lpstr>Wingdings 3</vt:lpstr>
      <vt:lpstr>Filo</vt:lpstr>
      <vt:lpstr>Progetto di Ingegneria della conoscenza</vt:lpstr>
      <vt:lpstr>Introduzione</vt:lpstr>
      <vt:lpstr>Apprendimento Supervisionato</vt:lpstr>
      <vt:lpstr>Accorgimenti su apprendimento supervisionato</vt:lpstr>
      <vt:lpstr>Grafici utilizzati </vt:lpstr>
      <vt:lpstr>Tipologie algoritmi di apprendimento supervisionato</vt:lpstr>
      <vt:lpstr>1. K-NEAREST-NEIGBOUR </vt:lpstr>
      <vt:lpstr>Grafici prodotti</vt:lpstr>
      <vt:lpstr>ROC-Curve</vt:lpstr>
      <vt:lpstr>Precision-Recall Curve</vt:lpstr>
      <vt:lpstr>Cross Validation</vt:lpstr>
      <vt:lpstr>2. RANDOM FOREST </vt:lpstr>
      <vt:lpstr>Grafici prodotti</vt:lpstr>
      <vt:lpstr>Precision-Recall Curve</vt:lpstr>
      <vt:lpstr>ROC-Curve</vt:lpstr>
      <vt:lpstr>Cross Validation</vt:lpstr>
      <vt:lpstr>3. SUPPORT-VECTOR MACHINES </vt:lpstr>
      <vt:lpstr>Grafici prodotti</vt:lpstr>
      <vt:lpstr>Precision-Recall Curve</vt:lpstr>
      <vt:lpstr>Cross Validation</vt:lpstr>
      <vt:lpstr>4. MULTINOMIAL NAIVE BAYES </vt:lpstr>
      <vt:lpstr>Grafici prodotti</vt:lpstr>
      <vt:lpstr>Precision-Recall Curve</vt:lpstr>
      <vt:lpstr>ROC-Curve</vt:lpstr>
      <vt:lpstr>Cross Validation</vt:lpstr>
      <vt:lpstr>5.NEURAL NETWORK</vt:lpstr>
      <vt:lpstr>Grafici prodotti</vt:lpstr>
      <vt:lpstr>Precision-Recall Curve</vt:lpstr>
      <vt:lpstr>ROC-Curve</vt:lpstr>
      <vt:lpstr>Cross Validation</vt:lpstr>
      <vt:lpstr>Tabella Riassuntiva</vt:lpstr>
      <vt:lpstr>Apprendimento Non-Supervisionato</vt:lpstr>
      <vt:lpstr>K-Means</vt:lpstr>
      <vt:lpstr>Grafici prodotti</vt:lpstr>
      <vt:lpstr>Precision-Recall Curve</vt:lpstr>
      <vt:lpstr>Ontologie</vt:lpstr>
      <vt:lpstr>Ontologia - Creazione</vt:lpstr>
      <vt:lpstr>Ontologia - Testing</vt:lpstr>
      <vt:lpstr>Modellazione ontologia</vt:lpstr>
      <vt:lpstr>Modellazione ontologia</vt:lpstr>
      <vt:lpstr>Modellazione ontologia</vt:lpstr>
      <vt:lpstr>Modellazione ontologia</vt:lpstr>
      <vt:lpstr>Modellazione ontologia</vt:lpstr>
      <vt:lpstr>Query e ontologia</vt:lpstr>
      <vt:lpstr>Query</vt:lpstr>
      <vt:lpstr>Query</vt:lpstr>
      <vt:lpstr>Query</vt:lpstr>
      <vt:lpstr>Query</vt:lpstr>
      <vt:lpstr>Osservazioni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di Ingegneria della conoscenza</dc:title>
  <dc:creator>Mari Abbattista</dc:creator>
  <cp:lastModifiedBy>Mari Abbattista</cp:lastModifiedBy>
  <cp:revision>24</cp:revision>
  <dcterms:created xsi:type="dcterms:W3CDTF">2019-07-04T08:18:08Z</dcterms:created>
  <dcterms:modified xsi:type="dcterms:W3CDTF">2019-07-04T13:52:04Z</dcterms:modified>
</cp:coreProperties>
</file>