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4"/>
  </p:notesMasterIdLst>
  <p:sldIdLst>
    <p:sldId id="634" r:id="rId6"/>
    <p:sldId id="658" r:id="rId7"/>
    <p:sldId id="659" r:id="rId8"/>
    <p:sldId id="662" r:id="rId9"/>
    <p:sldId id="660" r:id="rId10"/>
    <p:sldId id="664" r:id="rId11"/>
    <p:sldId id="661" r:id="rId12"/>
    <p:sldId id="6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8E0D5-402D-4A8B-BB36-E623750921E3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E6E25-A7E9-407D-A807-1F773B1A09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9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0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44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39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56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9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7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0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798-8550-4E42-83AF-A41883ED259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63D-D2B9-534F-8AF7-13A264943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3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0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5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5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93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39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61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2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9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DCD-966A-4CD8-B214-73988935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87F4-7302-4A0B-AA8E-C10DCC64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010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2"/>
            <a:ext cx="12195050" cy="685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369" y="2336800"/>
            <a:ext cx="5788152" cy="2091087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9" y="4427887"/>
            <a:ext cx="5789202" cy="12855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1292" y="636663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E7FBFD-78E1-42FB-85FC-D9CE5E3DEFA5}" type="slidenum">
              <a:rPr lang="en-US" smtClean="0">
                <a:solidFill>
                  <a:srgbClr val="10069F"/>
                </a:solidFill>
              </a:rPr>
              <a:pPr/>
              <a:t>‹#›</a:t>
            </a:fld>
            <a:endParaRPr lang="en-US">
              <a:solidFill>
                <a:srgbClr val="10069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70622" y="276225"/>
            <a:ext cx="2165537" cy="271230"/>
            <a:chOff x="158750" y="276225"/>
            <a:chExt cx="6388100" cy="800100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58750" y="276225"/>
              <a:ext cx="857250" cy="736600"/>
            </a:xfrm>
            <a:custGeom>
              <a:avLst/>
              <a:gdLst>
                <a:gd name="T0" fmla="*/ 298 w 540"/>
                <a:gd name="T1" fmla="*/ 0 h 464"/>
                <a:gd name="T2" fmla="*/ 374 w 540"/>
                <a:gd name="T3" fmla="*/ 18 h 464"/>
                <a:gd name="T4" fmla="*/ 442 w 540"/>
                <a:gd name="T5" fmla="*/ 52 h 464"/>
                <a:gd name="T6" fmla="*/ 494 w 540"/>
                <a:gd name="T7" fmla="*/ 102 h 464"/>
                <a:gd name="T8" fmla="*/ 528 w 540"/>
                <a:gd name="T9" fmla="*/ 162 h 464"/>
                <a:gd name="T10" fmla="*/ 540 w 540"/>
                <a:gd name="T11" fmla="*/ 232 h 464"/>
                <a:gd name="T12" fmla="*/ 534 w 540"/>
                <a:gd name="T13" fmla="*/ 278 h 464"/>
                <a:gd name="T14" fmla="*/ 506 w 540"/>
                <a:gd name="T15" fmla="*/ 342 h 464"/>
                <a:gd name="T16" fmla="*/ 460 w 540"/>
                <a:gd name="T17" fmla="*/ 396 h 464"/>
                <a:gd name="T18" fmla="*/ 398 w 540"/>
                <a:gd name="T19" fmla="*/ 436 h 464"/>
                <a:gd name="T20" fmla="*/ 324 w 540"/>
                <a:gd name="T21" fmla="*/ 460 h 464"/>
                <a:gd name="T22" fmla="*/ 270 w 540"/>
                <a:gd name="T23" fmla="*/ 464 h 464"/>
                <a:gd name="T24" fmla="*/ 190 w 540"/>
                <a:gd name="T25" fmla="*/ 454 h 464"/>
                <a:gd name="T26" fmla="*/ 118 w 540"/>
                <a:gd name="T27" fmla="*/ 424 h 464"/>
                <a:gd name="T28" fmla="*/ 62 w 540"/>
                <a:gd name="T29" fmla="*/ 380 h 464"/>
                <a:gd name="T30" fmla="*/ 20 w 540"/>
                <a:gd name="T31" fmla="*/ 322 h 464"/>
                <a:gd name="T32" fmla="*/ 2 w 540"/>
                <a:gd name="T33" fmla="*/ 256 h 464"/>
                <a:gd name="T34" fmla="*/ 2 w 540"/>
                <a:gd name="T35" fmla="*/ 208 h 464"/>
                <a:gd name="T36" fmla="*/ 20 w 540"/>
                <a:gd name="T37" fmla="*/ 142 h 464"/>
                <a:gd name="T38" fmla="*/ 62 w 540"/>
                <a:gd name="T39" fmla="*/ 84 h 464"/>
                <a:gd name="T40" fmla="*/ 118 w 540"/>
                <a:gd name="T41" fmla="*/ 40 h 464"/>
                <a:gd name="T42" fmla="*/ 190 w 540"/>
                <a:gd name="T43" fmla="*/ 10 h 464"/>
                <a:gd name="T44" fmla="*/ 270 w 540"/>
                <a:gd name="T45" fmla="*/ 0 h 464"/>
                <a:gd name="T46" fmla="*/ 270 w 540"/>
                <a:gd name="T47" fmla="*/ 232 h 464"/>
                <a:gd name="T48" fmla="*/ 220 w 540"/>
                <a:gd name="T49" fmla="*/ 196 h 464"/>
                <a:gd name="T50" fmla="*/ 208 w 540"/>
                <a:gd name="T51" fmla="*/ 176 h 464"/>
                <a:gd name="T52" fmla="*/ 156 w 540"/>
                <a:gd name="T53" fmla="*/ 130 h 464"/>
                <a:gd name="T54" fmla="*/ 76 w 540"/>
                <a:gd name="T55" fmla="*/ 152 h 464"/>
                <a:gd name="T56" fmla="*/ 130 w 540"/>
                <a:gd name="T57" fmla="*/ 204 h 464"/>
                <a:gd name="T58" fmla="*/ 138 w 540"/>
                <a:gd name="T59" fmla="*/ 230 h 464"/>
                <a:gd name="T60" fmla="*/ 132 w 540"/>
                <a:gd name="T61" fmla="*/ 244 h 464"/>
                <a:gd name="T62" fmla="*/ 108 w 540"/>
                <a:gd name="T63" fmla="*/ 250 h 464"/>
                <a:gd name="T64" fmla="*/ 38 w 540"/>
                <a:gd name="T65" fmla="*/ 330 h 464"/>
                <a:gd name="T66" fmla="*/ 146 w 540"/>
                <a:gd name="T67" fmla="*/ 330 h 464"/>
                <a:gd name="T68" fmla="*/ 186 w 540"/>
                <a:gd name="T69" fmla="*/ 320 h 464"/>
                <a:gd name="T70" fmla="*/ 214 w 540"/>
                <a:gd name="T71" fmla="*/ 296 h 464"/>
                <a:gd name="T72" fmla="*/ 320 w 540"/>
                <a:gd name="T73" fmla="*/ 390 h 464"/>
                <a:gd name="T74" fmla="*/ 326 w 540"/>
                <a:gd name="T75" fmla="*/ 296 h 464"/>
                <a:gd name="T76" fmla="*/ 352 w 540"/>
                <a:gd name="T77" fmla="*/ 320 h 464"/>
                <a:gd name="T78" fmla="*/ 392 w 540"/>
                <a:gd name="T79" fmla="*/ 330 h 464"/>
                <a:gd name="T80" fmla="*/ 500 w 540"/>
                <a:gd name="T81" fmla="*/ 250 h 464"/>
                <a:gd name="T82" fmla="*/ 432 w 540"/>
                <a:gd name="T83" fmla="*/ 250 h 464"/>
                <a:gd name="T84" fmla="*/ 408 w 540"/>
                <a:gd name="T85" fmla="*/ 244 h 464"/>
                <a:gd name="T86" fmla="*/ 400 w 540"/>
                <a:gd name="T87" fmla="*/ 230 h 464"/>
                <a:gd name="T88" fmla="*/ 410 w 540"/>
                <a:gd name="T89" fmla="*/ 204 h 464"/>
                <a:gd name="T90" fmla="*/ 462 w 540"/>
                <a:gd name="T91" fmla="*/ 152 h 464"/>
                <a:gd name="T92" fmla="*/ 382 w 540"/>
                <a:gd name="T93" fmla="*/ 130 h 464"/>
                <a:gd name="T94" fmla="*/ 330 w 540"/>
                <a:gd name="T95" fmla="*/ 176 h 464"/>
                <a:gd name="T96" fmla="*/ 320 w 540"/>
                <a:gd name="T97" fmla="*/ 19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0" h="464">
                  <a:moveTo>
                    <a:pt x="270" y="0"/>
                  </a:moveTo>
                  <a:lnTo>
                    <a:pt x="270" y="0"/>
                  </a:lnTo>
                  <a:lnTo>
                    <a:pt x="298" y="0"/>
                  </a:lnTo>
                  <a:lnTo>
                    <a:pt x="324" y="4"/>
                  </a:lnTo>
                  <a:lnTo>
                    <a:pt x="350" y="10"/>
                  </a:lnTo>
                  <a:lnTo>
                    <a:pt x="374" y="18"/>
                  </a:lnTo>
                  <a:lnTo>
                    <a:pt x="398" y="28"/>
                  </a:lnTo>
                  <a:lnTo>
                    <a:pt x="420" y="40"/>
                  </a:lnTo>
                  <a:lnTo>
                    <a:pt x="442" y="52"/>
                  </a:lnTo>
                  <a:lnTo>
                    <a:pt x="460" y="68"/>
                  </a:lnTo>
                  <a:lnTo>
                    <a:pt x="478" y="84"/>
                  </a:lnTo>
                  <a:lnTo>
                    <a:pt x="494" y="102"/>
                  </a:lnTo>
                  <a:lnTo>
                    <a:pt x="506" y="122"/>
                  </a:lnTo>
                  <a:lnTo>
                    <a:pt x="518" y="142"/>
                  </a:lnTo>
                  <a:lnTo>
                    <a:pt x="528" y="162"/>
                  </a:lnTo>
                  <a:lnTo>
                    <a:pt x="534" y="184"/>
                  </a:lnTo>
                  <a:lnTo>
                    <a:pt x="538" y="208"/>
                  </a:lnTo>
                  <a:lnTo>
                    <a:pt x="540" y="232"/>
                  </a:lnTo>
                  <a:lnTo>
                    <a:pt x="540" y="232"/>
                  </a:lnTo>
                  <a:lnTo>
                    <a:pt x="538" y="256"/>
                  </a:lnTo>
                  <a:lnTo>
                    <a:pt x="534" y="278"/>
                  </a:lnTo>
                  <a:lnTo>
                    <a:pt x="528" y="300"/>
                  </a:lnTo>
                  <a:lnTo>
                    <a:pt x="518" y="322"/>
                  </a:lnTo>
                  <a:lnTo>
                    <a:pt x="506" y="342"/>
                  </a:lnTo>
                  <a:lnTo>
                    <a:pt x="494" y="362"/>
                  </a:lnTo>
                  <a:lnTo>
                    <a:pt x="478" y="380"/>
                  </a:lnTo>
                  <a:lnTo>
                    <a:pt x="460" y="396"/>
                  </a:lnTo>
                  <a:lnTo>
                    <a:pt x="442" y="410"/>
                  </a:lnTo>
                  <a:lnTo>
                    <a:pt x="420" y="424"/>
                  </a:lnTo>
                  <a:lnTo>
                    <a:pt x="398" y="436"/>
                  </a:lnTo>
                  <a:lnTo>
                    <a:pt x="374" y="446"/>
                  </a:lnTo>
                  <a:lnTo>
                    <a:pt x="350" y="454"/>
                  </a:lnTo>
                  <a:lnTo>
                    <a:pt x="324" y="460"/>
                  </a:lnTo>
                  <a:lnTo>
                    <a:pt x="298" y="462"/>
                  </a:lnTo>
                  <a:lnTo>
                    <a:pt x="270" y="464"/>
                  </a:lnTo>
                  <a:lnTo>
                    <a:pt x="270" y="464"/>
                  </a:lnTo>
                  <a:lnTo>
                    <a:pt x="242" y="462"/>
                  </a:lnTo>
                  <a:lnTo>
                    <a:pt x="216" y="458"/>
                  </a:lnTo>
                  <a:lnTo>
                    <a:pt x="190" y="454"/>
                  </a:lnTo>
                  <a:lnTo>
                    <a:pt x="164" y="446"/>
                  </a:lnTo>
                  <a:lnTo>
                    <a:pt x="140" y="436"/>
                  </a:lnTo>
                  <a:lnTo>
                    <a:pt x="118" y="424"/>
                  </a:lnTo>
                  <a:lnTo>
                    <a:pt x="98" y="410"/>
                  </a:lnTo>
                  <a:lnTo>
                    <a:pt x="78" y="396"/>
                  </a:lnTo>
                  <a:lnTo>
                    <a:pt x="62" y="380"/>
                  </a:lnTo>
                  <a:lnTo>
                    <a:pt x="46" y="362"/>
                  </a:lnTo>
                  <a:lnTo>
                    <a:pt x="32" y="342"/>
                  </a:lnTo>
                  <a:lnTo>
                    <a:pt x="20" y="322"/>
                  </a:lnTo>
                  <a:lnTo>
                    <a:pt x="12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2" y="162"/>
                  </a:lnTo>
                  <a:lnTo>
                    <a:pt x="20" y="142"/>
                  </a:lnTo>
                  <a:lnTo>
                    <a:pt x="32" y="120"/>
                  </a:lnTo>
                  <a:lnTo>
                    <a:pt x="46" y="102"/>
                  </a:lnTo>
                  <a:lnTo>
                    <a:pt x="62" y="84"/>
                  </a:lnTo>
                  <a:lnTo>
                    <a:pt x="78" y="68"/>
                  </a:lnTo>
                  <a:lnTo>
                    <a:pt x="98" y="52"/>
                  </a:lnTo>
                  <a:lnTo>
                    <a:pt x="118" y="40"/>
                  </a:lnTo>
                  <a:lnTo>
                    <a:pt x="140" y="28"/>
                  </a:lnTo>
                  <a:lnTo>
                    <a:pt x="164" y="18"/>
                  </a:lnTo>
                  <a:lnTo>
                    <a:pt x="190" y="10"/>
                  </a:lnTo>
                  <a:lnTo>
                    <a:pt x="216" y="4"/>
                  </a:lnTo>
                  <a:lnTo>
                    <a:pt x="242" y="0"/>
                  </a:lnTo>
                  <a:lnTo>
                    <a:pt x="270" y="0"/>
                  </a:lnTo>
                  <a:lnTo>
                    <a:pt x="270" y="0"/>
                  </a:lnTo>
                  <a:close/>
                  <a:moveTo>
                    <a:pt x="270" y="232"/>
                  </a:moveTo>
                  <a:lnTo>
                    <a:pt x="270" y="232"/>
                  </a:lnTo>
                  <a:close/>
                  <a:moveTo>
                    <a:pt x="220" y="50"/>
                  </a:moveTo>
                  <a:lnTo>
                    <a:pt x="220" y="50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14" y="186"/>
                  </a:lnTo>
                  <a:lnTo>
                    <a:pt x="208" y="176"/>
                  </a:lnTo>
                  <a:lnTo>
                    <a:pt x="194" y="160"/>
                  </a:lnTo>
                  <a:lnTo>
                    <a:pt x="176" y="144"/>
                  </a:lnTo>
                  <a:lnTo>
                    <a:pt x="156" y="130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76" y="152"/>
                  </a:lnTo>
                  <a:lnTo>
                    <a:pt x="106" y="178"/>
                  </a:lnTo>
                  <a:lnTo>
                    <a:pt x="120" y="192"/>
                  </a:lnTo>
                  <a:lnTo>
                    <a:pt x="130" y="204"/>
                  </a:lnTo>
                  <a:lnTo>
                    <a:pt x="136" y="218"/>
                  </a:lnTo>
                  <a:lnTo>
                    <a:pt x="138" y="230"/>
                  </a:lnTo>
                  <a:lnTo>
                    <a:pt x="138" y="230"/>
                  </a:lnTo>
                  <a:lnTo>
                    <a:pt x="138" y="236"/>
                  </a:lnTo>
                  <a:lnTo>
                    <a:pt x="136" y="240"/>
                  </a:lnTo>
                  <a:lnTo>
                    <a:pt x="132" y="244"/>
                  </a:lnTo>
                  <a:lnTo>
                    <a:pt x="128" y="246"/>
                  </a:lnTo>
                  <a:lnTo>
                    <a:pt x="118" y="250"/>
                  </a:lnTo>
                  <a:lnTo>
                    <a:pt x="108" y="250"/>
                  </a:lnTo>
                  <a:lnTo>
                    <a:pt x="108" y="250"/>
                  </a:lnTo>
                  <a:lnTo>
                    <a:pt x="38" y="250"/>
                  </a:lnTo>
                  <a:lnTo>
                    <a:pt x="38" y="330"/>
                  </a:lnTo>
                  <a:lnTo>
                    <a:pt x="38" y="330"/>
                  </a:lnTo>
                  <a:lnTo>
                    <a:pt x="146" y="330"/>
                  </a:lnTo>
                  <a:lnTo>
                    <a:pt x="146" y="330"/>
                  </a:lnTo>
                  <a:lnTo>
                    <a:pt x="166" y="328"/>
                  </a:lnTo>
                  <a:lnTo>
                    <a:pt x="176" y="324"/>
                  </a:lnTo>
                  <a:lnTo>
                    <a:pt x="186" y="320"/>
                  </a:lnTo>
                  <a:lnTo>
                    <a:pt x="196" y="314"/>
                  </a:lnTo>
                  <a:lnTo>
                    <a:pt x="206" y="306"/>
                  </a:lnTo>
                  <a:lnTo>
                    <a:pt x="214" y="296"/>
                  </a:lnTo>
                  <a:lnTo>
                    <a:pt x="220" y="284"/>
                  </a:lnTo>
                  <a:lnTo>
                    <a:pt x="220" y="390"/>
                  </a:lnTo>
                  <a:lnTo>
                    <a:pt x="320" y="390"/>
                  </a:lnTo>
                  <a:lnTo>
                    <a:pt x="320" y="284"/>
                  </a:lnTo>
                  <a:lnTo>
                    <a:pt x="320" y="284"/>
                  </a:lnTo>
                  <a:lnTo>
                    <a:pt x="326" y="296"/>
                  </a:lnTo>
                  <a:lnTo>
                    <a:pt x="334" y="306"/>
                  </a:lnTo>
                  <a:lnTo>
                    <a:pt x="342" y="314"/>
                  </a:lnTo>
                  <a:lnTo>
                    <a:pt x="352" y="320"/>
                  </a:lnTo>
                  <a:lnTo>
                    <a:pt x="362" y="324"/>
                  </a:lnTo>
                  <a:lnTo>
                    <a:pt x="372" y="328"/>
                  </a:lnTo>
                  <a:lnTo>
                    <a:pt x="392" y="330"/>
                  </a:lnTo>
                  <a:lnTo>
                    <a:pt x="392" y="330"/>
                  </a:lnTo>
                  <a:lnTo>
                    <a:pt x="500" y="330"/>
                  </a:lnTo>
                  <a:lnTo>
                    <a:pt x="500" y="250"/>
                  </a:lnTo>
                  <a:lnTo>
                    <a:pt x="500" y="250"/>
                  </a:lnTo>
                  <a:lnTo>
                    <a:pt x="432" y="250"/>
                  </a:lnTo>
                  <a:lnTo>
                    <a:pt x="432" y="250"/>
                  </a:lnTo>
                  <a:lnTo>
                    <a:pt x="422" y="250"/>
                  </a:lnTo>
                  <a:lnTo>
                    <a:pt x="412" y="246"/>
                  </a:lnTo>
                  <a:lnTo>
                    <a:pt x="408" y="244"/>
                  </a:lnTo>
                  <a:lnTo>
                    <a:pt x="404" y="240"/>
                  </a:lnTo>
                  <a:lnTo>
                    <a:pt x="402" y="236"/>
                  </a:lnTo>
                  <a:lnTo>
                    <a:pt x="400" y="230"/>
                  </a:lnTo>
                  <a:lnTo>
                    <a:pt x="400" y="230"/>
                  </a:lnTo>
                  <a:lnTo>
                    <a:pt x="402" y="218"/>
                  </a:lnTo>
                  <a:lnTo>
                    <a:pt x="410" y="204"/>
                  </a:lnTo>
                  <a:lnTo>
                    <a:pt x="420" y="192"/>
                  </a:lnTo>
                  <a:lnTo>
                    <a:pt x="432" y="178"/>
                  </a:lnTo>
                  <a:lnTo>
                    <a:pt x="462" y="152"/>
                  </a:lnTo>
                  <a:lnTo>
                    <a:pt x="492" y="130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64" y="144"/>
                  </a:lnTo>
                  <a:lnTo>
                    <a:pt x="346" y="160"/>
                  </a:lnTo>
                  <a:lnTo>
                    <a:pt x="330" y="176"/>
                  </a:lnTo>
                  <a:lnTo>
                    <a:pt x="324" y="186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20" y="50"/>
                  </a:lnTo>
                  <a:lnTo>
                    <a:pt x="22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14450" y="339725"/>
              <a:ext cx="5232400" cy="736600"/>
              <a:chOff x="1314450" y="339725"/>
              <a:chExt cx="5232400" cy="736600"/>
            </a:xfrm>
            <a:grpFill/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175" y="352425"/>
                <a:ext cx="139700" cy="98425"/>
              </a:xfrm>
              <a:custGeom>
                <a:avLst/>
                <a:gdLst>
                  <a:gd name="T0" fmla="*/ 4 w 88"/>
                  <a:gd name="T1" fmla="*/ 0 h 62"/>
                  <a:gd name="T2" fmla="*/ 88 w 88"/>
                  <a:gd name="T3" fmla="*/ 0 h 62"/>
                  <a:gd name="T4" fmla="*/ 84 w 88"/>
                  <a:gd name="T5" fmla="*/ 62 h 62"/>
                  <a:gd name="T6" fmla="*/ 0 w 88"/>
                  <a:gd name="T7" fmla="*/ 62 h 62"/>
                  <a:gd name="T8" fmla="*/ 4 w 88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62">
                    <a:moveTo>
                      <a:pt x="4" y="0"/>
                    </a:moveTo>
                    <a:lnTo>
                      <a:pt x="88" y="0"/>
                    </a:lnTo>
                    <a:lnTo>
                      <a:pt x="84" y="62"/>
                    </a:lnTo>
                    <a:lnTo>
                      <a:pt x="0" y="6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5397500" y="504825"/>
                <a:ext cx="393700" cy="393700"/>
              </a:xfrm>
              <a:custGeom>
                <a:avLst/>
                <a:gdLst>
                  <a:gd name="T0" fmla="*/ 152 w 248"/>
                  <a:gd name="T1" fmla="*/ 216 h 248"/>
                  <a:gd name="T2" fmla="*/ 138 w 248"/>
                  <a:gd name="T3" fmla="*/ 228 h 248"/>
                  <a:gd name="T4" fmla="*/ 112 w 248"/>
                  <a:gd name="T5" fmla="*/ 242 h 248"/>
                  <a:gd name="T6" fmla="*/ 92 w 248"/>
                  <a:gd name="T7" fmla="*/ 246 h 248"/>
                  <a:gd name="T8" fmla="*/ 80 w 248"/>
                  <a:gd name="T9" fmla="*/ 248 h 248"/>
                  <a:gd name="T10" fmla="*/ 44 w 248"/>
                  <a:gd name="T11" fmla="*/ 242 h 248"/>
                  <a:gd name="T12" fmla="*/ 18 w 248"/>
                  <a:gd name="T13" fmla="*/ 226 h 248"/>
                  <a:gd name="T14" fmla="*/ 4 w 248"/>
                  <a:gd name="T15" fmla="*/ 202 h 248"/>
                  <a:gd name="T16" fmla="*/ 0 w 248"/>
                  <a:gd name="T17" fmla="*/ 174 h 248"/>
                  <a:gd name="T18" fmla="*/ 2 w 248"/>
                  <a:gd name="T19" fmla="*/ 156 h 248"/>
                  <a:gd name="T20" fmla="*/ 20 w 248"/>
                  <a:gd name="T21" fmla="*/ 128 h 248"/>
                  <a:gd name="T22" fmla="*/ 54 w 248"/>
                  <a:gd name="T23" fmla="*/ 108 h 248"/>
                  <a:gd name="T24" fmla="*/ 104 w 248"/>
                  <a:gd name="T25" fmla="*/ 98 h 248"/>
                  <a:gd name="T26" fmla="*/ 162 w 248"/>
                  <a:gd name="T27" fmla="*/ 96 h 248"/>
                  <a:gd name="T28" fmla="*/ 164 w 248"/>
                  <a:gd name="T29" fmla="*/ 78 h 248"/>
                  <a:gd name="T30" fmla="*/ 162 w 248"/>
                  <a:gd name="T31" fmla="*/ 60 h 248"/>
                  <a:gd name="T32" fmla="*/ 154 w 248"/>
                  <a:gd name="T33" fmla="*/ 46 h 248"/>
                  <a:gd name="T34" fmla="*/ 136 w 248"/>
                  <a:gd name="T35" fmla="*/ 40 h 248"/>
                  <a:gd name="T36" fmla="*/ 126 w 248"/>
                  <a:gd name="T37" fmla="*/ 42 h 248"/>
                  <a:gd name="T38" fmla="*/ 114 w 248"/>
                  <a:gd name="T39" fmla="*/ 48 h 248"/>
                  <a:gd name="T40" fmla="*/ 106 w 248"/>
                  <a:gd name="T41" fmla="*/ 66 h 248"/>
                  <a:gd name="T42" fmla="*/ 22 w 248"/>
                  <a:gd name="T43" fmla="*/ 76 h 248"/>
                  <a:gd name="T44" fmla="*/ 24 w 248"/>
                  <a:gd name="T45" fmla="*/ 66 h 248"/>
                  <a:gd name="T46" fmla="*/ 28 w 248"/>
                  <a:gd name="T47" fmla="*/ 46 h 248"/>
                  <a:gd name="T48" fmla="*/ 38 w 248"/>
                  <a:gd name="T49" fmla="*/ 30 h 248"/>
                  <a:gd name="T50" fmla="*/ 54 w 248"/>
                  <a:gd name="T51" fmla="*/ 18 h 248"/>
                  <a:gd name="T52" fmla="*/ 62 w 248"/>
                  <a:gd name="T53" fmla="*/ 14 h 248"/>
                  <a:gd name="T54" fmla="*/ 102 w 248"/>
                  <a:gd name="T55" fmla="*/ 2 h 248"/>
                  <a:gd name="T56" fmla="*/ 144 w 248"/>
                  <a:gd name="T57" fmla="*/ 0 h 248"/>
                  <a:gd name="T58" fmla="*/ 164 w 248"/>
                  <a:gd name="T59" fmla="*/ 0 h 248"/>
                  <a:gd name="T60" fmla="*/ 200 w 248"/>
                  <a:gd name="T61" fmla="*/ 10 h 248"/>
                  <a:gd name="T62" fmla="*/ 230 w 248"/>
                  <a:gd name="T63" fmla="*/ 30 h 248"/>
                  <a:gd name="T64" fmla="*/ 240 w 248"/>
                  <a:gd name="T65" fmla="*/ 44 h 248"/>
                  <a:gd name="T66" fmla="*/ 246 w 248"/>
                  <a:gd name="T67" fmla="*/ 62 h 248"/>
                  <a:gd name="T68" fmla="*/ 248 w 248"/>
                  <a:gd name="T69" fmla="*/ 82 h 248"/>
                  <a:gd name="T70" fmla="*/ 242 w 248"/>
                  <a:gd name="T71" fmla="*/ 196 h 248"/>
                  <a:gd name="T72" fmla="*/ 242 w 248"/>
                  <a:gd name="T73" fmla="*/ 246 h 248"/>
                  <a:gd name="T74" fmla="*/ 152 w 248"/>
                  <a:gd name="T75" fmla="*/ 216 h 248"/>
                  <a:gd name="T76" fmla="*/ 114 w 248"/>
                  <a:gd name="T77" fmla="*/ 200 h 248"/>
                  <a:gd name="T78" fmla="*/ 138 w 248"/>
                  <a:gd name="T79" fmla="*/ 194 h 248"/>
                  <a:gd name="T80" fmla="*/ 152 w 248"/>
                  <a:gd name="T81" fmla="*/ 176 h 248"/>
                  <a:gd name="T82" fmla="*/ 158 w 248"/>
                  <a:gd name="T83" fmla="*/ 154 h 248"/>
                  <a:gd name="T84" fmla="*/ 160 w 248"/>
                  <a:gd name="T85" fmla="*/ 130 h 248"/>
                  <a:gd name="T86" fmla="*/ 122 w 248"/>
                  <a:gd name="T87" fmla="*/ 132 h 248"/>
                  <a:gd name="T88" fmla="*/ 110 w 248"/>
                  <a:gd name="T89" fmla="*/ 134 h 248"/>
                  <a:gd name="T90" fmla="*/ 94 w 248"/>
                  <a:gd name="T91" fmla="*/ 148 h 248"/>
                  <a:gd name="T92" fmla="*/ 86 w 248"/>
                  <a:gd name="T93" fmla="*/ 170 h 248"/>
                  <a:gd name="T94" fmla="*/ 86 w 248"/>
                  <a:gd name="T95" fmla="*/ 176 h 248"/>
                  <a:gd name="T96" fmla="*/ 92 w 248"/>
                  <a:gd name="T97" fmla="*/ 192 h 248"/>
                  <a:gd name="T98" fmla="*/ 102 w 248"/>
                  <a:gd name="T99" fmla="*/ 198 h 248"/>
                  <a:gd name="T100" fmla="*/ 114 w 248"/>
                  <a:gd name="T101" fmla="*/ 20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48">
                    <a:moveTo>
                      <a:pt x="152" y="216"/>
                    </a:moveTo>
                    <a:lnTo>
                      <a:pt x="152" y="216"/>
                    </a:lnTo>
                    <a:lnTo>
                      <a:pt x="152" y="216"/>
                    </a:lnTo>
                    <a:lnTo>
                      <a:pt x="138" y="228"/>
                    </a:lnTo>
                    <a:lnTo>
                      <a:pt x="122" y="238"/>
                    </a:lnTo>
                    <a:lnTo>
                      <a:pt x="112" y="242"/>
                    </a:lnTo>
                    <a:lnTo>
                      <a:pt x="102" y="246"/>
                    </a:lnTo>
                    <a:lnTo>
                      <a:pt x="92" y="246"/>
                    </a:lnTo>
                    <a:lnTo>
                      <a:pt x="80" y="248"/>
                    </a:lnTo>
                    <a:lnTo>
                      <a:pt x="80" y="248"/>
                    </a:lnTo>
                    <a:lnTo>
                      <a:pt x="60" y="246"/>
                    </a:lnTo>
                    <a:lnTo>
                      <a:pt x="44" y="242"/>
                    </a:lnTo>
                    <a:lnTo>
                      <a:pt x="30" y="234"/>
                    </a:lnTo>
                    <a:lnTo>
                      <a:pt x="18" y="226"/>
                    </a:lnTo>
                    <a:lnTo>
                      <a:pt x="10" y="216"/>
                    </a:lnTo>
                    <a:lnTo>
                      <a:pt x="4" y="202"/>
                    </a:lnTo>
                    <a:lnTo>
                      <a:pt x="0" y="188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2" y="156"/>
                    </a:lnTo>
                    <a:lnTo>
                      <a:pt x="8" y="142"/>
                    </a:lnTo>
                    <a:lnTo>
                      <a:pt x="20" y="128"/>
                    </a:lnTo>
                    <a:lnTo>
                      <a:pt x="34" y="116"/>
                    </a:lnTo>
                    <a:lnTo>
                      <a:pt x="54" y="108"/>
                    </a:lnTo>
                    <a:lnTo>
                      <a:pt x="76" y="102"/>
                    </a:lnTo>
                    <a:lnTo>
                      <a:pt x="104" y="98"/>
                    </a:lnTo>
                    <a:lnTo>
                      <a:pt x="134" y="96"/>
                    </a:lnTo>
                    <a:lnTo>
                      <a:pt x="162" y="96"/>
                    </a:lnTo>
                    <a:lnTo>
                      <a:pt x="162" y="96"/>
                    </a:lnTo>
                    <a:lnTo>
                      <a:pt x="164" y="78"/>
                    </a:lnTo>
                    <a:lnTo>
                      <a:pt x="164" y="70"/>
                    </a:lnTo>
                    <a:lnTo>
                      <a:pt x="162" y="60"/>
                    </a:lnTo>
                    <a:lnTo>
                      <a:pt x="160" y="52"/>
                    </a:lnTo>
                    <a:lnTo>
                      <a:pt x="154" y="46"/>
                    </a:lnTo>
                    <a:lnTo>
                      <a:pt x="146" y="42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26" y="42"/>
                    </a:lnTo>
                    <a:lnTo>
                      <a:pt x="120" y="44"/>
                    </a:lnTo>
                    <a:lnTo>
                      <a:pt x="114" y="48"/>
                    </a:lnTo>
                    <a:lnTo>
                      <a:pt x="110" y="54"/>
                    </a:lnTo>
                    <a:lnTo>
                      <a:pt x="106" y="66"/>
                    </a:lnTo>
                    <a:lnTo>
                      <a:pt x="104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4" y="66"/>
                    </a:lnTo>
                    <a:lnTo>
                      <a:pt x="26" y="54"/>
                    </a:lnTo>
                    <a:lnTo>
                      <a:pt x="28" y="46"/>
                    </a:lnTo>
                    <a:lnTo>
                      <a:pt x="34" y="38"/>
                    </a:lnTo>
                    <a:lnTo>
                      <a:pt x="38" y="30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82" y="6"/>
                    </a:lnTo>
                    <a:lnTo>
                      <a:pt x="102" y="2"/>
                    </a:lnTo>
                    <a:lnTo>
                      <a:pt x="12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64" y="0"/>
                    </a:lnTo>
                    <a:lnTo>
                      <a:pt x="182" y="4"/>
                    </a:lnTo>
                    <a:lnTo>
                      <a:pt x="200" y="10"/>
                    </a:lnTo>
                    <a:lnTo>
                      <a:pt x="216" y="18"/>
                    </a:lnTo>
                    <a:lnTo>
                      <a:pt x="230" y="30"/>
                    </a:lnTo>
                    <a:lnTo>
                      <a:pt x="236" y="38"/>
                    </a:lnTo>
                    <a:lnTo>
                      <a:pt x="240" y="44"/>
                    </a:lnTo>
                    <a:lnTo>
                      <a:pt x="244" y="52"/>
                    </a:lnTo>
                    <a:lnTo>
                      <a:pt x="246" y="62"/>
                    </a:lnTo>
                    <a:lnTo>
                      <a:pt x="248" y="72"/>
                    </a:lnTo>
                    <a:lnTo>
                      <a:pt x="248" y="82"/>
                    </a:lnTo>
                    <a:lnTo>
                      <a:pt x="242" y="196"/>
                    </a:lnTo>
                    <a:lnTo>
                      <a:pt x="242" y="196"/>
                    </a:lnTo>
                    <a:lnTo>
                      <a:pt x="240" y="214"/>
                    </a:lnTo>
                    <a:lnTo>
                      <a:pt x="242" y="246"/>
                    </a:lnTo>
                    <a:lnTo>
                      <a:pt x="158" y="246"/>
                    </a:lnTo>
                    <a:lnTo>
                      <a:pt x="152" y="216"/>
                    </a:lnTo>
                    <a:close/>
                    <a:moveTo>
                      <a:pt x="114" y="200"/>
                    </a:moveTo>
                    <a:lnTo>
                      <a:pt x="114" y="200"/>
                    </a:lnTo>
                    <a:lnTo>
                      <a:pt x="128" y="198"/>
                    </a:lnTo>
                    <a:lnTo>
                      <a:pt x="138" y="194"/>
                    </a:lnTo>
                    <a:lnTo>
                      <a:pt x="146" y="186"/>
                    </a:lnTo>
                    <a:lnTo>
                      <a:pt x="152" y="176"/>
                    </a:lnTo>
                    <a:lnTo>
                      <a:pt x="156" y="166"/>
                    </a:lnTo>
                    <a:lnTo>
                      <a:pt x="158" y="154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34" y="130"/>
                    </a:lnTo>
                    <a:lnTo>
                      <a:pt x="122" y="132"/>
                    </a:lnTo>
                    <a:lnTo>
                      <a:pt x="110" y="134"/>
                    </a:lnTo>
                    <a:lnTo>
                      <a:pt x="110" y="134"/>
                    </a:lnTo>
                    <a:lnTo>
                      <a:pt x="102" y="140"/>
                    </a:lnTo>
                    <a:lnTo>
                      <a:pt x="94" y="148"/>
                    </a:lnTo>
                    <a:lnTo>
                      <a:pt x="88" y="158"/>
                    </a:lnTo>
                    <a:lnTo>
                      <a:pt x="86" y="170"/>
                    </a:lnTo>
                    <a:lnTo>
                      <a:pt x="86" y="170"/>
                    </a:lnTo>
                    <a:lnTo>
                      <a:pt x="86" y="176"/>
                    </a:lnTo>
                    <a:lnTo>
                      <a:pt x="88" y="182"/>
                    </a:lnTo>
                    <a:lnTo>
                      <a:pt x="92" y="192"/>
                    </a:lnTo>
                    <a:lnTo>
                      <a:pt x="96" y="194"/>
                    </a:lnTo>
                    <a:lnTo>
                      <a:pt x="102" y="198"/>
                    </a:lnTo>
                    <a:lnTo>
                      <a:pt x="108" y="200"/>
                    </a:lnTo>
                    <a:lnTo>
                      <a:pt x="114" y="200"/>
                    </a:lnTo>
                    <a:lnTo>
                      <a:pt x="114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/>
              <p:cNvSpPr>
                <a:spLocks noEditPoints="1"/>
              </p:cNvSpPr>
              <p:nvPr/>
            </p:nvSpPr>
            <p:spPr bwMode="auto">
              <a:xfrm>
                <a:off x="6092825" y="352425"/>
                <a:ext cx="454025" cy="542925"/>
              </a:xfrm>
              <a:custGeom>
                <a:avLst/>
                <a:gdLst>
                  <a:gd name="T0" fmla="*/ 0 w 286"/>
                  <a:gd name="T1" fmla="*/ 342 h 342"/>
                  <a:gd name="T2" fmla="*/ 24 w 286"/>
                  <a:gd name="T3" fmla="*/ 0 h 342"/>
                  <a:gd name="T4" fmla="*/ 114 w 286"/>
                  <a:gd name="T5" fmla="*/ 0 h 342"/>
                  <a:gd name="T6" fmla="*/ 90 w 286"/>
                  <a:gd name="T7" fmla="*/ 342 h 342"/>
                  <a:gd name="T8" fmla="*/ 0 w 286"/>
                  <a:gd name="T9" fmla="*/ 342 h 342"/>
                  <a:gd name="T10" fmla="*/ 100 w 286"/>
                  <a:gd name="T11" fmla="*/ 210 h 342"/>
                  <a:gd name="T12" fmla="*/ 184 w 286"/>
                  <a:gd name="T13" fmla="*/ 104 h 342"/>
                  <a:gd name="T14" fmla="*/ 286 w 286"/>
                  <a:gd name="T15" fmla="*/ 104 h 342"/>
                  <a:gd name="T16" fmla="*/ 194 w 286"/>
                  <a:gd name="T17" fmla="*/ 204 h 342"/>
                  <a:gd name="T18" fmla="*/ 282 w 286"/>
                  <a:gd name="T19" fmla="*/ 342 h 342"/>
                  <a:gd name="T20" fmla="*/ 170 w 286"/>
                  <a:gd name="T21" fmla="*/ 342 h 342"/>
                  <a:gd name="T22" fmla="*/ 100 w 286"/>
                  <a:gd name="T23" fmla="*/ 21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4" y="0"/>
                    </a:lnTo>
                    <a:lnTo>
                      <a:pt x="90" y="342"/>
                    </a:lnTo>
                    <a:lnTo>
                      <a:pt x="0" y="342"/>
                    </a:lnTo>
                    <a:close/>
                    <a:moveTo>
                      <a:pt x="100" y="210"/>
                    </a:moveTo>
                    <a:lnTo>
                      <a:pt x="184" y="104"/>
                    </a:lnTo>
                    <a:lnTo>
                      <a:pt x="286" y="104"/>
                    </a:lnTo>
                    <a:lnTo>
                      <a:pt x="194" y="204"/>
                    </a:lnTo>
                    <a:lnTo>
                      <a:pt x="282" y="342"/>
                    </a:lnTo>
                    <a:lnTo>
                      <a:pt x="170" y="342"/>
                    </a:lnTo>
                    <a:lnTo>
                      <a:pt x="10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606800" y="517525"/>
                <a:ext cx="292100" cy="377825"/>
              </a:xfrm>
              <a:custGeom>
                <a:avLst/>
                <a:gdLst>
                  <a:gd name="T0" fmla="*/ 104 w 184"/>
                  <a:gd name="T1" fmla="*/ 34 h 238"/>
                  <a:gd name="T2" fmla="*/ 106 w 184"/>
                  <a:gd name="T3" fmla="*/ 34 h 238"/>
                  <a:gd name="T4" fmla="*/ 106 w 184"/>
                  <a:gd name="T5" fmla="*/ 34 h 238"/>
                  <a:gd name="T6" fmla="*/ 114 w 184"/>
                  <a:gd name="T7" fmla="*/ 24 h 238"/>
                  <a:gd name="T8" fmla="*/ 124 w 184"/>
                  <a:gd name="T9" fmla="*/ 16 h 238"/>
                  <a:gd name="T10" fmla="*/ 132 w 184"/>
                  <a:gd name="T11" fmla="*/ 10 h 238"/>
                  <a:gd name="T12" fmla="*/ 142 w 184"/>
                  <a:gd name="T13" fmla="*/ 6 h 238"/>
                  <a:gd name="T14" fmla="*/ 152 w 184"/>
                  <a:gd name="T15" fmla="*/ 4 h 238"/>
                  <a:gd name="T16" fmla="*/ 162 w 184"/>
                  <a:gd name="T17" fmla="*/ 2 h 238"/>
                  <a:gd name="T18" fmla="*/ 184 w 184"/>
                  <a:gd name="T19" fmla="*/ 0 h 238"/>
                  <a:gd name="T20" fmla="*/ 178 w 184"/>
                  <a:gd name="T21" fmla="*/ 76 h 238"/>
                  <a:gd name="T22" fmla="*/ 178 w 184"/>
                  <a:gd name="T23" fmla="*/ 76 h 238"/>
                  <a:gd name="T24" fmla="*/ 160 w 184"/>
                  <a:gd name="T25" fmla="*/ 76 h 238"/>
                  <a:gd name="T26" fmla="*/ 160 w 184"/>
                  <a:gd name="T27" fmla="*/ 76 h 238"/>
                  <a:gd name="T28" fmla="*/ 140 w 184"/>
                  <a:gd name="T29" fmla="*/ 78 h 238"/>
                  <a:gd name="T30" fmla="*/ 126 w 184"/>
                  <a:gd name="T31" fmla="*/ 82 h 238"/>
                  <a:gd name="T32" fmla="*/ 116 w 184"/>
                  <a:gd name="T33" fmla="*/ 88 h 238"/>
                  <a:gd name="T34" fmla="*/ 108 w 184"/>
                  <a:gd name="T35" fmla="*/ 98 h 238"/>
                  <a:gd name="T36" fmla="*/ 102 w 184"/>
                  <a:gd name="T37" fmla="*/ 108 h 238"/>
                  <a:gd name="T38" fmla="*/ 100 w 184"/>
                  <a:gd name="T39" fmla="*/ 120 h 238"/>
                  <a:gd name="T40" fmla="*/ 98 w 184"/>
                  <a:gd name="T41" fmla="*/ 148 h 238"/>
                  <a:gd name="T42" fmla="*/ 92 w 184"/>
                  <a:gd name="T43" fmla="*/ 238 h 238"/>
                  <a:gd name="T44" fmla="*/ 0 w 184"/>
                  <a:gd name="T45" fmla="*/ 238 h 238"/>
                  <a:gd name="T46" fmla="*/ 12 w 184"/>
                  <a:gd name="T47" fmla="*/ 62 h 238"/>
                  <a:gd name="T48" fmla="*/ 12 w 184"/>
                  <a:gd name="T49" fmla="*/ 62 h 238"/>
                  <a:gd name="T50" fmla="*/ 14 w 184"/>
                  <a:gd name="T51" fmla="*/ 32 h 238"/>
                  <a:gd name="T52" fmla="*/ 14 w 184"/>
                  <a:gd name="T53" fmla="*/ 0 h 238"/>
                  <a:gd name="T54" fmla="*/ 102 w 184"/>
                  <a:gd name="T55" fmla="*/ 0 h 238"/>
                  <a:gd name="T56" fmla="*/ 104 w 184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4" h="238">
                    <a:moveTo>
                      <a:pt x="104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4" y="24"/>
                    </a:lnTo>
                    <a:lnTo>
                      <a:pt x="124" y="16"/>
                    </a:lnTo>
                    <a:lnTo>
                      <a:pt x="132" y="10"/>
                    </a:lnTo>
                    <a:lnTo>
                      <a:pt x="142" y="6"/>
                    </a:lnTo>
                    <a:lnTo>
                      <a:pt x="152" y="4"/>
                    </a:lnTo>
                    <a:lnTo>
                      <a:pt x="162" y="2"/>
                    </a:lnTo>
                    <a:lnTo>
                      <a:pt x="184" y="0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40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2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89375" y="352425"/>
                <a:ext cx="174625" cy="542925"/>
              </a:xfrm>
              <a:custGeom>
                <a:avLst/>
                <a:gdLst>
                  <a:gd name="T0" fmla="*/ 0 w 110"/>
                  <a:gd name="T1" fmla="*/ 342 h 342"/>
                  <a:gd name="T2" fmla="*/ 24 w 110"/>
                  <a:gd name="T3" fmla="*/ 0 h 342"/>
                  <a:gd name="T4" fmla="*/ 110 w 110"/>
                  <a:gd name="T5" fmla="*/ 0 h 342"/>
                  <a:gd name="T6" fmla="*/ 86 w 110"/>
                  <a:gd name="T7" fmla="*/ 342 h 342"/>
                  <a:gd name="T8" fmla="*/ 0 w 110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0" y="0"/>
                    </a:lnTo>
                    <a:lnTo>
                      <a:pt x="86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2740025" y="352425"/>
                <a:ext cx="438150" cy="546100"/>
              </a:xfrm>
              <a:custGeom>
                <a:avLst/>
                <a:gdLst>
                  <a:gd name="T0" fmla="*/ 112 w 276"/>
                  <a:gd name="T1" fmla="*/ 0 h 344"/>
                  <a:gd name="T2" fmla="*/ 104 w 276"/>
                  <a:gd name="T3" fmla="*/ 136 h 344"/>
                  <a:gd name="T4" fmla="*/ 120 w 276"/>
                  <a:gd name="T5" fmla="*/ 122 h 344"/>
                  <a:gd name="T6" fmla="*/ 146 w 276"/>
                  <a:gd name="T7" fmla="*/ 104 h 344"/>
                  <a:gd name="T8" fmla="*/ 168 w 276"/>
                  <a:gd name="T9" fmla="*/ 98 h 344"/>
                  <a:gd name="T10" fmla="*/ 180 w 276"/>
                  <a:gd name="T11" fmla="*/ 98 h 344"/>
                  <a:gd name="T12" fmla="*/ 206 w 276"/>
                  <a:gd name="T13" fmla="*/ 100 h 344"/>
                  <a:gd name="T14" fmla="*/ 226 w 276"/>
                  <a:gd name="T15" fmla="*/ 108 h 344"/>
                  <a:gd name="T16" fmla="*/ 244 w 276"/>
                  <a:gd name="T17" fmla="*/ 120 h 344"/>
                  <a:gd name="T18" fmla="*/ 258 w 276"/>
                  <a:gd name="T19" fmla="*/ 136 h 344"/>
                  <a:gd name="T20" fmla="*/ 274 w 276"/>
                  <a:gd name="T21" fmla="*/ 176 h 344"/>
                  <a:gd name="T22" fmla="*/ 276 w 276"/>
                  <a:gd name="T23" fmla="*/ 220 h 344"/>
                  <a:gd name="T24" fmla="*/ 274 w 276"/>
                  <a:gd name="T25" fmla="*/ 242 h 344"/>
                  <a:gd name="T26" fmla="*/ 260 w 276"/>
                  <a:gd name="T27" fmla="*/ 284 h 344"/>
                  <a:gd name="T28" fmla="*/ 240 w 276"/>
                  <a:gd name="T29" fmla="*/ 312 h 344"/>
                  <a:gd name="T30" fmla="*/ 222 w 276"/>
                  <a:gd name="T31" fmla="*/ 328 h 344"/>
                  <a:gd name="T32" fmla="*/ 202 w 276"/>
                  <a:gd name="T33" fmla="*/ 338 h 344"/>
                  <a:gd name="T34" fmla="*/ 176 w 276"/>
                  <a:gd name="T35" fmla="*/ 344 h 344"/>
                  <a:gd name="T36" fmla="*/ 160 w 276"/>
                  <a:gd name="T37" fmla="*/ 344 h 344"/>
                  <a:gd name="T38" fmla="*/ 140 w 276"/>
                  <a:gd name="T39" fmla="*/ 342 h 344"/>
                  <a:gd name="T40" fmla="*/ 106 w 276"/>
                  <a:gd name="T41" fmla="*/ 324 h 344"/>
                  <a:gd name="T42" fmla="*/ 92 w 276"/>
                  <a:gd name="T43" fmla="*/ 312 h 344"/>
                  <a:gd name="T44" fmla="*/ 0 w 276"/>
                  <a:gd name="T45" fmla="*/ 342 h 344"/>
                  <a:gd name="T46" fmla="*/ 94 w 276"/>
                  <a:gd name="T47" fmla="*/ 226 h 344"/>
                  <a:gd name="T48" fmla="*/ 96 w 276"/>
                  <a:gd name="T49" fmla="*/ 250 h 344"/>
                  <a:gd name="T50" fmla="*/ 102 w 276"/>
                  <a:gd name="T51" fmla="*/ 272 h 344"/>
                  <a:gd name="T52" fmla="*/ 114 w 276"/>
                  <a:gd name="T53" fmla="*/ 288 h 344"/>
                  <a:gd name="T54" fmla="*/ 134 w 276"/>
                  <a:gd name="T55" fmla="*/ 296 h 344"/>
                  <a:gd name="T56" fmla="*/ 148 w 276"/>
                  <a:gd name="T57" fmla="*/ 294 h 344"/>
                  <a:gd name="T58" fmla="*/ 168 w 276"/>
                  <a:gd name="T59" fmla="*/ 282 h 344"/>
                  <a:gd name="T60" fmla="*/ 180 w 276"/>
                  <a:gd name="T61" fmla="*/ 260 h 344"/>
                  <a:gd name="T62" fmla="*/ 186 w 276"/>
                  <a:gd name="T63" fmla="*/ 222 h 344"/>
                  <a:gd name="T64" fmla="*/ 186 w 276"/>
                  <a:gd name="T65" fmla="*/ 198 h 344"/>
                  <a:gd name="T66" fmla="*/ 180 w 276"/>
                  <a:gd name="T67" fmla="*/ 174 h 344"/>
                  <a:gd name="T68" fmla="*/ 168 w 276"/>
                  <a:gd name="T69" fmla="*/ 156 h 344"/>
                  <a:gd name="T70" fmla="*/ 146 w 276"/>
                  <a:gd name="T71" fmla="*/ 150 h 344"/>
                  <a:gd name="T72" fmla="*/ 132 w 276"/>
                  <a:gd name="T73" fmla="*/ 152 h 344"/>
                  <a:gd name="T74" fmla="*/ 112 w 276"/>
                  <a:gd name="T75" fmla="*/ 166 h 344"/>
                  <a:gd name="T76" fmla="*/ 100 w 276"/>
                  <a:gd name="T77" fmla="*/ 188 h 344"/>
                  <a:gd name="T78" fmla="*/ 94 w 276"/>
                  <a:gd name="T79" fmla="*/ 22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6" h="344">
                    <a:moveTo>
                      <a:pt x="24" y="0"/>
                    </a:moveTo>
                    <a:lnTo>
                      <a:pt x="112" y="0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20" y="122"/>
                    </a:lnTo>
                    <a:lnTo>
                      <a:pt x="138" y="108"/>
                    </a:lnTo>
                    <a:lnTo>
                      <a:pt x="146" y="104"/>
                    </a:lnTo>
                    <a:lnTo>
                      <a:pt x="158" y="100"/>
                    </a:lnTo>
                    <a:lnTo>
                      <a:pt x="168" y="98"/>
                    </a:lnTo>
                    <a:lnTo>
                      <a:pt x="180" y="98"/>
                    </a:lnTo>
                    <a:lnTo>
                      <a:pt x="180" y="98"/>
                    </a:lnTo>
                    <a:lnTo>
                      <a:pt x="194" y="98"/>
                    </a:lnTo>
                    <a:lnTo>
                      <a:pt x="206" y="100"/>
                    </a:lnTo>
                    <a:lnTo>
                      <a:pt x="216" y="104"/>
                    </a:lnTo>
                    <a:lnTo>
                      <a:pt x="226" y="108"/>
                    </a:lnTo>
                    <a:lnTo>
                      <a:pt x="236" y="114"/>
                    </a:lnTo>
                    <a:lnTo>
                      <a:pt x="244" y="120"/>
                    </a:lnTo>
                    <a:lnTo>
                      <a:pt x="250" y="128"/>
                    </a:lnTo>
                    <a:lnTo>
                      <a:pt x="258" y="136"/>
                    </a:lnTo>
                    <a:lnTo>
                      <a:pt x="266" y="156"/>
                    </a:lnTo>
                    <a:lnTo>
                      <a:pt x="274" y="176"/>
                    </a:lnTo>
                    <a:lnTo>
                      <a:pt x="276" y="198"/>
                    </a:lnTo>
                    <a:lnTo>
                      <a:pt x="276" y="220"/>
                    </a:lnTo>
                    <a:lnTo>
                      <a:pt x="276" y="220"/>
                    </a:lnTo>
                    <a:lnTo>
                      <a:pt x="274" y="242"/>
                    </a:lnTo>
                    <a:lnTo>
                      <a:pt x="268" y="264"/>
                    </a:lnTo>
                    <a:lnTo>
                      <a:pt x="260" y="284"/>
                    </a:lnTo>
                    <a:lnTo>
                      <a:pt x="248" y="304"/>
                    </a:lnTo>
                    <a:lnTo>
                      <a:pt x="240" y="312"/>
                    </a:lnTo>
                    <a:lnTo>
                      <a:pt x="232" y="320"/>
                    </a:lnTo>
                    <a:lnTo>
                      <a:pt x="222" y="328"/>
                    </a:lnTo>
                    <a:lnTo>
                      <a:pt x="212" y="334"/>
                    </a:lnTo>
                    <a:lnTo>
                      <a:pt x="202" y="338"/>
                    </a:lnTo>
                    <a:lnTo>
                      <a:pt x="188" y="342"/>
                    </a:lnTo>
                    <a:lnTo>
                      <a:pt x="176" y="344"/>
                    </a:lnTo>
                    <a:lnTo>
                      <a:pt x="160" y="344"/>
                    </a:lnTo>
                    <a:lnTo>
                      <a:pt x="160" y="344"/>
                    </a:lnTo>
                    <a:lnTo>
                      <a:pt x="150" y="344"/>
                    </a:lnTo>
                    <a:lnTo>
                      <a:pt x="140" y="342"/>
                    </a:lnTo>
                    <a:lnTo>
                      <a:pt x="122" y="336"/>
                    </a:lnTo>
                    <a:lnTo>
                      <a:pt x="106" y="324"/>
                    </a:lnTo>
                    <a:lnTo>
                      <a:pt x="94" y="312"/>
                    </a:lnTo>
                    <a:lnTo>
                      <a:pt x="92" y="312"/>
                    </a:lnTo>
                    <a:lnTo>
                      <a:pt x="88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  <a:moveTo>
                      <a:pt x="94" y="226"/>
                    </a:moveTo>
                    <a:lnTo>
                      <a:pt x="94" y="226"/>
                    </a:lnTo>
                    <a:lnTo>
                      <a:pt x="96" y="250"/>
                    </a:lnTo>
                    <a:lnTo>
                      <a:pt x="98" y="260"/>
                    </a:lnTo>
                    <a:lnTo>
                      <a:pt x="102" y="272"/>
                    </a:lnTo>
                    <a:lnTo>
                      <a:pt x="106" y="282"/>
                    </a:lnTo>
                    <a:lnTo>
                      <a:pt x="114" y="288"/>
                    </a:lnTo>
                    <a:lnTo>
                      <a:pt x="122" y="294"/>
                    </a:lnTo>
                    <a:lnTo>
                      <a:pt x="134" y="296"/>
                    </a:lnTo>
                    <a:lnTo>
                      <a:pt x="134" y="296"/>
                    </a:lnTo>
                    <a:lnTo>
                      <a:pt x="148" y="294"/>
                    </a:lnTo>
                    <a:lnTo>
                      <a:pt x="158" y="288"/>
                    </a:lnTo>
                    <a:lnTo>
                      <a:pt x="168" y="282"/>
                    </a:lnTo>
                    <a:lnTo>
                      <a:pt x="174" y="272"/>
                    </a:lnTo>
                    <a:lnTo>
                      <a:pt x="180" y="260"/>
                    </a:lnTo>
                    <a:lnTo>
                      <a:pt x="184" y="248"/>
                    </a:lnTo>
                    <a:lnTo>
                      <a:pt x="186" y="222"/>
                    </a:lnTo>
                    <a:lnTo>
                      <a:pt x="186" y="222"/>
                    </a:lnTo>
                    <a:lnTo>
                      <a:pt x="186" y="198"/>
                    </a:lnTo>
                    <a:lnTo>
                      <a:pt x="184" y="186"/>
                    </a:lnTo>
                    <a:lnTo>
                      <a:pt x="180" y="174"/>
                    </a:lnTo>
                    <a:lnTo>
                      <a:pt x="176" y="164"/>
                    </a:lnTo>
                    <a:lnTo>
                      <a:pt x="168" y="156"/>
                    </a:lnTo>
                    <a:lnTo>
                      <a:pt x="158" y="152"/>
                    </a:lnTo>
                    <a:lnTo>
                      <a:pt x="146" y="150"/>
                    </a:lnTo>
                    <a:lnTo>
                      <a:pt x="146" y="150"/>
                    </a:lnTo>
                    <a:lnTo>
                      <a:pt x="132" y="152"/>
                    </a:lnTo>
                    <a:lnTo>
                      <a:pt x="120" y="156"/>
                    </a:lnTo>
                    <a:lnTo>
                      <a:pt x="112" y="166"/>
                    </a:lnTo>
                    <a:lnTo>
                      <a:pt x="104" y="176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4" y="226"/>
                    </a:lnTo>
                    <a:lnTo>
                      <a:pt x="9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"/>
              <p:cNvSpPr>
                <a:spLocks noEditPoints="1"/>
              </p:cNvSpPr>
              <p:nvPr/>
            </p:nvSpPr>
            <p:spPr bwMode="auto">
              <a:xfrm>
                <a:off x="3197225" y="504825"/>
                <a:ext cx="406400" cy="396875"/>
              </a:xfrm>
              <a:custGeom>
                <a:avLst/>
                <a:gdLst>
                  <a:gd name="T0" fmla="*/ 86 w 256"/>
                  <a:gd name="T1" fmla="*/ 142 h 250"/>
                  <a:gd name="T2" fmla="*/ 86 w 256"/>
                  <a:gd name="T3" fmla="*/ 166 h 250"/>
                  <a:gd name="T4" fmla="*/ 90 w 256"/>
                  <a:gd name="T5" fmla="*/ 184 h 250"/>
                  <a:gd name="T6" fmla="*/ 102 w 256"/>
                  <a:gd name="T7" fmla="*/ 196 h 250"/>
                  <a:gd name="T8" fmla="*/ 124 w 256"/>
                  <a:gd name="T9" fmla="*/ 202 h 250"/>
                  <a:gd name="T10" fmla="*/ 132 w 256"/>
                  <a:gd name="T11" fmla="*/ 200 h 250"/>
                  <a:gd name="T12" fmla="*/ 148 w 256"/>
                  <a:gd name="T13" fmla="*/ 196 h 250"/>
                  <a:gd name="T14" fmla="*/ 158 w 256"/>
                  <a:gd name="T15" fmla="*/ 186 h 250"/>
                  <a:gd name="T16" fmla="*/ 164 w 256"/>
                  <a:gd name="T17" fmla="*/ 174 h 250"/>
                  <a:gd name="T18" fmla="*/ 248 w 256"/>
                  <a:gd name="T19" fmla="*/ 170 h 250"/>
                  <a:gd name="T20" fmla="*/ 246 w 256"/>
                  <a:gd name="T21" fmla="*/ 180 h 250"/>
                  <a:gd name="T22" fmla="*/ 238 w 256"/>
                  <a:gd name="T23" fmla="*/ 198 h 250"/>
                  <a:gd name="T24" fmla="*/ 218 w 256"/>
                  <a:gd name="T25" fmla="*/ 222 h 250"/>
                  <a:gd name="T26" fmla="*/ 202 w 256"/>
                  <a:gd name="T27" fmla="*/ 234 h 250"/>
                  <a:gd name="T28" fmla="*/ 168 w 256"/>
                  <a:gd name="T29" fmla="*/ 246 h 250"/>
                  <a:gd name="T30" fmla="*/ 128 w 256"/>
                  <a:gd name="T31" fmla="*/ 250 h 250"/>
                  <a:gd name="T32" fmla="*/ 96 w 256"/>
                  <a:gd name="T33" fmla="*/ 248 h 250"/>
                  <a:gd name="T34" fmla="*/ 66 w 256"/>
                  <a:gd name="T35" fmla="*/ 242 h 250"/>
                  <a:gd name="T36" fmla="*/ 44 w 256"/>
                  <a:gd name="T37" fmla="*/ 232 h 250"/>
                  <a:gd name="T38" fmla="*/ 26 w 256"/>
                  <a:gd name="T39" fmla="*/ 218 h 250"/>
                  <a:gd name="T40" fmla="*/ 12 w 256"/>
                  <a:gd name="T41" fmla="*/ 200 h 250"/>
                  <a:gd name="T42" fmla="*/ 4 w 256"/>
                  <a:gd name="T43" fmla="*/ 178 h 250"/>
                  <a:gd name="T44" fmla="*/ 0 w 256"/>
                  <a:gd name="T45" fmla="*/ 150 h 250"/>
                  <a:gd name="T46" fmla="*/ 0 w 256"/>
                  <a:gd name="T47" fmla="*/ 118 h 250"/>
                  <a:gd name="T48" fmla="*/ 4 w 256"/>
                  <a:gd name="T49" fmla="*/ 92 h 250"/>
                  <a:gd name="T50" fmla="*/ 14 w 256"/>
                  <a:gd name="T51" fmla="*/ 68 h 250"/>
                  <a:gd name="T52" fmla="*/ 26 w 256"/>
                  <a:gd name="T53" fmla="*/ 48 h 250"/>
                  <a:gd name="T54" fmla="*/ 44 w 256"/>
                  <a:gd name="T55" fmla="*/ 32 h 250"/>
                  <a:gd name="T56" fmla="*/ 86 w 256"/>
                  <a:gd name="T57" fmla="*/ 8 h 250"/>
                  <a:gd name="T58" fmla="*/ 138 w 256"/>
                  <a:gd name="T59" fmla="*/ 0 h 250"/>
                  <a:gd name="T60" fmla="*/ 154 w 256"/>
                  <a:gd name="T61" fmla="*/ 2 h 250"/>
                  <a:gd name="T62" fmla="*/ 184 w 256"/>
                  <a:gd name="T63" fmla="*/ 6 h 250"/>
                  <a:gd name="T64" fmla="*/ 208 w 256"/>
                  <a:gd name="T65" fmla="*/ 18 h 250"/>
                  <a:gd name="T66" fmla="*/ 228 w 256"/>
                  <a:gd name="T67" fmla="*/ 32 h 250"/>
                  <a:gd name="T68" fmla="*/ 242 w 256"/>
                  <a:gd name="T69" fmla="*/ 50 h 250"/>
                  <a:gd name="T70" fmla="*/ 250 w 256"/>
                  <a:gd name="T71" fmla="*/ 72 h 250"/>
                  <a:gd name="T72" fmla="*/ 256 w 256"/>
                  <a:gd name="T73" fmla="*/ 112 h 250"/>
                  <a:gd name="T74" fmla="*/ 86 w 256"/>
                  <a:gd name="T75" fmla="*/ 142 h 250"/>
                  <a:gd name="T76" fmla="*/ 172 w 256"/>
                  <a:gd name="T77" fmla="*/ 98 h 250"/>
                  <a:gd name="T78" fmla="*/ 170 w 256"/>
                  <a:gd name="T79" fmla="*/ 78 h 250"/>
                  <a:gd name="T80" fmla="*/ 164 w 256"/>
                  <a:gd name="T81" fmla="*/ 62 h 250"/>
                  <a:gd name="T82" fmla="*/ 158 w 256"/>
                  <a:gd name="T83" fmla="*/ 56 h 250"/>
                  <a:gd name="T84" fmla="*/ 142 w 256"/>
                  <a:gd name="T85" fmla="*/ 48 h 250"/>
                  <a:gd name="T86" fmla="*/ 134 w 256"/>
                  <a:gd name="T87" fmla="*/ 46 h 250"/>
                  <a:gd name="T88" fmla="*/ 114 w 256"/>
                  <a:gd name="T89" fmla="*/ 52 h 250"/>
                  <a:gd name="T90" fmla="*/ 102 w 256"/>
                  <a:gd name="T91" fmla="*/ 62 h 250"/>
                  <a:gd name="T92" fmla="*/ 94 w 256"/>
                  <a:gd name="T93" fmla="*/ 78 h 250"/>
                  <a:gd name="T94" fmla="*/ 172 w 256"/>
                  <a:gd name="T95" fmla="*/ 9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6" h="250">
                    <a:moveTo>
                      <a:pt x="86" y="142"/>
                    </a:moveTo>
                    <a:lnTo>
                      <a:pt x="86" y="142"/>
                    </a:lnTo>
                    <a:lnTo>
                      <a:pt x="84" y="154"/>
                    </a:lnTo>
                    <a:lnTo>
                      <a:pt x="86" y="166"/>
                    </a:lnTo>
                    <a:lnTo>
                      <a:pt x="88" y="176"/>
                    </a:lnTo>
                    <a:lnTo>
                      <a:pt x="90" y="184"/>
                    </a:lnTo>
                    <a:lnTo>
                      <a:pt x="96" y="192"/>
                    </a:lnTo>
                    <a:lnTo>
                      <a:pt x="102" y="196"/>
                    </a:lnTo>
                    <a:lnTo>
                      <a:pt x="112" y="200"/>
                    </a:lnTo>
                    <a:lnTo>
                      <a:pt x="124" y="202"/>
                    </a:lnTo>
                    <a:lnTo>
                      <a:pt x="124" y="202"/>
                    </a:lnTo>
                    <a:lnTo>
                      <a:pt x="132" y="200"/>
                    </a:lnTo>
                    <a:lnTo>
                      <a:pt x="140" y="198"/>
                    </a:lnTo>
                    <a:lnTo>
                      <a:pt x="148" y="196"/>
                    </a:lnTo>
                    <a:lnTo>
                      <a:pt x="154" y="192"/>
                    </a:lnTo>
                    <a:lnTo>
                      <a:pt x="158" y="186"/>
                    </a:lnTo>
                    <a:lnTo>
                      <a:pt x="162" y="180"/>
                    </a:lnTo>
                    <a:lnTo>
                      <a:pt x="164" y="174"/>
                    </a:lnTo>
                    <a:lnTo>
                      <a:pt x="164" y="170"/>
                    </a:lnTo>
                    <a:lnTo>
                      <a:pt x="248" y="170"/>
                    </a:lnTo>
                    <a:lnTo>
                      <a:pt x="248" y="170"/>
                    </a:lnTo>
                    <a:lnTo>
                      <a:pt x="246" y="180"/>
                    </a:lnTo>
                    <a:lnTo>
                      <a:pt x="242" y="190"/>
                    </a:lnTo>
                    <a:lnTo>
                      <a:pt x="238" y="198"/>
                    </a:lnTo>
                    <a:lnTo>
                      <a:pt x="232" y="208"/>
                    </a:lnTo>
                    <a:lnTo>
                      <a:pt x="218" y="222"/>
                    </a:lnTo>
                    <a:lnTo>
                      <a:pt x="202" y="234"/>
                    </a:lnTo>
                    <a:lnTo>
                      <a:pt x="202" y="234"/>
                    </a:lnTo>
                    <a:lnTo>
                      <a:pt x="186" y="242"/>
                    </a:lnTo>
                    <a:lnTo>
                      <a:pt x="168" y="246"/>
                    </a:lnTo>
                    <a:lnTo>
                      <a:pt x="148" y="248"/>
                    </a:lnTo>
                    <a:lnTo>
                      <a:pt x="128" y="250"/>
                    </a:lnTo>
                    <a:lnTo>
                      <a:pt x="128" y="250"/>
                    </a:lnTo>
                    <a:lnTo>
                      <a:pt x="96" y="248"/>
                    </a:lnTo>
                    <a:lnTo>
                      <a:pt x="80" y="244"/>
                    </a:lnTo>
                    <a:lnTo>
                      <a:pt x="66" y="242"/>
                    </a:lnTo>
                    <a:lnTo>
                      <a:pt x="54" y="238"/>
                    </a:lnTo>
                    <a:lnTo>
                      <a:pt x="44" y="232"/>
                    </a:lnTo>
                    <a:lnTo>
                      <a:pt x="34" y="226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2" y="200"/>
                    </a:lnTo>
                    <a:lnTo>
                      <a:pt x="8" y="190"/>
                    </a:lnTo>
                    <a:lnTo>
                      <a:pt x="4" y="178"/>
                    </a:lnTo>
                    <a:lnTo>
                      <a:pt x="2" y="164"/>
                    </a:lnTo>
                    <a:lnTo>
                      <a:pt x="0" y="150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06"/>
                    </a:lnTo>
                    <a:lnTo>
                      <a:pt x="4" y="92"/>
                    </a:lnTo>
                    <a:lnTo>
                      <a:pt x="8" y="80"/>
                    </a:lnTo>
                    <a:lnTo>
                      <a:pt x="14" y="68"/>
                    </a:lnTo>
                    <a:lnTo>
                      <a:pt x="20" y="58"/>
                    </a:lnTo>
                    <a:lnTo>
                      <a:pt x="26" y="48"/>
                    </a:lnTo>
                    <a:lnTo>
                      <a:pt x="34" y="40"/>
                    </a:lnTo>
                    <a:lnTo>
                      <a:pt x="44" y="32"/>
                    </a:lnTo>
                    <a:lnTo>
                      <a:pt x="64" y="18"/>
                    </a:lnTo>
                    <a:lnTo>
                      <a:pt x="86" y="8"/>
                    </a:lnTo>
                    <a:lnTo>
                      <a:pt x="110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4" y="2"/>
                    </a:lnTo>
                    <a:lnTo>
                      <a:pt x="170" y="4"/>
                    </a:lnTo>
                    <a:lnTo>
                      <a:pt x="184" y="6"/>
                    </a:lnTo>
                    <a:lnTo>
                      <a:pt x="196" y="12"/>
                    </a:lnTo>
                    <a:lnTo>
                      <a:pt x="208" y="18"/>
                    </a:lnTo>
                    <a:lnTo>
                      <a:pt x="218" y="24"/>
                    </a:lnTo>
                    <a:lnTo>
                      <a:pt x="228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46" y="60"/>
                    </a:lnTo>
                    <a:lnTo>
                      <a:pt x="250" y="72"/>
                    </a:lnTo>
                    <a:lnTo>
                      <a:pt x="254" y="84"/>
                    </a:lnTo>
                    <a:lnTo>
                      <a:pt x="256" y="112"/>
                    </a:lnTo>
                    <a:lnTo>
                      <a:pt x="254" y="142"/>
                    </a:lnTo>
                    <a:lnTo>
                      <a:pt x="86" y="142"/>
                    </a:lnTo>
                    <a:close/>
                    <a:moveTo>
                      <a:pt x="172" y="98"/>
                    </a:moveTo>
                    <a:lnTo>
                      <a:pt x="172" y="98"/>
                    </a:lnTo>
                    <a:lnTo>
                      <a:pt x="172" y="88"/>
                    </a:lnTo>
                    <a:lnTo>
                      <a:pt x="170" y="78"/>
                    </a:lnTo>
                    <a:lnTo>
                      <a:pt x="168" y="70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58" y="56"/>
                    </a:lnTo>
                    <a:lnTo>
                      <a:pt x="150" y="50"/>
                    </a:lnTo>
                    <a:lnTo>
                      <a:pt x="142" y="48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22" y="48"/>
                    </a:lnTo>
                    <a:lnTo>
                      <a:pt x="114" y="52"/>
                    </a:lnTo>
                    <a:lnTo>
                      <a:pt x="106" y="56"/>
                    </a:lnTo>
                    <a:lnTo>
                      <a:pt x="102" y="62"/>
                    </a:lnTo>
                    <a:lnTo>
                      <a:pt x="96" y="70"/>
                    </a:lnTo>
                    <a:lnTo>
                      <a:pt x="94" y="78"/>
                    </a:lnTo>
                    <a:lnTo>
                      <a:pt x="90" y="98"/>
                    </a:lnTo>
                    <a:lnTo>
                      <a:pt x="17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314450" y="352425"/>
                <a:ext cx="196850" cy="542925"/>
              </a:xfrm>
              <a:custGeom>
                <a:avLst/>
                <a:gdLst>
                  <a:gd name="T0" fmla="*/ 24 w 124"/>
                  <a:gd name="T1" fmla="*/ 0 h 342"/>
                  <a:gd name="T2" fmla="*/ 124 w 124"/>
                  <a:gd name="T3" fmla="*/ 0 h 342"/>
                  <a:gd name="T4" fmla="*/ 100 w 124"/>
                  <a:gd name="T5" fmla="*/ 342 h 342"/>
                  <a:gd name="T6" fmla="*/ 0 w 124"/>
                  <a:gd name="T7" fmla="*/ 342 h 342"/>
                  <a:gd name="T8" fmla="*/ 24 w 124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342">
                    <a:moveTo>
                      <a:pt x="24" y="0"/>
                    </a:moveTo>
                    <a:lnTo>
                      <a:pt x="124" y="0"/>
                    </a:lnTo>
                    <a:lnTo>
                      <a:pt x="100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498600" y="352425"/>
                <a:ext cx="368300" cy="542925"/>
              </a:xfrm>
              <a:custGeom>
                <a:avLst/>
                <a:gdLst>
                  <a:gd name="T0" fmla="*/ 120 w 232"/>
                  <a:gd name="T1" fmla="*/ 0 h 342"/>
                  <a:gd name="T2" fmla="*/ 0 w 232"/>
                  <a:gd name="T3" fmla="*/ 152 h 342"/>
                  <a:gd name="T4" fmla="*/ 106 w 232"/>
                  <a:gd name="T5" fmla="*/ 342 h 342"/>
                  <a:gd name="T6" fmla="*/ 226 w 232"/>
                  <a:gd name="T7" fmla="*/ 342 h 342"/>
                  <a:gd name="T8" fmla="*/ 106 w 232"/>
                  <a:gd name="T9" fmla="*/ 148 h 342"/>
                  <a:gd name="T10" fmla="*/ 232 w 232"/>
                  <a:gd name="T11" fmla="*/ 0 h 342"/>
                  <a:gd name="T12" fmla="*/ 120 w 232"/>
                  <a:gd name="T1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42">
                    <a:moveTo>
                      <a:pt x="120" y="0"/>
                    </a:moveTo>
                    <a:lnTo>
                      <a:pt x="0" y="152"/>
                    </a:lnTo>
                    <a:lnTo>
                      <a:pt x="106" y="342"/>
                    </a:lnTo>
                    <a:lnTo>
                      <a:pt x="226" y="342"/>
                    </a:lnTo>
                    <a:lnTo>
                      <a:pt x="106" y="148"/>
                    </a:lnTo>
                    <a:lnTo>
                      <a:pt x="232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876425" y="517525"/>
                <a:ext cx="158750" cy="377825"/>
              </a:xfrm>
              <a:custGeom>
                <a:avLst/>
                <a:gdLst>
                  <a:gd name="T0" fmla="*/ 16 w 100"/>
                  <a:gd name="T1" fmla="*/ 0 h 238"/>
                  <a:gd name="T2" fmla="*/ 100 w 100"/>
                  <a:gd name="T3" fmla="*/ 0 h 238"/>
                  <a:gd name="T4" fmla="*/ 84 w 100"/>
                  <a:gd name="T5" fmla="*/ 238 h 238"/>
                  <a:gd name="T6" fmla="*/ 0 w 100"/>
                  <a:gd name="T7" fmla="*/ 238 h 238"/>
                  <a:gd name="T8" fmla="*/ 16 w 100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38">
                    <a:moveTo>
                      <a:pt x="16" y="0"/>
                    </a:moveTo>
                    <a:lnTo>
                      <a:pt x="100" y="0"/>
                    </a:lnTo>
                    <a:lnTo>
                      <a:pt x="84" y="238"/>
                    </a:lnTo>
                    <a:lnTo>
                      <a:pt x="0" y="238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038350" y="504825"/>
                <a:ext cx="692150" cy="390525"/>
              </a:xfrm>
              <a:custGeom>
                <a:avLst/>
                <a:gdLst>
                  <a:gd name="T0" fmla="*/ 106 w 436"/>
                  <a:gd name="T1" fmla="*/ 40 h 246"/>
                  <a:gd name="T2" fmla="*/ 106 w 436"/>
                  <a:gd name="T3" fmla="*/ 40 h 246"/>
                  <a:gd name="T4" fmla="*/ 128 w 436"/>
                  <a:gd name="T5" fmla="*/ 20 h 246"/>
                  <a:gd name="T6" fmla="*/ 150 w 436"/>
                  <a:gd name="T7" fmla="*/ 8 h 246"/>
                  <a:gd name="T8" fmla="*/ 172 w 436"/>
                  <a:gd name="T9" fmla="*/ 2 h 246"/>
                  <a:gd name="T10" fmla="*/ 192 w 436"/>
                  <a:gd name="T11" fmla="*/ 2 h 246"/>
                  <a:gd name="T12" fmla="*/ 216 w 436"/>
                  <a:gd name="T13" fmla="*/ 6 h 246"/>
                  <a:gd name="T14" fmla="*/ 238 w 436"/>
                  <a:gd name="T15" fmla="*/ 14 h 246"/>
                  <a:gd name="T16" fmla="*/ 254 w 436"/>
                  <a:gd name="T17" fmla="*/ 28 h 246"/>
                  <a:gd name="T18" fmla="*/ 264 w 436"/>
                  <a:gd name="T19" fmla="*/ 44 h 246"/>
                  <a:gd name="T20" fmla="*/ 272 w 436"/>
                  <a:gd name="T21" fmla="*/ 34 h 246"/>
                  <a:gd name="T22" fmla="*/ 290 w 436"/>
                  <a:gd name="T23" fmla="*/ 18 h 246"/>
                  <a:gd name="T24" fmla="*/ 312 w 436"/>
                  <a:gd name="T25" fmla="*/ 8 h 246"/>
                  <a:gd name="T26" fmla="*/ 338 w 436"/>
                  <a:gd name="T27" fmla="*/ 2 h 246"/>
                  <a:gd name="T28" fmla="*/ 352 w 436"/>
                  <a:gd name="T29" fmla="*/ 0 h 246"/>
                  <a:gd name="T30" fmla="*/ 386 w 436"/>
                  <a:gd name="T31" fmla="*/ 6 h 246"/>
                  <a:gd name="T32" fmla="*/ 414 w 436"/>
                  <a:gd name="T33" fmla="*/ 24 h 246"/>
                  <a:gd name="T34" fmla="*/ 432 w 436"/>
                  <a:gd name="T35" fmla="*/ 50 h 246"/>
                  <a:gd name="T36" fmla="*/ 436 w 436"/>
                  <a:gd name="T37" fmla="*/ 86 h 246"/>
                  <a:gd name="T38" fmla="*/ 332 w 436"/>
                  <a:gd name="T39" fmla="*/ 246 h 246"/>
                  <a:gd name="T40" fmla="*/ 342 w 436"/>
                  <a:gd name="T41" fmla="*/ 106 h 246"/>
                  <a:gd name="T42" fmla="*/ 342 w 436"/>
                  <a:gd name="T43" fmla="*/ 80 h 246"/>
                  <a:gd name="T44" fmla="*/ 336 w 436"/>
                  <a:gd name="T45" fmla="*/ 66 h 246"/>
                  <a:gd name="T46" fmla="*/ 322 w 436"/>
                  <a:gd name="T47" fmla="*/ 58 h 246"/>
                  <a:gd name="T48" fmla="*/ 312 w 436"/>
                  <a:gd name="T49" fmla="*/ 58 h 246"/>
                  <a:gd name="T50" fmla="*/ 288 w 436"/>
                  <a:gd name="T51" fmla="*/ 66 h 246"/>
                  <a:gd name="T52" fmla="*/ 276 w 436"/>
                  <a:gd name="T53" fmla="*/ 82 h 246"/>
                  <a:gd name="T54" fmla="*/ 270 w 436"/>
                  <a:gd name="T55" fmla="*/ 100 h 246"/>
                  <a:gd name="T56" fmla="*/ 260 w 436"/>
                  <a:gd name="T57" fmla="*/ 246 h 246"/>
                  <a:gd name="T58" fmla="*/ 180 w 436"/>
                  <a:gd name="T59" fmla="*/ 106 h 246"/>
                  <a:gd name="T60" fmla="*/ 178 w 436"/>
                  <a:gd name="T61" fmla="*/ 88 h 246"/>
                  <a:gd name="T62" fmla="*/ 174 w 436"/>
                  <a:gd name="T63" fmla="*/ 72 h 246"/>
                  <a:gd name="T64" fmla="*/ 164 w 436"/>
                  <a:gd name="T65" fmla="*/ 62 h 246"/>
                  <a:gd name="T66" fmla="*/ 148 w 436"/>
                  <a:gd name="T67" fmla="*/ 58 h 246"/>
                  <a:gd name="T68" fmla="*/ 132 w 436"/>
                  <a:gd name="T69" fmla="*/ 60 h 246"/>
                  <a:gd name="T70" fmla="*/ 114 w 436"/>
                  <a:gd name="T71" fmla="*/ 72 h 246"/>
                  <a:gd name="T72" fmla="*/ 104 w 436"/>
                  <a:gd name="T73" fmla="*/ 92 h 246"/>
                  <a:gd name="T74" fmla="*/ 102 w 436"/>
                  <a:gd name="T75" fmla="*/ 110 h 246"/>
                  <a:gd name="T76" fmla="*/ 0 w 436"/>
                  <a:gd name="T77" fmla="*/ 246 h 246"/>
                  <a:gd name="T78" fmla="*/ 106 w 436"/>
                  <a:gd name="T79" fmla="*/ 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6" h="246">
                    <a:moveTo>
                      <a:pt x="106" y="8"/>
                    </a:move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18" y="28"/>
                    </a:lnTo>
                    <a:lnTo>
                      <a:pt x="128" y="20"/>
                    </a:lnTo>
                    <a:lnTo>
                      <a:pt x="140" y="12"/>
                    </a:lnTo>
                    <a:lnTo>
                      <a:pt x="150" y="8"/>
                    </a:lnTo>
                    <a:lnTo>
                      <a:pt x="162" y="4"/>
                    </a:lnTo>
                    <a:lnTo>
                      <a:pt x="172" y="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204" y="2"/>
                    </a:lnTo>
                    <a:lnTo>
                      <a:pt x="216" y="6"/>
                    </a:lnTo>
                    <a:lnTo>
                      <a:pt x="228" y="8"/>
                    </a:lnTo>
                    <a:lnTo>
                      <a:pt x="238" y="14"/>
                    </a:lnTo>
                    <a:lnTo>
                      <a:pt x="246" y="20"/>
                    </a:lnTo>
                    <a:lnTo>
                      <a:pt x="254" y="28"/>
                    </a:lnTo>
                    <a:lnTo>
                      <a:pt x="260" y="36"/>
                    </a:lnTo>
                    <a:lnTo>
                      <a:pt x="264" y="44"/>
                    </a:lnTo>
                    <a:lnTo>
                      <a:pt x="264" y="44"/>
                    </a:lnTo>
                    <a:lnTo>
                      <a:pt x="272" y="34"/>
                    </a:lnTo>
                    <a:lnTo>
                      <a:pt x="280" y="26"/>
                    </a:lnTo>
                    <a:lnTo>
                      <a:pt x="290" y="18"/>
                    </a:lnTo>
                    <a:lnTo>
                      <a:pt x="302" y="12"/>
                    </a:lnTo>
                    <a:lnTo>
                      <a:pt x="312" y="8"/>
                    </a:lnTo>
                    <a:lnTo>
                      <a:pt x="326" y="4"/>
                    </a:lnTo>
                    <a:lnTo>
                      <a:pt x="338" y="2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70" y="2"/>
                    </a:lnTo>
                    <a:lnTo>
                      <a:pt x="386" y="6"/>
                    </a:lnTo>
                    <a:lnTo>
                      <a:pt x="402" y="14"/>
                    </a:lnTo>
                    <a:lnTo>
                      <a:pt x="414" y="24"/>
                    </a:lnTo>
                    <a:lnTo>
                      <a:pt x="424" y="36"/>
                    </a:lnTo>
                    <a:lnTo>
                      <a:pt x="432" y="50"/>
                    </a:lnTo>
                    <a:lnTo>
                      <a:pt x="436" y="68"/>
                    </a:lnTo>
                    <a:lnTo>
                      <a:pt x="436" y="86"/>
                    </a:lnTo>
                    <a:lnTo>
                      <a:pt x="424" y="246"/>
                    </a:lnTo>
                    <a:lnTo>
                      <a:pt x="332" y="246"/>
                    </a:lnTo>
                    <a:lnTo>
                      <a:pt x="342" y="106"/>
                    </a:lnTo>
                    <a:lnTo>
                      <a:pt x="342" y="106"/>
                    </a:lnTo>
                    <a:lnTo>
                      <a:pt x="342" y="88"/>
                    </a:lnTo>
                    <a:lnTo>
                      <a:pt x="342" y="80"/>
                    </a:lnTo>
                    <a:lnTo>
                      <a:pt x="340" y="74"/>
                    </a:lnTo>
                    <a:lnTo>
                      <a:pt x="336" y="66"/>
                    </a:lnTo>
                    <a:lnTo>
                      <a:pt x="330" y="62"/>
                    </a:lnTo>
                    <a:lnTo>
                      <a:pt x="322" y="58"/>
                    </a:lnTo>
                    <a:lnTo>
                      <a:pt x="312" y="58"/>
                    </a:lnTo>
                    <a:lnTo>
                      <a:pt x="312" y="58"/>
                    </a:lnTo>
                    <a:lnTo>
                      <a:pt x="298" y="60"/>
                    </a:lnTo>
                    <a:lnTo>
                      <a:pt x="288" y="66"/>
                    </a:lnTo>
                    <a:lnTo>
                      <a:pt x="280" y="72"/>
                    </a:lnTo>
                    <a:lnTo>
                      <a:pt x="276" y="82"/>
                    </a:lnTo>
                    <a:lnTo>
                      <a:pt x="272" y="92"/>
                    </a:lnTo>
                    <a:lnTo>
                      <a:pt x="270" y="100"/>
                    </a:lnTo>
                    <a:lnTo>
                      <a:pt x="270" y="110"/>
                    </a:lnTo>
                    <a:lnTo>
                      <a:pt x="260" y="246"/>
                    </a:lnTo>
                    <a:lnTo>
                      <a:pt x="170" y="246"/>
                    </a:lnTo>
                    <a:lnTo>
                      <a:pt x="180" y="106"/>
                    </a:lnTo>
                    <a:lnTo>
                      <a:pt x="180" y="106"/>
                    </a:lnTo>
                    <a:lnTo>
                      <a:pt x="178" y="88"/>
                    </a:lnTo>
                    <a:lnTo>
                      <a:pt x="178" y="80"/>
                    </a:lnTo>
                    <a:lnTo>
                      <a:pt x="174" y="72"/>
                    </a:lnTo>
                    <a:lnTo>
                      <a:pt x="170" y="66"/>
                    </a:lnTo>
                    <a:lnTo>
                      <a:pt x="164" y="62"/>
                    </a:lnTo>
                    <a:lnTo>
                      <a:pt x="158" y="58"/>
                    </a:lnTo>
                    <a:lnTo>
                      <a:pt x="148" y="58"/>
                    </a:lnTo>
                    <a:lnTo>
                      <a:pt x="148" y="58"/>
                    </a:lnTo>
                    <a:lnTo>
                      <a:pt x="132" y="60"/>
                    </a:lnTo>
                    <a:lnTo>
                      <a:pt x="122" y="66"/>
                    </a:lnTo>
                    <a:lnTo>
                      <a:pt x="114" y="72"/>
                    </a:lnTo>
                    <a:lnTo>
                      <a:pt x="108" y="82"/>
                    </a:lnTo>
                    <a:lnTo>
                      <a:pt x="104" y="92"/>
                    </a:lnTo>
                    <a:lnTo>
                      <a:pt x="104" y="100"/>
                    </a:lnTo>
                    <a:lnTo>
                      <a:pt x="102" y="110"/>
                    </a:lnTo>
                    <a:lnTo>
                      <a:pt x="94" y="246"/>
                    </a:lnTo>
                    <a:lnTo>
                      <a:pt x="0" y="246"/>
                    </a:lnTo>
                    <a:lnTo>
                      <a:pt x="16" y="8"/>
                    </a:lnTo>
                    <a:lnTo>
                      <a:pt x="10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064000" y="517525"/>
                <a:ext cx="454025" cy="558800"/>
              </a:xfrm>
              <a:custGeom>
                <a:avLst/>
                <a:gdLst>
                  <a:gd name="T0" fmla="*/ 116 w 286"/>
                  <a:gd name="T1" fmla="*/ 352 h 352"/>
                  <a:gd name="T2" fmla="*/ 34 w 286"/>
                  <a:gd name="T3" fmla="*/ 352 h 352"/>
                  <a:gd name="T4" fmla="*/ 86 w 286"/>
                  <a:gd name="T5" fmla="*/ 242 h 352"/>
                  <a:gd name="T6" fmla="*/ 0 w 286"/>
                  <a:gd name="T7" fmla="*/ 0 h 352"/>
                  <a:gd name="T8" fmla="*/ 100 w 286"/>
                  <a:gd name="T9" fmla="*/ 0 h 352"/>
                  <a:gd name="T10" fmla="*/ 140 w 286"/>
                  <a:gd name="T11" fmla="*/ 148 h 352"/>
                  <a:gd name="T12" fmla="*/ 202 w 286"/>
                  <a:gd name="T13" fmla="*/ 0 h 352"/>
                  <a:gd name="T14" fmla="*/ 286 w 286"/>
                  <a:gd name="T15" fmla="*/ 0 h 352"/>
                  <a:gd name="T16" fmla="*/ 116 w 286"/>
                  <a:gd name="T17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352">
                    <a:moveTo>
                      <a:pt x="116" y="352"/>
                    </a:moveTo>
                    <a:lnTo>
                      <a:pt x="34" y="352"/>
                    </a:lnTo>
                    <a:lnTo>
                      <a:pt x="86" y="24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40" y="148"/>
                    </a:lnTo>
                    <a:lnTo>
                      <a:pt x="202" y="0"/>
                    </a:lnTo>
                    <a:lnTo>
                      <a:pt x="286" y="0"/>
                    </a:lnTo>
                    <a:lnTo>
                      <a:pt x="116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473575" y="593725"/>
                <a:ext cx="241300" cy="117475"/>
              </a:xfrm>
              <a:custGeom>
                <a:avLst/>
                <a:gdLst>
                  <a:gd name="T0" fmla="*/ 36 w 152"/>
                  <a:gd name="T1" fmla="*/ 0 h 74"/>
                  <a:gd name="T2" fmla="*/ 152 w 152"/>
                  <a:gd name="T3" fmla="*/ 0 h 74"/>
                  <a:gd name="T4" fmla="*/ 114 w 152"/>
                  <a:gd name="T5" fmla="*/ 74 h 74"/>
                  <a:gd name="T6" fmla="*/ 0 w 152"/>
                  <a:gd name="T7" fmla="*/ 74 h 74"/>
                  <a:gd name="T8" fmla="*/ 36 w 152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4">
                    <a:moveTo>
                      <a:pt x="36" y="0"/>
                    </a:moveTo>
                    <a:lnTo>
                      <a:pt x="152" y="0"/>
                    </a:lnTo>
                    <a:lnTo>
                      <a:pt x="114" y="74"/>
                    </a:lnTo>
                    <a:lnTo>
                      <a:pt x="0" y="7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721225" y="339725"/>
                <a:ext cx="504825" cy="558800"/>
              </a:xfrm>
              <a:custGeom>
                <a:avLst/>
                <a:gdLst>
                  <a:gd name="T0" fmla="*/ 180 w 318"/>
                  <a:gd name="T1" fmla="*/ 0 h 352"/>
                  <a:gd name="T2" fmla="*/ 232 w 318"/>
                  <a:gd name="T3" fmla="*/ 6 h 352"/>
                  <a:gd name="T4" fmla="*/ 266 w 318"/>
                  <a:gd name="T5" fmla="*/ 20 h 352"/>
                  <a:gd name="T6" fmla="*/ 286 w 318"/>
                  <a:gd name="T7" fmla="*/ 32 h 352"/>
                  <a:gd name="T8" fmla="*/ 302 w 318"/>
                  <a:gd name="T9" fmla="*/ 50 h 352"/>
                  <a:gd name="T10" fmla="*/ 312 w 318"/>
                  <a:gd name="T11" fmla="*/ 74 h 352"/>
                  <a:gd name="T12" fmla="*/ 318 w 318"/>
                  <a:gd name="T13" fmla="*/ 100 h 352"/>
                  <a:gd name="T14" fmla="*/ 222 w 318"/>
                  <a:gd name="T15" fmla="*/ 116 h 352"/>
                  <a:gd name="T16" fmla="*/ 222 w 318"/>
                  <a:gd name="T17" fmla="*/ 108 h 352"/>
                  <a:gd name="T18" fmla="*/ 216 w 318"/>
                  <a:gd name="T19" fmla="*/ 90 h 352"/>
                  <a:gd name="T20" fmla="*/ 204 w 318"/>
                  <a:gd name="T21" fmla="*/ 76 h 352"/>
                  <a:gd name="T22" fmla="*/ 188 w 318"/>
                  <a:gd name="T23" fmla="*/ 68 h 352"/>
                  <a:gd name="T24" fmla="*/ 176 w 318"/>
                  <a:gd name="T25" fmla="*/ 68 h 352"/>
                  <a:gd name="T26" fmla="*/ 150 w 318"/>
                  <a:gd name="T27" fmla="*/ 72 h 352"/>
                  <a:gd name="T28" fmla="*/ 128 w 318"/>
                  <a:gd name="T29" fmla="*/ 88 h 352"/>
                  <a:gd name="T30" fmla="*/ 108 w 318"/>
                  <a:gd name="T31" fmla="*/ 118 h 352"/>
                  <a:gd name="T32" fmla="*/ 98 w 318"/>
                  <a:gd name="T33" fmla="*/ 162 h 352"/>
                  <a:gd name="T34" fmla="*/ 96 w 318"/>
                  <a:gd name="T35" fmla="*/ 188 h 352"/>
                  <a:gd name="T36" fmla="*/ 98 w 318"/>
                  <a:gd name="T37" fmla="*/ 234 h 352"/>
                  <a:gd name="T38" fmla="*/ 112 w 318"/>
                  <a:gd name="T39" fmla="*/ 266 h 352"/>
                  <a:gd name="T40" fmla="*/ 122 w 318"/>
                  <a:gd name="T41" fmla="*/ 278 h 352"/>
                  <a:gd name="T42" fmla="*/ 138 w 318"/>
                  <a:gd name="T43" fmla="*/ 284 h 352"/>
                  <a:gd name="T44" fmla="*/ 158 w 318"/>
                  <a:gd name="T45" fmla="*/ 288 h 352"/>
                  <a:gd name="T46" fmla="*/ 174 w 318"/>
                  <a:gd name="T47" fmla="*/ 286 h 352"/>
                  <a:gd name="T48" fmla="*/ 198 w 318"/>
                  <a:gd name="T49" fmla="*/ 274 h 352"/>
                  <a:gd name="T50" fmla="*/ 212 w 318"/>
                  <a:gd name="T51" fmla="*/ 256 h 352"/>
                  <a:gd name="T52" fmla="*/ 218 w 318"/>
                  <a:gd name="T53" fmla="*/ 236 h 352"/>
                  <a:gd name="T54" fmla="*/ 314 w 318"/>
                  <a:gd name="T55" fmla="*/ 236 h 352"/>
                  <a:gd name="T56" fmla="*/ 306 w 318"/>
                  <a:gd name="T57" fmla="*/ 270 h 352"/>
                  <a:gd name="T58" fmla="*/ 290 w 318"/>
                  <a:gd name="T59" fmla="*/ 300 h 352"/>
                  <a:gd name="T60" fmla="*/ 272 w 318"/>
                  <a:gd name="T61" fmla="*/ 318 h 352"/>
                  <a:gd name="T62" fmla="*/ 248 w 318"/>
                  <a:gd name="T63" fmla="*/ 334 h 352"/>
                  <a:gd name="T64" fmla="*/ 216 w 318"/>
                  <a:gd name="T65" fmla="*/ 346 h 352"/>
                  <a:gd name="T66" fmla="*/ 176 w 318"/>
                  <a:gd name="T67" fmla="*/ 352 h 352"/>
                  <a:gd name="T68" fmla="*/ 152 w 318"/>
                  <a:gd name="T69" fmla="*/ 352 h 352"/>
                  <a:gd name="T70" fmla="*/ 106 w 318"/>
                  <a:gd name="T71" fmla="*/ 348 h 352"/>
                  <a:gd name="T72" fmla="*/ 70 w 318"/>
                  <a:gd name="T73" fmla="*/ 336 h 352"/>
                  <a:gd name="T74" fmla="*/ 42 w 318"/>
                  <a:gd name="T75" fmla="*/ 316 h 352"/>
                  <a:gd name="T76" fmla="*/ 22 w 318"/>
                  <a:gd name="T77" fmla="*/ 292 h 352"/>
                  <a:gd name="T78" fmla="*/ 8 w 318"/>
                  <a:gd name="T79" fmla="*/ 262 h 352"/>
                  <a:gd name="T80" fmla="*/ 2 w 318"/>
                  <a:gd name="T81" fmla="*/ 230 h 352"/>
                  <a:gd name="T82" fmla="*/ 0 w 318"/>
                  <a:gd name="T83" fmla="*/ 194 h 352"/>
                  <a:gd name="T84" fmla="*/ 2 w 318"/>
                  <a:gd name="T85" fmla="*/ 160 h 352"/>
                  <a:gd name="T86" fmla="*/ 18 w 318"/>
                  <a:gd name="T87" fmla="*/ 102 h 352"/>
                  <a:gd name="T88" fmla="*/ 32 w 318"/>
                  <a:gd name="T89" fmla="*/ 74 h 352"/>
                  <a:gd name="T90" fmla="*/ 52 w 318"/>
                  <a:gd name="T91" fmla="*/ 50 h 352"/>
                  <a:gd name="T92" fmla="*/ 76 w 318"/>
                  <a:gd name="T93" fmla="*/ 30 h 352"/>
                  <a:gd name="T94" fmla="*/ 106 w 318"/>
                  <a:gd name="T95" fmla="*/ 14 h 352"/>
                  <a:gd name="T96" fmla="*/ 140 w 318"/>
                  <a:gd name="T97" fmla="*/ 4 h 352"/>
                  <a:gd name="T98" fmla="*/ 180 w 318"/>
                  <a:gd name="T99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8" h="352">
                    <a:moveTo>
                      <a:pt x="180" y="0"/>
                    </a:moveTo>
                    <a:lnTo>
                      <a:pt x="180" y="0"/>
                    </a:lnTo>
                    <a:lnTo>
                      <a:pt x="206" y="0"/>
                    </a:lnTo>
                    <a:lnTo>
                      <a:pt x="232" y="6"/>
                    </a:lnTo>
                    <a:lnTo>
                      <a:pt x="256" y="14"/>
                    </a:lnTo>
                    <a:lnTo>
                      <a:pt x="266" y="20"/>
                    </a:lnTo>
                    <a:lnTo>
                      <a:pt x="276" y="26"/>
                    </a:lnTo>
                    <a:lnTo>
                      <a:pt x="286" y="32"/>
                    </a:lnTo>
                    <a:lnTo>
                      <a:pt x="294" y="42"/>
                    </a:lnTo>
                    <a:lnTo>
                      <a:pt x="302" y="50"/>
                    </a:lnTo>
                    <a:lnTo>
                      <a:pt x="308" y="62"/>
                    </a:lnTo>
                    <a:lnTo>
                      <a:pt x="312" y="74"/>
                    </a:lnTo>
                    <a:lnTo>
                      <a:pt x="316" y="86"/>
                    </a:lnTo>
                    <a:lnTo>
                      <a:pt x="318" y="100"/>
                    </a:lnTo>
                    <a:lnTo>
                      <a:pt x="318" y="116"/>
                    </a:lnTo>
                    <a:lnTo>
                      <a:pt x="222" y="116"/>
                    </a:lnTo>
                    <a:lnTo>
                      <a:pt x="222" y="116"/>
                    </a:lnTo>
                    <a:lnTo>
                      <a:pt x="222" y="108"/>
                    </a:lnTo>
                    <a:lnTo>
                      <a:pt x="220" y="98"/>
                    </a:lnTo>
                    <a:lnTo>
                      <a:pt x="216" y="90"/>
                    </a:lnTo>
                    <a:lnTo>
                      <a:pt x="212" y="84"/>
                    </a:lnTo>
                    <a:lnTo>
                      <a:pt x="204" y="76"/>
                    </a:lnTo>
                    <a:lnTo>
                      <a:pt x="198" y="72"/>
                    </a:lnTo>
                    <a:lnTo>
                      <a:pt x="188" y="68"/>
                    </a:lnTo>
                    <a:lnTo>
                      <a:pt x="176" y="68"/>
                    </a:lnTo>
                    <a:lnTo>
                      <a:pt x="176" y="68"/>
                    </a:lnTo>
                    <a:lnTo>
                      <a:pt x="164" y="68"/>
                    </a:lnTo>
                    <a:lnTo>
                      <a:pt x="150" y="72"/>
                    </a:lnTo>
                    <a:lnTo>
                      <a:pt x="138" y="80"/>
                    </a:lnTo>
                    <a:lnTo>
                      <a:pt x="128" y="88"/>
                    </a:lnTo>
                    <a:lnTo>
                      <a:pt x="118" y="102"/>
                    </a:lnTo>
                    <a:lnTo>
                      <a:pt x="108" y="118"/>
                    </a:lnTo>
                    <a:lnTo>
                      <a:pt x="102" y="138"/>
                    </a:lnTo>
                    <a:lnTo>
                      <a:pt x="98" y="162"/>
                    </a:lnTo>
                    <a:lnTo>
                      <a:pt x="98" y="162"/>
                    </a:lnTo>
                    <a:lnTo>
                      <a:pt x="96" y="188"/>
                    </a:lnTo>
                    <a:lnTo>
                      <a:pt x="96" y="212"/>
                    </a:lnTo>
                    <a:lnTo>
                      <a:pt x="98" y="234"/>
                    </a:lnTo>
                    <a:lnTo>
                      <a:pt x="104" y="252"/>
                    </a:lnTo>
                    <a:lnTo>
                      <a:pt x="112" y="266"/>
                    </a:lnTo>
                    <a:lnTo>
                      <a:pt x="116" y="272"/>
                    </a:lnTo>
                    <a:lnTo>
                      <a:pt x="122" y="278"/>
                    </a:lnTo>
                    <a:lnTo>
                      <a:pt x="130" y="282"/>
                    </a:lnTo>
                    <a:lnTo>
                      <a:pt x="138" y="284"/>
                    </a:lnTo>
                    <a:lnTo>
                      <a:pt x="148" y="286"/>
                    </a:lnTo>
                    <a:lnTo>
                      <a:pt x="158" y="288"/>
                    </a:lnTo>
                    <a:lnTo>
                      <a:pt x="158" y="288"/>
                    </a:lnTo>
                    <a:lnTo>
                      <a:pt x="174" y="286"/>
                    </a:lnTo>
                    <a:lnTo>
                      <a:pt x="188" y="280"/>
                    </a:lnTo>
                    <a:lnTo>
                      <a:pt x="198" y="274"/>
                    </a:lnTo>
                    <a:lnTo>
                      <a:pt x="206" y="264"/>
                    </a:lnTo>
                    <a:lnTo>
                      <a:pt x="212" y="256"/>
                    </a:lnTo>
                    <a:lnTo>
                      <a:pt x="214" y="248"/>
                    </a:lnTo>
                    <a:lnTo>
                      <a:pt x="218" y="236"/>
                    </a:lnTo>
                    <a:lnTo>
                      <a:pt x="314" y="236"/>
                    </a:lnTo>
                    <a:lnTo>
                      <a:pt x="314" y="236"/>
                    </a:lnTo>
                    <a:lnTo>
                      <a:pt x="312" y="252"/>
                    </a:lnTo>
                    <a:lnTo>
                      <a:pt x="306" y="270"/>
                    </a:lnTo>
                    <a:lnTo>
                      <a:pt x="296" y="290"/>
                    </a:lnTo>
                    <a:lnTo>
                      <a:pt x="290" y="300"/>
                    </a:lnTo>
                    <a:lnTo>
                      <a:pt x="282" y="308"/>
                    </a:lnTo>
                    <a:lnTo>
                      <a:pt x="272" y="318"/>
                    </a:lnTo>
                    <a:lnTo>
                      <a:pt x="260" y="326"/>
                    </a:lnTo>
                    <a:lnTo>
                      <a:pt x="248" y="334"/>
                    </a:lnTo>
                    <a:lnTo>
                      <a:pt x="232" y="340"/>
                    </a:lnTo>
                    <a:lnTo>
                      <a:pt x="216" y="346"/>
                    </a:lnTo>
                    <a:lnTo>
                      <a:pt x="196" y="350"/>
                    </a:lnTo>
                    <a:lnTo>
                      <a:pt x="176" y="352"/>
                    </a:lnTo>
                    <a:lnTo>
                      <a:pt x="152" y="352"/>
                    </a:lnTo>
                    <a:lnTo>
                      <a:pt x="152" y="352"/>
                    </a:lnTo>
                    <a:lnTo>
                      <a:pt x="128" y="352"/>
                    </a:lnTo>
                    <a:lnTo>
                      <a:pt x="106" y="348"/>
                    </a:lnTo>
                    <a:lnTo>
                      <a:pt x="86" y="342"/>
                    </a:lnTo>
                    <a:lnTo>
                      <a:pt x="70" y="336"/>
                    </a:lnTo>
                    <a:lnTo>
                      <a:pt x="54" y="326"/>
                    </a:lnTo>
                    <a:lnTo>
                      <a:pt x="42" y="316"/>
                    </a:lnTo>
                    <a:lnTo>
                      <a:pt x="30" y="304"/>
                    </a:lnTo>
                    <a:lnTo>
                      <a:pt x="22" y="292"/>
                    </a:lnTo>
                    <a:lnTo>
                      <a:pt x="14" y="276"/>
                    </a:lnTo>
                    <a:lnTo>
                      <a:pt x="8" y="262"/>
                    </a:lnTo>
                    <a:lnTo>
                      <a:pt x="4" y="246"/>
                    </a:lnTo>
                    <a:lnTo>
                      <a:pt x="2" y="230"/>
                    </a:lnTo>
                    <a:lnTo>
                      <a:pt x="0" y="212"/>
                    </a:lnTo>
                    <a:lnTo>
                      <a:pt x="0" y="194"/>
                    </a:lnTo>
                    <a:lnTo>
                      <a:pt x="2" y="160"/>
                    </a:lnTo>
                    <a:lnTo>
                      <a:pt x="2" y="160"/>
                    </a:lnTo>
                    <a:lnTo>
                      <a:pt x="8" y="130"/>
                    </a:lnTo>
                    <a:lnTo>
                      <a:pt x="18" y="102"/>
                    </a:lnTo>
                    <a:lnTo>
                      <a:pt x="24" y="88"/>
                    </a:lnTo>
                    <a:lnTo>
                      <a:pt x="32" y="74"/>
                    </a:lnTo>
                    <a:lnTo>
                      <a:pt x="42" y="62"/>
                    </a:lnTo>
                    <a:lnTo>
                      <a:pt x="52" y="50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0" y="20"/>
                    </a:lnTo>
                    <a:lnTo>
                      <a:pt x="106" y="14"/>
                    </a:lnTo>
                    <a:lnTo>
                      <a:pt x="122" y="8"/>
                    </a:lnTo>
                    <a:lnTo>
                      <a:pt x="140" y="4"/>
                    </a:lnTo>
                    <a:lnTo>
                      <a:pt x="160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5229225" y="352425"/>
                <a:ext cx="177800" cy="542925"/>
              </a:xfrm>
              <a:custGeom>
                <a:avLst/>
                <a:gdLst>
                  <a:gd name="T0" fmla="*/ 0 w 112"/>
                  <a:gd name="T1" fmla="*/ 342 h 342"/>
                  <a:gd name="T2" fmla="*/ 24 w 112"/>
                  <a:gd name="T3" fmla="*/ 0 h 342"/>
                  <a:gd name="T4" fmla="*/ 112 w 112"/>
                  <a:gd name="T5" fmla="*/ 0 h 342"/>
                  <a:gd name="T6" fmla="*/ 88 w 112"/>
                  <a:gd name="T7" fmla="*/ 342 h 342"/>
                  <a:gd name="T8" fmla="*/ 0 w 112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2" y="0"/>
                    </a:lnTo>
                    <a:lnTo>
                      <a:pt x="88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803900" y="517525"/>
                <a:ext cx="295275" cy="377825"/>
              </a:xfrm>
              <a:custGeom>
                <a:avLst/>
                <a:gdLst>
                  <a:gd name="T0" fmla="*/ 106 w 186"/>
                  <a:gd name="T1" fmla="*/ 34 h 238"/>
                  <a:gd name="T2" fmla="*/ 106 w 186"/>
                  <a:gd name="T3" fmla="*/ 34 h 238"/>
                  <a:gd name="T4" fmla="*/ 106 w 186"/>
                  <a:gd name="T5" fmla="*/ 34 h 238"/>
                  <a:gd name="T6" fmla="*/ 116 w 186"/>
                  <a:gd name="T7" fmla="*/ 24 h 238"/>
                  <a:gd name="T8" fmla="*/ 124 w 186"/>
                  <a:gd name="T9" fmla="*/ 16 h 238"/>
                  <a:gd name="T10" fmla="*/ 134 w 186"/>
                  <a:gd name="T11" fmla="*/ 10 h 238"/>
                  <a:gd name="T12" fmla="*/ 144 w 186"/>
                  <a:gd name="T13" fmla="*/ 6 h 238"/>
                  <a:gd name="T14" fmla="*/ 154 w 186"/>
                  <a:gd name="T15" fmla="*/ 4 h 238"/>
                  <a:gd name="T16" fmla="*/ 164 w 186"/>
                  <a:gd name="T17" fmla="*/ 2 h 238"/>
                  <a:gd name="T18" fmla="*/ 186 w 186"/>
                  <a:gd name="T19" fmla="*/ 0 h 238"/>
                  <a:gd name="T20" fmla="*/ 180 w 186"/>
                  <a:gd name="T21" fmla="*/ 76 h 238"/>
                  <a:gd name="T22" fmla="*/ 180 w 186"/>
                  <a:gd name="T23" fmla="*/ 76 h 238"/>
                  <a:gd name="T24" fmla="*/ 162 w 186"/>
                  <a:gd name="T25" fmla="*/ 76 h 238"/>
                  <a:gd name="T26" fmla="*/ 162 w 186"/>
                  <a:gd name="T27" fmla="*/ 76 h 238"/>
                  <a:gd name="T28" fmla="*/ 142 w 186"/>
                  <a:gd name="T29" fmla="*/ 78 h 238"/>
                  <a:gd name="T30" fmla="*/ 126 w 186"/>
                  <a:gd name="T31" fmla="*/ 82 h 238"/>
                  <a:gd name="T32" fmla="*/ 116 w 186"/>
                  <a:gd name="T33" fmla="*/ 88 h 238"/>
                  <a:gd name="T34" fmla="*/ 108 w 186"/>
                  <a:gd name="T35" fmla="*/ 98 h 238"/>
                  <a:gd name="T36" fmla="*/ 104 w 186"/>
                  <a:gd name="T37" fmla="*/ 108 h 238"/>
                  <a:gd name="T38" fmla="*/ 100 w 186"/>
                  <a:gd name="T39" fmla="*/ 120 h 238"/>
                  <a:gd name="T40" fmla="*/ 98 w 186"/>
                  <a:gd name="T41" fmla="*/ 148 h 238"/>
                  <a:gd name="T42" fmla="*/ 92 w 186"/>
                  <a:gd name="T43" fmla="*/ 238 h 238"/>
                  <a:gd name="T44" fmla="*/ 0 w 186"/>
                  <a:gd name="T45" fmla="*/ 238 h 238"/>
                  <a:gd name="T46" fmla="*/ 14 w 186"/>
                  <a:gd name="T47" fmla="*/ 62 h 238"/>
                  <a:gd name="T48" fmla="*/ 14 w 186"/>
                  <a:gd name="T49" fmla="*/ 62 h 238"/>
                  <a:gd name="T50" fmla="*/ 14 w 186"/>
                  <a:gd name="T51" fmla="*/ 32 h 238"/>
                  <a:gd name="T52" fmla="*/ 14 w 186"/>
                  <a:gd name="T53" fmla="*/ 0 h 238"/>
                  <a:gd name="T54" fmla="*/ 102 w 186"/>
                  <a:gd name="T55" fmla="*/ 0 h 238"/>
                  <a:gd name="T56" fmla="*/ 106 w 186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6" h="238">
                    <a:moveTo>
                      <a:pt x="106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6" y="24"/>
                    </a:lnTo>
                    <a:lnTo>
                      <a:pt x="124" y="16"/>
                    </a:lnTo>
                    <a:lnTo>
                      <a:pt x="134" y="10"/>
                    </a:lnTo>
                    <a:lnTo>
                      <a:pt x="144" y="6"/>
                    </a:lnTo>
                    <a:lnTo>
                      <a:pt x="154" y="4"/>
                    </a:lnTo>
                    <a:lnTo>
                      <a:pt x="164" y="2"/>
                    </a:lnTo>
                    <a:lnTo>
                      <a:pt x="186" y="0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62" y="76"/>
                    </a:lnTo>
                    <a:lnTo>
                      <a:pt x="162" y="76"/>
                    </a:lnTo>
                    <a:lnTo>
                      <a:pt x="142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4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53074" y="553073"/>
            <a:ext cx="3571665" cy="316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u="none">
                <a:solidFill>
                  <a:schemeClr val="accent1"/>
                </a:solidFill>
              </a:defRPr>
            </a:lvl1pPr>
            <a:lvl2pPr marL="457200" indent="0">
              <a:buNone/>
              <a:defRPr b="0" u="none"/>
            </a:lvl2pPr>
            <a:lvl3pPr marL="914400" indent="0">
              <a:buNone/>
              <a:defRPr b="0" u="none"/>
            </a:lvl3pPr>
            <a:lvl4pPr marL="1371600" indent="0">
              <a:buNone/>
              <a:defRPr b="0" u="none"/>
            </a:lvl4pPr>
            <a:lvl5pPr marL="1828800" indent="0">
              <a:buNone/>
              <a:defRPr b="0" u="none"/>
            </a:lvl5pPr>
          </a:lstStyle>
          <a:p>
            <a:pPr lvl="0"/>
            <a:r>
              <a:rPr lang="en-US"/>
              <a:t>BU/Function/Region</a:t>
            </a:r>
          </a:p>
        </p:txBody>
      </p:sp>
    </p:spTree>
    <p:extLst>
      <p:ext uri="{BB962C8B-B14F-4D97-AF65-F5344CB8AC3E}">
        <p14:creationId xmlns:p14="http://schemas.microsoft.com/office/powerpoint/2010/main" val="157803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14661A9-7204-445B-936C-7D2DD539C7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14661A9-7204-445B-936C-7D2DD539C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535E5E0-A063-4CF4-9ED9-43E2E5CCC8F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1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04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oleObject" Target="../embeddings/oleObject4.bin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vmlDrawing" Target="../drawings/vmlDrawing4.v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1A96740-8B70-46BE-BDC2-7C72BFB81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395" imgH="396" progId="TCLayout.ActiveDocument.1">
                  <p:embed/>
                </p:oleObj>
              </mc:Choice>
              <mc:Fallback>
                <p:oleObj name="think-cell Slide" r:id="rId12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1A96740-8B70-46BE-BDC2-7C72BFB81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5F7A69-03D2-4F62-A1EC-639DABE6C6C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36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7798-8550-4E42-83AF-A41883ED259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63D-D2B9-534F-8AF7-13A264943A28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3" y="2640429"/>
            <a:ext cx="5032515" cy="1577142"/>
          </a:xfrm>
          <a:prstGeom prst="rect">
            <a:avLst/>
          </a:prstGeom>
        </p:spPr>
      </p:pic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5996C7F0-8A30-4CCD-8C7B-B075067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356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‹#›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51EBB8E-179F-48A3-84F0-249B4E14E6A3}"/>
              </a:ext>
            </a:extLst>
          </p:cNvPr>
          <p:cNvSpPr/>
          <p:nvPr/>
        </p:nvSpPr>
        <p:spPr>
          <a:xfrm>
            <a:off x="2442258" y="1798377"/>
            <a:ext cx="6863788" cy="369331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Key Warehouse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Processes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The key to optimizing any warehouse process lies in the ability to collect and analyze data, review/improve existing processes, and introduce the right technology in the right places.</a:t>
            </a:r>
            <a:b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es-A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10069F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35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receive cargo efficiently and correctly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avoid accumulation at the receiving docks.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pallet trucks and conveyors to unload cargo and clear dock areas faster and more efficiently.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software to properly Put-Away goods &amp; allocate the right amount of personnel to unload  (WMS system, labor management systems and dock schedulers)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it is necessary, dimensions automate the capture of weight and dimensions of pallets to accelerate your receiving processing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Problems or No Problems on all subsequent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Transfer of responsibility for the goods to the warehouse.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Accountability on the warehouse for maintaining the condition of the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Responsibility to filter out damaged goods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warehouse should be able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verify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that it has received: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right product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right quantity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the right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 the right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unload &amp; stretch wrappers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Stretch Wrapping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specs Palletized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measuring instruments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Adequate Staging dimensions and/or available and safe place to product handling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Monitor Storage Capacity &amp; Space Availability through WMS, using technology to track space utilization, or performing an ABC analysis to re-structure the warehouse layout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warehouse must use barcode scanners (RFIDs) to automatically record tasks without any human intervention or use more advanced solutions, such as sensors to deliver real-time tracking of capacity and space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Reduce travel time of products from the receiving area to the storage location.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 Fixed &amp; Dynamic Locations that help increase the efficiency of the process . A fixed location can be associated with a specific product category (Wipes) or customer.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Keep the Warehouse Clean &amp; Organized ( reduced risk, increase safety)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Failing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 products in their most ideal location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can impair the productivity of warehouse operation.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Benefits of put away properly: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Cargo is stored faster and more efficiently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Travel time is minimized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 of goods and employees is ensured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Warehouse space utilization is maximized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Cargo is easier and faster to find, track, and retrieve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Consequences of an incorrect process: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Possible customer loading error &amp; more returns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 locked product / non conform to customer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nventory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is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movement of products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from the receiving dock to the most optimal warehouse storage location in a fast, efficient, and effective manner.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unload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Optimal Warehouses Lay-out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Time study for travel time for individual tasks (staging to racks zone, to picking zone, to quarantine &amp;  locked zone)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Packing/ Staging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Product stored safely and efficiently on a pallet (Right Stretch wrapping) to be more easily to move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 equipment to move product from rack to staging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standards that allowed pepople to identify which products are more delicate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 is an extension of the picking process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must be system-managed and treated with care to ensure that orders are complete, and accurate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Potentially cause late deliveries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Products that are ready too early will clutter staging areas and dispatches that are late, will delay loading.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Possible increase in returns: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the packing is not properly prepared and loaded, customer return occurs.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damage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If weight, product fragility, etc. are not considered, as the products are in the staging, they can be damaged.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errors / Asset loss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if the load is not controlled, there may be missing or leftover products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 consolidates picked items in a sales order and prepares them for shipment to the customer 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 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operation’s ability to have products ready for departure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just in time for carriers to load their trucks.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packing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 systems to release orders, for picking and packing in waves, aligned to specific delivery routes or carrier types(TMS/WMS).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Avoid late deliveries by scheduling picking waves to align with carrier picking up times.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double check in the staging must be done by 2 different people. The first control is performed by the person who moves the product from the location to the dock, the second control must be performed by a "controller"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Optimizing this process will allow you to reduce costs significantly and increase your warehouse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correct picking and automation strategy (single zone, multi zone)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Conducting an ABC analysis to improve the layout,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Selecting the Correct Picking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right technologies.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Technologies such as mobile and wearables can streamline the picking process having access systems in real time and scan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Utilizing software to guide clerks in properly execution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Focusing on achieving higher accuracy, as errors can have a direct impact on your customer satisfaction.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an incorrect warehouse layout will require more walking time and most man-hours  to complete picking operations.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incorrect strategy could cause accidents and error in the customers 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collects products in a warehouse to fulfill customer orders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is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costliest process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warehouse &amp; the most important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 Strategy/ Methodology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Single Order Picking: One employee is working on an entire order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Multi-Order Picking: One picker is working on different orders at the same time.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Forwarding System: An employees are picking one entire order, but sequential picking in work zones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Stage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manual: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products are first picking in batch, and then classified for each order.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Stage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Batch Picking with automated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sortation: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employees are working on n orders parallel, the picking area is divided in zones.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1F43894-199F-4B2C-A64A-093BFA7D094F}"/>
              </a:ext>
            </a:extLst>
          </p:cNvPr>
          <p:cNvSpPr/>
          <p:nvPr/>
        </p:nvSpPr>
        <p:spPr>
          <a:xfrm>
            <a:off x="7622367" y="8551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Handling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is done properly, the storage process fully maximizes the available space in the warehouse and increases labor efficiency.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Optimizing the storage process is only possible having right KPIs are properly tracked.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software that automatically calculates the warehouse storage utilization and tracks the right storage KPIs (WMS)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Slotting optimization systems can help by assisting with the allocation of the best storage location for a given cargo.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Utilizing the right warehouse storage system according to the size of the facility and product mix allows  to maximize spaces while improving warehouse efficiency.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an incorrect ABC Analysis will require more time to complete operations.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incorrect calculate the Warehouse Storage Utilization will cause big operating problems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correct Aisle widths &amp; racks are crucial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maximaize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space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Categories of Storage Technologies: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Manual Alternatives: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Block Storage/</a:t>
            </a:r>
            <a:r>
              <a:rPr kumimoji="0" lang="pl-PL" alt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Floor</a:t>
            </a:r>
            <a:r>
              <a:rPr kumimoji="0" lang="en-US" alt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storage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Selective 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Drive-in racks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Automatic Alternatives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Shuttle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AS/RS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HBW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Products are placed into their most appropriate storage space.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storage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 efficient storage process in warehouses is critical because it ensures to make full use of all the available space in the warehouse.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Efficiency in warehouse storage also keeps the stocks organized without compromising productivity.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Calculate the Warehouse Storage Utilization using 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Setting KPIs: Carrying Cost of Inventory, Storage Productivity, Space Utilization, Inventory Turnover, Inventory-to-Sales Ratio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Shipping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85592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right software systems to streamline many of the tasks is critical.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Allocate the right amount of resources to prevent over or under allocation.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shipping mobile application  and device lets you have the right information on hand and in real time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standards that clearly instruct how to load cargo safely and efficiently.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equipment and conveyors to load cargo and clear dock areas faster and more efficiently.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Error in preload processes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Lack of resources to load the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having trucks with the proper specification to load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a truck delay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having the system or loads properly labeled for scanning and dispatching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Avoid late deliveries by scheduling picking waves to align with carrier picking up times.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Shipping is the final warehouse process and the start of the journey of products from the warehouse to the customer.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shipping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Only if the right order is sorted and loaded, is dispatched to the right customer, travels through the right transit mode, and is delivered safely and on time.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Previous processes are also vital to the success of shipping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carrier must monitor the cargo and sign documentation to ensure that the product came out with the correct quantity and quality.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load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specs Palletized needs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receive cargo efficiently and correctly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avoid accumulation at the receiving docks.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pallet trucks and conveyors to unload cargo and clear dock areas faster and more efficiently.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software to properly Put-Away goods &amp; allocate the right amount of personnel to unload  (WMS system, labor management systems and dock schedulers)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it is necessary,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dimensioners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automate the capture of weight and dimensions of pallets to accelerate your receiving processing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Problems or No Problems on all subsequent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Transfer of responsibility for the goods to the warehouse.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Accountability on the warehouse for maintaining the condition of the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Responsibility to filter out damaged goods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 is a complex part of the business: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customers return products, they should seek, and be given Return Management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Authorisation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outlines what is being returned and why.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returns must be traceable, to their order, document and invoice.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clear  returns process that delineates what is to be done with the products once received back into the warehouse (return to stock, re-pack, destroy, return to manufacturer)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must be updated where products are returned to stock.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Once the return is treated, you must return to the free-use stock for sale, with all labels that allow traceability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1F43894-199F-4B2C-A64A-093BFA7D094F}"/>
              </a:ext>
            </a:extLst>
          </p:cNvPr>
          <p:cNvSpPr/>
          <p:nvPr/>
        </p:nvSpPr>
        <p:spPr>
          <a:xfrm>
            <a:off x="8346118" y="152113"/>
            <a:ext cx="2722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fdewlEBby_bz.S5LHsA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PUns9bQeqnLvJuNjwL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3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DA1BA36C978448CBAF5272A4B9CB9" ma:contentTypeVersion="11" ma:contentTypeDescription="Create a new document." ma:contentTypeScope="" ma:versionID="6ccf7e533271224f70819b5ce00456bf">
  <xsd:schema xmlns:xsd="http://www.w3.org/2001/XMLSchema" xmlns:xs="http://www.w3.org/2001/XMLSchema" xmlns:p="http://schemas.microsoft.com/office/2006/metadata/properties" xmlns:ns3="680ad4f8-c4db-4cdc-a402-8b447bb6bdb9" xmlns:ns4="7b291b19-ab28-4952-9396-cba68d605430" targetNamespace="http://schemas.microsoft.com/office/2006/metadata/properties" ma:root="true" ma:fieldsID="bc24ac3f1420e60808a7d53d4376f356" ns3:_="" ns4:_="">
    <xsd:import namespace="680ad4f8-c4db-4cdc-a402-8b447bb6bdb9"/>
    <xsd:import namespace="7b291b19-ab28-4952-9396-cba68d605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ad4f8-c4db-4cdc-a402-8b447bb6b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91b19-ab28-4952-9396-cba68d605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7CDFF-C792-4DBB-A885-4DF8BA8AA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ad4f8-c4db-4cdc-a402-8b447bb6bdb9"/>
    <ds:schemaRef ds:uri="7b291b19-ab28-4952-9396-cba68d60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6FBBE4-D1E4-44F0-938A-E718EAB37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C84760-CDDB-4EE1-94E4-F090CDF3E0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1905</Words>
  <Application>Microsoft Office PowerPoint</Application>
  <PresentationFormat>Widescreen</PresentationFormat>
  <Paragraphs>280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Cooper Black</vt:lpstr>
      <vt:lpstr>Wingdings</vt:lpstr>
      <vt:lpstr>13_Personalizar Design</vt:lpstr>
      <vt:lpstr>9_Personalizar Design</vt:lpstr>
      <vt:lpstr>think-cell Slide</vt:lpstr>
      <vt:lpstr>PowerPoint Presentation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Connie</dc:creator>
  <cp:lastModifiedBy>Clark, Connie</cp:lastModifiedBy>
  <cp:revision>1</cp:revision>
  <dcterms:created xsi:type="dcterms:W3CDTF">2020-11-17T13:18:38Z</dcterms:created>
  <dcterms:modified xsi:type="dcterms:W3CDTF">2020-11-17T13:19:51Z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2020-11-17T13:19:46.5308042Z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ActionId">
    <vt:lpwstr>9aa6bb67-6c2d-4a0e-9dff-a49f86768763</vt:lpwstr>
  </property>
  <property fmtid="{D5CDD505-2E9C-101B-9397-08002B2CF9AE}" pid="9" name="MSIP_Label_f3a425e9-ff5b-4164-ab21-177a29e6432d_Extended_MSFT_Method">
    <vt:lpwstr>Manual</vt:lpwstr>
  </property>
  <property fmtid="{D5CDD505-2E9C-101B-9397-08002B2CF9AE}" pid="10" name="MSIP_Label_3f52e709-27cd-4bee-a620-278331e736b2_Enabled">
    <vt:lpwstr>True</vt:lpwstr>
  </property>
  <property fmtid="{D5CDD505-2E9C-101B-9397-08002B2CF9AE}" pid="11" name="MSIP_Label_3f52e709-27cd-4bee-a620-278331e736b2_SiteId">
    <vt:lpwstr>fee2180b-69b6-4afe-9f14-ccd70bd4c737</vt:lpwstr>
  </property>
  <property fmtid="{D5CDD505-2E9C-101B-9397-08002B2CF9AE}" pid="12" name="MSIP_Label_3f52e709-27cd-4bee-a620-278331e736b2_Owner">
    <vt:lpwstr>Maria.C.Clark@kcc.com</vt:lpwstr>
  </property>
  <property fmtid="{D5CDD505-2E9C-101B-9397-08002B2CF9AE}" pid="13" name="MSIP_Label_3f52e709-27cd-4bee-a620-278331e736b2_SetDate">
    <vt:lpwstr>2020-11-17T13:19:46.5308042Z</vt:lpwstr>
  </property>
  <property fmtid="{D5CDD505-2E9C-101B-9397-08002B2CF9AE}" pid="14" name="MSIP_Label_3f52e709-27cd-4bee-a620-278331e736b2_Name">
    <vt:lpwstr>Without Content Marking</vt:lpwstr>
  </property>
  <property fmtid="{D5CDD505-2E9C-101B-9397-08002B2CF9AE}" pid="15" name="MSIP_Label_3f52e709-27cd-4bee-a620-278331e736b2_Application">
    <vt:lpwstr>Microsoft Azure Information Protection</vt:lpwstr>
  </property>
  <property fmtid="{D5CDD505-2E9C-101B-9397-08002B2CF9AE}" pid="16" name="MSIP_Label_3f52e709-27cd-4bee-a620-278331e736b2_ActionId">
    <vt:lpwstr>9aa6bb67-6c2d-4a0e-9dff-a49f86768763</vt:lpwstr>
  </property>
  <property fmtid="{D5CDD505-2E9C-101B-9397-08002B2CF9AE}" pid="17" name="MSIP_Label_3f52e709-27cd-4bee-a620-278331e736b2_Parent">
    <vt:lpwstr>f3a425e9-ff5b-4164-ab21-177a29e6432d</vt:lpwstr>
  </property>
  <property fmtid="{D5CDD505-2E9C-101B-9397-08002B2CF9AE}" pid="18" name="MSIP_Label_3f52e709-27cd-4bee-a620-278331e736b2_Extended_MSFT_Method">
    <vt:lpwstr>Manual</vt:lpwstr>
  </property>
  <property fmtid="{D5CDD505-2E9C-101B-9397-08002B2CF9AE}" pid="19" name="KCAutoClass">
    <vt:lpwstr>K-C Internal Only Without Content Marking</vt:lpwstr>
  </property>
  <property fmtid="{D5CDD505-2E9C-101B-9397-08002B2CF9AE}" pid="20" name="ContentTypeId">
    <vt:lpwstr>0x010100DFCDA1BA36C978448CBAF5272A4B9CB9</vt:lpwstr>
  </property>
</Properties>
</file>