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3F92A-DCA5-4948-8398-B5AF968DD77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08FA1-38CF-4AC7-9220-15D24E01B6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My First Template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82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My First Template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29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73BC-9079-45E3-A1B3-0D025C7A7D4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A13C-E874-4A87-9299-649B3A1048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4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73BC-9079-45E3-A1B3-0D025C7A7D4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A13C-E874-4A87-9299-649B3A1048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5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73BC-9079-45E3-A1B3-0D025C7A7D4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A13C-E874-4A87-9299-649B3A1048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14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1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73BC-9079-45E3-A1B3-0D025C7A7D4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A13C-E874-4A87-9299-649B3A1048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73BC-9079-45E3-A1B3-0D025C7A7D4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A13C-E874-4A87-9299-649B3A1048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5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73BC-9079-45E3-A1B3-0D025C7A7D4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A13C-E874-4A87-9299-649B3A1048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73BC-9079-45E3-A1B3-0D025C7A7D4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A13C-E874-4A87-9299-649B3A1048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73BC-9079-45E3-A1B3-0D025C7A7D4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A13C-E874-4A87-9299-649B3A1048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6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73BC-9079-45E3-A1B3-0D025C7A7D4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A13C-E874-4A87-9299-649B3A1048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73BC-9079-45E3-A1B3-0D025C7A7D4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A13C-E874-4A87-9299-649B3A1048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0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73BC-9079-45E3-A1B3-0D025C7A7D4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A13C-E874-4A87-9299-649B3A1048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73BC-9079-45E3-A1B3-0D025C7A7D4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0A13C-E874-4A87-9299-649B3A1048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9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Mariad-cmd/maseratim2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6591" y="140515"/>
            <a:ext cx="7518400" cy="471365"/>
          </a:xfrm>
        </p:spPr>
        <p:txBody>
          <a:bodyPr/>
          <a:lstStyle/>
          <a:p>
            <a:r>
              <a:rPr lang="fr-FR" dirty="0" smtClean="0"/>
              <a:t> SCORE DE CREDIT</a:t>
            </a:r>
            <a:endParaRPr lang="en-US" dirty="0"/>
          </a:p>
        </p:txBody>
      </p:sp>
      <p:sp>
        <p:nvSpPr>
          <p:cNvPr id="7" name="Espace réservé du texte 1"/>
          <p:cNvSpPr>
            <a:spLocks noGrp="1"/>
          </p:cNvSpPr>
          <p:nvPr>
            <p:ph type="body" sz="half" idx="2"/>
          </p:nvPr>
        </p:nvSpPr>
        <p:spPr>
          <a:xfrm>
            <a:off x="1019791" y="500184"/>
            <a:ext cx="9652000" cy="641379"/>
          </a:xfrm>
        </p:spPr>
        <p:txBody>
          <a:bodyPr/>
          <a:lstStyle/>
          <a:p>
            <a:r>
              <a:rPr lang="fr-FR" sz="1867" dirty="0">
                <a:solidFill>
                  <a:schemeClr val="accent6"/>
                </a:solidFill>
              </a:rPr>
              <a:t>TP</a:t>
            </a:r>
            <a:endParaRPr lang="en-US" sz="1867" dirty="0">
              <a:solidFill>
                <a:schemeClr val="accent6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>
                <a:solidFill>
                  <a:prstClr val="black">
                    <a:lumMod val="25000"/>
                    <a:lumOff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lumMod val="25000"/>
                  <a:lumOff val="75000"/>
                </a:prstClr>
              </a:solidFill>
            </a:endParaRPr>
          </a:p>
        </p:txBody>
      </p:sp>
      <p:cxnSp>
        <p:nvCxnSpPr>
          <p:cNvPr id="31" name="Straight Line buttom"/>
          <p:cNvCxnSpPr/>
          <p:nvPr/>
        </p:nvCxnSpPr>
        <p:spPr>
          <a:xfrm>
            <a:off x="906044" y="6273800"/>
            <a:ext cx="1036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3"/>
          <p:cNvSpPr txBox="1">
            <a:spLocks/>
          </p:cNvSpPr>
          <p:nvPr/>
        </p:nvSpPr>
        <p:spPr>
          <a:xfrm>
            <a:off x="906045" y="3573092"/>
            <a:ext cx="10351068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/>
            <a:endParaRPr lang="fr-FR" sz="1600" dirty="0"/>
          </a:p>
          <a:p>
            <a:pPr marL="228594" indent="-228594" algn="just">
              <a:buFont typeface="Wingdings" panose="05000000000000000000" pitchFamily="2" charset="2"/>
              <a:buChar char="§"/>
            </a:pPr>
            <a:endParaRPr lang="fr-FR" sz="1600" dirty="0"/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719347" y="879216"/>
            <a:ext cx="10351068" cy="498598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28594" indent="-228594" algn="just"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base : chemin : </a:t>
            </a:r>
            <a:r>
              <a:rPr lang="en-US" sz="1200" dirty="0" err="1">
                <a:hlinkClick r:id="rId3"/>
              </a:rPr>
              <a:t>Mariad-cmd</a:t>
            </a:r>
            <a:r>
              <a:rPr lang="en-US" sz="1200" dirty="0">
                <a:hlinkClick r:id="rId3"/>
              </a:rPr>
              <a:t>/maseratim2</a:t>
            </a:r>
            <a:r>
              <a:rPr lang="en-US" sz="1200" dirty="0"/>
              <a:t> , </a:t>
            </a:r>
            <a:r>
              <a:rPr 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fichier</a:t>
            </a:r>
            <a:r>
              <a:rPr 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« </a:t>
            </a:r>
            <a:r>
              <a:rPr lang="fr-F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data.zip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 »</a:t>
            </a:r>
          </a:p>
          <a:p>
            <a:pPr marL="228594" indent="-228594" algn="just">
              <a:buFont typeface="Wingdings" panose="05000000000000000000" pitchFamily="2" charset="2"/>
              <a:buChar char="§"/>
            </a:pPr>
            <a:r>
              <a:rPr lang="fr-F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Traitements 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des données : </a:t>
            </a:r>
          </a:p>
          <a:p>
            <a:pPr algn="just"/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1/ Mettre en forme des noms de variables 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  <a:sym typeface="Wingdings" panose="05000000000000000000" pitchFamily="2" charset="2"/>
              </a:rPr>
              <a:t> </a:t>
            </a:r>
            <a:r>
              <a:rPr lang="fr-F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minuscule et description des variables numérique (</a:t>
            </a:r>
            <a:r>
              <a:rPr lang="fr-F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count,mean,std,min,max</a:t>
            </a:r>
            <a:r>
              <a:rPr lang="fr-F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..)</a:t>
            </a:r>
            <a:endParaRPr lang="fr-F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2/ Supprimer les variables inutiles : </a:t>
            </a:r>
            <a:r>
              <a:rPr lang="fr-F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id, 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name et ssn.</a:t>
            </a:r>
          </a:p>
          <a:p>
            <a:pPr algn="just"/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3/ Créer une fonction qui calcule « </a:t>
            </a:r>
            <a:r>
              <a:rPr lang="fr-F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credit_history_age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 » en </a:t>
            </a:r>
            <a:r>
              <a:rPr lang="fr-F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mois -exemple ci-contre 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puis supprimer </a:t>
            </a:r>
            <a:r>
              <a:rPr lang="fr-F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credit_history_age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just"/>
            <a:endParaRPr lang="fr-F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4/ Vérifier les valeurs manquantes : Calculer le nombre de NA pour l’ensemble des variables et leur pourcentage</a:t>
            </a:r>
            <a:r>
              <a:rPr lang="fr-F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just"/>
            <a:endParaRPr lang="fr-F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5/ Vérifier les valeurs </a:t>
            </a:r>
            <a:r>
              <a:rPr lang="fr-F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possibles des 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variables, exemple :</a:t>
            </a:r>
          </a:p>
          <a:p>
            <a:pPr algn="just"/>
            <a:endParaRPr lang="fr-F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endParaRPr lang="fr-F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endParaRPr lang="fr-F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endParaRPr lang="fr-F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r>
              <a:rPr lang="fr-F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6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 </a:t>
            </a:r>
            <a:r>
              <a:rPr lang="fr-F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Créer 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un graphique </a:t>
            </a:r>
            <a:r>
              <a:rPr lang="fr-F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 la distribution la 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variable </a:t>
            </a:r>
            <a:r>
              <a:rPr lang="fr-F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credit_score</a:t>
            </a:r>
            <a:r>
              <a:rPr lang="fr-F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just"/>
            <a:endParaRPr lang="fr-F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7/ Généraliser sur l’ensemble des variables le traitement </a:t>
            </a:r>
            <a:r>
              <a:rPr lang="fr-F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ci-dessus si les modalités possibles sont </a:t>
            </a:r>
            <a:r>
              <a:rPr lang="fr-F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inf</a:t>
            </a:r>
            <a:r>
              <a:rPr lang="fr-F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à 100.</a:t>
            </a:r>
            <a:endParaRPr lang="fr-F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8/ Créer un graphique </a:t>
            </a: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camembert pour les variables : </a:t>
            </a:r>
            <a:r>
              <a:rPr 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credit_score</a:t>
            </a: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payment_behaviour</a:t>
            </a:r>
            <a:r>
              <a:rPr 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occupation</a:t>
            </a:r>
          </a:p>
          <a:p>
            <a:pPr algn="just"/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9/ </a:t>
            </a:r>
            <a:r>
              <a:rPr lang="fr-F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Afficher la matrice de corrélation puis 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</a:t>
            </a:r>
            <a:r>
              <a:rPr lang="fr-F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orriger 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la variable âge qui contient « _ » et garder les lignes avec âge entre </a:t>
            </a:r>
            <a:r>
              <a:rPr lang="fr-F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18-100ans,</a:t>
            </a:r>
          </a:p>
          <a:p>
            <a:pPr algn="just"/>
            <a:r>
              <a:rPr lang="fr-F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Réaliser une distribution des nouveaux âges.  </a:t>
            </a:r>
            <a:endParaRPr lang="fr-F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r>
              <a:rPr lang="fr-F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10/ Suppression des lignes avec '_______‘ 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dans la variable « occupation </a:t>
            </a:r>
            <a:r>
              <a:rPr lang="fr-F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».</a:t>
            </a:r>
          </a:p>
          <a:p>
            <a:pPr algn="just"/>
            <a:r>
              <a:rPr lang="fr-F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11/ 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Corriger la variable </a:t>
            </a:r>
            <a:r>
              <a:rPr lang="fr-F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annual_income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qui contient des « _ », idem pour </a:t>
            </a:r>
            <a:r>
              <a:rPr lang="fr-F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num_of_loan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et </a:t>
            </a:r>
            <a:r>
              <a:rPr lang="fr-F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Num_of_Delayed_Payment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just"/>
            <a:r>
              <a:rPr lang="fr-F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12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 Check le nombre de valeurs manquantes dans la variable </a:t>
            </a:r>
            <a:r>
              <a:rPr lang="fr-F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monthly_inhand_salary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et les remplacer par la médiane.</a:t>
            </a:r>
          </a:p>
          <a:p>
            <a:pPr algn="just"/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13/ Remplacer la valeur -1 par 1 dans la variable </a:t>
            </a:r>
            <a:r>
              <a:rPr lang="fr-F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num_bank_accounts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</a:p>
          <a:p>
            <a:pPr algn="just"/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14/ La variable </a:t>
            </a:r>
            <a:r>
              <a:rPr lang="fr-F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num_credit_card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contient des valeurs aberrantes, supprimer les lignes avec </a:t>
            </a:r>
            <a:r>
              <a:rPr lang="fr-F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num_credit_card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&gt; 15.</a:t>
            </a:r>
          </a:p>
          <a:p>
            <a:pPr algn="just"/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15/ Modifier la variable </a:t>
            </a:r>
            <a:r>
              <a:rPr lang="fr-F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interest_rate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si entre 0 et 100 garder </a:t>
            </a:r>
            <a:r>
              <a:rPr lang="fr-F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interest_rate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, sinon mettre à valeur manquante </a:t>
            </a:r>
          </a:p>
          <a:p>
            <a:pPr algn="just"/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et modifier les valeurs manquantes par la médiane. </a:t>
            </a:r>
          </a:p>
          <a:p>
            <a:pPr algn="just"/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16/ Si </a:t>
            </a:r>
            <a:r>
              <a:rPr lang="fr-F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num_of_loan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&gt; 10, remplacer par médiane de </a:t>
            </a:r>
            <a:r>
              <a:rPr lang="fr-F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num_of_loan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670" y="1969534"/>
            <a:ext cx="2687289" cy="8481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514" y="2814470"/>
            <a:ext cx="4777616" cy="45782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503" y="2910503"/>
            <a:ext cx="2606611" cy="175946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9670" y="4724219"/>
            <a:ext cx="2496444" cy="144107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9669" y="369953"/>
            <a:ext cx="2628921" cy="15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5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33600" y="293120"/>
            <a:ext cx="7518400" cy="471365"/>
          </a:xfrm>
        </p:spPr>
        <p:txBody>
          <a:bodyPr/>
          <a:lstStyle/>
          <a:p>
            <a:r>
              <a:rPr lang="fr-FR" dirty="0" smtClean="0"/>
              <a:t> SCORE DE CREDIT</a:t>
            </a:r>
            <a:endParaRPr lang="en-US" dirty="0"/>
          </a:p>
        </p:txBody>
      </p:sp>
      <p:sp>
        <p:nvSpPr>
          <p:cNvPr id="7" name="Espace réservé du texte 1"/>
          <p:cNvSpPr>
            <a:spLocks noGrp="1"/>
          </p:cNvSpPr>
          <p:nvPr>
            <p:ph type="body" sz="half" idx="2"/>
          </p:nvPr>
        </p:nvSpPr>
        <p:spPr>
          <a:xfrm>
            <a:off x="1019791" y="500184"/>
            <a:ext cx="9652000" cy="641379"/>
          </a:xfrm>
        </p:spPr>
        <p:txBody>
          <a:bodyPr/>
          <a:lstStyle/>
          <a:p>
            <a:r>
              <a:rPr lang="fr-FR" sz="1867" dirty="0">
                <a:solidFill>
                  <a:schemeClr val="accent6"/>
                </a:solidFill>
              </a:rPr>
              <a:t>TP</a:t>
            </a:r>
            <a:endParaRPr lang="en-US" sz="1867" dirty="0">
              <a:solidFill>
                <a:schemeClr val="accent6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>
                <a:solidFill>
                  <a:prstClr val="black">
                    <a:lumMod val="25000"/>
                    <a:lumOff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lumMod val="25000"/>
                  <a:lumOff val="75000"/>
                </a:prstClr>
              </a:solidFill>
            </a:endParaRPr>
          </a:p>
        </p:txBody>
      </p:sp>
      <p:cxnSp>
        <p:nvCxnSpPr>
          <p:cNvPr id="31" name="Straight Line buttom"/>
          <p:cNvCxnSpPr/>
          <p:nvPr/>
        </p:nvCxnSpPr>
        <p:spPr>
          <a:xfrm>
            <a:off x="906044" y="6273800"/>
            <a:ext cx="1036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3"/>
          <p:cNvSpPr txBox="1">
            <a:spLocks/>
          </p:cNvSpPr>
          <p:nvPr/>
        </p:nvSpPr>
        <p:spPr>
          <a:xfrm>
            <a:off x="906045" y="3573092"/>
            <a:ext cx="10351068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/>
            <a:endParaRPr lang="fr-FR" sz="1600" dirty="0"/>
          </a:p>
          <a:p>
            <a:pPr marL="228594" indent="-228594" algn="just">
              <a:buFont typeface="Wingdings" panose="05000000000000000000" pitchFamily="2" charset="2"/>
              <a:buChar char="§"/>
            </a:pPr>
            <a:endParaRPr lang="fr-FR" sz="1600" dirty="0"/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1021894" y="1159768"/>
            <a:ext cx="10351068" cy="164096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/>
            <a:r>
              <a:rPr lang="fr-FR" sz="1333" dirty="0">
                <a:solidFill>
                  <a:prstClr val="black">
                    <a:lumMod val="65000"/>
                    <a:lumOff val="35000"/>
                  </a:prstClr>
                </a:solidFill>
              </a:rPr>
              <a:t>17/ Remplacer la modalité « </a:t>
            </a:r>
            <a:r>
              <a:rPr lang="en-US" sz="1333" dirty="0"/>
              <a:t>Not Specified</a:t>
            </a:r>
            <a:r>
              <a:rPr lang="fr-FR" sz="1333" dirty="0">
                <a:solidFill>
                  <a:prstClr val="black">
                    <a:lumMod val="65000"/>
                    <a:lumOff val="35000"/>
                  </a:prstClr>
                </a:solidFill>
              </a:rPr>
              <a:t> » de la variable </a:t>
            </a:r>
            <a:r>
              <a:rPr lang="fr-FR" sz="1333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type_of_loan</a:t>
            </a:r>
            <a:r>
              <a:rPr lang="fr-FR" sz="1333" dirty="0">
                <a:solidFill>
                  <a:prstClr val="black">
                    <a:lumMod val="65000"/>
                    <a:lumOff val="35000"/>
                  </a:prstClr>
                </a:solidFill>
              </a:rPr>
              <a:t> par NA, puis remplacer les valeurs manquantes de la variable </a:t>
            </a:r>
            <a:r>
              <a:rPr lang="fr-FR" sz="1333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type_of_loan</a:t>
            </a:r>
            <a:r>
              <a:rPr lang="fr-FR" sz="1333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en-US" sz="1333" dirty="0">
                <a:solidFill>
                  <a:prstClr val="black">
                    <a:lumMod val="65000"/>
                    <a:lumOff val="35000"/>
                  </a:prstClr>
                </a:solidFill>
              </a:rPr>
              <a:t>avec la </a:t>
            </a:r>
            <a:r>
              <a:rPr lang="en-US" sz="1333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méthode</a:t>
            </a:r>
            <a:r>
              <a:rPr lang="en-US" sz="1333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333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ffill</a:t>
            </a:r>
            <a:r>
              <a:rPr lang="en-US" sz="1333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just"/>
            <a:endParaRPr lang="fr-FR" sz="1333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endParaRPr lang="en-US" sz="1333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r>
              <a:rPr lang="fr-FR" sz="1333" dirty="0">
                <a:solidFill>
                  <a:prstClr val="black">
                    <a:lumMod val="65000"/>
                    <a:lumOff val="35000"/>
                  </a:prstClr>
                </a:solidFill>
              </a:rPr>
              <a:t>18/ Remplacer le « and » dans </a:t>
            </a:r>
            <a:r>
              <a:rPr lang="fr-FR" sz="1333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type_of_loan</a:t>
            </a:r>
            <a:r>
              <a:rPr lang="fr-FR" sz="1333" dirty="0">
                <a:solidFill>
                  <a:prstClr val="black">
                    <a:lumMod val="65000"/>
                    <a:lumOff val="35000"/>
                  </a:prstClr>
                </a:solidFill>
              </a:rPr>
              <a:t> par « , » et modifier la variable en liste puis mettre chaque élément de la liste en ligne (vous pouvez utiliser méthode </a:t>
            </a:r>
            <a:r>
              <a:rPr lang="fr-FR" sz="1333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explode</a:t>
            </a:r>
            <a:r>
              <a:rPr lang="fr-FR" sz="1333" dirty="0">
                <a:solidFill>
                  <a:prstClr val="black">
                    <a:lumMod val="65000"/>
                    <a:lumOff val="35000"/>
                  </a:prstClr>
                </a:solidFill>
              </a:rPr>
              <a:t>() disponible dans Pandas.</a:t>
            </a:r>
          </a:p>
          <a:p>
            <a:pPr algn="just"/>
            <a:r>
              <a:rPr lang="fr-FR" sz="1333" dirty="0">
                <a:solidFill>
                  <a:prstClr val="black">
                    <a:lumMod val="65000"/>
                    <a:lumOff val="35000"/>
                  </a:prstClr>
                </a:solidFill>
              </a:rPr>
              <a:t>19/ </a:t>
            </a:r>
            <a:r>
              <a:rPr lang="fr-FR" sz="1333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Encoder la </a:t>
            </a:r>
            <a:r>
              <a:rPr lang="fr-FR" sz="1333" dirty="0">
                <a:solidFill>
                  <a:prstClr val="black">
                    <a:lumMod val="65000"/>
                    <a:lumOff val="35000"/>
                  </a:prstClr>
                </a:solidFill>
              </a:rPr>
              <a:t>variable catégorial </a:t>
            </a:r>
            <a:r>
              <a:rPr lang="fr-FR" sz="1333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type_of_loan</a:t>
            </a:r>
            <a:r>
              <a:rPr lang="fr-FR" sz="1333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vous pouvez utiliser la </a:t>
            </a:r>
            <a:r>
              <a:rPr lang="fr-FR" sz="1333" dirty="0">
                <a:solidFill>
                  <a:prstClr val="black">
                    <a:lumMod val="65000"/>
                    <a:lumOff val="35000"/>
                  </a:prstClr>
                </a:solidFill>
              </a:rPr>
              <a:t>librairie </a:t>
            </a:r>
            <a:r>
              <a:rPr lang="fr-FR" sz="1333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OneHotEncoder</a:t>
            </a:r>
            <a:r>
              <a:rPr lang="fr-FR" sz="1333" dirty="0">
                <a:solidFill>
                  <a:prstClr val="black">
                    <a:lumMod val="65000"/>
                    <a:lumOff val="35000"/>
                  </a:prstClr>
                </a:solidFill>
              </a:rPr>
              <a:t> de </a:t>
            </a:r>
            <a:r>
              <a:rPr lang="fr-FR" sz="1333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sklearn.preprocessing</a:t>
            </a:r>
            <a:r>
              <a:rPr lang="fr-FR" sz="1333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fr-FR" sz="1333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/>
            <a:r>
              <a:rPr lang="fr-FR" sz="1333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20/ Proposer des modèles statistiques pour expliquer le score de crédit.</a:t>
            </a:r>
            <a:endParaRPr lang="fr-FR" sz="1333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0" y="1631633"/>
            <a:ext cx="4540827" cy="39060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95" y="3272595"/>
            <a:ext cx="3305636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3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</TotalTime>
  <Words>34</Words>
  <Application>Microsoft Office PowerPoint</Application>
  <PresentationFormat>Grand écran</PresentationFormat>
  <Paragraphs>41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Thème Office</vt:lpstr>
      <vt:lpstr> SCORE DE CREDIT</vt:lpstr>
      <vt:lpstr> SCORE DE CREDIT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DE CREDIT</dc:title>
  <dc:creator>33664</dc:creator>
  <cp:lastModifiedBy>33664</cp:lastModifiedBy>
  <cp:revision>30</cp:revision>
  <dcterms:created xsi:type="dcterms:W3CDTF">2025-04-21T18:07:03Z</dcterms:created>
  <dcterms:modified xsi:type="dcterms:W3CDTF">2025-04-24T11:52:35Z</dcterms:modified>
</cp:coreProperties>
</file>