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006D16-DE3F-4F19-8DEE-DA5B8B6834F8}">
          <p14:sldIdLst>
            <p14:sldId id="256"/>
            <p14:sldId id="257"/>
            <p14:sldId id="262"/>
            <p14:sldId id="258"/>
            <p14:sldId id="259"/>
            <p14:sldId id="263"/>
            <p14:sldId id="264"/>
          </p14:sldIdLst>
        </p14:section>
        <p14:section name="Seção sem Título" id="{99C41D92-176D-4F66-BC4E-57C1FE03A60F}">
          <p14:sldIdLst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5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F42535-C73D-4266-90C0-130C1C0292A7}" v="1" dt="2023-06-14T13:37:48.955"/>
    <p1510:client id="{839F38A8-A8B8-4940-B18F-56C2CF82A139}" v="24" dt="2023-06-13T11:13:12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EC8F9-7105-4A45-AE94-B62CA22D8C11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9FD9D-4B2F-4055-BE38-855A1BC84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092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GOTOTEM  por exemplo disponibiliza a maquina por um valor aproximado a18 mil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89FD9D-4B2F-4055-BE38-855A1BC8400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625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 soma total seria de 3.488,00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89FD9D-4B2F-4055-BE38-855A1BC8400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7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251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66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550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5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604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8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78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605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809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59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387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9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agem 11" descr="Interface gráfica do usuário&#10;&#10;Descrição gerada automaticamente">
            <a:extLst>
              <a:ext uri="{FF2B5EF4-FFF2-40B4-BE49-F238E27FC236}">
                <a16:creationId xmlns:a16="http://schemas.microsoft.com/office/drawing/2014/main" id="{6DFCFFD9-A9D9-82C4-9E21-FB9A9C1111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7"/>
          <a:stretch/>
        </p:blipFill>
        <p:spPr>
          <a:xfrm>
            <a:off x="0" y="-12501"/>
            <a:ext cx="12192001" cy="685799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E8B56B-5059-7780-D9CE-8CCB3ABF7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999051"/>
            <a:ext cx="5037616" cy="298236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accent1"/>
                </a:solidFill>
              </a:rPr>
              <a:t>Resolução do problema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4DA387-84D8-0E61-5B1B-9724F879F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1675" y="3761002"/>
            <a:ext cx="5037616" cy="1655762"/>
          </a:xfrm>
        </p:spPr>
        <p:txBody>
          <a:bodyPr>
            <a:normAutofit/>
          </a:bodyPr>
          <a:lstStyle/>
          <a:p>
            <a:r>
              <a:rPr lang="pt-BR"/>
              <a:t>Beatriz, Hanelise, Maria Eduarda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4239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EF3F418-0E70-BD6D-CA92-601458852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9960"/>
            <a:ext cx="12192000" cy="892499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FBBE418-9E8B-5279-F3D6-B9AE280C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                            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BE815A1-191C-BB89-2F7E-C6B9C562FE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531" y="-59960"/>
            <a:ext cx="3196468" cy="691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224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A3BA32D-DA2D-2809-865C-D722DD0D2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592" b="6138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D8ED75-8438-CE48-6BDE-717C5A62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625" y="865779"/>
            <a:ext cx="874097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Obrigada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pela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atenção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40610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!!Rectangle">
            <a:extLst>
              <a:ext uri="{FF2B5EF4-FFF2-40B4-BE49-F238E27FC236}">
                <a16:creationId xmlns:a16="http://schemas.microsoft.com/office/drawing/2014/main" id="{D3F3A98B-FC65-4638-942D-043D9070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833DBF7-F0B8-3906-59CB-3E955B8B2C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385" b="9345"/>
          <a:stretch/>
        </p:blipFill>
        <p:spPr>
          <a:xfrm>
            <a:off x="0" y="-12389"/>
            <a:ext cx="12191980" cy="6857990"/>
          </a:xfrm>
          <a:prstGeom prst="rect">
            <a:avLst/>
          </a:pr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90889" flipH="1">
            <a:off x="715850" y="795372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2396" y="1119031"/>
            <a:ext cx="4619938" cy="46199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6485B2-160B-D8AA-5248-78797467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281" y="1396686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pt-BR">
                <a:solidFill>
                  <a:schemeClr val="accent1"/>
                </a:solidFill>
              </a:rPr>
              <a:t>Dificuldade de atendimento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ADD8B2-37AC-9D40-1E27-7133E3151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14" y="1461359"/>
            <a:ext cx="5536397" cy="39352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>
              <a:solidFill>
                <a:srgbClr val="FFFFFF"/>
              </a:solidFill>
            </a:endParaRPr>
          </a:p>
          <a:p>
            <a:pPr marL="0" indent="0" algn="just">
              <a:buNone/>
            </a:pPr>
            <a:endParaRPr lang="en-US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FFFFFF"/>
                </a:solidFill>
                <a:latin typeface="Arial Nova" panose="020B0504020202020204" pitchFamily="34" charset="0"/>
              </a:rPr>
              <a:t>As avaliações dão conta de que a experiência de uma empresa  tem sido traumática por conta da dificuldade para realizar os  pedidos, refletindo no cardápio do restaurante</a:t>
            </a:r>
            <a:r>
              <a:rPr lang="en-US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7460" y="4737713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0980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D35D81-9F8C-B252-184F-DFD4B578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430" y="5052804"/>
            <a:ext cx="7453140" cy="114208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Nossa pesquisa foi validada por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88,46%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dos entrevistados.</a:t>
            </a:r>
            <a:r>
              <a:rPr lang="en-US" kern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Espaço Reservado para Conteúdo 4" descr="Gráfico&#10;&#10;Descrição gerada automaticamente com confiança média">
            <a:extLst>
              <a:ext uri="{FF2B5EF4-FFF2-40B4-BE49-F238E27FC236}">
                <a16:creationId xmlns:a16="http://schemas.microsoft.com/office/drawing/2014/main" id="{DCE60FC6-1942-B556-3AE3-50F50172B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84" y="740897"/>
            <a:ext cx="8930109" cy="3500027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48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!!Rectangle">
            <a:extLst>
              <a:ext uri="{FF2B5EF4-FFF2-40B4-BE49-F238E27FC236}">
                <a16:creationId xmlns:a16="http://schemas.microsoft.com/office/drawing/2014/main" id="{D3F3A98B-FC65-4638-942D-043D9070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2D94014-CAE7-D8A5-832E-B307219E12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385" b="9345"/>
          <a:stretch/>
        </p:blipFill>
        <p:spPr>
          <a:xfrm>
            <a:off x="0" y="-21503"/>
            <a:ext cx="12191980" cy="6857990"/>
          </a:xfrm>
          <a:prstGeom prst="rect">
            <a:avLst/>
          </a:pr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90889" flipH="1">
            <a:off x="715850" y="795372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2396" y="1119031"/>
            <a:ext cx="4619938" cy="46199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E92369-C319-5D65-D3FA-DC4E916E5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281" y="1396686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pt-BR" sz="6000">
                <a:solidFill>
                  <a:schemeClr val="accent1"/>
                </a:solidFill>
              </a:rPr>
              <a:t>Solução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EC6CFA-88E6-7210-FF00-04A96ED2C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083" y="2131328"/>
            <a:ext cx="5960232" cy="476245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lvl="1" indent="0">
              <a:buNone/>
            </a:pPr>
            <a:r>
              <a:rPr lang="en-US" sz="2800">
                <a:solidFill>
                  <a:srgbClr val="FFFFFF"/>
                </a:solidFill>
                <a:latin typeface="Arial Nova"/>
              </a:rPr>
              <a:t>A nossa solução é ultilizar totem de autoatendimento, trazendo agilidade e facilidade  na realização de pedidos,  melhorando a experiência do cliente e a avaliação do restaurante.</a:t>
            </a:r>
            <a:endParaRPr lang="en-US" sz="28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7460" y="4737713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2071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3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EE1CCC-46FD-007E-894A-9B4A32B0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498" y="39169"/>
            <a:ext cx="5387502" cy="1325563"/>
          </a:xfrm>
        </p:spPr>
        <p:txBody>
          <a:bodyPr>
            <a:normAutofit/>
          </a:bodyPr>
          <a:lstStyle/>
          <a:p>
            <a:pPr algn="ctr"/>
            <a:r>
              <a:rPr lang="pt-BR">
                <a:solidFill>
                  <a:schemeClr val="accent1"/>
                </a:solidFill>
              </a:rPr>
              <a:t>Benefícios do totem 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211FC361-8634-3CCB-F781-8C3343339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498" y="1103548"/>
            <a:ext cx="5092194" cy="564529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just"/>
            <a:r>
              <a:rPr lang="en-US" b="1">
                <a:solidFill>
                  <a:srgbClr val="9B57D3"/>
                </a:solidFill>
              </a:rPr>
              <a:t>Redução de Custos</a:t>
            </a:r>
          </a:p>
          <a:p>
            <a:pPr marL="0" indent="0" algn="just">
              <a:buNone/>
            </a:pPr>
            <a:r>
              <a:rPr lang="en-US" sz="1800">
                <a:solidFill>
                  <a:srgbClr val="000000"/>
                </a:solidFill>
              </a:rPr>
              <a:t>Um totem pode trabalhar 24h sem intervalos e com um sistema inteligente de monitoramento.</a:t>
            </a:r>
          </a:p>
          <a:p>
            <a:pPr algn="just"/>
            <a:r>
              <a:rPr lang="en-US" sz="2400" b="1">
                <a:solidFill>
                  <a:srgbClr val="9B57D3"/>
                </a:solidFill>
              </a:rPr>
              <a:t>Incremento nas Vendas</a:t>
            </a:r>
          </a:p>
          <a:p>
            <a:pPr marL="0" indent="0" algn="just">
              <a:buNone/>
            </a:pPr>
            <a:r>
              <a:rPr lang="en-US" sz="1800">
                <a:solidFill>
                  <a:srgbClr val="000000"/>
                </a:solidFill>
              </a:rPr>
              <a:t>Potencialização das vendas com promoções, vitrine de produtos, combos e sugestões ao cliente.</a:t>
            </a:r>
          </a:p>
          <a:p>
            <a:pPr algn="just"/>
            <a:r>
              <a:rPr lang="en-US" sz="2400" b="1">
                <a:solidFill>
                  <a:srgbClr val="9B57D3"/>
                </a:solidFill>
              </a:rPr>
              <a:t>Redução de Filas</a:t>
            </a:r>
          </a:p>
          <a:p>
            <a:pPr marL="0" indent="0" algn="just">
              <a:buNone/>
            </a:pPr>
            <a:r>
              <a:rPr lang="en-US" sz="1800">
                <a:ea typeface="+mn-lt"/>
                <a:cs typeface="+mn-lt"/>
              </a:rPr>
              <a:t>Disposição do catálogo de produtos e checkout permitem reduzir o tempo de atendimento</a:t>
            </a:r>
            <a:r>
              <a:rPr lang="en-US" sz="1600">
                <a:ea typeface="+mn-lt"/>
                <a:cs typeface="+mn-lt"/>
              </a:rPr>
              <a:t>.</a:t>
            </a:r>
            <a:endParaRPr lang="en-US" sz="1600"/>
          </a:p>
          <a:p>
            <a:pPr algn="just"/>
            <a:r>
              <a:rPr lang="en-US" sz="2400" b="1">
                <a:solidFill>
                  <a:srgbClr val="9B57D3"/>
                </a:solidFill>
              </a:rPr>
              <a:t>Multifuncional</a:t>
            </a:r>
          </a:p>
          <a:p>
            <a:pPr marL="0" indent="0" algn="just">
              <a:buNone/>
            </a:pPr>
            <a:r>
              <a:rPr lang="en-US" sz="1800">
                <a:ea typeface="+mn-lt"/>
                <a:cs typeface="+mn-lt"/>
              </a:rPr>
              <a:t>Podem ser utilizados para consultas, coleta de informações e vendas com cartões ou dinheiro</a:t>
            </a:r>
            <a:r>
              <a:rPr lang="en-US" sz="1600">
                <a:solidFill>
                  <a:srgbClr val="777777"/>
                </a:solidFill>
                <a:ea typeface="+mn-lt"/>
                <a:cs typeface="+mn-lt"/>
              </a:rPr>
              <a:t>.</a:t>
            </a:r>
            <a:endParaRPr lang="en-US" sz="1600"/>
          </a:p>
          <a:p>
            <a:pPr algn="just"/>
            <a:r>
              <a:rPr lang="en-US" sz="2400" b="1">
                <a:solidFill>
                  <a:srgbClr val="9B57D3"/>
                </a:solidFill>
              </a:rPr>
              <a:t>Melhor Custo Benefício</a:t>
            </a:r>
          </a:p>
          <a:p>
            <a:pPr marL="0" indent="0" algn="just">
              <a:buNone/>
            </a:pPr>
            <a:r>
              <a:rPr lang="en-US" sz="1900">
                <a:ea typeface="+mn-lt"/>
                <a:cs typeface="+mn-lt"/>
              </a:rPr>
              <a:t>Valorização do espaço físico com rápido retorno do investimento.</a:t>
            </a:r>
            <a:endParaRPr lang="en-US" sz="1900"/>
          </a:p>
          <a:p>
            <a:endParaRPr lang="en-US" sz="24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8EC483B-2330-5EC9-953C-8CBBE5425D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741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37" name="Arc 27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Espaço Reservado para Conteúdo 6" descr="Homem jogando vídeo game&#10;&#10;Descrição gerada automaticamente com confiança média">
            <a:extLst>
              <a:ext uri="{FF2B5EF4-FFF2-40B4-BE49-F238E27FC236}">
                <a16:creationId xmlns:a16="http://schemas.microsoft.com/office/drawing/2014/main" id="{8CBE6164-C8C8-25ED-F04A-3E09BD1AC3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3" r="2653" b="4"/>
          <a:stretch/>
        </p:blipFill>
        <p:spPr>
          <a:xfrm>
            <a:off x="6232853" y="1"/>
            <a:ext cx="3821234" cy="3137305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01499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38FE1F-45A8-BBF1-82EB-A6A1BEEF0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04" y="22905"/>
            <a:ext cx="7296539" cy="1837122"/>
          </a:xfrm>
        </p:spPr>
        <p:txBody>
          <a:bodyPr>
            <a:normAutofit/>
          </a:bodyPr>
          <a:lstStyle/>
          <a:p>
            <a:r>
              <a:rPr lang="en-US" sz="66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Custos do totem  </a:t>
            </a:r>
            <a:endParaRPr lang="pt-BR" sz="6600">
              <a:solidFill>
                <a:schemeClr val="accent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0BCC96-1F04-0406-FC55-8147E21D2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896" y="1450870"/>
            <a:ext cx="5387502" cy="503237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pt-BR" sz="9600">
                <a:latin typeface="Arial" panose="020B0604020202020204" pitchFamily="34" charset="0"/>
                <a:cs typeface="Arial" panose="020B0604020202020204" pitchFamily="34" charset="0"/>
              </a:rPr>
              <a:t>O valor da compra de um totem varia de </a:t>
            </a:r>
            <a:r>
              <a:rPr lang="pt-BR" sz="9600" b="1">
                <a:latin typeface="Arial" panose="020B0604020202020204" pitchFamily="34" charset="0"/>
                <a:cs typeface="Arial" panose="020B0604020202020204" pitchFamily="34" charset="0"/>
              </a:rPr>
              <a:t>12 mil</a:t>
            </a:r>
            <a:r>
              <a:rPr lang="pt-BR" sz="960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sz="9600" b="1">
                <a:latin typeface="Arial" panose="020B0604020202020204" pitchFamily="34" charset="0"/>
                <a:cs typeface="Arial" panose="020B0604020202020204" pitchFamily="34" charset="0"/>
              </a:rPr>
              <a:t>20 mil</a:t>
            </a:r>
            <a:r>
              <a:rPr lang="pt-BR" sz="9600">
                <a:latin typeface="Arial" panose="020B0604020202020204" pitchFamily="34" charset="0"/>
                <a:cs typeface="Arial" panose="020B0604020202020204" pitchFamily="34" charset="0"/>
              </a:rPr>
              <a:t>, já a locação varia de </a:t>
            </a:r>
            <a:r>
              <a:rPr lang="pt-BR" sz="9600" b="1">
                <a:latin typeface="Arial" panose="020B0604020202020204" pitchFamily="34" charset="0"/>
                <a:cs typeface="Arial" panose="020B0604020202020204" pitchFamily="34" charset="0"/>
              </a:rPr>
              <a:t>1200,00</a:t>
            </a:r>
            <a:r>
              <a:rPr lang="pt-BR" sz="960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sz="9600" b="1">
                <a:latin typeface="Arial" panose="020B0604020202020204" pitchFamily="34" charset="0"/>
                <a:cs typeface="Arial" panose="020B0604020202020204" pitchFamily="34" charset="0"/>
              </a:rPr>
              <a:t>750,00</a:t>
            </a:r>
            <a:r>
              <a:rPr lang="pt-BR" sz="9600">
                <a:latin typeface="Arial" panose="020B0604020202020204" pitchFamily="34" charset="0"/>
                <a:cs typeface="Arial" panose="020B0604020202020204" pitchFamily="34" charset="0"/>
              </a:rPr>
              <a:t>, quanto maior o tempo de locação menor o custo.</a:t>
            </a:r>
          </a:p>
          <a:p>
            <a:pPr marL="0" indent="0">
              <a:buNone/>
            </a:pPr>
            <a:r>
              <a:rPr lang="pt-BR" sz="8000" b="1"/>
              <a:t>Algumas empresas responsáveis: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8000" err="1">
                <a:solidFill>
                  <a:schemeClr val="accent1"/>
                </a:solidFill>
              </a:rPr>
              <a:t>Gototem</a:t>
            </a:r>
            <a:endParaRPr lang="pt-BR" sz="800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8000" err="1"/>
              <a:t>Videosoft</a:t>
            </a:r>
            <a:r>
              <a:rPr lang="pt-BR" sz="800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8000" err="1"/>
              <a:t>Schalter</a:t>
            </a:r>
            <a:endParaRPr lang="pt-BR" sz="8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8000" err="1"/>
              <a:t>Mgitech</a:t>
            </a:r>
            <a:endParaRPr lang="pt-BR" sz="8000"/>
          </a:p>
          <a:p>
            <a:pPr marL="0" indent="0" algn="just">
              <a:buNone/>
            </a:pPr>
            <a:endParaRPr lang="pt-BR" sz="7400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/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99E9BA9-2BBE-E089-95AA-0FC2E3E860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47"/>
          <a:stretch/>
        </p:blipFill>
        <p:spPr>
          <a:xfrm>
            <a:off x="6621294" y="1272511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23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411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38FE1F-45A8-BBF1-82EB-A6A1BEEF0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04" y="22905"/>
            <a:ext cx="7296539" cy="1837122"/>
          </a:xfrm>
        </p:spPr>
        <p:txBody>
          <a:bodyPr>
            <a:normAutofit fontScale="90000"/>
          </a:bodyPr>
          <a:lstStyle/>
          <a:p>
            <a:r>
              <a:rPr lang="en-US" sz="66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Custos do software</a:t>
            </a:r>
            <a:endParaRPr lang="pt-BR" sz="6600">
              <a:solidFill>
                <a:schemeClr val="accent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0BCC96-1F04-0406-FC55-8147E21D2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896" y="1525821"/>
            <a:ext cx="5387502" cy="5032375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pt-BR" sz="360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Já o software tem um investimento de R$3.000,00. A licença + monitoramento remoto tem um custo de R$350,00 por licença. Para adicionar o pagamento ao sistema terá a mensalidade de R$138,00.</a:t>
            </a:r>
          </a:p>
          <a:p>
            <a:endParaRPr lang="en-US"/>
          </a:p>
        </p:txBody>
      </p:sp>
      <p:sp>
        <p:nvSpPr>
          <p:cNvPr id="23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99E9BA9-2BBE-E089-95AA-0FC2E3E860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47"/>
          <a:stretch/>
        </p:blipFill>
        <p:spPr>
          <a:xfrm>
            <a:off x="6643451" y="1309502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226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53E3BF63-A2DB-ABD3-A3E6-E9AA922FC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82" y="-1"/>
            <a:ext cx="12206581" cy="707130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4CFC25-55F3-27D3-7093-CACA6638D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.</a:t>
            </a:r>
          </a:p>
        </p:txBody>
      </p:sp>
      <p:pic>
        <p:nvPicPr>
          <p:cNvPr id="5" name="Espaço Reservado para Conteúdo 4" descr="Garfo segurando um pedaço de bolo&#10;&#10;Descrição gerada automaticamente com confiança baixa">
            <a:extLst>
              <a:ext uri="{FF2B5EF4-FFF2-40B4-BE49-F238E27FC236}">
                <a16:creationId xmlns:a16="http://schemas.microsoft.com/office/drawing/2014/main" id="{87E3D603-D3E0-9F30-FCFA-50454792E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3168763" cy="6858000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CEF864D-CDBA-68B5-D001-D2DF4F829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5" y="0"/>
            <a:ext cx="3168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3BE2478-EF6A-BA5C-F795-2E6ECBCEA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50" y="0"/>
            <a:ext cx="3168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54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863C339-7355-2094-7AC7-A15924150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875"/>
            <a:ext cx="12366886" cy="717279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975658B-C6D4-F86A-E500-043EDEB7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325B605-D04E-F6CB-D9B0-1B5F39850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6590" y="0"/>
            <a:ext cx="3175409" cy="686987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A54DCE5-B52A-D9EE-DB93-F82BA1005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49" y="11875"/>
            <a:ext cx="3168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7144E20-3ED3-CA9B-22E6-745C94CF5C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6130" y="169272"/>
            <a:ext cx="3169920" cy="670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3865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Widescreen</PresentationFormat>
  <Paragraphs>37</Paragraphs>
  <Slides>11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Aharoni</vt:lpstr>
      <vt:lpstr>Arial</vt:lpstr>
      <vt:lpstr>Arial Nova</vt:lpstr>
      <vt:lpstr>Avenir Next LT Pro</vt:lpstr>
      <vt:lpstr>Calibri</vt:lpstr>
      <vt:lpstr>ShapesVTI</vt:lpstr>
      <vt:lpstr>Resolução do problema</vt:lpstr>
      <vt:lpstr>Dificuldade de atendimento </vt:lpstr>
      <vt:lpstr>Nossa pesquisa foi validada por 88,46% dos entrevistados. </vt:lpstr>
      <vt:lpstr>Solução</vt:lpstr>
      <vt:lpstr>Benefícios do totem </vt:lpstr>
      <vt:lpstr>Custos do totem  </vt:lpstr>
      <vt:lpstr>Custos do software</vt:lpstr>
      <vt:lpstr>    .</vt:lpstr>
      <vt:lpstr>    .</vt:lpstr>
      <vt:lpstr>                                 .</vt:lpstr>
      <vt:lpstr>Obrigada pela atenção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Resolução do problema</dc:title>
  <dc:creator>BEATRIZ OLIVEIRA DE LIMA</dc:creator>
  <cp:lastModifiedBy>MARIA EDUARDA SIMOES ALMEIDA</cp:lastModifiedBy>
  <cp:revision>1</cp:revision>
  <dcterms:created xsi:type="dcterms:W3CDTF">2023-05-03T12:59:22Z</dcterms:created>
  <dcterms:modified xsi:type="dcterms:W3CDTF">2023-06-14T13:37:49Z</dcterms:modified>
</cp:coreProperties>
</file>