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F5F8"/>
    <a:srgbClr val="EFF5FB"/>
    <a:srgbClr val="ECF5E7"/>
    <a:srgbClr val="F1F8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E2F2-A051-4ED6-BF2C-53972F4FB0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0580E6-BD07-49B5-9813-152F4A94FA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2D85CAE-15E2-4CDA-88FF-3CDD1C4779EF}"/>
              </a:ext>
            </a:extLst>
          </p:cNvPr>
          <p:cNvSpPr>
            <a:spLocks noGrp="1"/>
          </p:cNvSpPr>
          <p:nvPr>
            <p:ph type="dt" sz="half" idx="10"/>
          </p:nvPr>
        </p:nvSpPr>
        <p:spPr/>
        <p:txBody>
          <a:bodyPr/>
          <a:lstStyle/>
          <a:p>
            <a:fld id="{51638F4D-A946-47E2-8B3F-D2545FCB6FA5}" type="datetimeFigureOut">
              <a:rPr lang="en-US" smtClean="0"/>
              <a:t>11/13/2018</a:t>
            </a:fld>
            <a:endParaRPr lang="en-US"/>
          </a:p>
        </p:txBody>
      </p:sp>
      <p:sp>
        <p:nvSpPr>
          <p:cNvPr id="5" name="Footer Placeholder 4">
            <a:extLst>
              <a:ext uri="{FF2B5EF4-FFF2-40B4-BE49-F238E27FC236}">
                <a16:creationId xmlns:a16="http://schemas.microsoft.com/office/drawing/2014/main" id="{9C35AA35-7564-4285-BB40-874FC55FE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01FEA8-C0FD-44A3-8F4C-0BBB80A36FF5}"/>
              </a:ext>
            </a:extLst>
          </p:cNvPr>
          <p:cNvSpPr>
            <a:spLocks noGrp="1"/>
          </p:cNvSpPr>
          <p:nvPr>
            <p:ph type="sldNum" sz="quarter" idx="12"/>
          </p:nvPr>
        </p:nvSpPr>
        <p:spPr/>
        <p:txBody>
          <a:bodyPr/>
          <a:lstStyle/>
          <a:p>
            <a:fld id="{246ACB59-D1E7-4E94-95C4-B4C24E605322}" type="slidenum">
              <a:rPr lang="en-US" smtClean="0"/>
              <a:t>‹#›</a:t>
            </a:fld>
            <a:endParaRPr lang="en-US"/>
          </a:p>
        </p:txBody>
      </p:sp>
    </p:spTree>
    <p:extLst>
      <p:ext uri="{BB962C8B-B14F-4D97-AF65-F5344CB8AC3E}">
        <p14:creationId xmlns:p14="http://schemas.microsoft.com/office/powerpoint/2010/main" val="3523613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464E4-6BA9-46BC-A8CD-1ED1F0B5DE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92A62E-BE20-4882-BD0A-0C73E04B0B5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DB3DB6-DFB5-4D89-B104-C0752E39CF68}"/>
              </a:ext>
            </a:extLst>
          </p:cNvPr>
          <p:cNvSpPr>
            <a:spLocks noGrp="1"/>
          </p:cNvSpPr>
          <p:nvPr>
            <p:ph type="dt" sz="half" idx="10"/>
          </p:nvPr>
        </p:nvSpPr>
        <p:spPr/>
        <p:txBody>
          <a:bodyPr/>
          <a:lstStyle/>
          <a:p>
            <a:fld id="{51638F4D-A946-47E2-8B3F-D2545FCB6FA5}" type="datetimeFigureOut">
              <a:rPr lang="en-US" smtClean="0"/>
              <a:t>11/13/2018</a:t>
            </a:fld>
            <a:endParaRPr lang="en-US"/>
          </a:p>
        </p:txBody>
      </p:sp>
      <p:sp>
        <p:nvSpPr>
          <p:cNvPr id="5" name="Footer Placeholder 4">
            <a:extLst>
              <a:ext uri="{FF2B5EF4-FFF2-40B4-BE49-F238E27FC236}">
                <a16:creationId xmlns:a16="http://schemas.microsoft.com/office/drawing/2014/main" id="{08ED58A7-D688-40E1-8993-6013182B47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9119BD-25E7-48DD-990B-79511507FE0B}"/>
              </a:ext>
            </a:extLst>
          </p:cNvPr>
          <p:cNvSpPr>
            <a:spLocks noGrp="1"/>
          </p:cNvSpPr>
          <p:nvPr>
            <p:ph type="sldNum" sz="quarter" idx="12"/>
          </p:nvPr>
        </p:nvSpPr>
        <p:spPr/>
        <p:txBody>
          <a:bodyPr/>
          <a:lstStyle/>
          <a:p>
            <a:fld id="{246ACB59-D1E7-4E94-95C4-B4C24E605322}" type="slidenum">
              <a:rPr lang="en-US" smtClean="0"/>
              <a:t>‹#›</a:t>
            </a:fld>
            <a:endParaRPr lang="en-US"/>
          </a:p>
        </p:txBody>
      </p:sp>
    </p:spTree>
    <p:extLst>
      <p:ext uri="{BB962C8B-B14F-4D97-AF65-F5344CB8AC3E}">
        <p14:creationId xmlns:p14="http://schemas.microsoft.com/office/powerpoint/2010/main" val="3147735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72531A-E1A8-491E-8775-A869054CC5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9F31C3-B72C-4750-92BC-0AA39083DD0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AA0795-B99C-44A5-87C8-3B187A60D300}"/>
              </a:ext>
            </a:extLst>
          </p:cNvPr>
          <p:cNvSpPr>
            <a:spLocks noGrp="1"/>
          </p:cNvSpPr>
          <p:nvPr>
            <p:ph type="dt" sz="half" idx="10"/>
          </p:nvPr>
        </p:nvSpPr>
        <p:spPr/>
        <p:txBody>
          <a:bodyPr/>
          <a:lstStyle/>
          <a:p>
            <a:fld id="{51638F4D-A946-47E2-8B3F-D2545FCB6FA5}" type="datetimeFigureOut">
              <a:rPr lang="en-US" smtClean="0"/>
              <a:t>11/13/2018</a:t>
            </a:fld>
            <a:endParaRPr lang="en-US"/>
          </a:p>
        </p:txBody>
      </p:sp>
      <p:sp>
        <p:nvSpPr>
          <p:cNvPr id="5" name="Footer Placeholder 4">
            <a:extLst>
              <a:ext uri="{FF2B5EF4-FFF2-40B4-BE49-F238E27FC236}">
                <a16:creationId xmlns:a16="http://schemas.microsoft.com/office/drawing/2014/main" id="{8E49779C-3938-4BD0-A3A4-F8212B9BEF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5805FD-12B1-46CC-92D6-20AB8B5A2766}"/>
              </a:ext>
            </a:extLst>
          </p:cNvPr>
          <p:cNvSpPr>
            <a:spLocks noGrp="1"/>
          </p:cNvSpPr>
          <p:nvPr>
            <p:ph type="sldNum" sz="quarter" idx="12"/>
          </p:nvPr>
        </p:nvSpPr>
        <p:spPr/>
        <p:txBody>
          <a:bodyPr/>
          <a:lstStyle/>
          <a:p>
            <a:fld id="{246ACB59-D1E7-4E94-95C4-B4C24E605322}" type="slidenum">
              <a:rPr lang="en-US" smtClean="0"/>
              <a:t>‹#›</a:t>
            </a:fld>
            <a:endParaRPr lang="en-US"/>
          </a:p>
        </p:txBody>
      </p:sp>
    </p:spTree>
    <p:extLst>
      <p:ext uri="{BB962C8B-B14F-4D97-AF65-F5344CB8AC3E}">
        <p14:creationId xmlns:p14="http://schemas.microsoft.com/office/powerpoint/2010/main" val="754354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440C1-0496-4CB1-BAE2-B503579796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007DF7-07A5-40D9-BD5B-423D04288B3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580FFC-BA3A-4894-8054-FBAFD8E0171B}"/>
              </a:ext>
            </a:extLst>
          </p:cNvPr>
          <p:cNvSpPr>
            <a:spLocks noGrp="1"/>
          </p:cNvSpPr>
          <p:nvPr>
            <p:ph type="dt" sz="half" idx="10"/>
          </p:nvPr>
        </p:nvSpPr>
        <p:spPr/>
        <p:txBody>
          <a:bodyPr/>
          <a:lstStyle/>
          <a:p>
            <a:fld id="{51638F4D-A946-47E2-8B3F-D2545FCB6FA5}" type="datetimeFigureOut">
              <a:rPr lang="en-US" smtClean="0"/>
              <a:t>11/13/2018</a:t>
            </a:fld>
            <a:endParaRPr lang="en-US"/>
          </a:p>
        </p:txBody>
      </p:sp>
      <p:sp>
        <p:nvSpPr>
          <p:cNvPr id="5" name="Footer Placeholder 4">
            <a:extLst>
              <a:ext uri="{FF2B5EF4-FFF2-40B4-BE49-F238E27FC236}">
                <a16:creationId xmlns:a16="http://schemas.microsoft.com/office/drawing/2014/main" id="{3B3DD5B1-E1A0-4CED-B7C3-2EE9EB96CA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853B77-9C3D-4CB6-BCF5-03175B338D43}"/>
              </a:ext>
            </a:extLst>
          </p:cNvPr>
          <p:cNvSpPr>
            <a:spLocks noGrp="1"/>
          </p:cNvSpPr>
          <p:nvPr>
            <p:ph type="sldNum" sz="quarter" idx="12"/>
          </p:nvPr>
        </p:nvSpPr>
        <p:spPr/>
        <p:txBody>
          <a:bodyPr/>
          <a:lstStyle/>
          <a:p>
            <a:fld id="{246ACB59-D1E7-4E94-95C4-B4C24E605322}" type="slidenum">
              <a:rPr lang="en-US" smtClean="0"/>
              <a:t>‹#›</a:t>
            </a:fld>
            <a:endParaRPr lang="en-US"/>
          </a:p>
        </p:txBody>
      </p:sp>
    </p:spTree>
    <p:extLst>
      <p:ext uri="{BB962C8B-B14F-4D97-AF65-F5344CB8AC3E}">
        <p14:creationId xmlns:p14="http://schemas.microsoft.com/office/powerpoint/2010/main" val="3814531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26E29-5DC1-4D16-8FA8-15903C133D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A45763-C7C9-4DDB-A10A-EA56655741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B3BBAFE-162F-41C6-8543-451E715C4E46}"/>
              </a:ext>
            </a:extLst>
          </p:cNvPr>
          <p:cNvSpPr>
            <a:spLocks noGrp="1"/>
          </p:cNvSpPr>
          <p:nvPr>
            <p:ph type="dt" sz="half" idx="10"/>
          </p:nvPr>
        </p:nvSpPr>
        <p:spPr/>
        <p:txBody>
          <a:bodyPr/>
          <a:lstStyle/>
          <a:p>
            <a:fld id="{51638F4D-A946-47E2-8B3F-D2545FCB6FA5}" type="datetimeFigureOut">
              <a:rPr lang="en-US" smtClean="0"/>
              <a:t>11/13/2018</a:t>
            </a:fld>
            <a:endParaRPr lang="en-US"/>
          </a:p>
        </p:txBody>
      </p:sp>
      <p:sp>
        <p:nvSpPr>
          <p:cNvPr id="5" name="Footer Placeholder 4">
            <a:extLst>
              <a:ext uri="{FF2B5EF4-FFF2-40B4-BE49-F238E27FC236}">
                <a16:creationId xmlns:a16="http://schemas.microsoft.com/office/drawing/2014/main" id="{E259E611-FFCF-4C80-A295-82E032B66D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FC9D67-B507-4A4F-B6E3-D25D09E0FD0D}"/>
              </a:ext>
            </a:extLst>
          </p:cNvPr>
          <p:cNvSpPr>
            <a:spLocks noGrp="1"/>
          </p:cNvSpPr>
          <p:nvPr>
            <p:ph type="sldNum" sz="quarter" idx="12"/>
          </p:nvPr>
        </p:nvSpPr>
        <p:spPr/>
        <p:txBody>
          <a:bodyPr/>
          <a:lstStyle/>
          <a:p>
            <a:fld id="{246ACB59-D1E7-4E94-95C4-B4C24E605322}" type="slidenum">
              <a:rPr lang="en-US" smtClean="0"/>
              <a:t>‹#›</a:t>
            </a:fld>
            <a:endParaRPr lang="en-US"/>
          </a:p>
        </p:txBody>
      </p:sp>
    </p:spTree>
    <p:extLst>
      <p:ext uri="{BB962C8B-B14F-4D97-AF65-F5344CB8AC3E}">
        <p14:creationId xmlns:p14="http://schemas.microsoft.com/office/powerpoint/2010/main" val="1368405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88DF3-F9D9-46E3-969C-2A23C07AA3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FABE2E-CAA4-4310-BD16-0B3F42D1F0D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5679F7-BACF-4129-AC43-808132EB472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C9263A-5710-4A1C-949D-137788DCAF11}"/>
              </a:ext>
            </a:extLst>
          </p:cNvPr>
          <p:cNvSpPr>
            <a:spLocks noGrp="1"/>
          </p:cNvSpPr>
          <p:nvPr>
            <p:ph type="dt" sz="half" idx="10"/>
          </p:nvPr>
        </p:nvSpPr>
        <p:spPr/>
        <p:txBody>
          <a:bodyPr/>
          <a:lstStyle/>
          <a:p>
            <a:fld id="{51638F4D-A946-47E2-8B3F-D2545FCB6FA5}" type="datetimeFigureOut">
              <a:rPr lang="en-US" smtClean="0"/>
              <a:t>11/13/2018</a:t>
            </a:fld>
            <a:endParaRPr lang="en-US"/>
          </a:p>
        </p:txBody>
      </p:sp>
      <p:sp>
        <p:nvSpPr>
          <p:cNvPr id="6" name="Footer Placeholder 5">
            <a:extLst>
              <a:ext uri="{FF2B5EF4-FFF2-40B4-BE49-F238E27FC236}">
                <a16:creationId xmlns:a16="http://schemas.microsoft.com/office/drawing/2014/main" id="{AEB54A5F-9DE8-41D9-94D0-9B70C01889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03C4AD-D0A4-414E-89D4-1E95853EB012}"/>
              </a:ext>
            </a:extLst>
          </p:cNvPr>
          <p:cNvSpPr>
            <a:spLocks noGrp="1"/>
          </p:cNvSpPr>
          <p:nvPr>
            <p:ph type="sldNum" sz="quarter" idx="12"/>
          </p:nvPr>
        </p:nvSpPr>
        <p:spPr/>
        <p:txBody>
          <a:bodyPr/>
          <a:lstStyle/>
          <a:p>
            <a:fld id="{246ACB59-D1E7-4E94-95C4-B4C24E605322}" type="slidenum">
              <a:rPr lang="en-US" smtClean="0"/>
              <a:t>‹#›</a:t>
            </a:fld>
            <a:endParaRPr lang="en-US"/>
          </a:p>
        </p:txBody>
      </p:sp>
    </p:spTree>
    <p:extLst>
      <p:ext uri="{BB962C8B-B14F-4D97-AF65-F5344CB8AC3E}">
        <p14:creationId xmlns:p14="http://schemas.microsoft.com/office/powerpoint/2010/main" val="1476663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F120D-8E37-4A4D-A38F-49C0C0CE31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93209F-7793-4679-BB65-AB58D669D8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FE93798-5CC8-4E2D-8703-240D123242B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DF3EE1-1F9F-4D5E-95B1-154991501E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28574A9-F235-4B69-97E8-01FF04C1C1E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2CF6CB-08E4-4E8B-9ED3-5C67090F2A8F}"/>
              </a:ext>
            </a:extLst>
          </p:cNvPr>
          <p:cNvSpPr>
            <a:spLocks noGrp="1"/>
          </p:cNvSpPr>
          <p:nvPr>
            <p:ph type="dt" sz="half" idx="10"/>
          </p:nvPr>
        </p:nvSpPr>
        <p:spPr/>
        <p:txBody>
          <a:bodyPr/>
          <a:lstStyle/>
          <a:p>
            <a:fld id="{51638F4D-A946-47E2-8B3F-D2545FCB6FA5}" type="datetimeFigureOut">
              <a:rPr lang="en-US" smtClean="0"/>
              <a:t>11/13/2018</a:t>
            </a:fld>
            <a:endParaRPr lang="en-US"/>
          </a:p>
        </p:txBody>
      </p:sp>
      <p:sp>
        <p:nvSpPr>
          <p:cNvPr id="8" name="Footer Placeholder 7">
            <a:extLst>
              <a:ext uri="{FF2B5EF4-FFF2-40B4-BE49-F238E27FC236}">
                <a16:creationId xmlns:a16="http://schemas.microsoft.com/office/drawing/2014/main" id="{E94C289A-581D-4BC0-827A-2CEE344471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4001C2-A3C5-46D9-A959-CEAE2787D500}"/>
              </a:ext>
            </a:extLst>
          </p:cNvPr>
          <p:cNvSpPr>
            <a:spLocks noGrp="1"/>
          </p:cNvSpPr>
          <p:nvPr>
            <p:ph type="sldNum" sz="quarter" idx="12"/>
          </p:nvPr>
        </p:nvSpPr>
        <p:spPr/>
        <p:txBody>
          <a:bodyPr/>
          <a:lstStyle/>
          <a:p>
            <a:fld id="{246ACB59-D1E7-4E94-95C4-B4C24E605322}" type="slidenum">
              <a:rPr lang="en-US" smtClean="0"/>
              <a:t>‹#›</a:t>
            </a:fld>
            <a:endParaRPr lang="en-US"/>
          </a:p>
        </p:txBody>
      </p:sp>
    </p:spTree>
    <p:extLst>
      <p:ext uri="{BB962C8B-B14F-4D97-AF65-F5344CB8AC3E}">
        <p14:creationId xmlns:p14="http://schemas.microsoft.com/office/powerpoint/2010/main" val="539345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0CE62-8930-4C51-8836-FD4ABF3279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FE248A-1F13-4316-B47F-9A27332371C2}"/>
              </a:ext>
            </a:extLst>
          </p:cNvPr>
          <p:cNvSpPr>
            <a:spLocks noGrp="1"/>
          </p:cNvSpPr>
          <p:nvPr>
            <p:ph type="dt" sz="half" idx="10"/>
          </p:nvPr>
        </p:nvSpPr>
        <p:spPr/>
        <p:txBody>
          <a:bodyPr/>
          <a:lstStyle/>
          <a:p>
            <a:fld id="{51638F4D-A946-47E2-8B3F-D2545FCB6FA5}" type="datetimeFigureOut">
              <a:rPr lang="en-US" smtClean="0"/>
              <a:t>11/13/2018</a:t>
            </a:fld>
            <a:endParaRPr lang="en-US"/>
          </a:p>
        </p:txBody>
      </p:sp>
      <p:sp>
        <p:nvSpPr>
          <p:cNvPr id="4" name="Footer Placeholder 3">
            <a:extLst>
              <a:ext uri="{FF2B5EF4-FFF2-40B4-BE49-F238E27FC236}">
                <a16:creationId xmlns:a16="http://schemas.microsoft.com/office/drawing/2014/main" id="{DB360F99-EBEF-4C8D-A86D-1E5F2EA195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659C9E-866E-4F3E-B868-93AFAEE3EB52}"/>
              </a:ext>
            </a:extLst>
          </p:cNvPr>
          <p:cNvSpPr>
            <a:spLocks noGrp="1"/>
          </p:cNvSpPr>
          <p:nvPr>
            <p:ph type="sldNum" sz="quarter" idx="12"/>
          </p:nvPr>
        </p:nvSpPr>
        <p:spPr/>
        <p:txBody>
          <a:bodyPr/>
          <a:lstStyle/>
          <a:p>
            <a:fld id="{246ACB59-D1E7-4E94-95C4-B4C24E605322}" type="slidenum">
              <a:rPr lang="en-US" smtClean="0"/>
              <a:t>‹#›</a:t>
            </a:fld>
            <a:endParaRPr lang="en-US"/>
          </a:p>
        </p:txBody>
      </p:sp>
    </p:spTree>
    <p:extLst>
      <p:ext uri="{BB962C8B-B14F-4D97-AF65-F5344CB8AC3E}">
        <p14:creationId xmlns:p14="http://schemas.microsoft.com/office/powerpoint/2010/main" val="367883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5F1E9A-26E2-4859-9E2E-FE34CEE553E7}"/>
              </a:ext>
            </a:extLst>
          </p:cNvPr>
          <p:cNvSpPr>
            <a:spLocks noGrp="1"/>
          </p:cNvSpPr>
          <p:nvPr>
            <p:ph type="dt" sz="half" idx="10"/>
          </p:nvPr>
        </p:nvSpPr>
        <p:spPr/>
        <p:txBody>
          <a:bodyPr/>
          <a:lstStyle/>
          <a:p>
            <a:fld id="{51638F4D-A946-47E2-8B3F-D2545FCB6FA5}" type="datetimeFigureOut">
              <a:rPr lang="en-US" smtClean="0"/>
              <a:t>11/13/2018</a:t>
            </a:fld>
            <a:endParaRPr lang="en-US"/>
          </a:p>
        </p:txBody>
      </p:sp>
      <p:sp>
        <p:nvSpPr>
          <p:cNvPr id="3" name="Footer Placeholder 2">
            <a:extLst>
              <a:ext uri="{FF2B5EF4-FFF2-40B4-BE49-F238E27FC236}">
                <a16:creationId xmlns:a16="http://schemas.microsoft.com/office/drawing/2014/main" id="{30A0139B-33BF-4302-BE22-FF6EFDC42B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09C292-1395-4D2E-AF4E-01EBC471EDC3}"/>
              </a:ext>
            </a:extLst>
          </p:cNvPr>
          <p:cNvSpPr>
            <a:spLocks noGrp="1"/>
          </p:cNvSpPr>
          <p:nvPr>
            <p:ph type="sldNum" sz="quarter" idx="12"/>
          </p:nvPr>
        </p:nvSpPr>
        <p:spPr/>
        <p:txBody>
          <a:bodyPr/>
          <a:lstStyle/>
          <a:p>
            <a:fld id="{246ACB59-D1E7-4E94-95C4-B4C24E605322}" type="slidenum">
              <a:rPr lang="en-US" smtClean="0"/>
              <a:t>‹#›</a:t>
            </a:fld>
            <a:endParaRPr lang="en-US"/>
          </a:p>
        </p:txBody>
      </p:sp>
    </p:spTree>
    <p:extLst>
      <p:ext uri="{BB962C8B-B14F-4D97-AF65-F5344CB8AC3E}">
        <p14:creationId xmlns:p14="http://schemas.microsoft.com/office/powerpoint/2010/main" val="2448855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834C4-5A0A-41D7-85BE-07C6DC9705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109432-A9A8-4B5C-874C-B03ADEC60C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C3917C-054E-431B-9915-5091C3C2C1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D711214-C524-422E-B070-56FC5EEFDD6E}"/>
              </a:ext>
            </a:extLst>
          </p:cNvPr>
          <p:cNvSpPr>
            <a:spLocks noGrp="1"/>
          </p:cNvSpPr>
          <p:nvPr>
            <p:ph type="dt" sz="half" idx="10"/>
          </p:nvPr>
        </p:nvSpPr>
        <p:spPr/>
        <p:txBody>
          <a:bodyPr/>
          <a:lstStyle/>
          <a:p>
            <a:fld id="{51638F4D-A946-47E2-8B3F-D2545FCB6FA5}" type="datetimeFigureOut">
              <a:rPr lang="en-US" smtClean="0"/>
              <a:t>11/13/2018</a:t>
            </a:fld>
            <a:endParaRPr lang="en-US"/>
          </a:p>
        </p:txBody>
      </p:sp>
      <p:sp>
        <p:nvSpPr>
          <p:cNvPr id="6" name="Footer Placeholder 5">
            <a:extLst>
              <a:ext uri="{FF2B5EF4-FFF2-40B4-BE49-F238E27FC236}">
                <a16:creationId xmlns:a16="http://schemas.microsoft.com/office/drawing/2014/main" id="{0E765256-BC9E-4CA9-8D0C-09B896A1CE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6136D0-A6F7-440A-95DA-866F742BA528}"/>
              </a:ext>
            </a:extLst>
          </p:cNvPr>
          <p:cNvSpPr>
            <a:spLocks noGrp="1"/>
          </p:cNvSpPr>
          <p:nvPr>
            <p:ph type="sldNum" sz="quarter" idx="12"/>
          </p:nvPr>
        </p:nvSpPr>
        <p:spPr/>
        <p:txBody>
          <a:bodyPr/>
          <a:lstStyle/>
          <a:p>
            <a:fld id="{246ACB59-D1E7-4E94-95C4-B4C24E605322}" type="slidenum">
              <a:rPr lang="en-US" smtClean="0"/>
              <a:t>‹#›</a:t>
            </a:fld>
            <a:endParaRPr lang="en-US"/>
          </a:p>
        </p:txBody>
      </p:sp>
    </p:spTree>
    <p:extLst>
      <p:ext uri="{BB962C8B-B14F-4D97-AF65-F5344CB8AC3E}">
        <p14:creationId xmlns:p14="http://schemas.microsoft.com/office/powerpoint/2010/main" val="2887027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BF6D3-6C78-40D9-8A33-2B7E5F6852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C6393F-DCE4-4D0F-B7B3-CC16435990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9759C73-FD40-4AA8-B68A-4B3FB47EAB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786DAF7-744A-43C8-9A92-D36A9594F156}"/>
              </a:ext>
            </a:extLst>
          </p:cNvPr>
          <p:cNvSpPr>
            <a:spLocks noGrp="1"/>
          </p:cNvSpPr>
          <p:nvPr>
            <p:ph type="dt" sz="half" idx="10"/>
          </p:nvPr>
        </p:nvSpPr>
        <p:spPr/>
        <p:txBody>
          <a:bodyPr/>
          <a:lstStyle/>
          <a:p>
            <a:fld id="{51638F4D-A946-47E2-8B3F-D2545FCB6FA5}" type="datetimeFigureOut">
              <a:rPr lang="en-US" smtClean="0"/>
              <a:t>11/13/2018</a:t>
            </a:fld>
            <a:endParaRPr lang="en-US"/>
          </a:p>
        </p:txBody>
      </p:sp>
      <p:sp>
        <p:nvSpPr>
          <p:cNvPr id="6" name="Footer Placeholder 5">
            <a:extLst>
              <a:ext uri="{FF2B5EF4-FFF2-40B4-BE49-F238E27FC236}">
                <a16:creationId xmlns:a16="http://schemas.microsoft.com/office/drawing/2014/main" id="{045EC78C-21EB-4EE6-B250-FC3C637D91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2F95E8-E58D-4F37-B70B-466CAAD2FC53}"/>
              </a:ext>
            </a:extLst>
          </p:cNvPr>
          <p:cNvSpPr>
            <a:spLocks noGrp="1"/>
          </p:cNvSpPr>
          <p:nvPr>
            <p:ph type="sldNum" sz="quarter" idx="12"/>
          </p:nvPr>
        </p:nvSpPr>
        <p:spPr/>
        <p:txBody>
          <a:bodyPr/>
          <a:lstStyle/>
          <a:p>
            <a:fld id="{246ACB59-D1E7-4E94-95C4-B4C24E605322}" type="slidenum">
              <a:rPr lang="en-US" smtClean="0"/>
              <a:t>‹#›</a:t>
            </a:fld>
            <a:endParaRPr lang="en-US"/>
          </a:p>
        </p:txBody>
      </p:sp>
    </p:spTree>
    <p:extLst>
      <p:ext uri="{BB962C8B-B14F-4D97-AF65-F5344CB8AC3E}">
        <p14:creationId xmlns:p14="http://schemas.microsoft.com/office/powerpoint/2010/main" val="1152930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6A86C3-ED8F-4485-B3C7-541B1C39E8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42C20B-BC50-412F-9BC0-913A917E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258F6A-B138-4011-9D9D-2CC6E4C879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638F4D-A946-47E2-8B3F-D2545FCB6FA5}" type="datetimeFigureOut">
              <a:rPr lang="en-US" smtClean="0"/>
              <a:t>11/13/2018</a:t>
            </a:fld>
            <a:endParaRPr lang="en-US"/>
          </a:p>
        </p:txBody>
      </p:sp>
      <p:sp>
        <p:nvSpPr>
          <p:cNvPr id="5" name="Footer Placeholder 4">
            <a:extLst>
              <a:ext uri="{FF2B5EF4-FFF2-40B4-BE49-F238E27FC236}">
                <a16:creationId xmlns:a16="http://schemas.microsoft.com/office/drawing/2014/main" id="{A5BDDE70-E53E-4D13-B616-1AE965A6A5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6EF9C6-F271-45AA-A2AE-06440550A4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6ACB59-D1E7-4E94-95C4-B4C24E605322}" type="slidenum">
              <a:rPr lang="en-US" smtClean="0"/>
              <a:t>‹#›</a:t>
            </a:fld>
            <a:endParaRPr lang="en-US"/>
          </a:p>
        </p:txBody>
      </p:sp>
    </p:spTree>
    <p:extLst>
      <p:ext uri="{BB962C8B-B14F-4D97-AF65-F5344CB8AC3E}">
        <p14:creationId xmlns:p14="http://schemas.microsoft.com/office/powerpoint/2010/main" val="37943682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warbyparker.com/" TargetMode="External"/><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D3D1F66-54A7-48F9-9766-3DEF1AAB7856}"/>
              </a:ext>
            </a:extLst>
          </p:cNvPr>
          <p:cNvPicPr>
            <a:picLocks noChangeAspect="1"/>
          </p:cNvPicPr>
          <p:nvPr/>
        </p:nvPicPr>
        <p:blipFill>
          <a:blip r:embed="rId2"/>
          <a:stretch>
            <a:fillRect/>
          </a:stretch>
        </p:blipFill>
        <p:spPr>
          <a:xfrm>
            <a:off x="6527929" y="121298"/>
            <a:ext cx="5561422" cy="6606073"/>
          </a:xfrm>
          <a:prstGeom prst="rect">
            <a:avLst/>
          </a:prstGeom>
          <a:solidFill>
            <a:srgbClr val="EAF5F8"/>
          </a:solidFill>
        </p:spPr>
      </p:pic>
      <p:pic>
        <p:nvPicPr>
          <p:cNvPr id="8" name="Shape 299">
            <a:extLst>
              <a:ext uri="{FF2B5EF4-FFF2-40B4-BE49-F238E27FC236}">
                <a16:creationId xmlns:a16="http://schemas.microsoft.com/office/drawing/2014/main" id="{506608C7-B92C-4FEE-B1DA-D1E9F65592DB}"/>
              </a:ext>
            </a:extLst>
          </p:cNvPr>
          <p:cNvPicPr preferRelativeResize="0"/>
          <p:nvPr/>
        </p:nvPicPr>
        <p:blipFill rotWithShape="1">
          <a:blip r:embed="rId3">
            <a:alphaModFix/>
          </a:blip>
          <a:srcRect/>
          <a:stretch/>
        </p:blipFill>
        <p:spPr>
          <a:xfrm>
            <a:off x="225778" y="237067"/>
            <a:ext cx="2265821" cy="850457"/>
          </a:xfrm>
          <a:prstGeom prst="rect">
            <a:avLst/>
          </a:prstGeom>
          <a:noFill/>
          <a:ln>
            <a:noFill/>
          </a:ln>
        </p:spPr>
      </p:pic>
      <p:sp>
        <p:nvSpPr>
          <p:cNvPr id="9" name="Rectangle 8">
            <a:extLst>
              <a:ext uri="{FF2B5EF4-FFF2-40B4-BE49-F238E27FC236}">
                <a16:creationId xmlns:a16="http://schemas.microsoft.com/office/drawing/2014/main" id="{2B333100-8857-484D-AD05-4032991EFD4C}"/>
              </a:ext>
            </a:extLst>
          </p:cNvPr>
          <p:cNvSpPr/>
          <p:nvPr/>
        </p:nvSpPr>
        <p:spPr>
          <a:xfrm>
            <a:off x="245738" y="1404244"/>
            <a:ext cx="6302151" cy="1754326"/>
          </a:xfrm>
          <a:prstGeom prst="rect">
            <a:avLst/>
          </a:prstGeom>
        </p:spPr>
        <p:txBody>
          <a:bodyPr wrap="square">
            <a:spAutoFit/>
          </a:bodyPr>
          <a:lstStyle/>
          <a:p>
            <a:r>
              <a:rPr lang="en-US" sz="5400" b="1" dirty="0">
                <a:solidFill>
                  <a:schemeClr val="lt1"/>
                </a:solidFill>
                <a:latin typeface="Roboto Black"/>
                <a:ea typeface="Roboto Black"/>
                <a:cs typeface="Roboto Black"/>
                <a:sym typeface="Roboto Black"/>
              </a:rPr>
              <a:t>Funnels with </a:t>
            </a:r>
            <a:r>
              <a:rPr lang="en-US" sz="5400" b="1" dirty="0" err="1">
                <a:solidFill>
                  <a:schemeClr val="lt1"/>
                </a:solidFill>
                <a:latin typeface="Roboto Black"/>
                <a:ea typeface="Roboto Black"/>
                <a:cs typeface="Roboto Black"/>
                <a:sym typeface="Roboto Black"/>
              </a:rPr>
              <a:t>Warby</a:t>
            </a:r>
            <a:r>
              <a:rPr lang="en-US" sz="5400" b="1" dirty="0">
                <a:solidFill>
                  <a:schemeClr val="lt1"/>
                </a:solidFill>
                <a:latin typeface="Roboto Black"/>
                <a:ea typeface="Roboto Black"/>
                <a:cs typeface="Roboto Black"/>
                <a:sym typeface="Roboto Black"/>
              </a:rPr>
              <a:t> Parker</a:t>
            </a:r>
            <a:endParaRPr lang="en-US" sz="5400" b="1" dirty="0"/>
          </a:p>
        </p:txBody>
      </p:sp>
      <p:sp>
        <p:nvSpPr>
          <p:cNvPr id="10" name="Rectangle 9">
            <a:extLst>
              <a:ext uri="{FF2B5EF4-FFF2-40B4-BE49-F238E27FC236}">
                <a16:creationId xmlns:a16="http://schemas.microsoft.com/office/drawing/2014/main" id="{4940CC89-94D9-4F70-B1C1-C5AB903ED202}"/>
              </a:ext>
            </a:extLst>
          </p:cNvPr>
          <p:cNvSpPr/>
          <p:nvPr/>
        </p:nvSpPr>
        <p:spPr>
          <a:xfrm>
            <a:off x="245738" y="3105958"/>
            <a:ext cx="2663934" cy="369332"/>
          </a:xfrm>
          <a:prstGeom prst="rect">
            <a:avLst/>
          </a:prstGeom>
        </p:spPr>
        <p:txBody>
          <a:bodyPr wrap="none">
            <a:spAutoFit/>
          </a:bodyPr>
          <a:lstStyle/>
          <a:p>
            <a:pPr lvl="0">
              <a:buClr>
                <a:schemeClr val="dk1"/>
              </a:buClr>
              <a:buSzPts val="1100"/>
            </a:pPr>
            <a:r>
              <a:rPr lang="en-US" dirty="0">
                <a:solidFill>
                  <a:srgbClr val="EFEFEF"/>
                </a:solidFill>
                <a:latin typeface="Roboto Thin"/>
                <a:ea typeface="Roboto Thin"/>
                <a:cs typeface="Roboto Thin"/>
                <a:sym typeface="Roboto Thin"/>
              </a:rPr>
              <a:t>Learn SQL from Scratch</a:t>
            </a:r>
          </a:p>
        </p:txBody>
      </p:sp>
      <p:sp>
        <p:nvSpPr>
          <p:cNvPr id="11" name="Rectangle 10">
            <a:extLst>
              <a:ext uri="{FF2B5EF4-FFF2-40B4-BE49-F238E27FC236}">
                <a16:creationId xmlns:a16="http://schemas.microsoft.com/office/drawing/2014/main" id="{D746BD5A-D7E8-4FF0-9F55-69C96B87F370}"/>
              </a:ext>
            </a:extLst>
          </p:cNvPr>
          <p:cNvSpPr/>
          <p:nvPr/>
        </p:nvSpPr>
        <p:spPr>
          <a:xfrm>
            <a:off x="102649" y="4714178"/>
            <a:ext cx="2748768" cy="954107"/>
          </a:xfrm>
          <a:prstGeom prst="rect">
            <a:avLst/>
          </a:prstGeom>
        </p:spPr>
        <p:txBody>
          <a:bodyPr wrap="square">
            <a:spAutoFit/>
          </a:bodyPr>
          <a:lstStyle/>
          <a:p>
            <a:pPr lvl="0">
              <a:buClr>
                <a:schemeClr val="dk1"/>
              </a:buClr>
              <a:buSzPts val="1100"/>
            </a:pPr>
            <a:r>
              <a:rPr lang="en-US" sz="2800" b="1" dirty="0">
                <a:solidFill>
                  <a:srgbClr val="EFEFEF"/>
                </a:solidFill>
                <a:latin typeface="Roboto Thin"/>
                <a:ea typeface="Roboto Thin"/>
                <a:cs typeface="Roboto Thin"/>
                <a:sym typeface="Roboto Thin"/>
              </a:rPr>
              <a:t>Maria Estrada</a:t>
            </a:r>
          </a:p>
          <a:p>
            <a:pPr lvl="0">
              <a:buClr>
                <a:schemeClr val="dk1"/>
              </a:buClr>
              <a:buSzPts val="1100"/>
            </a:pPr>
            <a:r>
              <a:rPr lang="en-US" sz="2800" b="1" dirty="0">
                <a:solidFill>
                  <a:srgbClr val="EFEFEF"/>
                </a:solidFill>
                <a:latin typeface="Roboto Thin"/>
                <a:ea typeface="Roboto Thin"/>
                <a:cs typeface="Roboto Thin"/>
                <a:sym typeface="Roboto Thin"/>
              </a:rPr>
              <a:t>11/07/2018</a:t>
            </a:r>
          </a:p>
        </p:txBody>
      </p:sp>
    </p:spTree>
    <p:extLst>
      <p:ext uri="{BB962C8B-B14F-4D97-AF65-F5344CB8AC3E}">
        <p14:creationId xmlns:p14="http://schemas.microsoft.com/office/powerpoint/2010/main" val="3970775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A627EF9-A87B-442B-ADF1-7696A491725D}"/>
              </a:ext>
            </a:extLst>
          </p:cNvPr>
          <p:cNvSpPr txBox="1"/>
          <p:nvPr/>
        </p:nvSpPr>
        <p:spPr>
          <a:xfrm>
            <a:off x="83975" y="121299"/>
            <a:ext cx="1455576" cy="369332"/>
          </a:xfrm>
          <a:prstGeom prst="rect">
            <a:avLst/>
          </a:prstGeom>
          <a:noFill/>
        </p:spPr>
        <p:txBody>
          <a:bodyPr wrap="square" rtlCol="0">
            <a:spAutoFit/>
          </a:bodyPr>
          <a:lstStyle/>
          <a:p>
            <a:r>
              <a:rPr lang="en-US" dirty="0"/>
              <a:t>Question 5: </a:t>
            </a:r>
          </a:p>
        </p:txBody>
      </p:sp>
      <p:sp>
        <p:nvSpPr>
          <p:cNvPr id="7" name="Shape 323">
            <a:extLst>
              <a:ext uri="{FF2B5EF4-FFF2-40B4-BE49-F238E27FC236}">
                <a16:creationId xmlns:a16="http://schemas.microsoft.com/office/drawing/2014/main" id="{D3BA8053-A47D-49CD-B1AE-B0AD58EBEA84}"/>
              </a:ext>
            </a:extLst>
          </p:cNvPr>
          <p:cNvSpPr txBox="1"/>
          <p:nvPr/>
        </p:nvSpPr>
        <p:spPr>
          <a:xfrm>
            <a:off x="219270" y="2134419"/>
            <a:ext cx="3332756" cy="2589162"/>
          </a:xfrm>
          <a:prstGeom prst="rect">
            <a:avLst/>
          </a:prstGeom>
          <a:solidFill>
            <a:srgbClr val="D9D9D9"/>
          </a:solidFill>
          <a:ln>
            <a:noFill/>
          </a:ln>
        </p:spPr>
        <p:txBody>
          <a:bodyPr spcFirstLastPara="1" wrap="square" lIns="91425" tIns="91425" rIns="91425" bIns="91425" anchor="t" anchorCtr="0">
            <a:noAutofit/>
          </a:bodyPr>
          <a:lstStyle/>
          <a:p>
            <a:pPr lvl="0">
              <a:buClr>
                <a:schemeClr val="dk1"/>
              </a:buClr>
              <a:buSzPts val="1100"/>
            </a:pPr>
            <a:r>
              <a:rPr lang="en-US" sz="1200" dirty="0">
                <a:latin typeface="Courier New"/>
                <a:ea typeface="Courier New"/>
                <a:cs typeface="Courier New"/>
                <a:sym typeface="Courier New"/>
              </a:rPr>
              <a:t>SELECT DISTINCT </a:t>
            </a:r>
            <a:r>
              <a:rPr lang="en-US" sz="1200" dirty="0" err="1">
                <a:latin typeface="Courier New"/>
                <a:ea typeface="Courier New"/>
                <a:cs typeface="Courier New"/>
                <a:sym typeface="Courier New"/>
              </a:rPr>
              <a:t>q.user_id</a:t>
            </a:r>
            <a:r>
              <a:rPr lang="en-US" sz="1200" dirty="0">
                <a:latin typeface="Courier New"/>
                <a:ea typeface="Courier New"/>
                <a:cs typeface="Courier New"/>
                <a:sym typeface="Courier New"/>
              </a:rPr>
              <a:t>,</a:t>
            </a:r>
          </a:p>
          <a:p>
            <a:pPr lvl="0">
              <a:buClr>
                <a:schemeClr val="dk1"/>
              </a:buClr>
              <a:buSzPts val="1100"/>
            </a:pPr>
            <a:r>
              <a:rPr lang="en-US" sz="1200" dirty="0" err="1">
                <a:latin typeface="Courier New"/>
                <a:ea typeface="Courier New"/>
                <a:cs typeface="Courier New"/>
                <a:sym typeface="Courier New"/>
              </a:rPr>
              <a:t>h.user_id</a:t>
            </a:r>
            <a:r>
              <a:rPr lang="en-US" sz="1200" dirty="0">
                <a:latin typeface="Courier New"/>
                <a:ea typeface="Courier New"/>
                <a:cs typeface="Courier New"/>
                <a:sym typeface="Courier New"/>
              </a:rPr>
              <a:t> IS NOT NULL AS '</a:t>
            </a:r>
            <a:r>
              <a:rPr lang="en-US" sz="1200" dirty="0" err="1">
                <a:latin typeface="Courier New"/>
                <a:ea typeface="Courier New"/>
                <a:cs typeface="Courier New"/>
                <a:sym typeface="Courier New"/>
              </a:rPr>
              <a:t>is_home_try_on</a:t>
            </a:r>
            <a:r>
              <a:rPr lang="en-US" sz="1200" dirty="0">
                <a:latin typeface="Courier New"/>
                <a:ea typeface="Courier New"/>
                <a:cs typeface="Courier New"/>
                <a:sym typeface="Courier New"/>
              </a:rPr>
              <a:t>',</a:t>
            </a:r>
          </a:p>
          <a:p>
            <a:pPr lvl="0">
              <a:buClr>
                <a:schemeClr val="dk1"/>
              </a:buClr>
              <a:buSzPts val="1100"/>
            </a:pPr>
            <a:r>
              <a:rPr lang="en-US" sz="1200" dirty="0" err="1">
                <a:latin typeface="Courier New"/>
                <a:ea typeface="Courier New"/>
                <a:cs typeface="Courier New"/>
                <a:sym typeface="Courier New"/>
              </a:rPr>
              <a:t>h.number_of_pairs</a:t>
            </a:r>
            <a:r>
              <a:rPr lang="en-US" sz="1200" dirty="0">
                <a:latin typeface="Courier New"/>
                <a:ea typeface="Courier New"/>
                <a:cs typeface="Courier New"/>
                <a:sym typeface="Courier New"/>
              </a:rPr>
              <a:t>,</a:t>
            </a:r>
          </a:p>
          <a:p>
            <a:pPr lvl="0">
              <a:buClr>
                <a:schemeClr val="dk1"/>
              </a:buClr>
              <a:buSzPts val="1100"/>
            </a:pPr>
            <a:r>
              <a:rPr lang="en-US" sz="1200" dirty="0" err="1">
                <a:latin typeface="Courier New"/>
                <a:ea typeface="Courier New"/>
                <a:cs typeface="Courier New"/>
                <a:sym typeface="Courier New"/>
              </a:rPr>
              <a:t>P.user_id</a:t>
            </a:r>
            <a:r>
              <a:rPr lang="en-US" sz="1200" dirty="0">
                <a:latin typeface="Courier New"/>
                <a:ea typeface="Courier New"/>
                <a:cs typeface="Courier New"/>
                <a:sym typeface="Courier New"/>
              </a:rPr>
              <a:t> IS NOT NULL AS '</a:t>
            </a:r>
            <a:r>
              <a:rPr lang="en-US" sz="1200" dirty="0" err="1">
                <a:latin typeface="Courier New"/>
                <a:ea typeface="Courier New"/>
                <a:cs typeface="Courier New"/>
                <a:sym typeface="Courier New"/>
              </a:rPr>
              <a:t>is_purchase</a:t>
            </a:r>
            <a:r>
              <a:rPr lang="en-US" sz="1200" dirty="0">
                <a:latin typeface="Courier New"/>
                <a:ea typeface="Courier New"/>
                <a:cs typeface="Courier New"/>
                <a:sym typeface="Courier New"/>
              </a:rPr>
              <a:t>'</a:t>
            </a:r>
          </a:p>
          <a:p>
            <a:pPr lvl="0">
              <a:buClr>
                <a:schemeClr val="dk1"/>
              </a:buClr>
              <a:buSzPts val="1100"/>
            </a:pPr>
            <a:r>
              <a:rPr lang="en-US" sz="1200" dirty="0">
                <a:latin typeface="Courier New"/>
                <a:ea typeface="Courier New"/>
                <a:cs typeface="Courier New"/>
                <a:sym typeface="Courier New"/>
              </a:rPr>
              <a:t>FROM quiz AS 'q'</a:t>
            </a:r>
          </a:p>
          <a:p>
            <a:pPr lvl="0">
              <a:buClr>
                <a:schemeClr val="dk1"/>
              </a:buClr>
              <a:buSzPts val="1100"/>
            </a:pPr>
            <a:r>
              <a:rPr lang="en-US" sz="1200" dirty="0">
                <a:latin typeface="Courier New"/>
                <a:ea typeface="Courier New"/>
                <a:cs typeface="Courier New"/>
                <a:sym typeface="Courier New"/>
              </a:rPr>
              <a:t>LEFT JOIN </a:t>
            </a:r>
            <a:r>
              <a:rPr lang="en-US" sz="1200" dirty="0" err="1">
                <a:latin typeface="Courier New"/>
                <a:ea typeface="Courier New"/>
                <a:cs typeface="Courier New"/>
                <a:sym typeface="Courier New"/>
              </a:rPr>
              <a:t>home_try_on</a:t>
            </a:r>
            <a:r>
              <a:rPr lang="en-US" sz="1200" dirty="0">
                <a:latin typeface="Courier New"/>
                <a:ea typeface="Courier New"/>
                <a:cs typeface="Courier New"/>
                <a:sym typeface="Courier New"/>
              </a:rPr>
              <a:t> AS 'h'</a:t>
            </a:r>
          </a:p>
          <a:p>
            <a:pPr lvl="0">
              <a:buClr>
                <a:schemeClr val="dk1"/>
              </a:buClr>
              <a:buSzPts val="1100"/>
            </a:pPr>
            <a:r>
              <a:rPr lang="en-US" sz="1200" dirty="0">
                <a:latin typeface="Courier New"/>
                <a:ea typeface="Courier New"/>
                <a:cs typeface="Courier New"/>
                <a:sym typeface="Courier New"/>
              </a:rPr>
              <a:t>ON </a:t>
            </a:r>
            <a:r>
              <a:rPr lang="en-US" sz="1200" dirty="0" err="1">
                <a:latin typeface="Courier New"/>
                <a:ea typeface="Courier New"/>
                <a:cs typeface="Courier New"/>
                <a:sym typeface="Courier New"/>
              </a:rPr>
              <a:t>q.user_id</a:t>
            </a:r>
            <a:r>
              <a:rPr lang="en-US" sz="1200" dirty="0">
                <a:latin typeface="Courier New"/>
                <a:ea typeface="Courier New"/>
                <a:cs typeface="Courier New"/>
                <a:sym typeface="Courier New"/>
              </a:rPr>
              <a:t> = </a:t>
            </a:r>
            <a:r>
              <a:rPr lang="en-US" sz="1200" dirty="0" err="1">
                <a:latin typeface="Courier New"/>
                <a:ea typeface="Courier New"/>
                <a:cs typeface="Courier New"/>
                <a:sym typeface="Courier New"/>
              </a:rPr>
              <a:t>h.user_id</a:t>
            </a:r>
            <a:endParaRPr lang="en-US" sz="1200" dirty="0">
              <a:latin typeface="Courier New"/>
              <a:ea typeface="Courier New"/>
              <a:cs typeface="Courier New"/>
              <a:sym typeface="Courier New"/>
            </a:endParaRPr>
          </a:p>
          <a:p>
            <a:pPr lvl="0">
              <a:buClr>
                <a:schemeClr val="dk1"/>
              </a:buClr>
              <a:buSzPts val="1100"/>
            </a:pPr>
            <a:r>
              <a:rPr lang="en-US" sz="1200" dirty="0">
                <a:latin typeface="Courier New"/>
                <a:ea typeface="Courier New"/>
                <a:cs typeface="Courier New"/>
                <a:sym typeface="Courier New"/>
              </a:rPr>
              <a:t>LEFT JOIN purchase AS 'p'</a:t>
            </a:r>
          </a:p>
          <a:p>
            <a:pPr lvl="0">
              <a:buClr>
                <a:schemeClr val="dk1"/>
              </a:buClr>
              <a:buSzPts val="1100"/>
            </a:pPr>
            <a:r>
              <a:rPr lang="en-US" sz="1200" dirty="0">
                <a:latin typeface="Courier New"/>
                <a:ea typeface="Courier New"/>
                <a:cs typeface="Courier New"/>
                <a:sym typeface="Courier New"/>
              </a:rPr>
              <a:t>On </a:t>
            </a:r>
            <a:r>
              <a:rPr lang="en-US" sz="1200" dirty="0" err="1">
                <a:latin typeface="Courier New"/>
                <a:ea typeface="Courier New"/>
                <a:cs typeface="Courier New"/>
                <a:sym typeface="Courier New"/>
              </a:rPr>
              <a:t>p.user_id</a:t>
            </a:r>
            <a:r>
              <a:rPr lang="en-US" sz="1200" dirty="0">
                <a:latin typeface="Courier New"/>
                <a:ea typeface="Courier New"/>
                <a:cs typeface="Courier New"/>
                <a:sym typeface="Courier New"/>
              </a:rPr>
              <a:t> = </a:t>
            </a:r>
            <a:r>
              <a:rPr lang="en-US" sz="1200" dirty="0" err="1">
                <a:latin typeface="Courier New"/>
                <a:ea typeface="Courier New"/>
                <a:cs typeface="Courier New"/>
                <a:sym typeface="Courier New"/>
              </a:rPr>
              <a:t>q.user_id</a:t>
            </a:r>
            <a:r>
              <a:rPr lang="en-US" sz="1200" dirty="0">
                <a:latin typeface="Courier New"/>
                <a:ea typeface="Courier New"/>
                <a:cs typeface="Courier New"/>
                <a:sym typeface="Courier New"/>
              </a:rPr>
              <a:t> </a:t>
            </a:r>
          </a:p>
          <a:p>
            <a:pPr lvl="0">
              <a:buClr>
                <a:schemeClr val="dk1"/>
              </a:buClr>
              <a:buSzPts val="1100"/>
            </a:pPr>
            <a:r>
              <a:rPr lang="en-US" sz="1200" dirty="0">
                <a:latin typeface="Courier New"/>
                <a:ea typeface="Courier New"/>
                <a:cs typeface="Courier New"/>
                <a:sym typeface="Courier New"/>
              </a:rPr>
              <a:t>LIMIT 10;</a:t>
            </a:r>
            <a:endParaRPr sz="900" b="0" i="0" u="none" strike="noStrike" cap="none" dirty="0">
              <a:solidFill>
                <a:srgbClr val="000000"/>
              </a:solidFill>
              <a:latin typeface="Courier New"/>
              <a:ea typeface="Courier New"/>
              <a:cs typeface="Courier New"/>
              <a:sym typeface="Courier New"/>
            </a:endParaRPr>
          </a:p>
        </p:txBody>
      </p:sp>
      <p:graphicFrame>
        <p:nvGraphicFramePr>
          <p:cNvPr id="8" name="Table 7">
            <a:extLst>
              <a:ext uri="{FF2B5EF4-FFF2-40B4-BE49-F238E27FC236}">
                <a16:creationId xmlns:a16="http://schemas.microsoft.com/office/drawing/2014/main" id="{82239904-4731-4C62-A2CE-CF6C201B2960}"/>
              </a:ext>
            </a:extLst>
          </p:cNvPr>
          <p:cNvGraphicFramePr>
            <a:graphicFrameLocks noGrp="1"/>
          </p:cNvGraphicFramePr>
          <p:nvPr>
            <p:extLst>
              <p:ext uri="{D42A27DB-BD31-4B8C-83A1-F6EECF244321}">
                <p14:modId xmlns:p14="http://schemas.microsoft.com/office/powerpoint/2010/main" val="142238996"/>
              </p:ext>
            </p:extLst>
          </p:nvPr>
        </p:nvGraphicFramePr>
        <p:xfrm>
          <a:off x="4253034" y="2703590"/>
          <a:ext cx="6449178" cy="4039981"/>
        </p:xfrm>
        <a:graphic>
          <a:graphicData uri="http://schemas.openxmlformats.org/drawingml/2006/table">
            <a:tbl>
              <a:tblPr/>
              <a:tblGrid>
                <a:gridCol w="3154050">
                  <a:extLst>
                    <a:ext uri="{9D8B030D-6E8A-4147-A177-3AD203B41FA5}">
                      <a16:colId xmlns:a16="http://schemas.microsoft.com/office/drawing/2014/main" val="2770791098"/>
                    </a:ext>
                  </a:extLst>
                </a:gridCol>
                <a:gridCol w="1158835">
                  <a:extLst>
                    <a:ext uri="{9D8B030D-6E8A-4147-A177-3AD203B41FA5}">
                      <a16:colId xmlns:a16="http://schemas.microsoft.com/office/drawing/2014/main" val="2351254521"/>
                    </a:ext>
                  </a:extLst>
                </a:gridCol>
                <a:gridCol w="1229375">
                  <a:extLst>
                    <a:ext uri="{9D8B030D-6E8A-4147-A177-3AD203B41FA5}">
                      <a16:colId xmlns:a16="http://schemas.microsoft.com/office/drawing/2014/main" val="2220852973"/>
                    </a:ext>
                  </a:extLst>
                </a:gridCol>
                <a:gridCol w="906918">
                  <a:extLst>
                    <a:ext uri="{9D8B030D-6E8A-4147-A177-3AD203B41FA5}">
                      <a16:colId xmlns:a16="http://schemas.microsoft.com/office/drawing/2014/main" val="1163876557"/>
                    </a:ext>
                  </a:extLst>
                </a:gridCol>
              </a:tblGrid>
              <a:tr h="367271">
                <a:tc>
                  <a:txBody>
                    <a:bodyPr/>
                    <a:lstStyle/>
                    <a:p>
                      <a:pPr algn="ctr"/>
                      <a:r>
                        <a:rPr lang="en-US" sz="900" dirty="0" err="1">
                          <a:solidFill>
                            <a:srgbClr val="292929"/>
                          </a:solidFill>
                          <a:effectLst/>
                        </a:rPr>
                        <a:t>user_id</a:t>
                      </a:r>
                      <a:endParaRPr lang="en-US" sz="900" dirty="0">
                        <a:solidFill>
                          <a:srgbClr val="292929"/>
                        </a:solidFill>
                        <a:effectLst/>
                      </a:endParaRPr>
                    </a:p>
                  </a:txBody>
                  <a:tcPr marL="59773" marR="59773" marT="29887" marB="29887"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0E0E0"/>
                    </a:solidFill>
                  </a:tcPr>
                </a:tc>
                <a:tc>
                  <a:txBody>
                    <a:bodyPr/>
                    <a:lstStyle/>
                    <a:p>
                      <a:pPr algn="ctr"/>
                      <a:r>
                        <a:rPr lang="en-US" sz="900">
                          <a:solidFill>
                            <a:srgbClr val="292929"/>
                          </a:solidFill>
                          <a:effectLst/>
                        </a:rPr>
                        <a:t>is_home_try_on</a:t>
                      </a:r>
                    </a:p>
                  </a:txBody>
                  <a:tcPr marL="59773" marR="59773" marT="29887" marB="29887"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0E0E0"/>
                    </a:solidFill>
                  </a:tcPr>
                </a:tc>
                <a:tc>
                  <a:txBody>
                    <a:bodyPr/>
                    <a:lstStyle/>
                    <a:p>
                      <a:pPr algn="ctr"/>
                      <a:r>
                        <a:rPr lang="en-US" sz="900">
                          <a:solidFill>
                            <a:srgbClr val="292929"/>
                          </a:solidFill>
                          <a:effectLst/>
                        </a:rPr>
                        <a:t>number_of_pairs</a:t>
                      </a:r>
                    </a:p>
                  </a:txBody>
                  <a:tcPr marL="59773" marR="59773" marT="29887" marB="29887"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0E0E0"/>
                    </a:solidFill>
                  </a:tcPr>
                </a:tc>
                <a:tc>
                  <a:txBody>
                    <a:bodyPr/>
                    <a:lstStyle/>
                    <a:p>
                      <a:pPr algn="ctr"/>
                      <a:r>
                        <a:rPr lang="en-US" sz="900">
                          <a:solidFill>
                            <a:srgbClr val="292929"/>
                          </a:solidFill>
                          <a:effectLst/>
                        </a:rPr>
                        <a:t>is_purchase</a:t>
                      </a:r>
                    </a:p>
                  </a:txBody>
                  <a:tcPr marL="59773" marR="59773" marT="29887" marB="29887"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0E0E0"/>
                    </a:solidFill>
                  </a:tcPr>
                </a:tc>
                <a:extLst>
                  <a:ext uri="{0D108BD9-81ED-4DB2-BD59-A6C34878D82A}">
                    <a16:rowId xmlns:a16="http://schemas.microsoft.com/office/drawing/2014/main" val="3601160607"/>
                  </a:ext>
                </a:extLst>
              </a:tr>
              <a:tr h="367271">
                <a:tc>
                  <a:txBody>
                    <a:bodyPr/>
                    <a:lstStyle/>
                    <a:p>
                      <a:pPr algn="ctr"/>
                      <a:r>
                        <a:rPr lang="en-US" sz="900">
                          <a:solidFill>
                            <a:srgbClr val="525252"/>
                          </a:solidFill>
                          <a:effectLst/>
                        </a:rPr>
                        <a:t>4e8118dc-bb3d-49bf-85fc-cca8d83232ac</a:t>
                      </a:r>
                    </a:p>
                  </a:txBody>
                  <a:tcPr marL="59773" marR="59773" marT="29887" marB="29887"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a:r>
                        <a:rPr lang="en-US" sz="900">
                          <a:solidFill>
                            <a:srgbClr val="525252"/>
                          </a:solidFill>
                          <a:effectLst/>
                        </a:rPr>
                        <a:t>1</a:t>
                      </a:r>
                    </a:p>
                  </a:txBody>
                  <a:tcPr marL="59773" marR="59773" marT="29887" marB="29887"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a:r>
                        <a:rPr lang="en-US" sz="900">
                          <a:solidFill>
                            <a:srgbClr val="525252"/>
                          </a:solidFill>
                          <a:effectLst/>
                        </a:rPr>
                        <a:t>3 pairs</a:t>
                      </a:r>
                    </a:p>
                  </a:txBody>
                  <a:tcPr marL="59773" marR="59773" marT="29887" marB="29887"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a:r>
                        <a:rPr lang="en-US" sz="900">
                          <a:solidFill>
                            <a:srgbClr val="525252"/>
                          </a:solidFill>
                          <a:effectLst/>
                        </a:rPr>
                        <a:t>0</a:t>
                      </a:r>
                    </a:p>
                  </a:txBody>
                  <a:tcPr marL="59773" marR="59773" marT="29887" marB="29887"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extLst>
                  <a:ext uri="{0D108BD9-81ED-4DB2-BD59-A6C34878D82A}">
                    <a16:rowId xmlns:a16="http://schemas.microsoft.com/office/drawing/2014/main" val="4207586184"/>
                  </a:ext>
                </a:extLst>
              </a:tr>
              <a:tr h="367271">
                <a:tc>
                  <a:txBody>
                    <a:bodyPr/>
                    <a:lstStyle/>
                    <a:p>
                      <a:pPr algn="ctr"/>
                      <a:r>
                        <a:rPr lang="en-US" sz="900">
                          <a:solidFill>
                            <a:srgbClr val="525252"/>
                          </a:solidFill>
                          <a:effectLst/>
                        </a:rPr>
                        <a:t>291f1cca-e507-48be-b063-002b14906468</a:t>
                      </a:r>
                    </a:p>
                  </a:txBody>
                  <a:tcPr marL="59773" marR="59773" marT="29887" marB="29887"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a:r>
                        <a:rPr lang="en-US" sz="900">
                          <a:solidFill>
                            <a:srgbClr val="525252"/>
                          </a:solidFill>
                          <a:effectLst/>
                        </a:rPr>
                        <a:t>1</a:t>
                      </a:r>
                    </a:p>
                  </a:txBody>
                  <a:tcPr marL="59773" marR="59773" marT="29887" marB="29887"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a:r>
                        <a:rPr lang="en-US" sz="900">
                          <a:solidFill>
                            <a:srgbClr val="525252"/>
                          </a:solidFill>
                          <a:effectLst/>
                        </a:rPr>
                        <a:t>3 pairs</a:t>
                      </a:r>
                    </a:p>
                  </a:txBody>
                  <a:tcPr marL="59773" marR="59773" marT="29887" marB="29887"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a:r>
                        <a:rPr lang="en-US" sz="900">
                          <a:solidFill>
                            <a:srgbClr val="525252"/>
                          </a:solidFill>
                          <a:effectLst/>
                        </a:rPr>
                        <a:t>1</a:t>
                      </a:r>
                    </a:p>
                  </a:txBody>
                  <a:tcPr marL="59773" marR="59773" marT="29887" marB="29887"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extLst>
                  <a:ext uri="{0D108BD9-81ED-4DB2-BD59-A6C34878D82A}">
                    <a16:rowId xmlns:a16="http://schemas.microsoft.com/office/drawing/2014/main" val="870100270"/>
                  </a:ext>
                </a:extLst>
              </a:tr>
              <a:tr h="367271">
                <a:tc>
                  <a:txBody>
                    <a:bodyPr/>
                    <a:lstStyle/>
                    <a:p>
                      <a:pPr algn="ctr"/>
                      <a:r>
                        <a:rPr lang="en-US" sz="900">
                          <a:solidFill>
                            <a:srgbClr val="525252"/>
                          </a:solidFill>
                          <a:effectLst/>
                        </a:rPr>
                        <a:t>75122300-0736-4087-b6d8-c0c5373a1a04</a:t>
                      </a:r>
                    </a:p>
                  </a:txBody>
                  <a:tcPr marL="59773" marR="59773" marT="29887" marB="29887"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a:r>
                        <a:rPr lang="en-US" sz="900">
                          <a:solidFill>
                            <a:srgbClr val="525252"/>
                          </a:solidFill>
                          <a:effectLst/>
                        </a:rPr>
                        <a:t>0</a:t>
                      </a:r>
                    </a:p>
                  </a:txBody>
                  <a:tcPr marL="59773" marR="59773" marT="29887" marB="29887"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a:endParaRPr lang="en-US" sz="900">
                        <a:solidFill>
                          <a:srgbClr val="525252"/>
                        </a:solidFill>
                        <a:effectLst/>
                      </a:endParaRPr>
                    </a:p>
                  </a:txBody>
                  <a:tcPr marL="59773" marR="59773" marT="29887" marB="29887"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a:r>
                        <a:rPr lang="en-US" sz="900">
                          <a:solidFill>
                            <a:srgbClr val="525252"/>
                          </a:solidFill>
                          <a:effectLst/>
                        </a:rPr>
                        <a:t>0</a:t>
                      </a:r>
                    </a:p>
                  </a:txBody>
                  <a:tcPr marL="59773" marR="59773" marT="29887" marB="29887"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extLst>
                  <a:ext uri="{0D108BD9-81ED-4DB2-BD59-A6C34878D82A}">
                    <a16:rowId xmlns:a16="http://schemas.microsoft.com/office/drawing/2014/main" val="4249439474"/>
                  </a:ext>
                </a:extLst>
              </a:tr>
              <a:tr h="367271">
                <a:tc>
                  <a:txBody>
                    <a:bodyPr/>
                    <a:lstStyle/>
                    <a:p>
                      <a:pPr algn="ctr"/>
                      <a:r>
                        <a:rPr lang="en-US" sz="900">
                          <a:solidFill>
                            <a:srgbClr val="525252"/>
                          </a:solidFill>
                          <a:effectLst/>
                        </a:rPr>
                        <a:t>75bc6ebd-40cd-4e1d-a301-27ddd93b12e2</a:t>
                      </a:r>
                    </a:p>
                  </a:txBody>
                  <a:tcPr marL="59773" marR="59773" marT="29887" marB="29887"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a:r>
                        <a:rPr lang="en-US" sz="900">
                          <a:solidFill>
                            <a:srgbClr val="525252"/>
                          </a:solidFill>
                          <a:effectLst/>
                        </a:rPr>
                        <a:t>1</a:t>
                      </a:r>
                    </a:p>
                  </a:txBody>
                  <a:tcPr marL="59773" marR="59773" marT="29887" marB="29887"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a:r>
                        <a:rPr lang="en-US" sz="900">
                          <a:solidFill>
                            <a:srgbClr val="525252"/>
                          </a:solidFill>
                          <a:effectLst/>
                        </a:rPr>
                        <a:t>5 pairs</a:t>
                      </a:r>
                    </a:p>
                  </a:txBody>
                  <a:tcPr marL="59773" marR="59773" marT="29887" marB="29887"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a:r>
                        <a:rPr lang="en-US" sz="900">
                          <a:solidFill>
                            <a:srgbClr val="525252"/>
                          </a:solidFill>
                          <a:effectLst/>
                        </a:rPr>
                        <a:t>0</a:t>
                      </a:r>
                    </a:p>
                  </a:txBody>
                  <a:tcPr marL="59773" marR="59773" marT="29887" marB="29887"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extLst>
                  <a:ext uri="{0D108BD9-81ED-4DB2-BD59-A6C34878D82A}">
                    <a16:rowId xmlns:a16="http://schemas.microsoft.com/office/drawing/2014/main" val="506733073"/>
                  </a:ext>
                </a:extLst>
              </a:tr>
              <a:tr h="367271">
                <a:tc>
                  <a:txBody>
                    <a:bodyPr/>
                    <a:lstStyle/>
                    <a:p>
                      <a:pPr algn="ctr"/>
                      <a:r>
                        <a:rPr lang="en-US" sz="900">
                          <a:solidFill>
                            <a:srgbClr val="525252"/>
                          </a:solidFill>
                          <a:effectLst/>
                        </a:rPr>
                        <a:t>ce965c4d-7a2b-4db6-9847-601747fa7812</a:t>
                      </a:r>
                    </a:p>
                  </a:txBody>
                  <a:tcPr marL="59773" marR="59773" marT="29887" marB="29887"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a:r>
                        <a:rPr lang="en-US" sz="900">
                          <a:solidFill>
                            <a:srgbClr val="525252"/>
                          </a:solidFill>
                          <a:effectLst/>
                        </a:rPr>
                        <a:t>1</a:t>
                      </a:r>
                    </a:p>
                  </a:txBody>
                  <a:tcPr marL="59773" marR="59773" marT="29887" marB="29887"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a:r>
                        <a:rPr lang="en-US" sz="900">
                          <a:solidFill>
                            <a:srgbClr val="525252"/>
                          </a:solidFill>
                          <a:effectLst/>
                        </a:rPr>
                        <a:t>3 pairs</a:t>
                      </a:r>
                    </a:p>
                  </a:txBody>
                  <a:tcPr marL="59773" marR="59773" marT="29887" marB="29887"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a:r>
                        <a:rPr lang="en-US" sz="900">
                          <a:solidFill>
                            <a:srgbClr val="525252"/>
                          </a:solidFill>
                          <a:effectLst/>
                        </a:rPr>
                        <a:t>1</a:t>
                      </a:r>
                    </a:p>
                  </a:txBody>
                  <a:tcPr marL="59773" marR="59773" marT="29887" marB="29887"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extLst>
                  <a:ext uri="{0D108BD9-81ED-4DB2-BD59-A6C34878D82A}">
                    <a16:rowId xmlns:a16="http://schemas.microsoft.com/office/drawing/2014/main" val="3631577769"/>
                  </a:ext>
                </a:extLst>
              </a:tr>
              <a:tr h="367271">
                <a:tc>
                  <a:txBody>
                    <a:bodyPr/>
                    <a:lstStyle/>
                    <a:p>
                      <a:pPr algn="ctr"/>
                      <a:r>
                        <a:rPr lang="en-US" sz="900">
                          <a:solidFill>
                            <a:srgbClr val="525252"/>
                          </a:solidFill>
                          <a:effectLst/>
                        </a:rPr>
                        <a:t>28867d12-27a6-4e6a-a5fb-8bb5440117ae</a:t>
                      </a:r>
                    </a:p>
                  </a:txBody>
                  <a:tcPr marL="59773" marR="59773" marT="29887" marB="29887"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a:r>
                        <a:rPr lang="en-US" sz="900">
                          <a:solidFill>
                            <a:srgbClr val="525252"/>
                          </a:solidFill>
                          <a:effectLst/>
                        </a:rPr>
                        <a:t>1</a:t>
                      </a:r>
                    </a:p>
                  </a:txBody>
                  <a:tcPr marL="59773" marR="59773" marT="29887" marB="29887"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a:r>
                        <a:rPr lang="en-US" sz="900">
                          <a:solidFill>
                            <a:srgbClr val="525252"/>
                          </a:solidFill>
                          <a:effectLst/>
                        </a:rPr>
                        <a:t>5 pairs</a:t>
                      </a:r>
                    </a:p>
                  </a:txBody>
                  <a:tcPr marL="59773" marR="59773" marT="29887" marB="29887"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a:r>
                        <a:rPr lang="en-US" sz="900">
                          <a:solidFill>
                            <a:srgbClr val="525252"/>
                          </a:solidFill>
                          <a:effectLst/>
                        </a:rPr>
                        <a:t>1</a:t>
                      </a:r>
                    </a:p>
                  </a:txBody>
                  <a:tcPr marL="59773" marR="59773" marT="29887" marB="29887"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extLst>
                  <a:ext uri="{0D108BD9-81ED-4DB2-BD59-A6C34878D82A}">
                    <a16:rowId xmlns:a16="http://schemas.microsoft.com/office/drawing/2014/main" val="2910568296"/>
                  </a:ext>
                </a:extLst>
              </a:tr>
              <a:tr h="367271">
                <a:tc>
                  <a:txBody>
                    <a:bodyPr/>
                    <a:lstStyle/>
                    <a:p>
                      <a:pPr algn="ctr"/>
                      <a:r>
                        <a:rPr lang="en-US" sz="900">
                          <a:solidFill>
                            <a:srgbClr val="525252"/>
                          </a:solidFill>
                          <a:effectLst/>
                        </a:rPr>
                        <a:t>5a7a7e13-fbcf-46e4-9093-79799649d6c5</a:t>
                      </a:r>
                    </a:p>
                  </a:txBody>
                  <a:tcPr marL="59773" marR="59773" marT="29887" marB="29887"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a:r>
                        <a:rPr lang="en-US" sz="900">
                          <a:solidFill>
                            <a:srgbClr val="525252"/>
                          </a:solidFill>
                          <a:effectLst/>
                        </a:rPr>
                        <a:t>0</a:t>
                      </a:r>
                    </a:p>
                  </a:txBody>
                  <a:tcPr marL="59773" marR="59773" marT="29887" marB="29887"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a:endParaRPr lang="en-US" sz="900">
                        <a:solidFill>
                          <a:srgbClr val="525252"/>
                        </a:solidFill>
                        <a:effectLst/>
                      </a:endParaRPr>
                    </a:p>
                  </a:txBody>
                  <a:tcPr marL="59773" marR="59773" marT="29887" marB="29887"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a:r>
                        <a:rPr lang="en-US" sz="900">
                          <a:solidFill>
                            <a:srgbClr val="525252"/>
                          </a:solidFill>
                          <a:effectLst/>
                        </a:rPr>
                        <a:t>0</a:t>
                      </a:r>
                    </a:p>
                  </a:txBody>
                  <a:tcPr marL="59773" marR="59773" marT="29887" marB="29887"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extLst>
                  <a:ext uri="{0D108BD9-81ED-4DB2-BD59-A6C34878D82A}">
                    <a16:rowId xmlns:a16="http://schemas.microsoft.com/office/drawing/2014/main" val="1247644044"/>
                  </a:ext>
                </a:extLst>
              </a:tr>
              <a:tr h="367271">
                <a:tc>
                  <a:txBody>
                    <a:bodyPr/>
                    <a:lstStyle/>
                    <a:p>
                      <a:pPr algn="ctr"/>
                      <a:r>
                        <a:rPr lang="en-US" sz="900">
                          <a:solidFill>
                            <a:srgbClr val="525252"/>
                          </a:solidFill>
                          <a:effectLst/>
                        </a:rPr>
                        <a:t>0143cb8b-bb81-4916-9750-ce956c9f9bd9</a:t>
                      </a:r>
                    </a:p>
                  </a:txBody>
                  <a:tcPr marL="59773" marR="59773" marT="29887" marB="29887"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a:r>
                        <a:rPr lang="en-US" sz="900">
                          <a:solidFill>
                            <a:srgbClr val="525252"/>
                          </a:solidFill>
                          <a:effectLst/>
                        </a:rPr>
                        <a:t>0</a:t>
                      </a:r>
                    </a:p>
                  </a:txBody>
                  <a:tcPr marL="59773" marR="59773" marT="29887" marB="29887"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a:endParaRPr lang="en-US" sz="900">
                        <a:solidFill>
                          <a:srgbClr val="525252"/>
                        </a:solidFill>
                        <a:effectLst/>
                      </a:endParaRPr>
                    </a:p>
                  </a:txBody>
                  <a:tcPr marL="59773" marR="59773" marT="29887" marB="29887"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a:r>
                        <a:rPr lang="en-US" sz="900">
                          <a:solidFill>
                            <a:srgbClr val="525252"/>
                          </a:solidFill>
                          <a:effectLst/>
                        </a:rPr>
                        <a:t>0</a:t>
                      </a:r>
                    </a:p>
                  </a:txBody>
                  <a:tcPr marL="59773" marR="59773" marT="29887" marB="29887"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extLst>
                  <a:ext uri="{0D108BD9-81ED-4DB2-BD59-A6C34878D82A}">
                    <a16:rowId xmlns:a16="http://schemas.microsoft.com/office/drawing/2014/main" val="2761474846"/>
                  </a:ext>
                </a:extLst>
              </a:tr>
              <a:tr h="367271">
                <a:tc>
                  <a:txBody>
                    <a:bodyPr/>
                    <a:lstStyle/>
                    <a:p>
                      <a:pPr algn="ctr"/>
                      <a:r>
                        <a:rPr lang="en-US" sz="900">
                          <a:solidFill>
                            <a:srgbClr val="525252"/>
                          </a:solidFill>
                          <a:effectLst/>
                        </a:rPr>
                        <a:t>a4ccc1b3-cbb6-449c-b7a5-03af42c97433</a:t>
                      </a:r>
                    </a:p>
                  </a:txBody>
                  <a:tcPr marL="59773" marR="59773" marT="29887" marB="29887"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a:r>
                        <a:rPr lang="en-US" sz="900">
                          <a:solidFill>
                            <a:srgbClr val="525252"/>
                          </a:solidFill>
                          <a:effectLst/>
                        </a:rPr>
                        <a:t>1</a:t>
                      </a:r>
                    </a:p>
                  </a:txBody>
                  <a:tcPr marL="59773" marR="59773" marT="29887" marB="29887"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a:r>
                        <a:rPr lang="en-US" sz="900">
                          <a:solidFill>
                            <a:srgbClr val="525252"/>
                          </a:solidFill>
                          <a:effectLst/>
                        </a:rPr>
                        <a:t>5 pairs</a:t>
                      </a:r>
                    </a:p>
                  </a:txBody>
                  <a:tcPr marL="59773" marR="59773" marT="29887" marB="29887"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a:r>
                        <a:rPr lang="en-US" sz="900">
                          <a:solidFill>
                            <a:srgbClr val="525252"/>
                          </a:solidFill>
                          <a:effectLst/>
                        </a:rPr>
                        <a:t>0</a:t>
                      </a:r>
                    </a:p>
                  </a:txBody>
                  <a:tcPr marL="59773" marR="59773" marT="29887" marB="29887"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extLst>
                  <a:ext uri="{0D108BD9-81ED-4DB2-BD59-A6C34878D82A}">
                    <a16:rowId xmlns:a16="http://schemas.microsoft.com/office/drawing/2014/main" val="1869012421"/>
                  </a:ext>
                </a:extLst>
              </a:tr>
              <a:tr h="367271">
                <a:tc>
                  <a:txBody>
                    <a:bodyPr/>
                    <a:lstStyle/>
                    <a:p>
                      <a:pPr algn="ctr"/>
                      <a:r>
                        <a:rPr lang="en-US" sz="900">
                          <a:solidFill>
                            <a:srgbClr val="525252"/>
                          </a:solidFill>
                          <a:effectLst/>
                        </a:rPr>
                        <a:t>b1dded76-cd60-4222-82cb-f6d464104298</a:t>
                      </a:r>
                    </a:p>
                  </a:txBody>
                  <a:tcPr marL="59773" marR="59773" marT="29887" marB="29887"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a:r>
                        <a:rPr lang="en-US" sz="900">
                          <a:solidFill>
                            <a:srgbClr val="525252"/>
                          </a:solidFill>
                          <a:effectLst/>
                        </a:rPr>
                        <a:t>1</a:t>
                      </a:r>
                    </a:p>
                  </a:txBody>
                  <a:tcPr marL="59773" marR="59773" marT="29887" marB="29887"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a:r>
                        <a:rPr lang="en-US" sz="900">
                          <a:solidFill>
                            <a:srgbClr val="525252"/>
                          </a:solidFill>
                          <a:effectLst/>
                        </a:rPr>
                        <a:t>3 pairs</a:t>
                      </a:r>
                    </a:p>
                  </a:txBody>
                  <a:tcPr marL="59773" marR="59773" marT="29887" marB="29887"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a:r>
                        <a:rPr lang="en-US" sz="900" dirty="0">
                          <a:solidFill>
                            <a:srgbClr val="525252"/>
                          </a:solidFill>
                          <a:effectLst/>
                        </a:rPr>
                        <a:t>0</a:t>
                      </a:r>
                    </a:p>
                  </a:txBody>
                  <a:tcPr marL="59773" marR="59773" marT="29887" marB="29887"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extLst>
                  <a:ext uri="{0D108BD9-81ED-4DB2-BD59-A6C34878D82A}">
                    <a16:rowId xmlns:a16="http://schemas.microsoft.com/office/drawing/2014/main" val="4077261598"/>
                  </a:ext>
                </a:extLst>
              </a:tr>
            </a:tbl>
          </a:graphicData>
        </a:graphic>
      </p:graphicFrame>
      <p:sp>
        <p:nvSpPr>
          <p:cNvPr id="9" name="Arrow: Right 8">
            <a:extLst>
              <a:ext uri="{FF2B5EF4-FFF2-40B4-BE49-F238E27FC236}">
                <a16:creationId xmlns:a16="http://schemas.microsoft.com/office/drawing/2014/main" id="{FE48F5F1-870C-4C7F-AAD5-16721479AA8C}"/>
              </a:ext>
            </a:extLst>
          </p:cNvPr>
          <p:cNvSpPr/>
          <p:nvPr/>
        </p:nvSpPr>
        <p:spPr>
          <a:xfrm>
            <a:off x="3613281" y="3429000"/>
            <a:ext cx="447869" cy="41054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63F7E70-0382-4DCF-BC49-5D81FC2E09A9}"/>
              </a:ext>
            </a:extLst>
          </p:cNvPr>
          <p:cNvSpPr txBox="1"/>
          <p:nvPr/>
        </p:nvSpPr>
        <p:spPr>
          <a:xfrm>
            <a:off x="219270" y="633805"/>
            <a:ext cx="5584371" cy="954107"/>
          </a:xfrm>
          <a:prstGeom prst="rect">
            <a:avLst/>
          </a:prstGeom>
          <a:solidFill>
            <a:srgbClr val="EAF5F8"/>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1400" dirty="0"/>
              <a:t>Created a new table with the layout shown at the bottom:</a:t>
            </a:r>
          </a:p>
          <a:p>
            <a:endParaRPr lang="en-US" sz="1400" dirty="0"/>
          </a:p>
          <a:p>
            <a:r>
              <a:rPr lang="en-US" sz="1400" dirty="0"/>
              <a:t>- Used a LEFT JOIN to combine the three tables, Starting with the top of the funnel (browse) and ending with the bottom of the funnel (purchase) </a:t>
            </a:r>
          </a:p>
        </p:txBody>
      </p:sp>
    </p:spTree>
    <p:extLst>
      <p:ext uri="{BB962C8B-B14F-4D97-AF65-F5344CB8AC3E}">
        <p14:creationId xmlns:p14="http://schemas.microsoft.com/office/powerpoint/2010/main" val="3803533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A627EF9-A87B-442B-ADF1-7696A491725D}"/>
              </a:ext>
            </a:extLst>
          </p:cNvPr>
          <p:cNvSpPr txBox="1"/>
          <p:nvPr/>
        </p:nvSpPr>
        <p:spPr>
          <a:xfrm>
            <a:off x="83975" y="121299"/>
            <a:ext cx="1455576" cy="369332"/>
          </a:xfrm>
          <a:prstGeom prst="rect">
            <a:avLst/>
          </a:prstGeom>
          <a:noFill/>
        </p:spPr>
        <p:txBody>
          <a:bodyPr wrap="square" rtlCol="0">
            <a:spAutoFit/>
          </a:bodyPr>
          <a:lstStyle/>
          <a:p>
            <a:r>
              <a:rPr lang="en-US" dirty="0">
                <a:solidFill>
                  <a:schemeClr val="bg1"/>
                </a:solidFill>
              </a:rPr>
              <a:t>Question 6: </a:t>
            </a:r>
          </a:p>
        </p:txBody>
      </p:sp>
      <p:sp>
        <p:nvSpPr>
          <p:cNvPr id="11" name="Rectangle 10">
            <a:extLst>
              <a:ext uri="{FF2B5EF4-FFF2-40B4-BE49-F238E27FC236}">
                <a16:creationId xmlns:a16="http://schemas.microsoft.com/office/drawing/2014/main" id="{B3ACAE59-40DE-4765-8234-6703EA5C9BBA}"/>
              </a:ext>
            </a:extLst>
          </p:cNvPr>
          <p:cNvSpPr/>
          <p:nvPr/>
        </p:nvSpPr>
        <p:spPr>
          <a:xfrm>
            <a:off x="3309258" y="121299"/>
            <a:ext cx="8798767" cy="1169551"/>
          </a:xfrm>
          <a:prstGeom prst="rect">
            <a:avLst/>
          </a:prstGeom>
        </p:spPr>
        <p:txBody>
          <a:bodyPr wrap="square">
            <a:spAutoFit/>
          </a:bodyPr>
          <a:lstStyle/>
          <a:p>
            <a:r>
              <a:rPr lang="en-US" sz="5400" b="1" dirty="0">
                <a:solidFill>
                  <a:schemeClr val="bg1"/>
                </a:solidFill>
              </a:rPr>
              <a:t>Home Try-On Funnel Analysis</a:t>
            </a:r>
          </a:p>
          <a:p>
            <a:r>
              <a:rPr lang="en-US" sz="1600" b="1" dirty="0">
                <a:solidFill>
                  <a:schemeClr val="bg1"/>
                </a:solidFill>
              </a:rPr>
              <a:t>Calculating aggregates and comparisons from the LEFT JOIN of quiz, </a:t>
            </a:r>
            <a:r>
              <a:rPr lang="en-US" sz="1600" b="1" dirty="0" err="1">
                <a:solidFill>
                  <a:schemeClr val="bg1"/>
                </a:solidFill>
              </a:rPr>
              <a:t>home_try_on</a:t>
            </a:r>
            <a:r>
              <a:rPr lang="en-US" sz="1600" b="1" dirty="0">
                <a:solidFill>
                  <a:schemeClr val="bg1"/>
                </a:solidFill>
              </a:rPr>
              <a:t> and purchase tables  </a:t>
            </a:r>
          </a:p>
        </p:txBody>
      </p:sp>
      <p:sp>
        <p:nvSpPr>
          <p:cNvPr id="12" name="Shape 323">
            <a:extLst>
              <a:ext uri="{FF2B5EF4-FFF2-40B4-BE49-F238E27FC236}">
                <a16:creationId xmlns:a16="http://schemas.microsoft.com/office/drawing/2014/main" id="{AF7286EC-5CFD-4039-84E6-E619CFCAC01C}"/>
              </a:ext>
            </a:extLst>
          </p:cNvPr>
          <p:cNvSpPr txBox="1"/>
          <p:nvPr/>
        </p:nvSpPr>
        <p:spPr>
          <a:xfrm>
            <a:off x="158620" y="1469825"/>
            <a:ext cx="3928188" cy="3624860"/>
          </a:xfrm>
          <a:prstGeom prst="rect">
            <a:avLst/>
          </a:prstGeom>
          <a:solidFill>
            <a:srgbClr val="D9D9D9"/>
          </a:solidFill>
          <a:ln>
            <a:noFill/>
          </a:ln>
        </p:spPr>
        <p:txBody>
          <a:bodyPr spcFirstLastPara="1" wrap="square" lIns="91425" tIns="91425" rIns="91425" bIns="91425" anchor="t" anchorCtr="0">
            <a:noAutofit/>
          </a:bodyPr>
          <a:lstStyle/>
          <a:p>
            <a:pPr lvl="0">
              <a:buClr>
                <a:schemeClr val="dk1"/>
              </a:buClr>
              <a:buSzPts val="1100"/>
            </a:pPr>
            <a:r>
              <a:rPr lang="en-US" sz="1000" b="0" i="0" u="none" strike="noStrike" cap="none" dirty="0">
                <a:solidFill>
                  <a:srgbClr val="000000"/>
                </a:solidFill>
                <a:latin typeface="Courier New"/>
                <a:ea typeface="Courier New"/>
                <a:cs typeface="Courier New"/>
                <a:sym typeface="Courier New"/>
              </a:rPr>
              <a:t>WITH funnels AS (SELECT DISTINCT </a:t>
            </a:r>
            <a:r>
              <a:rPr lang="en-US" sz="1000" b="0" i="0" u="none" strike="noStrike" cap="none" dirty="0" err="1">
                <a:solidFill>
                  <a:srgbClr val="000000"/>
                </a:solidFill>
                <a:latin typeface="Courier New"/>
                <a:ea typeface="Courier New"/>
                <a:cs typeface="Courier New"/>
                <a:sym typeface="Courier New"/>
              </a:rPr>
              <a:t>q.user_id</a:t>
            </a:r>
            <a:r>
              <a:rPr lang="en-US" sz="1000" b="0" i="0" u="none" strike="noStrike" cap="none" dirty="0">
                <a:solidFill>
                  <a:srgbClr val="000000"/>
                </a:solidFill>
                <a:latin typeface="Courier New"/>
                <a:ea typeface="Courier New"/>
                <a:cs typeface="Courier New"/>
                <a:sym typeface="Courier New"/>
              </a:rPr>
              <a:t>,</a:t>
            </a:r>
          </a:p>
          <a:p>
            <a:pPr lvl="0">
              <a:buClr>
                <a:schemeClr val="dk1"/>
              </a:buClr>
              <a:buSzPts val="1100"/>
            </a:pPr>
            <a:r>
              <a:rPr lang="en-US" sz="1000" b="0" i="0" u="none" strike="noStrike" cap="none" dirty="0" err="1">
                <a:solidFill>
                  <a:srgbClr val="000000"/>
                </a:solidFill>
                <a:latin typeface="Courier New"/>
                <a:ea typeface="Courier New"/>
                <a:cs typeface="Courier New"/>
                <a:sym typeface="Courier New"/>
              </a:rPr>
              <a:t>h.user_id</a:t>
            </a:r>
            <a:r>
              <a:rPr lang="en-US" sz="1000" b="0" i="0" u="none" strike="noStrike" cap="none" dirty="0">
                <a:solidFill>
                  <a:srgbClr val="000000"/>
                </a:solidFill>
                <a:latin typeface="Courier New"/>
                <a:ea typeface="Courier New"/>
                <a:cs typeface="Courier New"/>
                <a:sym typeface="Courier New"/>
              </a:rPr>
              <a:t> IS NOT NULL AS '</a:t>
            </a:r>
            <a:r>
              <a:rPr lang="en-US" sz="1000" b="0" i="0" u="none" strike="noStrike" cap="none" dirty="0" err="1">
                <a:solidFill>
                  <a:srgbClr val="000000"/>
                </a:solidFill>
                <a:latin typeface="Courier New"/>
                <a:ea typeface="Courier New"/>
                <a:cs typeface="Courier New"/>
                <a:sym typeface="Courier New"/>
              </a:rPr>
              <a:t>is_home_try_on</a:t>
            </a:r>
            <a:r>
              <a:rPr lang="en-US" sz="1000" b="0" i="0" u="none" strike="noStrike" cap="none" dirty="0">
                <a:solidFill>
                  <a:srgbClr val="000000"/>
                </a:solidFill>
                <a:latin typeface="Courier New"/>
                <a:ea typeface="Courier New"/>
                <a:cs typeface="Courier New"/>
                <a:sym typeface="Courier New"/>
              </a:rPr>
              <a:t>',</a:t>
            </a:r>
          </a:p>
          <a:p>
            <a:pPr lvl="0">
              <a:buClr>
                <a:schemeClr val="dk1"/>
              </a:buClr>
              <a:buSzPts val="1100"/>
            </a:pPr>
            <a:r>
              <a:rPr lang="en-US" sz="1000" b="0" i="0" u="none" strike="noStrike" cap="none" dirty="0" err="1">
                <a:solidFill>
                  <a:srgbClr val="000000"/>
                </a:solidFill>
                <a:latin typeface="Courier New"/>
                <a:ea typeface="Courier New"/>
                <a:cs typeface="Courier New"/>
                <a:sym typeface="Courier New"/>
              </a:rPr>
              <a:t>h.number_of_pairs</a:t>
            </a:r>
            <a:r>
              <a:rPr lang="en-US" sz="1000" b="0" i="0" u="none" strike="noStrike" cap="none" dirty="0">
                <a:solidFill>
                  <a:srgbClr val="000000"/>
                </a:solidFill>
                <a:latin typeface="Courier New"/>
                <a:ea typeface="Courier New"/>
                <a:cs typeface="Courier New"/>
                <a:sym typeface="Courier New"/>
              </a:rPr>
              <a:t>,</a:t>
            </a:r>
          </a:p>
          <a:p>
            <a:pPr lvl="0">
              <a:buClr>
                <a:schemeClr val="dk1"/>
              </a:buClr>
              <a:buSzPts val="1100"/>
            </a:pPr>
            <a:r>
              <a:rPr lang="en-US" sz="1000" b="0" i="0" u="none" strike="noStrike" cap="none" dirty="0" err="1">
                <a:solidFill>
                  <a:srgbClr val="000000"/>
                </a:solidFill>
                <a:latin typeface="Courier New"/>
                <a:ea typeface="Courier New"/>
                <a:cs typeface="Courier New"/>
                <a:sym typeface="Courier New"/>
              </a:rPr>
              <a:t>p.user_id</a:t>
            </a:r>
            <a:r>
              <a:rPr lang="en-US" sz="1000" b="0" i="0" u="none" strike="noStrike" cap="none" dirty="0">
                <a:solidFill>
                  <a:srgbClr val="000000"/>
                </a:solidFill>
                <a:latin typeface="Courier New"/>
                <a:ea typeface="Courier New"/>
                <a:cs typeface="Courier New"/>
                <a:sym typeface="Courier New"/>
              </a:rPr>
              <a:t> IS NOT NULL AS '</a:t>
            </a:r>
            <a:r>
              <a:rPr lang="en-US" sz="1000" b="0" i="0" u="none" strike="noStrike" cap="none" dirty="0" err="1">
                <a:solidFill>
                  <a:srgbClr val="000000"/>
                </a:solidFill>
                <a:latin typeface="Courier New"/>
                <a:ea typeface="Courier New"/>
                <a:cs typeface="Courier New"/>
                <a:sym typeface="Courier New"/>
              </a:rPr>
              <a:t>is_purchase</a:t>
            </a:r>
            <a:r>
              <a:rPr lang="en-US" sz="1000" b="0" i="0" u="none" strike="noStrike" cap="none" dirty="0">
                <a:solidFill>
                  <a:srgbClr val="000000"/>
                </a:solidFill>
                <a:latin typeface="Courier New"/>
                <a:ea typeface="Courier New"/>
                <a:cs typeface="Courier New"/>
                <a:sym typeface="Courier New"/>
              </a:rPr>
              <a:t>'</a:t>
            </a:r>
          </a:p>
          <a:p>
            <a:pPr lvl="0">
              <a:buClr>
                <a:schemeClr val="dk1"/>
              </a:buClr>
              <a:buSzPts val="1100"/>
            </a:pPr>
            <a:endParaRPr lang="en-US" sz="1000" b="0" i="0" u="none" strike="noStrike" cap="none" dirty="0">
              <a:solidFill>
                <a:srgbClr val="000000"/>
              </a:solidFill>
              <a:latin typeface="Courier New"/>
              <a:ea typeface="Courier New"/>
              <a:cs typeface="Courier New"/>
              <a:sym typeface="Courier New"/>
            </a:endParaRPr>
          </a:p>
          <a:p>
            <a:pPr lvl="0">
              <a:buClr>
                <a:schemeClr val="dk1"/>
              </a:buClr>
              <a:buSzPts val="1100"/>
            </a:pPr>
            <a:r>
              <a:rPr lang="en-US" sz="1000" b="0" i="0" u="none" strike="noStrike" cap="none" dirty="0">
                <a:solidFill>
                  <a:srgbClr val="000000"/>
                </a:solidFill>
                <a:latin typeface="Courier New"/>
                <a:ea typeface="Courier New"/>
                <a:cs typeface="Courier New"/>
                <a:sym typeface="Courier New"/>
              </a:rPr>
              <a:t>FROM quiz q</a:t>
            </a:r>
          </a:p>
          <a:p>
            <a:pPr lvl="0">
              <a:buClr>
                <a:schemeClr val="dk1"/>
              </a:buClr>
              <a:buSzPts val="1100"/>
            </a:pPr>
            <a:r>
              <a:rPr lang="en-US" sz="1000" b="0" i="0" u="none" strike="noStrike" cap="none" dirty="0">
                <a:solidFill>
                  <a:srgbClr val="000000"/>
                </a:solidFill>
                <a:latin typeface="Courier New"/>
                <a:ea typeface="Courier New"/>
                <a:cs typeface="Courier New"/>
                <a:sym typeface="Courier New"/>
              </a:rPr>
              <a:t>LEFT JOIN </a:t>
            </a:r>
            <a:r>
              <a:rPr lang="en-US" sz="1000" b="0" i="0" u="none" strike="noStrike" cap="none" dirty="0" err="1">
                <a:solidFill>
                  <a:srgbClr val="000000"/>
                </a:solidFill>
                <a:latin typeface="Courier New"/>
                <a:ea typeface="Courier New"/>
                <a:cs typeface="Courier New"/>
                <a:sym typeface="Courier New"/>
              </a:rPr>
              <a:t>home_try_on</a:t>
            </a:r>
            <a:r>
              <a:rPr lang="en-US" sz="1000" b="0" i="0" u="none" strike="noStrike" cap="none" dirty="0">
                <a:solidFill>
                  <a:srgbClr val="000000"/>
                </a:solidFill>
                <a:latin typeface="Courier New"/>
                <a:ea typeface="Courier New"/>
                <a:cs typeface="Courier New"/>
                <a:sym typeface="Courier New"/>
              </a:rPr>
              <a:t> h</a:t>
            </a:r>
          </a:p>
          <a:p>
            <a:pPr lvl="0">
              <a:buClr>
                <a:schemeClr val="dk1"/>
              </a:buClr>
              <a:buSzPts val="1100"/>
            </a:pPr>
            <a:r>
              <a:rPr lang="en-US" sz="1000" b="0" i="0" u="none" strike="noStrike" cap="none" dirty="0">
                <a:solidFill>
                  <a:srgbClr val="000000"/>
                </a:solidFill>
                <a:latin typeface="Courier New"/>
                <a:ea typeface="Courier New"/>
                <a:cs typeface="Courier New"/>
                <a:sym typeface="Courier New"/>
              </a:rPr>
              <a:t>ON  </a:t>
            </a:r>
            <a:r>
              <a:rPr lang="en-US" sz="1000" b="0" i="0" u="none" strike="noStrike" cap="none" dirty="0" err="1">
                <a:solidFill>
                  <a:srgbClr val="000000"/>
                </a:solidFill>
                <a:latin typeface="Courier New"/>
                <a:ea typeface="Courier New"/>
                <a:cs typeface="Courier New"/>
                <a:sym typeface="Courier New"/>
              </a:rPr>
              <a:t>q.user_id</a:t>
            </a:r>
            <a:r>
              <a:rPr lang="en-US" sz="1000" b="0" i="0" u="none" strike="noStrike" cap="none" dirty="0">
                <a:solidFill>
                  <a:srgbClr val="000000"/>
                </a:solidFill>
                <a:latin typeface="Courier New"/>
                <a:ea typeface="Courier New"/>
                <a:cs typeface="Courier New"/>
                <a:sym typeface="Courier New"/>
              </a:rPr>
              <a:t> = </a:t>
            </a:r>
            <a:r>
              <a:rPr lang="en-US" sz="1000" b="0" i="0" u="none" strike="noStrike" cap="none" dirty="0" err="1">
                <a:solidFill>
                  <a:srgbClr val="000000"/>
                </a:solidFill>
                <a:latin typeface="Courier New"/>
                <a:ea typeface="Courier New"/>
                <a:cs typeface="Courier New"/>
                <a:sym typeface="Courier New"/>
              </a:rPr>
              <a:t>h.user_id</a:t>
            </a:r>
            <a:endParaRPr lang="en-US" sz="1000" b="0" i="0" u="none" strike="noStrike" cap="none" dirty="0">
              <a:solidFill>
                <a:srgbClr val="000000"/>
              </a:solidFill>
              <a:latin typeface="Courier New"/>
              <a:ea typeface="Courier New"/>
              <a:cs typeface="Courier New"/>
              <a:sym typeface="Courier New"/>
            </a:endParaRPr>
          </a:p>
          <a:p>
            <a:pPr lvl="0">
              <a:buClr>
                <a:schemeClr val="dk1"/>
              </a:buClr>
              <a:buSzPts val="1100"/>
            </a:pPr>
            <a:r>
              <a:rPr lang="en-US" sz="1000" b="0" i="0" u="none" strike="noStrike" cap="none" dirty="0">
                <a:solidFill>
                  <a:srgbClr val="000000"/>
                </a:solidFill>
                <a:latin typeface="Courier New"/>
                <a:ea typeface="Courier New"/>
                <a:cs typeface="Courier New"/>
                <a:sym typeface="Courier New"/>
              </a:rPr>
              <a:t>LEFT JOIN purchase p</a:t>
            </a:r>
          </a:p>
          <a:p>
            <a:pPr lvl="0">
              <a:buClr>
                <a:schemeClr val="dk1"/>
              </a:buClr>
              <a:buSzPts val="1100"/>
            </a:pPr>
            <a:r>
              <a:rPr lang="en-US" sz="1000" b="0" i="0" u="none" strike="noStrike" cap="none" dirty="0">
                <a:solidFill>
                  <a:srgbClr val="000000"/>
                </a:solidFill>
                <a:latin typeface="Courier New"/>
                <a:ea typeface="Courier New"/>
                <a:cs typeface="Courier New"/>
                <a:sym typeface="Courier New"/>
              </a:rPr>
              <a:t>ON </a:t>
            </a:r>
            <a:r>
              <a:rPr lang="en-US" sz="1000" b="0" i="0" u="none" strike="noStrike" cap="none" dirty="0" err="1">
                <a:solidFill>
                  <a:srgbClr val="000000"/>
                </a:solidFill>
                <a:latin typeface="Courier New"/>
                <a:ea typeface="Courier New"/>
                <a:cs typeface="Courier New"/>
                <a:sym typeface="Courier New"/>
              </a:rPr>
              <a:t>p.user_id</a:t>
            </a:r>
            <a:r>
              <a:rPr lang="en-US" sz="1000" b="0" i="0" u="none" strike="noStrike" cap="none" dirty="0">
                <a:solidFill>
                  <a:srgbClr val="000000"/>
                </a:solidFill>
                <a:latin typeface="Courier New"/>
                <a:ea typeface="Courier New"/>
                <a:cs typeface="Courier New"/>
                <a:sym typeface="Courier New"/>
              </a:rPr>
              <a:t>=</a:t>
            </a:r>
            <a:r>
              <a:rPr lang="en-US" sz="1000" b="0" i="0" u="none" strike="noStrike" cap="none" dirty="0" err="1">
                <a:solidFill>
                  <a:srgbClr val="000000"/>
                </a:solidFill>
                <a:latin typeface="Courier New"/>
                <a:ea typeface="Courier New"/>
                <a:cs typeface="Courier New"/>
                <a:sym typeface="Courier New"/>
              </a:rPr>
              <a:t>q.user_id</a:t>
            </a:r>
            <a:r>
              <a:rPr lang="en-US" sz="1000" b="0" i="0" u="none" strike="noStrike" cap="none" dirty="0">
                <a:solidFill>
                  <a:srgbClr val="000000"/>
                </a:solidFill>
                <a:latin typeface="Courier New"/>
                <a:ea typeface="Courier New"/>
                <a:cs typeface="Courier New"/>
                <a:sym typeface="Courier New"/>
              </a:rPr>
              <a:t>)</a:t>
            </a:r>
          </a:p>
          <a:p>
            <a:pPr lvl="0">
              <a:buClr>
                <a:schemeClr val="dk1"/>
              </a:buClr>
              <a:buSzPts val="1100"/>
            </a:pPr>
            <a:endParaRPr lang="en-US" sz="1000" b="0" i="0" u="none" strike="noStrike" cap="none" dirty="0">
              <a:solidFill>
                <a:srgbClr val="000000"/>
              </a:solidFill>
              <a:latin typeface="Courier New"/>
              <a:ea typeface="Courier New"/>
              <a:cs typeface="Courier New"/>
              <a:sym typeface="Courier New"/>
            </a:endParaRPr>
          </a:p>
          <a:p>
            <a:pPr lvl="0">
              <a:buClr>
                <a:schemeClr val="dk1"/>
              </a:buClr>
              <a:buSzPts val="1100"/>
            </a:pPr>
            <a:r>
              <a:rPr lang="en-US" sz="1000" b="0" i="0" u="none" strike="noStrike" cap="none" dirty="0">
                <a:solidFill>
                  <a:srgbClr val="000000"/>
                </a:solidFill>
                <a:latin typeface="Courier New"/>
                <a:ea typeface="Courier New"/>
                <a:cs typeface="Courier New"/>
                <a:sym typeface="Courier New"/>
              </a:rPr>
              <a:t>SELECT </a:t>
            </a:r>
            <a:r>
              <a:rPr lang="en-US" sz="1000" b="0" i="0" u="none" strike="noStrike" cap="none" dirty="0" err="1">
                <a:solidFill>
                  <a:srgbClr val="000000"/>
                </a:solidFill>
                <a:latin typeface="Courier New"/>
                <a:ea typeface="Courier New"/>
                <a:cs typeface="Courier New"/>
                <a:sym typeface="Courier New"/>
              </a:rPr>
              <a:t>number_of_pairs</a:t>
            </a:r>
            <a:r>
              <a:rPr lang="en-US" sz="1000" b="0" i="0" u="none" strike="noStrike" cap="none" dirty="0">
                <a:solidFill>
                  <a:srgbClr val="000000"/>
                </a:solidFill>
                <a:latin typeface="Courier New"/>
                <a:ea typeface="Courier New"/>
                <a:cs typeface="Courier New"/>
                <a:sym typeface="Courier New"/>
              </a:rPr>
              <a:t>, COUNT(*) AS '</a:t>
            </a:r>
            <a:r>
              <a:rPr lang="en-US" sz="1000" b="0" i="0" u="none" strike="noStrike" cap="none" dirty="0" err="1">
                <a:solidFill>
                  <a:srgbClr val="000000"/>
                </a:solidFill>
                <a:latin typeface="Courier New"/>
                <a:ea typeface="Courier New"/>
                <a:cs typeface="Courier New"/>
                <a:sym typeface="Courier New"/>
              </a:rPr>
              <a:t>num_quiz</a:t>
            </a:r>
            <a:r>
              <a:rPr lang="en-US" sz="1000" b="0" i="0" u="none" strike="noStrike" cap="none" dirty="0">
                <a:solidFill>
                  <a:srgbClr val="000000"/>
                </a:solidFill>
                <a:latin typeface="Courier New"/>
                <a:ea typeface="Courier New"/>
                <a:cs typeface="Courier New"/>
                <a:sym typeface="Courier New"/>
              </a:rPr>
              <a:t>',</a:t>
            </a:r>
          </a:p>
          <a:p>
            <a:pPr lvl="0">
              <a:buClr>
                <a:schemeClr val="dk1"/>
              </a:buClr>
              <a:buSzPts val="1100"/>
            </a:pPr>
            <a:r>
              <a:rPr lang="en-US" sz="1000" b="0" i="0" u="none" strike="noStrike" cap="none" dirty="0">
                <a:solidFill>
                  <a:srgbClr val="000000"/>
                </a:solidFill>
                <a:latin typeface="Courier New"/>
                <a:ea typeface="Courier New"/>
                <a:cs typeface="Courier New"/>
                <a:sym typeface="Courier New"/>
              </a:rPr>
              <a:t>   SUM(</a:t>
            </a:r>
            <a:r>
              <a:rPr lang="en-US" sz="1000" b="0" i="0" u="none" strike="noStrike" cap="none" dirty="0" err="1">
                <a:solidFill>
                  <a:srgbClr val="000000"/>
                </a:solidFill>
                <a:latin typeface="Courier New"/>
                <a:ea typeface="Courier New"/>
                <a:cs typeface="Courier New"/>
                <a:sym typeface="Courier New"/>
              </a:rPr>
              <a:t>is_home_try_on</a:t>
            </a:r>
            <a:r>
              <a:rPr lang="en-US" sz="1000" b="0" i="0" u="none" strike="noStrike" cap="none" dirty="0">
                <a:solidFill>
                  <a:srgbClr val="000000"/>
                </a:solidFill>
                <a:latin typeface="Courier New"/>
                <a:ea typeface="Courier New"/>
                <a:cs typeface="Courier New"/>
                <a:sym typeface="Courier New"/>
              </a:rPr>
              <a:t>) AS '</a:t>
            </a:r>
            <a:r>
              <a:rPr lang="en-US" sz="1000" b="0" i="0" u="none" strike="noStrike" cap="none" dirty="0" err="1">
                <a:solidFill>
                  <a:srgbClr val="000000"/>
                </a:solidFill>
                <a:latin typeface="Courier New"/>
                <a:ea typeface="Courier New"/>
                <a:cs typeface="Courier New"/>
                <a:sym typeface="Courier New"/>
              </a:rPr>
              <a:t>num_home_try_on</a:t>
            </a:r>
            <a:r>
              <a:rPr lang="en-US" sz="1000" b="0" i="0" u="none" strike="noStrike" cap="none" dirty="0">
                <a:solidFill>
                  <a:srgbClr val="000000"/>
                </a:solidFill>
                <a:latin typeface="Courier New"/>
                <a:ea typeface="Courier New"/>
                <a:cs typeface="Courier New"/>
                <a:sym typeface="Courier New"/>
              </a:rPr>
              <a:t>',</a:t>
            </a:r>
          </a:p>
          <a:p>
            <a:pPr lvl="0">
              <a:buClr>
                <a:schemeClr val="dk1"/>
              </a:buClr>
              <a:buSzPts val="1100"/>
            </a:pPr>
            <a:r>
              <a:rPr lang="en-US" sz="1000" b="0" i="0" u="none" strike="noStrike" cap="none" dirty="0">
                <a:solidFill>
                  <a:srgbClr val="000000"/>
                </a:solidFill>
                <a:latin typeface="Courier New"/>
                <a:ea typeface="Courier New"/>
                <a:cs typeface="Courier New"/>
                <a:sym typeface="Courier New"/>
              </a:rPr>
              <a:t>   SUM(</a:t>
            </a:r>
            <a:r>
              <a:rPr lang="en-US" sz="1000" b="0" i="0" u="none" strike="noStrike" cap="none" dirty="0" err="1">
                <a:solidFill>
                  <a:srgbClr val="000000"/>
                </a:solidFill>
                <a:latin typeface="Courier New"/>
                <a:ea typeface="Courier New"/>
                <a:cs typeface="Courier New"/>
                <a:sym typeface="Courier New"/>
              </a:rPr>
              <a:t>is_purchase</a:t>
            </a:r>
            <a:r>
              <a:rPr lang="en-US" sz="1000" b="0" i="0" u="none" strike="noStrike" cap="none" dirty="0">
                <a:solidFill>
                  <a:srgbClr val="000000"/>
                </a:solidFill>
                <a:latin typeface="Courier New"/>
                <a:ea typeface="Courier New"/>
                <a:cs typeface="Courier New"/>
                <a:sym typeface="Courier New"/>
              </a:rPr>
              <a:t>) AS '</a:t>
            </a:r>
            <a:r>
              <a:rPr lang="en-US" sz="1000" b="0" i="0" u="none" strike="noStrike" cap="none" dirty="0" err="1">
                <a:solidFill>
                  <a:srgbClr val="000000"/>
                </a:solidFill>
                <a:latin typeface="Courier New"/>
                <a:ea typeface="Courier New"/>
                <a:cs typeface="Courier New"/>
                <a:sym typeface="Courier New"/>
              </a:rPr>
              <a:t>num_purchase</a:t>
            </a:r>
            <a:r>
              <a:rPr lang="en-US" sz="1000" b="0" i="0" u="none" strike="noStrike" cap="none" dirty="0">
                <a:solidFill>
                  <a:srgbClr val="000000"/>
                </a:solidFill>
                <a:latin typeface="Courier New"/>
                <a:ea typeface="Courier New"/>
                <a:cs typeface="Courier New"/>
                <a:sym typeface="Courier New"/>
              </a:rPr>
              <a:t>',</a:t>
            </a:r>
          </a:p>
          <a:p>
            <a:pPr lvl="0">
              <a:buClr>
                <a:schemeClr val="dk1"/>
              </a:buClr>
              <a:buSzPts val="1100"/>
            </a:pPr>
            <a:r>
              <a:rPr lang="en-US" sz="1000" b="0" i="0" u="none" strike="noStrike" cap="none" dirty="0">
                <a:solidFill>
                  <a:srgbClr val="000000"/>
                </a:solidFill>
                <a:latin typeface="Courier New"/>
                <a:ea typeface="Courier New"/>
                <a:cs typeface="Courier New"/>
                <a:sym typeface="Courier New"/>
              </a:rPr>
              <a:t>  ROUND (100.0 * SUM(</a:t>
            </a:r>
            <a:r>
              <a:rPr lang="en-US" sz="1000" b="0" i="0" u="none" strike="noStrike" cap="none" dirty="0" err="1">
                <a:solidFill>
                  <a:srgbClr val="000000"/>
                </a:solidFill>
                <a:latin typeface="Courier New"/>
                <a:ea typeface="Courier New"/>
                <a:cs typeface="Courier New"/>
                <a:sym typeface="Courier New"/>
              </a:rPr>
              <a:t>is_home_try_on</a:t>
            </a:r>
            <a:r>
              <a:rPr lang="en-US" sz="1000" b="0" i="0" u="none" strike="noStrike" cap="none" dirty="0">
                <a:solidFill>
                  <a:srgbClr val="000000"/>
                </a:solidFill>
                <a:latin typeface="Courier New"/>
                <a:ea typeface="Courier New"/>
                <a:cs typeface="Courier New"/>
                <a:sym typeface="Courier New"/>
              </a:rPr>
              <a:t>) / (COUNT (</a:t>
            </a:r>
            <a:r>
              <a:rPr lang="en-US" sz="1000" b="0" i="0" u="none" strike="noStrike" cap="none" dirty="0" err="1">
                <a:solidFill>
                  <a:srgbClr val="000000"/>
                </a:solidFill>
                <a:latin typeface="Courier New"/>
                <a:ea typeface="Courier New"/>
                <a:cs typeface="Courier New"/>
                <a:sym typeface="Courier New"/>
              </a:rPr>
              <a:t>user_id</a:t>
            </a:r>
            <a:r>
              <a:rPr lang="en-US" sz="1000" b="0" i="0" u="none" strike="noStrike" cap="none" dirty="0">
                <a:solidFill>
                  <a:srgbClr val="000000"/>
                </a:solidFill>
                <a:latin typeface="Courier New"/>
                <a:ea typeface="Courier New"/>
                <a:cs typeface="Courier New"/>
                <a:sym typeface="Courier New"/>
              </a:rPr>
              <a:t>)),2) AS '</a:t>
            </a:r>
            <a:r>
              <a:rPr lang="en-US" sz="1000" b="0" i="0" u="none" strike="noStrike" cap="none" dirty="0" err="1">
                <a:solidFill>
                  <a:srgbClr val="000000"/>
                </a:solidFill>
                <a:latin typeface="Courier New"/>
                <a:ea typeface="Courier New"/>
                <a:cs typeface="Courier New"/>
                <a:sym typeface="Courier New"/>
              </a:rPr>
              <a:t>quiz_to_home_try_on</a:t>
            </a:r>
            <a:r>
              <a:rPr lang="en-US" sz="1000" b="0" i="0" u="none" strike="noStrike" cap="none" dirty="0">
                <a:solidFill>
                  <a:srgbClr val="000000"/>
                </a:solidFill>
                <a:latin typeface="Courier New"/>
                <a:ea typeface="Courier New"/>
                <a:cs typeface="Courier New"/>
                <a:sym typeface="Courier New"/>
              </a:rPr>
              <a:t>',</a:t>
            </a:r>
          </a:p>
          <a:p>
            <a:pPr lvl="0">
              <a:buClr>
                <a:schemeClr val="dk1"/>
              </a:buClr>
              <a:buSzPts val="1100"/>
            </a:pPr>
            <a:r>
              <a:rPr lang="en-US" sz="1000" b="0" i="0" u="none" strike="noStrike" cap="none" dirty="0">
                <a:solidFill>
                  <a:srgbClr val="000000"/>
                </a:solidFill>
                <a:latin typeface="Courier New"/>
                <a:ea typeface="Courier New"/>
                <a:cs typeface="Courier New"/>
                <a:sym typeface="Courier New"/>
              </a:rPr>
              <a:t>   ROUND(100.0 * SUM(</a:t>
            </a:r>
            <a:r>
              <a:rPr lang="en-US" sz="1000" b="0" i="0" u="none" strike="noStrike" cap="none" dirty="0" err="1">
                <a:solidFill>
                  <a:srgbClr val="000000"/>
                </a:solidFill>
                <a:latin typeface="Courier New"/>
                <a:ea typeface="Courier New"/>
                <a:cs typeface="Courier New"/>
                <a:sym typeface="Courier New"/>
              </a:rPr>
              <a:t>is_purchase</a:t>
            </a:r>
            <a:r>
              <a:rPr lang="en-US" sz="1000" b="0" i="0" u="none" strike="noStrike" cap="none" dirty="0">
                <a:solidFill>
                  <a:srgbClr val="000000"/>
                </a:solidFill>
                <a:latin typeface="Courier New"/>
                <a:ea typeface="Courier New"/>
                <a:cs typeface="Courier New"/>
                <a:sym typeface="Courier New"/>
              </a:rPr>
              <a:t>) / SUM(</a:t>
            </a:r>
            <a:r>
              <a:rPr lang="en-US" sz="1000" b="0" i="0" u="none" strike="noStrike" cap="none" dirty="0" err="1">
                <a:solidFill>
                  <a:srgbClr val="000000"/>
                </a:solidFill>
                <a:latin typeface="Courier New"/>
                <a:ea typeface="Courier New"/>
                <a:cs typeface="Courier New"/>
                <a:sym typeface="Courier New"/>
              </a:rPr>
              <a:t>is_home_try_on</a:t>
            </a:r>
            <a:r>
              <a:rPr lang="en-US" sz="1000" b="0" i="0" u="none" strike="noStrike" cap="none" dirty="0">
                <a:solidFill>
                  <a:srgbClr val="000000"/>
                </a:solidFill>
                <a:latin typeface="Courier New"/>
                <a:ea typeface="Courier New"/>
                <a:cs typeface="Courier New"/>
                <a:sym typeface="Courier New"/>
              </a:rPr>
              <a:t>),2) AS '</a:t>
            </a:r>
            <a:r>
              <a:rPr lang="en-US" sz="1000" b="0" i="0" u="none" strike="noStrike" cap="none" dirty="0" err="1">
                <a:solidFill>
                  <a:srgbClr val="000000"/>
                </a:solidFill>
                <a:latin typeface="Courier New"/>
                <a:ea typeface="Courier New"/>
                <a:cs typeface="Courier New"/>
                <a:sym typeface="Courier New"/>
              </a:rPr>
              <a:t>home_try_on_to_purchase</a:t>
            </a:r>
            <a:r>
              <a:rPr lang="en-US" sz="1000" b="0" i="0" u="none" strike="noStrike" cap="none" dirty="0">
                <a:solidFill>
                  <a:srgbClr val="000000"/>
                </a:solidFill>
                <a:latin typeface="Courier New"/>
                <a:ea typeface="Courier New"/>
                <a:cs typeface="Courier New"/>
                <a:sym typeface="Courier New"/>
              </a:rPr>
              <a:t>'</a:t>
            </a:r>
          </a:p>
          <a:p>
            <a:pPr lvl="0">
              <a:buClr>
                <a:schemeClr val="dk1"/>
              </a:buClr>
              <a:buSzPts val="1100"/>
            </a:pPr>
            <a:r>
              <a:rPr lang="en-US" sz="1000" b="0" i="0" u="none" strike="noStrike" cap="none" dirty="0">
                <a:solidFill>
                  <a:srgbClr val="000000"/>
                </a:solidFill>
                <a:latin typeface="Courier New"/>
                <a:ea typeface="Courier New"/>
                <a:cs typeface="Courier New"/>
                <a:sym typeface="Courier New"/>
              </a:rPr>
              <a:t>FROM funnels</a:t>
            </a:r>
          </a:p>
          <a:p>
            <a:pPr lvl="0">
              <a:buClr>
                <a:schemeClr val="dk1"/>
              </a:buClr>
              <a:buSzPts val="1100"/>
            </a:pPr>
            <a:r>
              <a:rPr lang="en-US" sz="1000" b="0" i="0" u="none" strike="noStrike" cap="none" dirty="0">
                <a:solidFill>
                  <a:srgbClr val="000000"/>
                </a:solidFill>
                <a:latin typeface="Courier New"/>
                <a:ea typeface="Courier New"/>
                <a:cs typeface="Courier New"/>
                <a:sym typeface="Courier New"/>
              </a:rPr>
              <a:t>GROUP BY </a:t>
            </a:r>
            <a:r>
              <a:rPr lang="en-US" sz="1000" b="0" i="0" u="none" strike="noStrike" cap="none" dirty="0" err="1">
                <a:solidFill>
                  <a:srgbClr val="000000"/>
                </a:solidFill>
                <a:latin typeface="Courier New"/>
                <a:ea typeface="Courier New"/>
                <a:cs typeface="Courier New"/>
                <a:sym typeface="Courier New"/>
              </a:rPr>
              <a:t>number_of_pairs</a:t>
            </a:r>
            <a:endParaRPr lang="en-US" sz="1000" b="0" i="0" u="none" strike="noStrike" cap="none" dirty="0">
              <a:solidFill>
                <a:srgbClr val="000000"/>
              </a:solidFill>
              <a:latin typeface="Courier New"/>
              <a:ea typeface="Courier New"/>
              <a:cs typeface="Courier New"/>
              <a:sym typeface="Courier New"/>
            </a:endParaRPr>
          </a:p>
          <a:p>
            <a:pPr lvl="0">
              <a:buClr>
                <a:schemeClr val="dk1"/>
              </a:buClr>
              <a:buSzPts val="1100"/>
            </a:pPr>
            <a:r>
              <a:rPr lang="en-US" sz="1000" b="0" i="0" u="none" strike="noStrike" cap="none" dirty="0">
                <a:solidFill>
                  <a:srgbClr val="000000"/>
                </a:solidFill>
                <a:latin typeface="Courier New"/>
                <a:ea typeface="Courier New"/>
                <a:cs typeface="Courier New"/>
                <a:sym typeface="Courier New"/>
              </a:rPr>
              <a:t>ORDER BY </a:t>
            </a:r>
            <a:r>
              <a:rPr lang="en-US" sz="1000" b="0" i="0" u="none" strike="noStrike" cap="none" dirty="0" err="1">
                <a:solidFill>
                  <a:srgbClr val="000000"/>
                </a:solidFill>
                <a:latin typeface="Courier New"/>
                <a:ea typeface="Courier New"/>
                <a:cs typeface="Courier New"/>
                <a:sym typeface="Courier New"/>
              </a:rPr>
              <a:t>number_of_pairs</a:t>
            </a:r>
            <a:r>
              <a:rPr lang="en-US" sz="1000" b="0" i="0" u="none" strike="noStrike" cap="none" dirty="0">
                <a:solidFill>
                  <a:srgbClr val="000000"/>
                </a:solidFill>
                <a:latin typeface="Courier New"/>
                <a:ea typeface="Courier New"/>
                <a:cs typeface="Courier New"/>
                <a:sym typeface="Courier New"/>
              </a:rPr>
              <a:t>;</a:t>
            </a:r>
            <a:endParaRPr sz="1000" b="0" i="0" u="none" strike="noStrike" cap="none" dirty="0">
              <a:solidFill>
                <a:srgbClr val="000000"/>
              </a:solidFill>
              <a:latin typeface="Courier New"/>
              <a:ea typeface="Courier New"/>
              <a:cs typeface="Courier New"/>
              <a:sym typeface="Courier New"/>
            </a:endParaRPr>
          </a:p>
        </p:txBody>
      </p:sp>
      <p:graphicFrame>
        <p:nvGraphicFramePr>
          <p:cNvPr id="2" name="Table 1">
            <a:extLst>
              <a:ext uri="{FF2B5EF4-FFF2-40B4-BE49-F238E27FC236}">
                <a16:creationId xmlns:a16="http://schemas.microsoft.com/office/drawing/2014/main" id="{F0BC1C79-36DE-456A-A4A2-BB085E66AD89}"/>
              </a:ext>
            </a:extLst>
          </p:cNvPr>
          <p:cNvGraphicFramePr>
            <a:graphicFrameLocks noGrp="1"/>
          </p:cNvGraphicFramePr>
          <p:nvPr>
            <p:extLst>
              <p:ext uri="{D42A27DB-BD31-4B8C-83A1-F6EECF244321}">
                <p14:modId xmlns:p14="http://schemas.microsoft.com/office/powerpoint/2010/main" val="2586939285"/>
              </p:ext>
            </p:extLst>
          </p:nvPr>
        </p:nvGraphicFramePr>
        <p:xfrm>
          <a:off x="83975" y="5273661"/>
          <a:ext cx="12024050" cy="1463040"/>
        </p:xfrm>
        <a:graphic>
          <a:graphicData uri="http://schemas.openxmlformats.org/drawingml/2006/table">
            <a:tbl>
              <a:tblPr/>
              <a:tblGrid>
                <a:gridCol w="1865508">
                  <a:extLst>
                    <a:ext uri="{9D8B030D-6E8A-4147-A177-3AD203B41FA5}">
                      <a16:colId xmlns:a16="http://schemas.microsoft.com/office/drawing/2014/main" val="4114181115"/>
                    </a:ext>
                  </a:extLst>
                </a:gridCol>
                <a:gridCol w="1119305">
                  <a:extLst>
                    <a:ext uri="{9D8B030D-6E8A-4147-A177-3AD203B41FA5}">
                      <a16:colId xmlns:a16="http://schemas.microsoft.com/office/drawing/2014/main" val="962909587"/>
                    </a:ext>
                  </a:extLst>
                </a:gridCol>
                <a:gridCol w="2069020">
                  <a:extLst>
                    <a:ext uri="{9D8B030D-6E8A-4147-A177-3AD203B41FA5}">
                      <a16:colId xmlns:a16="http://schemas.microsoft.com/office/drawing/2014/main" val="763481823"/>
                    </a:ext>
                  </a:extLst>
                </a:gridCol>
                <a:gridCol w="1661999">
                  <a:extLst>
                    <a:ext uri="{9D8B030D-6E8A-4147-A177-3AD203B41FA5}">
                      <a16:colId xmlns:a16="http://schemas.microsoft.com/office/drawing/2014/main" val="2984783076"/>
                    </a:ext>
                  </a:extLst>
                </a:gridCol>
                <a:gridCol w="2391240">
                  <a:extLst>
                    <a:ext uri="{9D8B030D-6E8A-4147-A177-3AD203B41FA5}">
                      <a16:colId xmlns:a16="http://schemas.microsoft.com/office/drawing/2014/main" val="956026688"/>
                    </a:ext>
                  </a:extLst>
                </a:gridCol>
                <a:gridCol w="2916978">
                  <a:extLst>
                    <a:ext uri="{9D8B030D-6E8A-4147-A177-3AD203B41FA5}">
                      <a16:colId xmlns:a16="http://schemas.microsoft.com/office/drawing/2014/main" val="99143404"/>
                    </a:ext>
                  </a:extLst>
                </a:gridCol>
              </a:tblGrid>
              <a:tr h="140287">
                <a:tc>
                  <a:txBody>
                    <a:bodyPr/>
                    <a:lstStyle/>
                    <a:p>
                      <a:pPr algn="ctr"/>
                      <a:r>
                        <a:rPr lang="en-US">
                          <a:solidFill>
                            <a:srgbClr val="292929"/>
                          </a:solidFill>
                          <a:effectLst/>
                        </a:rPr>
                        <a:t>number_of_pairs</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0E0E0"/>
                    </a:solidFill>
                  </a:tcPr>
                </a:tc>
                <a:tc>
                  <a:txBody>
                    <a:bodyPr/>
                    <a:lstStyle/>
                    <a:p>
                      <a:pPr algn="ctr"/>
                      <a:r>
                        <a:rPr lang="en-US">
                          <a:solidFill>
                            <a:srgbClr val="292929"/>
                          </a:solidFill>
                          <a:effectLst/>
                        </a:rPr>
                        <a:t>num_quiz</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0E0E0"/>
                    </a:solidFill>
                  </a:tcPr>
                </a:tc>
                <a:tc>
                  <a:txBody>
                    <a:bodyPr/>
                    <a:lstStyle/>
                    <a:p>
                      <a:pPr algn="ctr"/>
                      <a:r>
                        <a:rPr lang="en-US">
                          <a:solidFill>
                            <a:srgbClr val="292929"/>
                          </a:solidFill>
                          <a:effectLst/>
                        </a:rPr>
                        <a:t>num_home_try_on</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0E0E0"/>
                    </a:solidFill>
                  </a:tcPr>
                </a:tc>
                <a:tc>
                  <a:txBody>
                    <a:bodyPr/>
                    <a:lstStyle/>
                    <a:p>
                      <a:pPr algn="ctr"/>
                      <a:r>
                        <a:rPr lang="en-US">
                          <a:solidFill>
                            <a:srgbClr val="292929"/>
                          </a:solidFill>
                          <a:effectLst/>
                        </a:rPr>
                        <a:t>num_purchase</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0E0E0"/>
                    </a:solidFill>
                  </a:tcPr>
                </a:tc>
                <a:tc>
                  <a:txBody>
                    <a:bodyPr/>
                    <a:lstStyle/>
                    <a:p>
                      <a:pPr algn="ctr"/>
                      <a:r>
                        <a:rPr lang="en-US">
                          <a:solidFill>
                            <a:srgbClr val="292929"/>
                          </a:solidFill>
                          <a:effectLst/>
                        </a:rPr>
                        <a:t>quiz_to_home_try_on</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0E0E0"/>
                    </a:solidFill>
                  </a:tcPr>
                </a:tc>
                <a:tc>
                  <a:txBody>
                    <a:bodyPr/>
                    <a:lstStyle/>
                    <a:p>
                      <a:pPr algn="ctr"/>
                      <a:r>
                        <a:rPr lang="en-US">
                          <a:solidFill>
                            <a:srgbClr val="292929"/>
                          </a:solidFill>
                          <a:effectLst/>
                        </a:rPr>
                        <a:t>home_try_on_to_purchase</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0E0E0"/>
                    </a:solidFill>
                  </a:tcPr>
                </a:tc>
                <a:extLst>
                  <a:ext uri="{0D108BD9-81ED-4DB2-BD59-A6C34878D82A}">
                    <a16:rowId xmlns:a16="http://schemas.microsoft.com/office/drawing/2014/main" val="3677020352"/>
                  </a:ext>
                </a:extLst>
              </a:tr>
              <a:tr h="0">
                <a:tc>
                  <a:txBody>
                    <a:bodyPr/>
                    <a:lstStyle/>
                    <a:p>
                      <a:pPr algn="ctr"/>
                      <a:endParaRPr lang="en-US">
                        <a:solidFill>
                          <a:srgbClr val="525252"/>
                        </a:solidFill>
                        <a:effectLst/>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a:r>
                        <a:rPr lang="en-US">
                          <a:solidFill>
                            <a:srgbClr val="525252"/>
                          </a:solidFill>
                          <a:effectLst/>
                        </a:rPr>
                        <a:t>250</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a:r>
                        <a:rPr lang="en-US">
                          <a:solidFill>
                            <a:srgbClr val="525252"/>
                          </a:solidFill>
                          <a:effectLst/>
                        </a:rPr>
                        <a:t>0</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a:r>
                        <a:rPr lang="en-US">
                          <a:solidFill>
                            <a:srgbClr val="525252"/>
                          </a:solidFill>
                          <a:effectLst/>
                        </a:rPr>
                        <a:t>0</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a:r>
                        <a:rPr lang="en-US">
                          <a:solidFill>
                            <a:srgbClr val="525252"/>
                          </a:solidFill>
                          <a:effectLst/>
                        </a:rPr>
                        <a:t>0.0</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a:endParaRPr lang="en-US">
                        <a:solidFill>
                          <a:srgbClr val="525252"/>
                        </a:solidFill>
                        <a:effectLst/>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extLst>
                  <a:ext uri="{0D108BD9-81ED-4DB2-BD59-A6C34878D82A}">
                    <a16:rowId xmlns:a16="http://schemas.microsoft.com/office/drawing/2014/main" val="2596815022"/>
                  </a:ext>
                </a:extLst>
              </a:tr>
              <a:tr h="0">
                <a:tc>
                  <a:txBody>
                    <a:bodyPr/>
                    <a:lstStyle/>
                    <a:p>
                      <a:pPr algn="ctr"/>
                      <a:r>
                        <a:rPr lang="en-US">
                          <a:solidFill>
                            <a:srgbClr val="525252"/>
                          </a:solidFill>
                          <a:effectLst/>
                        </a:rPr>
                        <a:t>3 pairs</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a:r>
                        <a:rPr lang="en-US">
                          <a:solidFill>
                            <a:srgbClr val="525252"/>
                          </a:solidFill>
                          <a:effectLst/>
                        </a:rPr>
                        <a:t>379</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a:r>
                        <a:rPr lang="en-US">
                          <a:solidFill>
                            <a:srgbClr val="525252"/>
                          </a:solidFill>
                          <a:effectLst/>
                        </a:rPr>
                        <a:t>379</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a:r>
                        <a:rPr lang="en-US">
                          <a:solidFill>
                            <a:srgbClr val="525252"/>
                          </a:solidFill>
                          <a:effectLst/>
                        </a:rPr>
                        <a:t>201</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a:r>
                        <a:rPr lang="en-US">
                          <a:solidFill>
                            <a:srgbClr val="525252"/>
                          </a:solidFill>
                          <a:effectLst/>
                        </a:rPr>
                        <a:t>100.0</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a:r>
                        <a:rPr lang="en-US">
                          <a:solidFill>
                            <a:srgbClr val="525252"/>
                          </a:solidFill>
                          <a:effectLst/>
                        </a:rPr>
                        <a:t>53.03</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extLst>
                  <a:ext uri="{0D108BD9-81ED-4DB2-BD59-A6C34878D82A}">
                    <a16:rowId xmlns:a16="http://schemas.microsoft.com/office/drawing/2014/main" val="142950614"/>
                  </a:ext>
                </a:extLst>
              </a:tr>
              <a:tr h="0">
                <a:tc>
                  <a:txBody>
                    <a:bodyPr/>
                    <a:lstStyle/>
                    <a:p>
                      <a:pPr algn="ctr"/>
                      <a:r>
                        <a:rPr lang="en-US">
                          <a:solidFill>
                            <a:srgbClr val="525252"/>
                          </a:solidFill>
                          <a:effectLst/>
                        </a:rPr>
                        <a:t>5 pairs</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a:r>
                        <a:rPr lang="en-US">
                          <a:solidFill>
                            <a:srgbClr val="525252"/>
                          </a:solidFill>
                          <a:effectLst/>
                        </a:rPr>
                        <a:t>371</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a:r>
                        <a:rPr lang="en-US">
                          <a:solidFill>
                            <a:srgbClr val="525252"/>
                          </a:solidFill>
                          <a:effectLst/>
                        </a:rPr>
                        <a:t>371</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a:r>
                        <a:rPr lang="en-US">
                          <a:solidFill>
                            <a:srgbClr val="525252"/>
                          </a:solidFill>
                          <a:effectLst/>
                        </a:rPr>
                        <a:t>294</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a:r>
                        <a:rPr lang="en-US" dirty="0">
                          <a:solidFill>
                            <a:srgbClr val="525252"/>
                          </a:solidFill>
                          <a:effectLst/>
                        </a:rPr>
                        <a:t>100.0</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a:r>
                        <a:rPr lang="en-US" dirty="0">
                          <a:solidFill>
                            <a:srgbClr val="525252"/>
                          </a:solidFill>
                          <a:effectLst/>
                        </a:rPr>
                        <a:t>79.25</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extLst>
                  <a:ext uri="{0D108BD9-81ED-4DB2-BD59-A6C34878D82A}">
                    <a16:rowId xmlns:a16="http://schemas.microsoft.com/office/drawing/2014/main" val="601091708"/>
                  </a:ext>
                </a:extLst>
              </a:tr>
            </a:tbl>
          </a:graphicData>
        </a:graphic>
      </p:graphicFrame>
      <p:sp>
        <p:nvSpPr>
          <p:cNvPr id="13" name="TextBox 12">
            <a:extLst>
              <a:ext uri="{FF2B5EF4-FFF2-40B4-BE49-F238E27FC236}">
                <a16:creationId xmlns:a16="http://schemas.microsoft.com/office/drawing/2014/main" id="{43A35BB8-0947-4F9E-BB6A-C2874E7B0F12}"/>
              </a:ext>
            </a:extLst>
          </p:cNvPr>
          <p:cNvSpPr txBox="1"/>
          <p:nvPr/>
        </p:nvSpPr>
        <p:spPr>
          <a:xfrm>
            <a:off x="4627209" y="2305615"/>
            <a:ext cx="7273212" cy="2246769"/>
          </a:xfrm>
          <a:prstGeom prst="rect">
            <a:avLst/>
          </a:prstGeom>
          <a:solidFill>
            <a:srgbClr val="EAF5F8"/>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dirty="0"/>
              <a:t>The following table has been produced to calculate the total of people who took the Style quiz , then out of those, the number of people who try the Home Try-on</a:t>
            </a:r>
          </a:p>
          <a:p>
            <a:pPr algn="ctr"/>
            <a:endParaRPr lang="en-US" sz="1400" dirty="0"/>
          </a:p>
          <a:p>
            <a:pPr algn="ctr"/>
            <a:r>
              <a:rPr lang="en-US" sz="1400" dirty="0"/>
              <a:t>This table also shows you the options of 3 or 5 pairs and out of those the number of users who finally made a purchase. </a:t>
            </a:r>
          </a:p>
          <a:p>
            <a:pPr algn="ctr"/>
            <a:endParaRPr lang="en-US" sz="1400" dirty="0"/>
          </a:p>
          <a:p>
            <a:pPr algn="ctr"/>
            <a:r>
              <a:rPr lang="en-US" sz="1400" dirty="0"/>
              <a:t>It looks like people that received 5 pairs had a higher percentage of going from home try-on to purchase</a:t>
            </a:r>
          </a:p>
          <a:p>
            <a:endParaRPr lang="en-US" sz="1400" dirty="0"/>
          </a:p>
          <a:p>
            <a:endParaRPr lang="en-US" sz="1400" dirty="0"/>
          </a:p>
        </p:txBody>
      </p:sp>
      <p:sp>
        <p:nvSpPr>
          <p:cNvPr id="3" name="Arrow: Bent 2">
            <a:extLst>
              <a:ext uri="{FF2B5EF4-FFF2-40B4-BE49-F238E27FC236}">
                <a16:creationId xmlns:a16="http://schemas.microsoft.com/office/drawing/2014/main" id="{9787D8AC-A470-4B2F-9B74-23B56B036ABF}"/>
              </a:ext>
            </a:extLst>
          </p:cNvPr>
          <p:cNvSpPr/>
          <p:nvPr/>
        </p:nvSpPr>
        <p:spPr>
          <a:xfrm rot="5400000">
            <a:off x="4365496" y="4518198"/>
            <a:ext cx="523425" cy="949750"/>
          </a:xfrm>
          <a:prstGeom prst="ben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50448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9" name="Shape 323">
            <a:extLst>
              <a:ext uri="{FF2B5EF4-FFF2-40B4-BE49-F238E27FC236}">
                <a16:creationId xmlns:a16="http://schemas.microsoft.com/office/drawing/2014/main" id="{771ED4E3-7460-4E1D-A080-9C2550E3EAF8}"/>
              </a:ext>
            </a:extLst>
          </p:cNvPr>
          <p:cNvSpPr txBox="1"/>
          <p:nvPr/>
        </p:nvSpPr>
        <p:spPr>
          <a:xfrm>
            <a:off x="163287" y="865456"/>
            <a:ext cx="2813178" cy="1905736"/>
          </a:xfrm>
          <a:prstGeom prst="rect">
            <a:avLst/>
          </a:prstGeom>
          <a:solidFill>
            <a:srgbClr val="D9D9D9"/>
          </a:solidFill>
          <a:ln>
            <a:noFill/>
          </a:ln>
        </p:spPr>
        <p:txBody>
          <a:bodyPr spcFirstLastPara="1" wrap="square" lIns="91425" tIns="91425" rIns="91425" bIns="91425" anchor="t" anchorCtr="0">
            <a:noAutofit/>
          </a:bodyPr>
          <a:lstStyle/>
          <a:p>
            <a:pPr lvl="0">
              <a:buClr>
                <a:schemeClr val="dk1"/>
              </a:buClr>
              <a:buSzPts val="1100"/>
            </a:pPr>
            <a:r>
              <a:rPr lang="en-US" sz="900" b="0" i="0" u="none" strike="noStrike" cap="none">
                <a:solidFill>
                  <a:srgbClr val="000000"/>
                </a:solidFill>
                <a:latin typeface="Courier New"/>
                <a:ea typeface="Courier New"/>
                <a:cs typeface="Courier New"/>
                <a:sym typeface="Courier New"/>
              </a:rPr>
              <a:t>SELECT COUNT (style)</a:t>
            </a:r>
          </a:p>
          <a:p>
            <a:pPr lvl="0">
              <a:buClr>
                <a:schemeClr val="dk1"/>
              </a:buClr>
              <a:buSzPts val="1100"/>
            </a:pPr>
            <a:r>
              <a:rPr lang="en-US" sz="900" b="0" i="0" u="none" strike="noStrike" cap="none">
                <a:solidFill>
                  <a:srgbClr val="000000"/>
                </a:solidFill>
                <a:latin typeface="Courier New"/>
                <a:ea typeface="Courier New"/>
                <a:cs typeface="Courier New"/>
                <a:sym typeface="Courier New"/>
              </a:rPr>
              <a:t>FROM quiz</a:t>
            </a:r>
          </a:p>
          <a:p>
            <a:pPr lvl="0">
              <a:buClr>
                <a:schemeClr val="dk1"/>
              </a:buClr>
              <a:buSzPts val="1100"/>
            </a:pPr>
            <a:r>
              <a:rPr lang="en-US" sz="900" b="0" i="0" u="none" strike="noStrike" cap="none">
                <a:solidFill>
                  <a:srgbClr val="000000"/>
                </a:solidFill>
                <a:latin typeface="Courier New"/>
                <a:ea typeface="Courier New"/>
                <a:cs typeface="Courier New"/>
                <a:sym typeface="Courier New"/>
              </a:rPr>
              <a:t>WHERE style LIKE 'Women%';</a:t>
            </a:r>
          </a:p>
          <a:p>
            <a:pPr lvl="0">
              <a:buClr>
                <a:schemeClr val="dk1"/>
              </a:buClr>
              <a:buSzPts val="1100"/>
            </a:pPr>
            <a:endParaRPr lang="en-US" sz="900" b="0" i="0" u="none" strike="noStrike" cap="none">
              <a:solidFill>
                <a:srgbClr val="000000"/>
              </a:solidFill>
              <a:latin typeface="Courier New"/>
              <a:ea typeface="Courier New"/>
              <a:cs typeface="Courier New"/>
              <a:sym typeface="Courier New"/>
            </a:endParaRPr>
          </a:p>
          <a:p>
            <a:pPr lvl="0">
              <a:buClr>
                <a:schemeClr val="dk1"/>
              </a:buClr>
              <a:buSzPts val="1100"/>
            </a:pPr>
            <a:r>
              <a:rPr lang="en-US" sz="900" b="0" i="0" u="none" strike="noStrike" cap="none">
                <a:solidFill>
                  <a:srgbClr val="000000"/>
                </a:solidFill>
                <a:latin typeface="Courier New"/>
                <a:ea typeface="Courier New"/>
                <a:cs typeface="Courier New"/>
                <a:sym typeface="Courier New"/>
              </a:rPr>
              <a:t>SELECT COUNT (style)</a:t>
            </a:r>
          </a:p>
          <a:p>
            <a:pPr lvl="0">
              <a:buClr>
                <a:schemeClr val="dk1"/>
              </a:buClr>
              <a:buSzPts val="1100"/>
            </a:pPr>
            <a:r>
              <a:rPr lang="en-US" sz="900" b="0" i="0" u="none" strike="noStrike" cap="none">
                <a:solidFill>
                  <a:srgbClr val="000000"/>
                </a:solidFill>
                <a:latin typeface="Courier New"/>
                <a:ea typeface="Courier New"/>
                <a:cs typeface="Courier New"/>
                <a:sym typeface="Courier New"/>
              </a:rPr>
              <a:t>FROM quiz</a:t>
            </a:r>
          </a:p>
          <a:p>
            <a:pPr lvl="0">
              <a:buClr>
                <a:schemeClr val="dk1"/>
              </a:buClr>
              <a:buSzPts val="1100"/>
            </a:pPr>
            <a:r>
              <a:rPr lang="en-US" sz="900" b="0" i="0" u="none" strike="noStrike" cap="none">
                <a:solidFill>
                  <a:srgbClr val="000000"/>
                </a:solidFill>
                <a:latin typeface="Courier New"/>
                <a:ea typeface="Courier New"/>
                <a:cs typeface="Courier New"/>
                <a:sym typeface="Courier New"/>
              </a:rPr>
              <a:t>WHERE style LIKE 'Men%';</a:t>
            </a:r>
          </a:p>
          <a:p>
            <a:pPr lvl="0">
              <a:buClr>
                <a:schemeClr val="dk1"/>
              </a:buClr>
              <a:buSzPts val="1100"/>
            </a:pPr>
            <a:endParaRPr lang="en-US" sz="900" b="0" i="0" u="none" strike="noStrike" cap="none">
              <a:solidFill>
                <a:srgbClr val="000000"/>
              </a:solidFill>
              <a:latin typeface="Courier New"/>
              <a:ea typeface="Courier New"/>
              <a:cs typeface="Courier New"/>
              <a:sym typeface="Courier New"/>
            </a:endParaRPr>
          </a:p>
          <a:p>
            <a:pPr lvl="0">
              <a:buClr>
                <a:schemeClr val="dk1"/>
              </a:buClr>
              <a:buSzPts val="1100"/>
            </a:pPr>
            <a:r>
              <a:rPr lang="en-US" sz="900" b="0" i="0" u="none" strike="noStrike" cap="none">
                <a:solidFill>
                  <a:srgbClr val="000000"/>
                </a:solidFill>
                <a:latin typeface="Courier New"/>
                <a:ea typeface="Courier New"/>
                <a:cs typeface="Courier New"/>
                <a:sym typeface="Courier New"/>
              </a:rPr>
              <a:t>SELECT COUNT (style)</a:t>
            </a:r>
          </a:p>
          <a:p>
            <a:pPr lvl="0">
              <a:buClr>
                <a:schemeClr val="dk1"/>
              </a:buClr>
              <a:buSzPts val="1100"/>
            </a:pPr>
            <a:r>
              <a:rPr lang="en-US" sz="900" b="0" i="0" u="none" strike="noStrike" cap="none">
                <a:solidFill>
                  <a:srgbClr val="000000"/>
                </a:solidFill>
                <a:latin typeface="Courier New"/>
                <a:ea typeface="Courier New"/>
                <a:cs typeface="Courier New"/>
                <a:sym typeface="Courier New"/>
              </a:rPr>
              <a:t>FROM quiz</a:t>
            </a:r>
          </a:p>
          <a:p>
            <a:pPr lvl="0">
              <a:buClr>
                <a:schemeClr val="dk1"/>
              </a:buClr>
              <a:buSzPts val="1100"/>
            </a:pPr>
            <a:r>
              <a:rPr lang="en-US" sz="900" b="0" i="0" u="none" strike="noStrike" cap="none">
                <a:solidFill>
                  <a:srgbClr val="000000"/>
                </a:solidFill>
                <a:latin typeface="Courier New"/>
                <a:ea typeface="Courier New"/>
                <a:cs typeface="Courier New"/>
                <a:sym typeface="Courier New"/>
              </a:rPr>
              <a:t>WHERE style LIKE 'I%';</a:t>
            </a:r>
            <a:endParaRPr sz="900" b="0" i="0" u="none" strike="noStrike" cap="none" dirty="0">
              <a:solidFill>
                <a:srgbClr val="000000"/>
              </a:solidFill>
              <a:latin typeface="Courier New"/>
              <a:ea typeface="Courier New"/>
              <a:cs typeface="Courier New"/>
              <a:sym typeface="Courier New"/>
            </a:endParaRPr>
          </a:p>
        </p:txBody>
      </p:sp>
      <p:sp>
        <p:nvSpPr>
          <p:cNvPr id="5" name="TextBox 4">
            <a:extLst>
              <a:ext uri="{FF2B5EF4-FFF2-40B4-BE49-F238E27FC236}">
                <a16:creationId xmlns:a16="http://schemas.microsoft.com/office/drawing/2014/main" id="{DFD6535F-3288-4E8C-859C-5CC6FF0D243E}"/>
              </a:ext>
            </a:extLst>
          </p:cNvPr>
          <p:cNvSpPr txBox="1"/>
          <p:nvPr/>
        </p:nvSpPr>
        <p:spPr>
          <a:xfrm>
            <a:off x="-83976" y="149289"/>
            <a:ext cx="4693298" cy="861774"/>
          </a:xfrm>
          <a:prstGeom prst="rect">
            <a:avLst/>
          </a:prstGeom>
          <a:noFill/>
        </p:spPr>
        <p:txBody>
          <a:bodyPr wrap="square" rtlCol="0">
            <a:spAutoFit/>
          </a:bodyPr>
          <a:lstStyle/>
          <a:p>
            <a:pPr algn="ctr"/>
            <a:r>
              <a:rPr lang="en-US" sz="3200" dirty="0">
                <a:solidFill>
                  <a:schemeClr val="bg1"/>
                </a:solidFill>
              </a:rPr>
              <a:t>Insights for </a:t>
            </a:r>
            <a:r>
              <a:rPr lang="en-US" sz="3200" dirty="0" err="1">
                <a:solidFill>
                  <a:schemeClr val="bg1"/>
                </a:solidFill>
              </a:rPr>
              <a:t>Warby</a:t>
            </a:r>
            <a:r>
              <a:rPr lang="en-US" sz="3200" dirty="0">
                <a:solidFill>
                  <a:schemeClr val="bg1"/>
                </a:solidFill>
              </a:rPr>
              <a:t> </a:t>
            </a:r>
            <a:r>
              <a:rPr lang="en-US" sz="3200" b="1" dirty="0">
                <a:solidFill>
                  <a:schemeClr val="bg1"/>
                </a:solidFill>
              </a:rPr>
              <a:t>Parker</a:t>
            </a:r>
            <a:r>
              <a:rPr lang="en-US" sz="3200" dirty="0">
                <a:solidFill>
                  <a:schemeClr val="bg1"/>
                </a:solidFill>
              </a:rPr>
              <a:t> </a:t>
            </a:r>
          </a:p>
          <a:p>
            <a:endParaRPr lang="en-US" dirty="0"/>
          </a:p>
        </p:txBody>
      </p:sp>
      <p:sp>
        <p:nvSpPr>
          <p:cNvPr id="14" name="TextBox 13">
            <a:extLst>
              <a:ext uri="{FF2B5EF4-FFF2-40B4-BE49-F238E27FC236}">
                <a16:creationId xmlns:a16="http://schemas.microsoft.com/office/drawing/2014/main" id="{F71D0B66-CDE1-4777-9617-0444B6B30788}"/>
              </a:ext>
            </a:extLst>
          </p:cNvPr>
          <p:cNvSpPr txBox="1"/>
          <p:nvPr/>
        </p:nvSpPr>
        <p:spPr>
          <a:xfrm>
            <a:off x="3615612" y="1233548"/>
            <a:ext cx="4156788" cy="1169551"/>
          </a:xfrm>
          <a:prstGeom prst="rect">
            <a:avLst/>
          </a:prstGeom>
          <a:solidFill>
            <a:srgbClr val="EAF5F8"/>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1400" dirty="0"/>
              <a:t>From the quiz table:  It looks like your more popular styles with 469 counts are Women’s style.  I would try to focus on capturing women.  Often times it’s the women that is purchasing for a men but would browse for themselves first.  </a:t>
            </a:r>
          </a:p>
        </p:txBody>
      </p:sp>
      <p:sp>
        <p:nvSpPr>
          <p:cNvPr id="8" name="Arrow: Right 7">
            <a:extLst>
              <a:ext uri="{FF2B5EF4-FFF2-40B4-BE49-F238E27FC236}">
                <a16:creationId xmlns:a16="http://schemas.microsoft.com/office/drawing/2014/main" id="{158B86A3-EA0B-4AC2-843F-764CB55F0259}"/>
              </a:ext>
            </a:extLst>
          </p:cNvPr>
          <p:cNvSpPr/>
          <p:nvPr/>
        </p:nvSpPr>
        <p:spPr>
          <a:xfrm>
            <a:off x="3076769" y="1701690"/>
            <a:ext cx="438539" cy="2332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Shape 323">
            <a:extLst>
              <a:ext uri="{FF2B5EF4-FFF2-40B4-BE49-F238E27FC236}">
                <a16:creationId xmlns:a16="http://schemas.microsoft.com/office/drawing/2014/main" id="{B8CA02B8-8FE6-46E0-B93A-7C4A18ACAD01}"/>
              </a:ext>
            </a:extLst>
          </p:cNvPr>
          <p:cNvSpPr txBox="1"/>
          <p:nvPr/>
        </p:nvSpPr>
        <p:spPr>
          <a:xfrm>
            <a:off x="163287" y="3042599"/>
            <a:ext cx="2813178" cy="1905736"/>
          </a:xfrm>
          <a:prstGeom prst="rect">
            <a:avLst/>
          </a:prstGeom>
          <a:solidFill>
            <a:srgbClr val="D9D9D9"/>
          </a:solidFill>
          <a:ln>
            <a:noFill/>
          </a:ln>
        </p:spPr>
        <p:txBody>
          <a:bodyPr spcFirstLastPara="1" wrap="square" lIns="91425" tIns="91425" rIns="91425" bIns="91425" anchor="t" anchorCtr="0">
            <a:noAutofit/>
          </a:bodyPr>
          <a:lstStyle/>
          <a:p>
            <a:pPr lvl="0">
              <a:buClr>
                <a:schemeClr val="dk1"/>
              </a:buClr>
              <a:buSzPts val="1100"/>
            </a:pPr>
            <a:r>
              <a:rPr lang="en-US" sz="900" b="0" i="0" u="none" strike="noStrike" cap="none" dirty="0">
                <a:solidFill>
                  <a:srgbClr val="000000"/>
                </a:solidFill>
                <a:latin typeface="Courier New"/>
                <a:ea typeface="Courier New"/>
                <a:cs typeface="Courier New"/>
                <a:sym typeface="Courier New"/>
              </a:rPr>
              <a:t>SELECT COUNT(fit) FROM quiz</a:t>
            </a:r>
          </a:p>
          <a:p>
            <a:pPr lvl="0">
              <a:buClr>
                <a:schemeClr val="dk1"/>
              </a:buClr>
              <a:buSzPts val="1100"/>
            </a:pPr>
            <a:r>
              <a:rPr lang="en-US" sz="900" b="0" i="0" u="none" strike="noStrike" cap="none" dirty="0">
                <a:solidFill>
                  <a:srgbClr val="000000"/>
                </a:solidFill>
                <a:latin typeface="Courier New"/>
                <a:ea typeface="Courier New"/>
                <a:cs typeface="Courier New"/>
                <a:sym typeface="Courier New"/>
              </a:rPr>
              <a:t>WHERE fit LIKE 'N%'; --Narrow</a:t>
            </a:r>
          </a:p>
          <a:p>
            <a:pPr lvl="0">
              <a:buClr>
                <a:schemeClr val="dk1"/>
              </a:buClr>
              <a:buSzPts val="1100"/>
            </a:pPr>
            <a:endParaRPr lang="en-US" sz="900" b="0" i="0" u="none" strike="noStrike" cap="none" dirty="0">
              <a:solidFill>
                <a:srgbClr val="000000"/>
              </a:solidFill>
              <a:latin typeface="Courier New"/>
              <a:ea typeface="Courier New"/>
              <a:cs typeface="Courier New"/>
              <a:sym typeface="Courier New"/>
            </a:endParaRPr>
          </a:p>
          <a:p>
            <a:pPr lvl="0">
              <a:buClr>
                <a:schemeClr val="dk1"/>
              </a:buClr>
              <a:buSzPts val="1100"/>
            </a:pPr>
            <a:r>
              <a:rPr lang="en-US" sz="900" b="0" i="0" u="none" strike="noStrike" cap="none" dirty="0">
                <a:solidFill>
                  <a:srgbClr val="000000"/>
                </a:solidFill>
                <a:latin typeface="Courier New"/>
                <a:ea typeface="Courier New"/>
                <a:cs typeface="Courier New"/>
                <a:sym typeface="Courier New"/>
              </a:rPr>
              <a:t>SELECT COUNT(fit) FROM quiz</a:t>
            </a:r>
          </a:p>
          <a:p>
            <a:pPr lvl="0">
              <a:buClr>
                <a:schemeClr val="dk1"/>
              </a:buClr>
              <a:buSzPts val="1100"/>
            </a:pPr>
            <a:r>
              <a:rPr lang="en-US" sz="900" b="0" i="0" u="none" strike="noStrike" cap="none" dirty="0">
                <a:solidFill>
                  <a:srgbClr val="000000"/>
                </a:solidFill>
                <a:latin typeface="Courier New"/>
                <a:ea typeface="Courier New"/>
                <a:cs typeface="Courier New"/>
                <a:sym typeface="Courier New"/>
              </a:rPr>
              <a:t>WHERE fit LIKE 'M%'; -- Medium</a:t>
            </a:r>
          </a:p>
          <a:p>
            <a:pPr lvl="0">
              <a:buClr>
                <a:schemeClr val="dk1"/>
              </a:buClr>
              <a:buSzPts val="1100"/>
            </a:pPr>
            <a:endParaRPr lang="en-US" sz="900" b="0" i="0" u="none" strike="noStrike" cap="none" dirty="0">
              <a:solidFill>
                <a:srgbClr val="000000"/>
              </a:solidFill>
              <a:latin typeface="Courier New"/>
              <a:ea typeface="Courier New"/>
              <a:cs typeface="Courier New"/>
              <a:sym typeface="Courier New"/>
            </a:endParaRPr>
          </a:p>
          <a:p>
            <a:pPr lvl="0">
              <a:buClr>
                <a:schemeClr val="dk1"/>
              </a:buClr>
              <a:buSzPts val="1100"/>
            </a:pPr>
            <a:r>
              <a:rPr lang="en-US" sz="900" b="0" i="0" u="none" strike="noStrike" cap="none" dirty="0">
                <a:solidFill>
                  <a:srgbClr val="000000"/>
                </a:solidFill>
                <a:latin typeface="Courier New"/>
                <a:ea typeface="Courier New"/>
                <a:cs typeface="Courier New"/>
                <a:sym typeface="Courier New"/>
              </a:rPr>
              <a:t>SELECT COUNT(fit) FROM quiz</a:t>
            </a:r>
          </a:p>
          <a:p>
            <a:pPr lvl="0">
              <a:buClr>
                <a:schemeClr val="dk1"/>
              </a:buClr>
              <a:buSzPts val="1100"/>
            </a:pPr>
            <a:r>
              <a:rPr lang="en-US" sz="900" b="0" i="0" u="none" strike="noStrike" cap="none" dirty="0">
                <a:solidFill>
                  <a:srgbClr val="000000"/>
                </a:solidFill>
                <a:latin typeface="Courier New"/>
                <a:ea typeface="Courier New"/>
                <a:cs typeface="Courier New"/>
                <a:sym typeface="Courier New"/>
              </a:rPr>
              <a:t>WHERE fit LIKE 'W%'; --Wide</a:t>
            </a:r>
          </a:p>
          <a:p>
            <a:pPr lvl="0">
              <a:buClr>
                <a:schemeClr val="dk1"/>
              </a:buClr>
              <a:buSzPts val="1100"/>
            </a:pPr>
            <a:endParaRPr lang="en-US" sz="900" b="0" i="0" u="none" strike="noStrike" cap="none" dirty="0">
              <a:solidFill>
                <a:srgbClr val="000000"/>
              </a:solidFill>
              <a:latin typeface="Courier New"/>
              <a:ea typeface="Courier New"/>
              <a:cs typeface="Courier New"/>
              <a:sym typeface="Courier New"/>
            </a:endParaRPr>
          </a:p>
          <a:p>
            <a:pPr lvl="0">
              <a:buClr>
                <a:schemeClr val="dk1"/>
              </a:buClr>
              <a:buSzPts val="1100"/>
            </a:pPr>
            <a:r>
              <a:rPr lang="en-US" sz="900" b="0" i="0" u="none" strike="noStrike" cap="none" dirty="0">
                <a:solidFill>
                  <a:srgbClr val="000000"/>
                </a:solidFill>
                <a:latin typeface="Courier New"/>
                <a:ea typeface="Courier New"/>
                <a:cs typeface="Courier New"/>
                <a:sym typeface="Courier New"/>
              </a:rPr>
              <a:t>SELECT COUNT(fit) FROM quiz</a:t>
            </a:r>
          </a:p>
          <a:p>
            <a:pPr lvl="0">
              <a:buClr>
                <a:schemeClr val="dk1"/>
              </a:buClr>
              <a:buSzPts val="1100"/>
            </a:pPr>
            <a:r>
              <a:rPr lang="en-US" sz="900" b="0" i="0" u="none" strike="noStrike" cap="none" dirty="0">
                <a:solidFill>
                  <a:srgbClr val="000000"/>
                </a:solidFill>
                <a:latin typeface="Courier New"/>
                <a:ea typeface="Courier New"/>
                <a:cs typeface="Courier New"/>
                <a:sym typeface="Courier New"/>
              </a:rPr>
              <a:t>WHERE fit LIKE 'I%'; --I'm not sure </a:t>
            </a:r>
            <a:endParaRPr sz="900" b="0" i="0" u="none" strike="noStrike" cap="none" dirty="0">
              <a:solidFill>
                <a:srgbClr val="000000"/>
              </a:solidFill>
              <a:latin typeface="Courier New"/>
              <a:ea typeface="Courier New"/>
              <a:cs typeface="Courier New"/>
              <a:sym typeface="Courier New"/>
            </a:endParaRPr>
          </a:p>
        </p:txBody>
      </p:sp>
      <p:sp>
        <p:nvSpPr>
          <p:cNvPr id="17" name="TextBox 16">
            <a:extLst>
              <a:ext uri="{FF2B5EF4-FFF2-40B4-BE49-F238E27FC236}">
                <a16:creationId xmlns:a16="http://schemas.microsoft.com/office/drawing/2014/main" id="{70A0F136-F1C6-4315-95D2-2D6F29DC32CC}"/>
              </a:ext>
            </a:extLst>
          </p:cNvPr>
          <p:cNvSpPr txBox="1"/>
          <p:nvPr/>
        </p:nvSpPr>
        <p:spPr>
          <a:xfrm>
            <a:off x="3615612" y="3309153"/>
            <a:ext cx="4156788" cy="1384995"/>
          </a:xfrm>
          <a:prstGeom prst="rect">
            <a:avLst/>
          </a:prstGeom>
          <a:solidFill>
            <a:srgbClr val="EAF5F8"/>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1400" dirty="0"/>
              <a:t>As far as the fit, it looks like not many people are skipping this questions, and users seem to like the narrow glasses.  I think if your company is able to design somewhere where they can upload a picture of their face, and try on the glasses, you will have  more success from quiz- home try-on – purchase.</a:t>
            </a:r>
          </a:p>
        </p:txBody>
      </p:sp>
      <p:sp>
        <p:nvSpPr>
          <p:cNvPr id="18" name="Arrow: Right 17">
            <a:extLst>
              <a:ext uri="{FF2B5EF4-FFF2-40B4-BE49-F238E27FC236}">
                <a16:creationId xmlns:a16="http://schemas.microsoft.com/office/drawing/2014/main" id="{C6A13F13-9ACB-4361-B2D7-07A160206E0F}"/>
              </a:ext>
            </a:extLst>
          </p:cNvPr>
          <p:cNvSpPr/>
          <p:nvPr/>
        </p:nvSpPr>
        <p:spPr>
          <a:xfrm>
            <a:off x="3076769" y="3777295"/>
            <a:ext cx="438539" cy="2332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EC52986E-07D3-4074-8F09-85C0B83A3C06}"/>
              </a:ext>
            </a:extLst>
          </p:cNvPr>
          <p:cNvPicPr>
            <a:picLocks noChangeAspect="1"/>
          </p:cNvPicPr>
          <p:nvPr/>
        </p:nvPicPr>
        <p:blipFill>
          <a:blip r:embed="rId2"/>
          <a:stretch>
            <a:fillRect/>
          </a:stretch>
        </p:blipFill>
        <p:spPr>
          <a:xfrm>
            <a:off x="84157" y="5232099"/>
            <a:ext cx="2614422" cy="1520890"/>
          </a:xfrm>
          <a:prstGeom prst="rect">
            <a:avLst/>
          </a:prstGeom>
        </p:spPr>
      </p:pic>
      <p:pic>
        <p:nvPicPr>
          <p:cNvPr id="19" name="Picture 18">
            <a:extLst>
              <a:ext uri="{FF2B5EF4-FFF2-40B4-BE49-F238E27FC236}">
                <a16:creationId xmlns:a16="http://schemas.microsoft.com/office/drawing/2014/main" id="{AA9B2893-DCB8-4FCD-BA03-2118446DD190}"/>
              </a:ext>
            </a:extLst>
          </p:cNvPr>
          <p:cNvPicPr>
            <a:picLocks noChangeAspect="1"/>
          </p:cNvPicPr>
          <p:nvPr/>
        </p:nvPicPr>
        <p:blipFill>
          <a:blip r:embed="rId3"/>
          <a:stretch>
            <a:fillRect/>
          </a:stretch>
        </p:blipFill>
        <p:spPr>
          <a:xfrm>
            <a:off x="2829595" y="5232099"/>
            <a:ext cx="2920394" cy="1520890"/>
          </a:xfrm>
          <a:prstGeom prst="rect">
            <a:avLst/>
          </a:prstGeom>
        </p:spPr>
      </p:pic>
      <p:pic>
        <p:nvPicPr>
          <p:cNvPr id="20" name="Picture 19">
            <a:extLst>
              <a:ext uri="{FF2B5EF4-FFF2-40B4-BE49-F238E27FC236}">
                <a16:creationId xmlns:a16="http://schemas.microsoft.com/office/drawing/2014/main" id="{A658C7B0-7ECE-4B39-9D30-5E64E1997B02}"/>
              </a:ext>
            </a:extLst>
          </p:cNvPr>
          <p:cNvPicPr>
            <a:picLocks noChangeAspect="1"/>
          </p:cNvPicPr>
          <p:nvPr/>
        </p:nvPicPr>
        <p:blipFill>
          <a:blip r:embed="rId4"/>
          <a:stretch>
            <a:fillRect/>
          </a:stretch>
        </p:blipFill>
        <p:spPr>
          <a:xfrm>
            <a:off x="5844073" y="5232099"/>
            <a:ext cx="3056334" cy="1520890"/>
          </a:xfrm>
          <a:prstGeom prst="rect">
            <a:avLst/>
          </a:prstGeom>
        </p:spPr>
      </p:pic>
      <p:pic>
        <p:nvPicPr>
          <p:cNvPr id="21" name="Picture 20">
            <a:extLst>
              <a:ext uri="{FF2B5EF4-FFF2-40B4-BE49-F238E27FC236}">
                <a16:creationId xmlns:a16="http://schemas.microsoft.com/office/drawing/2014/main" id="{28AE7206-F55E-414E-96CD-7DC50A9F598E}"/>
              </a:ext>
            </a:extLst>
          </p:cNvPr>
          <p:cNvPicPr>
            <a:picLocks noChangeAspect="1"/>
          </p:cNvPicPr>
          <p:nvPr/>
        </p:nvPicPr>
        <p:blipFill>
          <a:blip r:embed="rId5"/>
          <a:stretch>
            <a:fillRect/>
          </a:stretch>
        </p:blipFill>
        <p:spPr>
          <a:xfrm>
            <a:off x="9050474" y="5232100"/>
            <a:ext cx="3005566" cy="1520889"/>
          </a:xfrm>
          <a:prstGeom prst="rect">
            <a:avLst/>
          </a:prstGeom>
        </p:spPr>
      </p:pic>
    </p:spTree>
    <p:extLst>
      <p:ext uri="{BB962C8B-B14F-4D97-AF65-F5344CB8AC3E}">
        <p14:creationId xmlns:p14="http://schemas.microsoft.com/office/powerpoint/2010/main" val="2881928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D6535F-3288-4E8C-859C-5CC6FF0D243E}"/>
              </a:ext>
            </a:extLst>
          </p:cNvPr>
          <p:cNvSpPr txBox="1"/>
          <p:nvPr/>
        </p:nvSpPr>
        <p:spPr>
          <a:xfrm>
            <a:off x="-83976" y="149289"/>
            <a:ext cx="4693298" cy="861774"/>
          </a:xfrm>
          <a:prstGeom prst="rect">
            <a:avLst/>
          </a:prstGeom>
          <a:noFill/>
        </p:spPr>
        <p:txBody>
          <a:bodyPr wrap="square" rtlCol="0">
            <a:spAutoFit/>
          </a:bodyPr>
          <a:lstStyle/>
          <a:p>
            <a:pPr algn="ctr"/>
            <a:r>
              <a:rPr lang="en-US" sz="3200" dirty="0">
                <a:solidFill>
                  <a:schemeClr val="bg1"/>
                </a:solidFill>
              </a:rPr>
              <a:t>Insights for </a:t>
            </a:r>
            <a:r>
              <a:rPr lang="en-US" sz="3200" dirty="0" err="1">
                <a:solidFill>
                  <a:schemeClr val="bg1"/>
                </a:solidFill>
              </a:rPr>
              <a:t>Warby</a:t>
            </a:r>
            <a:r>
              <a:rPr lang="en-US" sz="3200" dirty="0">
                <a:solidFill>
                  <a:schemeClr val="bg1"/>
                </a:solidFill>
              </a:rPr>
              <a:t> </a:t>
            </a:r>
            <a:r>
              <a:rPr lang="en-US" sz="3200" b="1" dirty="0">
                <a:solidFill>
                  <a:schemeClr val="bg1"/>
                </a:solidFill>
              </a:rPr>
              <a:t>Parker</a:t>
            </a:r>
            <a:r>
              <a:rPr lang="en-US" sz="3200" dirty="0">
                <a:solidFill>
                  <a:schemeClr val="bg1"/>
                </a:solidFill>
              </a:rPr>
              <a:t> </a:t>
            </a:r>
          </a:p>
          <a:p>
            <a:endParaRPr lang="en-US" dirty="0"/>
          </a:p>
        </p:txBody>
      </p:sp>
      <p:sp>
        <p:nvSpPr>
          <p:cNvPr id="13" name="Shape 323">
            <a:extLst>
              <a:ext uri="{FF2B5EF4-FFF2-40B4-BE49-F238E27FC236}">
                <a16:creationId xmlns:a16="http://schemas.microsoft.com/office/drawing/2014/main" id="{42FBB635-9EBF-4AE8-9EF2-88BEA289EE2D}"/>
              </a:ext>
            </a:extLst>
          </p:cNvPr>
          <p:cNvSpPr txBox="1"/>
          <p:nvPr/>
        </p:nvSpPr>
        <p:spPr>
          <a:xfrm>
            <a:off x="135295" y="868566"/>
            <a:ext cx="2813178" cy="1436095"/>
          </a:xfrm>
          <a:prstGeom prst="rect">
            <a:avLst/>
          </a:prstGeom>
          <a:solidFill>
            <a:srgbClr val="D9D9D9"/>
          </a:solidFill>
          <a:ln>
            <a:noFill/>
          </a:ln>
        </p:spPr>
        <p:txBody>
          <a:bodyPr spcFirstLastPara="1" wrap="square" lIns="91425" tIns="91425" rIns="91425" bIns="91425" anchor="t" anchorCtr="0">
            <a:noAutofit/>
          </a:bodyPr>
          <a:lstStyle/>
          <a:p>
            <a:pPr lvl="0">
              <a:buClr>
                <a:schemeClr val="dk1"/>
              </a:buClr>
              <a:buSzPts val="1100"/>
            </a:pPr>
            <a:r>
              <a:rPr lang="en-US" sz="900" b="0" i="0" u="none" strike="noStrike" cap="none" dirty="0">
                <a:solidFill>
                  <a:srgbClr val="000000"/>
                </a:solidFill>
                <a:latin typeface="Courier New"/>
                <a:ea typeface="Courier New"/>
                <a:cs typeface="Courier New"/>
                <a:sym typeface="Courier New"/>
              </a:rPr>
              <a:t>SELECT COUNT (style)</a:t>
            </a:r>
          </a:p>
          <a:p>
            <a:pPr lvl="0">
              <a:buClr>
                <a:schemeClr val="dk1"/>
              </a:buClr>
              <a:buSzPts val="1100"/>
            </a:pPr>
            <a:r>
              <a:rPr lang="en-US" sz="900" b="0" i="0" u="none" strike="noStrike" cap="none" dirty="0">
                <a:solidFill>
                  <a:srgbClr val="000000"/>
                </a:solidFill>
                <a:latin typeface="Courier New"/>
                <a:ea typeface="Courier New"/>
                <a:cs typeface="Courier New"/>
                <a:sym typeface="Courier New"/>
              </a:rPr>
              <a:t>FROM purchase</a:t>
            </a:r>
          </a:p>
          <a:p>
            <a:pPr lvl="0">
              <a:buClr>
                <a:schemeClr val="dk1"/>
              </a:buClr>
              <a:buSzPts val="1100"/>
            </a:pPr>
            <a:r>
              <a:rPr lang="en-US" sz="900" b="0" i="0" u="none" strike="noStrike" cap="none" dirty="0">
                <a:solidFill>
                  <a:srgbClr val="000000"/>
                </a:solidFill>
                <a:latin typeface="Courier New"/>
                <a:ea typeface="Courier New"/>
                <a:cs typeface="Courier New"/>
                <a:sym typeface="Courier New"/>
              </a:rPr>
              <a:t>WHERE style LIKE 'Women%';</a:t>
            </a:r>
          </a:p>
          <a:p>
            <a:pPr lvl="0">
              <a:buClr>
                <a:schemeClr val="dk1"/>
              </a:buClr>
              <a:buSzPts val="1100"/>
            </a:pPr>
            <a:endParaRPr lang="en-US" sz="900" b="0" i="0" u="none" strike="noStrike" cap="none" dirty="0">
              <a:solidFill>
                <a:srgbClr val="000000"/>
              </a:solidFill>
              <a:latin typeface="Courier New"/>
              <a:ea typeface="Courier New"/>
              <a:cs typeface="Courier New"/>
              <a:sym typeface="Courier New"/>
            </a:endParaRPr>
          </a:p>
          <a:p>
            <a:pPr lvl="0">
              <a:buClr>
                <a:schemeClr val="dk1"/>
              </a:buClr>
              <a:buSzPts val="1100"/>
            </a:pPr>
            <a:r>
              <a:rPr lang="en-US" sz="900" b="0" i="0" u="none" strike="noStrike" cap="none" dirty="0">
                <a:solidFill>
                  <a:srgbClr val="000000"/>
                </a:solidFill>
                <a:latin typeface="Courier New"/>
                <a:ea typeface="Courier New"/>
                <a:cs typeface="Courier New"/>
                <a:sym typeface="Courier New"/>
              </a:rPr>
              <a:t>SELECT COUNT (style)</a:t>
            </a:r>
          </a:p>
          <a:p>
            <a:pPr lvl="0">
              <a:buClr>
                <a:schemeClr val="dk1"/>
              </a:buClr>
              <a:buSzPts val="1100"/>
            </a:pPr>
            <a:r>
              <a:rPr lang="en-US" sz="900" b="0" i="0" u="none" strike="noStrike" cap="none" dirty="0">
                <a:solidFill>
                  <a:srgbClr val="000000"/>
                </a:solidFill>
                <a:latin typeface="Courier New"/>
                <a:ea typeface="Courier New"/>
                <a:cs typeface="Courier New"/>
                <a:sym typeface="Courier New"/>
              </a:rPr>
              <a:t>FROM purchase</a:t>
            </a:r>
          </a:p>
          <a:p>
            <a:pPr lvl="0">
              <a:buClr>
                <a:schemeClr val="dk1"/>
              </a:buClr>
              <a:buSzPts val="1100"/>
            </a:pPr>
            <a:r>
              <a:rPr lang="en-US" sz="900" b="0" i="0" u="none" strike="noStrike" cap="none" dirty="0">
                <a:solidFill>
                  <a:srgbClr val="000000"/>
                </a:solidFill>
                <a:latin typeface="Courier New"/>
                <a:ea typeface="Courier New"/>
                <a:cs typeface="Courier New"/>
                <a:sym typeface="Courier New"/>
              </a:rPr>
              <a:t>WHERE style LIKE 'Men%';</a:t>
            </a:r>
            <a:endParaRPr sz="900" b="0" i="0" u="none" strike="noStrike" cap="none" dirty="0">
              <a:solidFill>
                <a:srgbClr val="000000"/>
              </a:solidFill>
              <a:latin typeface="Courier New"/>
              <a:ea typeface="Courier New"/>
              <a:cs typeface="Courier New"/>
              <a:sym typeface="Courier New"/>
            </a:endParaRPr>
          </a:p>
        </p:txBody>
      </p:sp>
      <p:graphicFrame>
        <p:nvGraphicFramePr>
          <p:cNvPr id="2" name="Table 1">
            <a:extLst>
              <a:ext uri="{FF2B5EF4-FFF2-40B4-BE49-F238E27FC236}">
                <a16:creationId xmlns:a16="http://schemas.microsoft.com/office/drawing/2014/main" id="{794A7FF5-5470-42EB-8674-6AE911434E0E}"/>
              </a:ext>
            </a:extLst>
          </p:cNvPr>
          <p:cNvGraphicFramePr>
            <a:graphicFrameLocks noGrp="1"/>
          </p:cNvGraphicFramePr>
          <p:nvPr>
            <p:extLst>
              <p:ext uri="{D42A27DB-BD31-4B8C-83A1-F6EECF244321}">
                <p14:modId xmlns:p14="http://schemas.microsoft.com/office/powerpoint/2010/main" val="4266416742"/>
              </p:ext>
            </p:extLst>
          </p:nvPr>
        </p:nvGraphicFramePr>
        <p:xfrm>
          <a:off x="303634" y="2833438"/>
          <a:ext cx="2476500" cy="381000"/>
        </p:xfrm>
        <a:graphic>
          <a:graphicData uri="http://schemas.openxmlformats.org/drawingml/2006/table">
            <a:tbl>
              <a:tblPr>
                <a:tableStyleId>{5C22544A-7EE6-4342-B048-85BDC9FD1C3A}</a:tableStyleId>
              </a:tblPr>
              <a:tblGrid>
                <a:gridCol w="1344476">
                  <a:extLst>
                    <a:ext uri="{9D8B030D-6E8A-4147-A177-3AD203B41FA5}">
                      <a16:colId xmlns:a16="http://schemas.microsoft.com/office/drawing/2014/main" val="1375125894"/>
                    </a:ext>
                  </a:extLst>
                </a:gridCol>
                <a:gridCol w="1132024">
                  <a:extLst>
                    <a:ext uri="{9D8B030D-6E8A-4147-A177-3AD203B41FA5}">
                      <a16:colId xmlns:a16="http://schemas.microsoft.com/office/drawing/2014/main" val="2456205239"/>
                    </a:ext>
                  </a:extLst>
                </a:gridCol>
              </a:tblGrid>
              <a:tr h="190500">
                <a:tc>
                  <a:txBody>
                    <a:bodyPr/>
                    <a:lstStyle/>
                    <a:p>
                      <a:pPr algn="l" fontAlgn="b"/>
                      <a:r>
                        <a:rPr lang="en-US" sz="1100" u="none" strike="noStrike">
                          <a:effectLst/>
                        </a:rPr>
                        <a:t>Count Style Womens </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Count Style Mens </a:t>
                      </a:r>
                      <a:endParaRPr lang="en-US"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3779471"/>
                  </a:ext>
                </a:extLst>
              </a:tr>
              <a:tr h="190500">
                <a:tc>
                  <a:txBody>
                    <a:bodyPr/>
                    <a:lstStyle/>
                    <a:p>
                      <a:pPr algn="ctr" fontAlgn="b"/>
                      <a:r>
                        <a:rPr lang="en-US" sz="1100" u="none" strike="noStrike">
                          <a:effectLst/>
                        </a:rPr>
                        <a:t>252</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243</a:t>
                      </a:r>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12656275"/>
                  </a:ext>
                </a:extLst>
              </a:tr>
            </a:tbl>
          </a:graphicData>
        </a:graphic>
      </p:graphicFrame>
      <p:sp>
        <p:nvSpPr>
          <p:cNvPr id="3" name="Arrow: Down 2">
            <a:extLst>
              <a:ext uri="{FF2B5EF4-FFF2-40B4-BE49-F238E27FC236}">
                <a16:creationId xmlns:a16="http://schemas.microsoft.com/office/drawing/2014/main" id="{628D14A6-B150-4B27-B4FB-FD66F78C6441}"/>
              </a:ext>
            </a:extLst>
          </p:cNvPr>
          <p:cNvSpPr/>
          <p:nvPr/>
        </p:nvSpPr>
        <p:spPr>
          <a:xfrm>
            <a:off x="1306286" y="2429090"/>
            <a:ext cx="279918" cy="27991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Shape 323">
            <a:extLst>
              <a:ext uri="{FF2B5EF4-FFF2-40B4-BE49-F238E27FC236}">
                <a16:creationId xmlns:a16="http://schemas.microsoft.com/office/drawing/2014/main" id="{F825C7F7-C2E6-471A-8342-A6985AAFC54F}"/>
              </a:ext>
            </a:extLst>
          </p:cNvPr>
          <p:cNvSpPr txBox="1"/>
          <p:nvPr/>
        </p:nvSpPr>
        <p:spPr>
          <a:xfrm>
            <a:off x="3924171" y="810637"/>
            <a:ext cx="3230723" cy="3516823"/>
          </a:xfrm>
          <a:prstGeom prst="rect">
            <a:avLst/>
          </a:prstGeom>
          <a:solidFill>
            <a:srgbClr val="D9D9D9"/>
          </a:solidFill>
          <a:ln>
            <a:noFill/>
          </a:ln>
        </p:spPr>
        <p:txBody>
          <a:bodyPr spcFirstLastPara="1" wrap="square" lIns="91425" tIns="91425" rIns="91425" bIns="91425" anchor="t" anchorCtr="0">
            <a:noAutofit/>
          </a:bodyPr>
          <a:lstStyle/>
          <a:p>
            <a:pPr lvl="0">
              <a:buClr>
                <a:schemeClr val="dk1"/>
              </a:buClr>
              <a:buSzPts val="1100"/>
            </a:pPr>
            <a:r>
              <a:rPr lang="en-US" sz="900" b="0" i="0" u="none" strike="noStrike" cap="none" dirty="0">
                <a:solidFill>
                  <a:srgbClr val="000000"/>
                </a:solidFill>
                <a:latin typeface="Courier New"/>
                <a:ea typeface="Courier New"/>
                <a:cs typeface="Courier New"/>
                <a:sym typeface="Courier New"/>
              </a:rPr>
              <a:t>SELECT COUNT (</a:t>
            </a:r>
            <a:r>
              <a:rPr lang="en-US" sz="900" b="0" i="0" u="none" strike="noStrike" cap="none" dirty="0" err="1">
                <a:solidFill>
                  <a:srgbClr val="000000"/>
                </a:solidFill>
                <a:latin typeface="Courier New"/>
                <a:ea typeface="Courier New"/>
                <a:cs typeface="Courier New"/>
                <a:sym typeface="Courier New"/>
              </a:rPr>
              <a:t>model_name</a:t>
            </a:r>
            <a:r>
              <a:rPr lang="en-US" sz="900" b="0" i="0" u="none" strike="noStrike" cap="none" dirty="0">
                <a:solidFill>
                  <a:srgbClr val="000000"/>
                </a:solidFill>
                <a:latin typeface="Courier New"/>
                <a:ea typeface="Courier New"/>
                <a:cs typeface="Courier New"/>
                <a:sym typeface="Courier New"/>
              </a:rPr>
              <a:t>) </a:t>
            </a:r>
          </a:p>
          <a:p>
            <a:pPr lvl="0">
              <a:buClr>
                <a:schemeClr val="dk1"/>
              </a:buClr>
              <a:buSzPts val="1100"/>
            </a:pPr>
            <a:r>
              <a:rPr lang="en-US" sz="900" b="0" i="0" u="none" strike="noStrike" cap="none" dirty="0">
                <a:solidFill>
                  <a:srgbClr val="000000"/>
                </a:solidFill>
                <a:latin typeface="Courier New"/>
                <a:ea typeface="Courier New"/>
                <a:cs typeface="Courier New"/>
                <a:sym typeface="Courier New"/>
              </a:rPr>
              <a:t>FROM purchase</a:t>
            </a:r>
          </a:p>
          <a:p>
            <a:pPr lvl="0">
              <a:buClr>
                <a:schemeClr val="dk1"/>
              </a:buClr>
              <a:buSzPts val="1100"/>
            </a:pPr>
            <a:r>
              <a:rPr lang="en-US" sz="900" b="0" i="0" u="none" strike="noStrike" cap="none" dirty="0">
                <a:solidFill>
                  <a:srgbClr val="000000"/>
                </a:solidFill>
                <a:latin typeface="Courier New"/>
                <a:ea typeface="Courier New"/>
                <a:cs typeface="Courier New"/>
                <a:sym typeface="Courier New"/>
              </a:rPr>
              <a:t>WHERE </a:t>
            </a:r>
            <a:r>
              <a:rPr lang="en-US" sz="900" b="0" i="0" u="none" strike="noStrike" cap="none" dirty="0" err="1">
                <a:solidFill>
                  <a:srgbClr val="000000"/>
                </a:solidFill>
                <a:latin typeface="Courier New"/>
                <a:ea typeface="Courier New"/>
                <a:cs typeface="Courier New"/>
                <a:sym typeface="Courier New"/>
              </a:rPr>
              <a:t>model_name</a:t>
            </a:r>
            <a:r>
              <a:rPr lang="en-US" sz="900" b="0" i="0" u="none" strike="noStrike" cap="none" dirty="0">
                <a:solidFill>
                  <a:srgbClr val="000000"/>
                </a:solidFill>
                <a:latin typeface="Courier New"/>
                <a:ea typeface="Courier New"/>
                <a:cs typeface="Courier New"/>
                <a:sym typeface="Courier New"/>
              </a:rPr>
              <a:t> LIKE '%Lucy%';</a:t>
            </a:r>
          </a:p>
          <a:p>
            <a:pPr lvl="0">
              <a:buClr>
                <a:schemeClr val="dk1"/>
              </a:buClr>
              <a:buSzPts val="1100"/>
            </a:pPr>
            <a:endParaRPr lang="en-US" sz="900" b="0" i="0" u="none" strike="noStrike" cap="none" dirty="0">
              <a:solidFill>
                <a:srgbClr val="000000"/>
              </a:solidFill>
              <a:latin typeface="Courier New"/>
              <a:ea typeface="Courier New"/>
              <a:cs typeface="Courier New"/>
              <a:sym typeface="Courier New"/>
            </a:endParaRPr>
          </a:p>
          <a:p>
            <a:pPr lvl="0">
              <a:buClr>
                <a:schemeClr val="dk1"/>
              </a:buClr>
              <a:buSzPts val="1100"/>
            </a:pPr>
            <a:r>
              <a:rPr lang="en-US" sz="900" b="0" i="0" u="none" strike="noStrike" cap="none" dirty="0">
                <a:solidFill>
                  <a:srgbClr val="000000"/>
                </a:solidFill>
                <a:latin typeface="Courier New"/>
                <a:ea typeface="Courier New"/>
                <a:cs typeface="Courier New"/>
                <a:sym typeface="Courier New"/>
              </a:rPr>
              <a:t>SELECT COUNT (</a:t>
            </a:r>
            <a:r>
              <a:rPr lang="en-US" sz="900" b="0" i="0" u="none" strike="noStrike" cap="none" dirty="0" err="1">
                <a:solidFill>
                  <a:srgbClr val="000000"/>
                </a:solidFill>
                <a:latin typeface="Courier New"/>
                <a:ea typeface="Courier New"/>
                <a:cs typeface="Courier New"/>
                <a:sym typeface="Courier New"/>
              </a:rPr>
              <a:t>model_name</a:t>
            </a:r>
            <a:r>
              <a:rPr lang="en-US" sz="900" b="0" i="0" u="none" strike="noStrike" cap="none" dirty="0">
                <a:solidFill>
                  <a:srgbClr val="000000"/>
                </a:solidFill>
                <a:latin typeface="Courier New"/>
                <a:ea typeface="Courier New"/>
                <a:cs typeface="Courier New"/>
                <a:sym typeface="Courier New"/>
              </a:rPr>
              <a:t>) </a:t>
            </a:r>
          </a:p>
          <a:p>
            <a:pPr lvl="0">
              <a:buClr>
                <a:schemeClr val="dk1"/>
              </a:buClr>
              <a:buSzPts val="1100"/>
            </a:pPr>
            <a:r>
              <a:rPr lang="en-US" sz="900" b="0" i="0" u="none" strike="noStrike" cap="none" dirty="0">
                <a:solidFill>
                  <a:srgbClr val="000000"/>
                </a:solidFill>
                <a:latin typeface="Courier New"/>
                <a:ea typeface="Courier New"/>
                <a:cs typeface="Courier New"/>
                <a:sym typeface="Courier New"/>
              </a:rPr>
              <a:t>FROM purchase</a:t>
            </a:r>
          </a:p>
          <a:p>
            <a:pPr lvl="0">
              <a:buClr>
                <a:schemeClr val="dk1"/>
              </a:buClr>
              <a:buSzPts val="1100"/>
            </a:pPr>
            <a:r>
              <a:rPr lang="en-US" sz="900" b="0" i="0" u="none" strike="noStrike" cap="none" dirty="0">
                <a:solidFill>
                  <a:srgbClr val="000000"/>
                </a:solidFill>
                <a:latin typeface="Courier New"/>
                <a:ea typeface="Courier New"/>
                <a:cs typeface="Courier New"/>
                <a:sym typeface="Courier New"/>
              </a:rPr>
              <a:t>WHERE </a:t>
            </a:r>
            <a:r>
              <a:rPr lang="en-US" sz="900" b="0" i="0" u="none" strike="noStrike" cap="none" dirty="0" err="1">
                <a:solidFill>
                  <a:srgbClr val="000000"/>
                </a:solidFill>
                <a:latin typeface="Courier New"/>
                <a:ea typeface="Courier New"/>
                <a:cs typeface="Courier New"/>
                <a:sym typeface="Courier New"/>
              </a:rPr>
              <a:t>model_name</a:t>
            </a:r>
            <a:r>
              <a:rPr lang="en-US" sz="900" b="0" i="0" u="none" strike="noStrike" cap="none" dirty="0">
                <a:solidFill>
                  <a:srgbClr val="000000"/>
                </a:solidFill>
                <a:latin typeface="Courier New"/>
                <a:ea typeface="Courier New"/>
                <a:cs typeface="Courier New"/>
                <a:sym typeface="Courier New"/>
              </a:rPr>
              <a:t> LIKE '%Dawes%';</a:t>
            </a:r>
          </a:p>
          <a:p>
            <a:pPr lvl="0">
              <a:buClr>
                <a:schemeClr val="dk1"/>
              </a:buClr>
              <a:buSzPts val="1100"/>
            </a:pPr>
            <a:endParaRPr lang="en-US" sz="900" b="0" i="0" u="none" strike="noStrike" cap="none" dirty="0">
              <a:solidFill>
                <a:srgbClr val="000000"/>
              </a:solidFill>
              <a:latin typeface="Courier New"/>
              <a:ea typeface="Courier New"/>
              <a:cs typeface="Courier New"/>
              <a:sym typeface="Courier New"/>
            </a:endParaRPr>
          </a:p>
          <a:p>
            <a:pPr lvl="0">
              <a:buClr>
                <a:schemeClr val="dk1"/>
              </a:buClr>
              <a:buSzPts val="1100"/>
            </a:pPr>
            <a:r>
              <a:rPr lang="en-US" sz="900" b="0" i="0" u="none" strike="noStrike" cap="none" dirty="0">
                <a:solidFill>
                  <a:srgbClr val="000000"/>
                </a:solidFill>
                <a:latin typeface="Courier New"/>
                <a:ea typeface="Courier New"/>
                <a:cs typeface="Courier New"/>
                <a:sym typeface="Courier New"/>
              </a:rPr>
              <a:t>SELECT COUNT (</a:t>
            </a:r>
            <a:r>
              <a:rPr lang="en-US" sz="900" b="0" i="0" u="none" strike="noStrike" cap="none" dirty="0" err="1">
                <a:solidFill>
                  <a:srgbClr val="000000"/>
                </a:solidFill>
                <a:latin typeface="Courier New"/>
                <a:ea typeface="Courier New"/>
                <a:cs typeface="Courier New"/>
                <a:sym typeface="Courier New"/>
              </a:rPr>
              <a:t>model_name</a:t>
            </a:r>
            <a:r>
              <a:rPr lang="en-US" sz="900" b="0" i="0" u="none" strike="noStrike" cap="none" dirty="0">
                <a:solidFill>
                  <a:srgbClr val="000000"/>
                </a:solidFill>
                <a:latin typeface="Courier New"/>
                <a:ea typeface="Courier New"/>
                <a:cs typeface="Courier New"/>
                <a:sym typeface="Courier New"/>
              </a:rPr>
              <a:t>) </a:t>
            </a:r>
          </a:p>
          <a:p>
            <a:pPr lvl="0">
              <a:buClr>
                <a:schemeClr val="dk1"/>
              </a:buClr>
              <a:buSzPts val="1100"/>
            </a:pPr>
            <a:r>
              <a:rPr lang="en-US" sz="900" b="0" i="0" u="none" strike="noStrike" cap="none" dirty="0">
                <a:solidFill>
                  <a:srgbClr val="000000"/>
                </a:solidFill>
                <a:latin typeface="Courier New"/>
                <a:ea typeface="Courier New"/>
                <a:cs typeface="Courier New"/>
                <a:sym typeface="Courier New"/>
              </a:rPr>
              <a:t>FROM purchase</a:t>
            </a:r>
          </a:p>
          <a:p>
            <a:pPr lvl="0">
              <a:buClr>
                <a:schemeClr val="dk1"/>
              </a:buClr>
              <a:buSzPts val="1100"/>
            </a:pPr>
            <a:r>
              <a:rPr lang="en-US" sz="900" b="0" i="0" u="none" strike="noStrike" cap="none" dirty="0">
                <a:solidFill>
                  <a:srgbClr val="000000"/>
                </a:solidFill>
                <a:latin typeface="Courier New"/>
                <a:ea typeface="Courier New"/>
                <a:cs typeface="Courier New"/>
                <a:sym typeface="Courier New"/>
              </a:rPr>
              <a:t>WHERE </a:t>
            </a:r>
            <a:r>
              <a:rPr lang="en-US" sz="900" b="0" i="0" u="none" strike="noStrike" cap="none" dirty="0" err="1">
                <a:solidFill>
                  <a:srgbClr val="000000"/>
                </a:solidFill>
                <a:latin typeface="Courier New"/>
                <a:ea typeface="Courier New"/>
                <a:cs typeface="Courier New"/>
                <a:sym typeface="Courier New"/>
              </a:rPr>
              <a:t>model_name</a:t>
            </a:r>
            <a:r>
              <a:rPr lang="en-US" sz="900" b="0" i="0" u="none" strike="noStrike" cap="none" dirty="0">
                <a:solidFill>
                  <a:srgbClr val="000000"/>
                </a:solidFill>
                <a:latin typeface="Courier New"/>
                <a:ea typeface="Courier New"/>
                <a:cs typeface="Courier New"/>
                <a:sym typeface="Courier New"/>
              </a:rPr>
              <a:t> LIKE '%Eugene Narrow%';</a:t>
            </a:r>
          </a:p>
          <a:p>
            <a:pPr lvl="0">
              <a:buClr>
                <a:schemeClr val="dk1"/>
              </a:buClr>
              <a:buSzPts val="1100"/>
            </a:pPr>
            <a:endParaRPr lang="en-US" sz="900" b="0" i="0" u="none" strike="noStrike" cap="none" dirty="0">
              <a:solidFill>
                <a:srgbClr val="000000"/>
              </a:solidFill>
              <a:latin typeface="Courier New"/>
              <a:ea typeface="Courier New"/>
              <a:cs typeface="Courier New"/>
              <a:sym typeface="Courier New"/>
            </a:endParaRPr>
          </a:p>
          <a:p>
            <a:pPr lvl="0">
              <a:buClr>
                <a:schemeClr val="dk1"/>
              </a:buClr>
              <a:buSzPts val="1100"/>
            </a:pPr>
            <a:r>
              <a:rPr lang="en-US" sz="900" b="0" i="0" u="none" strike="noStrike" cap="none" dirty="0">
                <a:solidFill>
                  <a:srgbClr val="000000"/>
                </a:solidFill>
                <a:latin typeface="Courier New"/>
                <a:ea typeface="Courier New"/>
                <a:cs typeface="Courier New"/>
                <a:sym typeface="Courier New"/>
              </a:rPr>
              <a:t>SELECT COUNT (</a:t>
            </a:r>
            <a:r>
              <a:rPr lang="en-US" sz="900" b="0" i="0" u="none" strike="noStrike" cap="none" dirty="0" err="1">
                <a:solidFill>
                  <a:srgbClr val="000000"/>
                </a:solidFill>
                <a:latin typeface="Courier New"/>
                <a:ea typeface="Courier New"/>
                <a:cs typeface="Courier New"/>
                <a:sym typeface="Courier New"/>
              </a:rPr>
              <a:t>model_name</a:t>
            </a:r>
            <a:r>
              <a:rPr lang="en-US" sz="900" b="0" i="0" u="none" strike="noStrike" cap="none" dirty="0">
                <a:solidFill>
                  <a:srgbClr val="000000"/>
                </a:solidFill>
                <a:latin typeface="Courier New"/>
                <a:ea typeface="Courier New"/>
                <a:cs typeface="Courier New"/>
                <a:sym typeface="Courier New"/>
              </a:rPr>
              <a:t>) </a:t>
            </a:r>
          </a:p>
          <a:p>
            <a:pPr lvl="0">
              <a:buClr>
                <a:schemeClr val="dk1"/>
              </a:buClr>
              <a:buSzPts val="1100"/>
            </a:pPr>
            <a:r>
              <a:rPr lang="en-US" sz="900" b="0" i="0" u="none" strike="noStrike" cap="none" dirty="0">
                <a:solidFill>
                  <a:srgbClr val="000000"/>
                </a:solidFill>
                <a:latin typeface="Courier New"/>
                <a:ea typeface="Courier New"/>
                <a:cs typeface="Courier New"/>
                <a:sym typeface="Courier New"/>
              </a:rPr>
              <a:t>FROM purchase</a:t>
            </a:r>
          </a:p>
          <a:p>
            <a:pPr lvl="0">
              <a:buClr>
                <a:schemeClr val="dk1"/>
              </a:buClr>
              <a:buSzPts val="1100"/>
            </a:pPr>
            <a:r>
              <a:rPr lang="en-US" sz="900" b="0" i="0" u="none" strike="noStrike" cap="none" dirty="0">
                <a:solidFill>
                  <a:srgbClr val="000000"/>
                </a:solidFill>
                <a:latin typeface="Courier New"/>
                <a:ea typeface="Courier New"/>
                <a:cs typeface="Courier New"/>
                <a:sym typeface="Courier New"/>
              </a:rPr>
              <a:t>WHERE </a:t>
            </a:r>
            <a:r>
              <a:rPr lang="en-US" sz="900" b="0" i="0" u="none" strike="noStrike" cap="none" dirty="0" err="1">
                <a:solidFill>
                  <a:srgbClr val="000000"/>
                </a:solidFill>
                <a:latin typeface="Courier New"/>
                <a:ea typeface="Courier New"/>
                <a:cs typeface="Courier New"/>
                <a:sym typeface="Courier New"/>
              </a:rPr>
              <a:t>model_name</a:t>
            </a:r>
            <a:r>
              <a:rPr lang="en-US" sz="900" b="0" i="0" u="none" strike="noStrike" cap="none" dirty="0">
                <a:solidFill>
                  <a:srgbClr val="000000"/>
                </a:solidFill>
                <a:latin typeface="Courier New"/>
                <a:ea typeface="Courier New"/>
                <a:cs typeface="Courier New"/>
                <a:sym typeface="Courier New"/>
              </a:rPr>
              <a:t> LIKE '%Brady%';</a:t>
            </a:r>
          </a:p>
          <a:p>
            <a:pPr lvl="0">
              <a:buClr>
                <a:schemeClr val="dk1"/>
              </a:buClr>
              <a:buSzPts val="1100"/>
            </a:pPr>
            <a:endParaRPr lang="en-US" sz="900" b="0" i="0" u="none" strike="noStrike" cap="none" dirty="0">
              <a:solidFill>
                <a:srgbClr val="000000"/>
              </a:solidFill>
              <a:latin typeface="Courier New"/>
              <a:ea typeface="Courier New"/>
              <a:cs typeface="Courier New"/>
              <a:sym typeface="Courier New"/>
            </a:endParaRPr>
          </a:p>
          <a:p>
            <a:pPr lvl="0">
              <a:buClr>
                <a:schemeClr val="dk1"/>
              </a:buClr>
              <a:buSzPts val="1100"/>
            </a:pPr>
            <a:r>
              <a:rPr lang="en-US" sz="900" b="0" i="0" u="none" strike="noStrike" cap="none" dirty="0">
                <a:solidFill>
                  <a:srgbClr val="000000"/>
                </a:solidFill>
                <a:latin typeface="Courier New"/>
                <a:ea typeface="Courier New"/>
                <a:cs typeface="Courier New"/>
                <a:sym typeface="Courier New"/>
              </a:rPr>
              <a:t>SELECT COUNT (</a:t>
            </a:r>
            <a:r>
              <a:rPr lang="en-US" sz="900" b="0" i="0" u="none" strike="noStrike" cap="none" dirty="0" err="1">
                <a:solidFill>
                  <a:srgbClr val="000000"/>
                </a:solidFill>
                <a:latin typeface="Courier New"/>
                <a:ea typeface="Courier New"/>
                <a:cs typeface="Courier New"/>
                <a:sym typeface="Courier New"/>
              </a:rPr>
              <a:t>model_name</a:t>
            </a:r>
            <a:r>
              <a:rPr lang="en-US" sz="900" b="0" i="0" u="none" strike="noStrike" cap="none" dirty="0">
                <a:solidFill>
                  <a:srgbClr val="000000"/>
                </a:solidFill>
                <a:latin typeface="Courier New"/>
                <a:ea typeface="Courier New"/>
                <a:cs typeface="Courier New"/>
                <a:sym typeface="Courier New"/>
              </a:rPr>
              <a:t>) </a:t>
            </a:r>
          </a:p>
          <a:p>
            <a:pPr lvl="0">
              <a:buClr>
                <a:schemeClr val="dk1"/>
              </a:buClr>
              <a:buSzPts val="1100"/>
            </a:pPr>
            <a:r>
              <a:rPr lang="en-US" sz="900" b="0" i="0" u="none" strike="noStrike" cap="none" dirty="0">
                <a:solidFill>
                  <a:srgbClr val="000000"/>
                </a:solidFill>
                <a:latin typeface="Courier New"/>
                <a:ea typeface="Courier New"/>
                <a:cs typeface="Courier New"/>
                <a:sym typeface="Courier New"/>
              </a:rPr>
              <a:t>FROM purchase</a:t>
            </a:r>
          </a:p>
          <a:p>
            <a:pPr lvl="0">
              <a:buClr>
                <a:schemeClr val="dk1"/>
              </a:buClr>
              <a:buSzPts val="1100"/>
            </a:pPr>
            <a:r>
              <a:rPr lang="en-US" sz="900" b="0" i="0" u="none" strike="noStrike" cap="none" dirty="0">
                <a:solidFill>
                  <a:srgbClr val="000000"/>
                </a:solidFill>
                <a:latin typeface="Courier New"/>
                <a:ea typeface="Courier New"/>
                <a:cs typeface="Courier New"/>
                <a:sym typeface="Courier New"/>
              </a:rPr>
              <a:t>WHERE </a:t>
            </a:r>
            <a:r>
              <a:rPr lang="en-US" sz="900" b="0" i="0" u="none" strike="noStrike" cap="none" dirty="0" err="1">
                <a:solidFill>
                  <a:srgbClr val="000000"/>
                </a:solidFill>
                <a:latin typeface="Courier New"/>
                <a:ea typeface="Courier New"/>
                <a:cs typeface="Courier New"/>
                <a:sym typeface="Courier New"/>
              </a:rPr>
              <a:t>model_name</a:t>
            </a:r>
            <a:r>
              <a:rPr lang="en-US" sz="900" b="0" i="0" u="none" strike="noStrike" cap="none" dirty="0">
                <a:solidFill>
                  <a:srgbClr val="000000"/>
                </a:solidFill>
                <a:latin typeface="Courier New"/>
                <a:ea typeface="Courier New"/>
                <a:cs typeface="Courier New"/>
                <a:sym typeface="Courier New"/>
              </a:rPr>
              <a:t> LIKE '%Monocle%';</a:t>
            </a:r>
          </a:p>
          <a:p>
            <a:pPr lvl="0">
              <a:buClr>
                <a:schemeClr val="dk1"/>
              </a:buClr>
              <a:buSzPts val="1100"/>
            </a:pPr>
            <a:endParaRPr lang="en-US" sz="900" b="0" i="0" u="none" strike="noStrike" cap="none" dirty="0">
              <a:solidFill>
                <a:srgbClr val="000000"/>
              </a:solidFill>
              <a:latin typeface="Courier New"/>
              <a:ea typeface="Courier New"/>
              <a:cs typeface="Courier New"/>
              <a:sym typeface="Courier New"/>
            </a:endParaRPr>
          </a:p>
          <a:p>
            <a:pPr lvl="0">
              <a:buClr>
                <a:schemeClr val="dk1"/>
              </a:buClr>
              <a:buSzPts val="1100"/>
            </a:pPr>
            <a:r>
              <a:rPr lang="en-US" sz="900" b="0" i="0" u="none" strike="noStrike" cap="none" dirty="0">
                <a:solidFill>
                  <a:srgbClr val="000000"/>
                </a:solidFill>
                <a:latin typeface="Courier New"/>
                <a:ea typeface="Courier New"/>
                <a:cs typeface="Courier New"/>
                <a:sym typeface="Courier New"/>
              </a:rPr>
              <a:t>SELECT COUNT (</a:t>
            </a:r>
            <a:r>
              <a:rPr lang="en-US" sz="900" b="0" i="0" u="none" strike="noStrike" cap="none" dirty="0" err="1">
                <a:solidFill>
                  <a:srgbClr val="000000"/>
                </a:solidFill>
                <a:latin typeface="Courier New"/>
                <a:ea typeface="Courier New"/>
                <a:cs typeface="Courier New"/>
                <a:sym typeface="Courier New"/>
              </a:rPr>
              <a:t>model_name</a:t>
            </a:r>
            <a:r>
              <a:rPr lang="en-US" sz="900" b="0" i="0" u="none" strike="noStrike" cap="none" dirty="0">
                <a:solidFill>
                  <a:srgbClr val="000000"/>
                </a:solidFill>
                <a:latin typeface="Courier New"/>
                <a:ea typeface="Courier New"/>
                <a:cs typeface="Courier New"/>
                <a:sym typeface="Courier New"/>
              </a:rPr>
              <a:t>) </a:t>
            </a:r>
          </a:p>
          <a:p>
            <a:pPr lvl="0">
              <a:buClr>
                <a:schemeClr val="dk1"/>
              </a:buClr>
              <a:buSzPts val="1100"/>
            </a:pPr>
            <a:r>
              <a:rPr lang="en-US" sz="900" b="0" i="0" u="none" strike="noStrike" cap="none" dirty="0">
                <a:solidFill>
                  <a:srgbClr val="000000"/>
                </a:solidFill>
                <a:latin typeface="Courier New"/>
                <a:ea typeface="Courier New"/>
                <a:cs typeface="Courier New"/>
                <a:sym typeface="Courier New"/>
              </a:rPr>
              <a:t>FROM purchase</a:t>
            </a:r>
          </a:p>
          <a:p>
            <a:pPr lvl="0">
              <a:buClr>
                <a:schemeClr val="dk1"/>
              </a:buClr>
              <a:buSzPts val="1100"/>
            </a:pPr>
            <a:r>
              <a:rPr lang="en-US" sz="900" b="0" i="0" u="none" strike="noStrike" cap="none" dirty="0">
                <a:solidFill>
                  <a:srgbClr val="000000"/>
                </a:solidFill>
                <a:latin typeface="Courier New"/>
                <a:ea typeface="Courier New"/>
                <a:cs typeface="Courier New"/>
                <a:sym typeface="Courier New"/>
              </a:rPr>
              <a:t>WHERE </a:t>
            </a:r>
            <a:r>
              <a:rPr lang="en-US" sz="900" b="0" i="0" u="none" strike="noStrike" cap="none" dirty="0" err="1">
                <a:solidFill>
                  <a:srgbClr val="000000"/>
                </a:solidFill>
                <a:latin typeface="Courier New"/>
                <a:ea typeface="Courier New"/>
                <a:cs typeface="Courier New"/>
                <a:sym typeface="Courier New"/>
              </a:rPr>
              <a:t>model_name</a:t>
            </a:r>
            <a:r>
              <a:rPr lang="en-US" sz="900" b="0" i="0" u="none" strike="noStrike" cap="none" dirty="0">
                <a:solidFill>
                  <a:srgbClr val="000000"/>
                </a:solidFill>
                <a:latin typeface="Courier New"/>
                <a:ea typeface="Courier New"/>
                <a:cs typeface="Courier New"/>
                <a:sym typeface="Courier New"/>
              </a:rPr>
              <a:t> LIKE '%Olive%';</a:t>
            </a:r>
            <a:endParaRPr sz="900" b="0" i="0" u="none" strike="noStrike" cap="none" dirty="0">
              <a:solidFill>
                <a:srgbClr val="000000"/>
              </a:solidFill>
              <a:latin typeface="Courier New"/>
              <a:ea typeface="Courier New"/>
              <a:cs typeface="Courier New"/>
              <a:sym typeface="Courier New"/>
            </a:endParaRPr>
          </a:p>
        </p:txBody>
      </p:sp>
      <p:sp>
        <p:nvSpPr>
          <p:cNvPr id="22" name="Arrow: Down 21">
            <a:extLst>
              <a:ext uri="{FF2B5EF4-FFF2-40B4-BE49-F238E27FC236}">
                <a16:creationId xmlns:a16="http://schemas.microsoft.com/office/drawing/2014/main" id="{C4DB3282-823A-4EAA-B859-3A848F3EA049}"/>
              </a:ext>
            </a:extLst>
          </p:cNvPr>
          <p:cNvSpPr/>
          <p:nvPr/>
        </p:nvSpPr>
        <p:spPr>
          <a:xfrm>
            <a:off x="5374434" y="4477230"/>
            <a:ext cx="279918" cy="27991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5AAFB267-005F-4AFC-AFE2-069AB9B2C566}"/>
              </a:ext>
            </a:extLst>
          </p:cNvPr>
          <p:cNvGraphicFramePr>
            <a:graphicFrameLocks noGrp="1"/>
          </p:cNvGraphicFramePr>
          <p:nvPr>
            <p:extLst>
              <p:ext uri="{D42A27DB-BD31-4B8C-83A1-F6EECF244321}">
                <p14:modId xmlns:p14="http://schemas.microsoft.com/office/powerpoint/2010/main" val="2955490742"/>
              </p:ext>
            </p:extLst>
          </p:nvPr>
        </p:nvGraphicFramePr>
        <p:xfrm>
          <a:off x="3526581" y="4819612"/>
          <a:ext cx="4025902" cy="571500"/>
        </p:xfrm>
        <a:graphic>
          <a:graphicData uri="http://schemas.openxmlformats.org/drawingml/2006/table">
            <a:tbl>
              <a:tblPr>
                <a:tableStyleId>{5C22544A-7EE6-4342-B048-85BDC9FD1C3A}</a:tableStyleId>
              </a:tblPr>
              <a:tblGrid>
                <a:gridCol w="609120">
                  <a:extLst>
                    <a:ext uri="{9D8B030D-6E8A-4147-A177-3AD203B41FA5}">
                      <a16:colId xmlns:a16="http://schemas.microsoft.com/office/drawing/2014/main" val="3441812428"/>
                    </a:ext>
                  </a:extLst>
                </a:gridCol>
                <a:gridCol w="609120">
                  <a:extLst>
                    <a:ext uri="{9D8B030D-6E8A-4147-A177-3AD203B41FA5}">
                      <a16:colId xmlns:a16="http://schemas.microsoft.com/office/drawing/2014/main" val="1069932892"/>
                    </a:ext>
                  </a:extLst>
                </a:gridCol>
                <a:gridCol w="980302">
                  <a:extLst>
                    <a:ext uri="{9D8B030D-6E8A-4147-A177-3AD203B41FA5}">
                      <a16:colId xmlns:a16="http://schemas.microsoft.com/office/drawing/2014/main" val="3589461217"/>
                    </a:ext>
                  </a:extLst>
                </a:gridCol>
                <a:gridCol w="609120">
                  <a:extLst>
                    <a:ext uri="{9D8B030D-6E8A-4147-A177-3AD203B41FA5}">
                      <a16:colId xmlns:a16="http://schemas.microsoft.com/office/drawing/2014/main" val="3956710105"/>
                    </a:ext>
                  </a:extLst>
                </a:gridCol>
                <a:gridCol w="609120">
                  <a:extLst>
                    <a:ext uri="{9D8B030D-6E8A-4147-A177-3AD203B41FA5}">
                      <a16:colId xmlns:a16="http://schemas.microsoft.com/office/drawing/2014/main" val="2178880121"/>
                    </a:ext>
                  </a:extLst>
                </a:gridCol>
                <a:gridCol w="609120">
                  <a:extLst>
                    <a:ext uri="{9D8B030D-6E8A-4147-A177-3AD203B41FA5}">
                      <a16:colId xmlns:a16="http://schemas.microsoft.com/office/drawing/2014/main" val="3078726051"/>
                    </a:ext>
                  </a:extLst>
                </a:gridCol>
              </a:tblGrid>
              <a:tr h="190500">
                <a:tc gridSpan="6">
                  <a:txBody>
                    <a:bodyPr/>
                    <a:lstStyle/>
                    <a:p>
                      <a:pPr algn="ctr" fontAlgn="b"/>
                      <a:r>
                        <a:rPr lang="en-US" sz="1100" u="none" strike="noStrike">
                          <a:effectLst/>
                        </a:rPr>
                        <a:t>Model Name Purchased</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73545330"/>
                  </a:ext>
                </a:extLst>
              </a:tr>
              <a:tr h="190500">
                <a:tc>
                  <a:txBody>
                    <a:bodyPr/>
                    <a:lstStyle/>
                    <a:p>
                      <a:pPr algn="l" fontAlgn="b"/>
                      <a:r>
                        <a:rPr lang="en-US" sz="1100" u="none" strike="noStrike">
                          <a:effectLst/>
                        </a:rPr>
                        <a:t>Lucy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Dawes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Eugene Narrow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Brady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Monocle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Olive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30377113"/>
                  </a:ext>
                </a:extLst>
              </a:tr>
              <a:tr h="190500">
                <a:tc>
                  <a:txBody>
                    <a:bodyPr/>
                    <a:lstStyle/>
                    <a:p>
                      <a:pPr algn="r" fontAlgn="b"/>
                      <a:r>
                        <a:rPr lang="en-US" sz="1100" u="none" strike="noStrike">
                          <a:effectLst/>
                        </a:rPr>
                        <a:t>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50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43638080"/>
                  </a:ext>
                </a:extLst>
              </a:tr>
            </a:tbl>
          </a:graphicData>
        </a:graphic>
      </p:graphicFrame>
      <p:sp>
        <p:nvSpPr>
          <p:cNvPr id="23" name="Shape 323">
            <a:extLst>
              <a:ext uri="{FF2B5EF4-FFF2-40B4-BE49-F238E27FC236}">
                <a16:creationId xmlns:a16="http://schemas.microsoft.com/office/drawing/2014/main" id="{0D5E0FE6-280E-4A43-9FBF-EA1A0CE93F2B}"/>
              </a:ext>
            </a:extLst>
          </p:cNvPr>
          <p:cNvSpPr txBox="1"/>
          <p:nvPr/>
        </p:nvSpPr>
        <p:spPr>
          <a:xfrm>
            <a:off x="8189946" y="868566"/>
            <a:ext cx="2813178" cy="1840442"/>
          </a:xfrm>
          <a:prstGeom prst="rect">
            <a:avLst/>
          </a:prstGeom>
          <a:solidFill>
            <a:srgbClr val="D9D9D9"/>
          </a:solidFill>
          <a:ln>
            <a:noFill/>
          </a:ln>
        </p:spPr>
        <p:txBody>
          <a:bodyPr spcFirstLastPara="1" wrap="square" lIns="91425" tIns="91425" rIns="91425" bIns="91425" anchor="t" anchorCtr="0">
            <a:noAutofit/>
          </a:bodyPr>
          <a:lstStyle/>
          <a:p>
            <a:pPr lvl="0">
              <a:buClr>
                <a:schemeClr val="dk1"/>
              </a:buClr>
              <a:buSzPts val="1100"/>
            </a:pPr>
            <a:r>
              <a:rPr lang="en-US" sz="900" b="0" i="0" u="none" strike="noStrike" cap="none" dirty="0">
                <a:solidFill>
                  <a:srgbClr val="000000"/>
                </a:solidFill>
                <a:latin typeface="Courier New"/>
                <a:ea typeface="Courier New"/>
                <a:cs typeface="Courier New"/>
                <a:sym typeface="Courier New"/>
              </a:rPr>
              <a:t>SELECT COUNT (price) </a:t>
            </a:r>
          </a:p>
          <a:p>
            <a:pPr lvl="0">
              <a:buClr>
                <a:schemeClr val="dk1"/>
              </a:buClr>
              <a:buSzPts val="1100"/>
            </a:pPr>
            <a:r>
              <a:rPr lang="en-US" sz="900" b="0" i="0" u="none" strike="noStrike" cap="none" dirty="0">
                <a:solidFill>
                  <a:srgbClr val="000000"/>
                </a:solidFill>
                <a:latin typeface="Courier New"/>
                <a:ea typeface="Courier New"/>
                <a:cs typeface="Courier New"/>
                <a:sym typeface="Courier New"/>
              </a:rPr>
              <a:t>FROM purchase</a:t>
            </a:r>
          </a:p>
          <a:p>
            <a:pPr lvl="0">
              <a:buClr>
                <a:schemeClr val="dk1"/>
              </a:buClr>
              <a:buSzPts val="1100"/>
            </a:pPr>
            <a:r>
              <a:rPr lang="en-US" sz="900" b="0" i="0" u="none" strike="noStrike" cap="none" dirty="0">
                <a:solidFill>
                  <a:srgbClr val="000000"/>
                </a:solidFill>
                <a:latin typeface="Courier New"/>
                <a:ea typeface="Courier New"/>
                <a:cs typeface="Courier New"/>
                <a:sym typeface="Courier New"/>
              </a:rPr>
              <a:t>WHERE price = 150;</a:t>
            </a:r>
          </a:p>
          <a:p>
            <a:pPr lvl="0">
              <a:buClr>
                <a:schemeClr val="dk1"/>
              </a:buClr>
              <a:buSzPts val="1100"/>
            </a:pPr>
            <a:endParaRPr lang="en-US" sz="900" b="0" i="0" u="none" strike="noStrike" cap="none" dirty="0">
              <a:solidFill>
                <a:srgbClr val="000000"/>
              </a:solidFill>
              <a:latin typeface="Courier New"/>
              <a:ea typeface="Courier New"/>
              <a:cs typeface="Courier New"/>
              <a:sym typeface="Courier New"/>
            </a:endParaRPr>
          </a:p>
          <a:p>
            <a:pPr lvl="0">
              <a:buClr>
                <a:schemeClr val="dk1"/>
              </a:buClr>
              <a:buSzPts val="1100"/>
            </a:pPr>
            <a:r>
              <a:rPr lang="en-US" sz="900" b="0" i="0" u="none" strike="noStrike" cap="none" dirty="0">
                <a:solidFill>
                  <a:srgbClr val="000000"/>
                </a:solidFill>
                <a:latin typeface="Courier New"/>
                <a:ea typeface="Courier New"/>
                <a:cs typeface="Courier New"/>
                <a:sym typeface="Courier New"/>
              </a:rPr>
              <a:t>SELECT COUNT (price) </a:t>
            </a:r>
          </a:p>
          <a:p>
            <a:pPr lvl="0">
              <a:buClr>
                <a:schemeClr val="dk1"/>
              </a:buClr>
              <a:buSzPts val="1100"/>
            </a:pPr>
            <a:r>
              <a:rPr lang="en-US" sz="900" b="0" i="0" u="none" strike="noStrike" cap="none" dirty="0">
                <a:solidFill>
                  <a:srgbClr val="000000"/>
                </a:solidFill>
                <a:latin typeface="Courier New"/>
                <a:ea typeface="Courier New"/>
                <a:cs typeface="Courier New"/>
                <a:sym typeface="Courier New"/>
              </a:rPr>
              <a:t>FROM purchase</a:t>
            </a:r>
          </a:p>
          <a:p>
            <a:pPr lvl="0">
              <a:buClr>
                <a:schemeClr val="dk1"/>
              </a:buClr>
              <a:buSzPts val="1100"/>
            </a:pPr>
            <a:r>
              <a:rPr lang="en-US" sz="900" b="0" i="0" u="none" strike="noStrike" cap="none" dirty="0">
                <a:solidFill>
                  <a:srgbClr val="000000"/>
                </a:solidFill>
                <a:latin typeface="Courier New"/>
                <a:ea typeface="Courier New"/>
                <a:cs typeface="Courier New"/>
                <a:sym typeface="Courier New"/>
              </a:rPr>
              <a:t>WHERE price = 95;</a:t>
            </a:r>
          </a:p>
          <a:p>
            <a:pPr lvl="0">
              <a:buClr>
                <a:schemeClr val="dk1"/>
              </a:buClr>
              <a:buSzPts val="1100"/>
            </a:pPr>
            <a:endParaRPr lang="en-US" sz="900" b="0" i="0" u="none" strike="noStrike" cap="none" dirty="0">
              <a:solidFill>
                <a:srgbClr val="000000"/>
              </a:solidFill>
              <a:latin typeface="Courier New"/>
              <a:ea typeface="Courier New"/>
              <a:cs typeface="Courier New"/>
              <a:sym typeface="Courier New"/>
            </a:endParaRPr>
          </a:p>
          <a:p>
            <a:pPr lvl="0">
              <a:buClr>
                <a:schemeClr val="dk1"/>
              </a:buClr>
              <a:buSzPts val="1100"/>
            </a:pPr>
            <a:r>
              <a:rPr lang="en-US" sz="900" b="0" i="0" u="none" strike="noStrike" cap="none" dirty="0">
                <a:solidFill>
                  <a:srgbClr val="000000"/>
                </a:solidFill>
                <a:latin typeface="Courier New"/>
                <a:ea typeface="Courier New"/>
                <a:cs typeface="Courier New"/>
                <a:sym typeface="Courier New"/>
              </a:rPr>
              <a:t>SELECT COUNT (price) </a:t>
            </a:r>
          </a:p>
          <a:p>
            <a:pPr lvl="0">
              <a:buClr>
                <a:schemeClr val="dk1"/>
              </a:buClr>
              <a:buSzPts val="1100"/>
            </a:pPr>
            <a:r>
              <a:rPr lang="en-US" sz="900" b="0" i="0" u="none" strike="noStrike" cap="none" dirty="0">
                <a:solidFill>
                  <a:srgbClr val="000000"/>
                </a:solidFill>
                <a:latin typeface="Courier New"/>
                <a:ea typeface="Courier New"/>
                <a:cs typeface="Courier New"/>
                <a:sym typeface="Courier New"/>
              </a:rPr>
              <a:t>FROM purchase</a:t>
            </a:r>
          </a:p>
          <a:p>
            <a:pPr lvl="0">
              <a:buClr>
                <a:schemeClr val="dk1"/>
              </a:buClr>
              <a:buSzPts val="1100"/>
            </a:pPr>
            <a:r>
              <a:rPr lang="en-US" sz="900" b="0" i="0" u="none" strike="noStrike" cap="none" dirty="0">
                <a:solidFill>
                  <a:srgbClr val="000000"/>
                </a:solidFill>
                <a:latin typeface="Courier New"/>
                <a:ea typeface="Courier New"/>
                <a:cs typeface="Courier New"/>
                <a:sym typeface="Courier New"/>
              </a:rPr>
              <a:t>WHERE price = 50;</a:t>
            </a:r>
            <a:endParaRPr sz="900" b="0" i="0" u="none" strike="noStrike" cap="none" dirty="0">
              <a:solidFill>
                <a:srgbClr val="000000"/>
              </a:solidFill>
              <a:latin typeface="Courier New"/>
              <a:ea typeface="Courier New"/>
              <a:cs typeface="Courier New"/>
              <a:sym typeface="Courier New"/>
            </a:endParaRPr>
          </a:p>
        </p:txBody>
      </p:sp>
      <p:sp>
        <p:nvSpPr>
          <p:cNvPr id="24" name="Arrow: Down 23">
            <a:extLst>
              <a:ext uri="{FF2B5EF4-FFF2-40B4-BE49-F238E27FC236}">
                <a16:creationId xmlns:a16="http://schemas.microsoft.com/office/drawing/2014/main" id="{BCB80C64-8846-4A95-83BF-A86A4F4208F7}"/>
              </a:ext>
            </a:extLst>
          </p:cNvPr>
          <p:cNvSpPr/>
          <p:nvPr/>
        </p:nvSpPr>
        <p:spPr>
          <a:xfrm>
            <a:off x="9456576" y="2833438"/>
            <a:ext cx="279918" cy="43231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7" name="Table 6">
            <a:extLst>
              <a:ext uri="{FF2B5EF4-FFF2-40B4-BE49-F238E27FC236}">
                <a16:creationId xmlns:a16="http://schemas.microsoft.com/office/drawing/2014/main" id="{73220E17-CA77-4D58-B45B-B33D523C6DCE}"/>
              </a:ext>
            </a:extLst>
          </p:cNvPr>
          <p:cNvGraphicFramePr>
            <a:graphicFrameLocks noGrp="1"/>
          </p:cNvGraphicFramePr>
          <p:nvPr>
            <p:extLst>
              <p:ext uri="{D42A27DB-BD31-4B8C-83A1-F6EECF244321}">
                <p14:modId xmlns:p14="http://schemas.microsoft.com/office/powerpoint/2010/main" val="4031452776"/>
              </p:ext>
            </p:extLst>
          </p:nvPr>
        </p:nvGraphicFramePr>
        <p:xfrm>
          <a:off x="8267830" y="3429000"/>
          <a:ext cx="2806699" cy="571500"/>
        </p:xfrm>
        <a:graphic>
          <a:graphicData uri="http://schemas.openxmlformats.org/drawingml/2006/table">
            <a:tbl>
              <a:tblPr>
                <a:tableStyleId>{5C22544A-7EE6-4342-B048-85BDC9FD1C3A}</a:tableStyleId>
              </a:tblPr>
              <a:tblGrid>
                <a:gridCol w="608911">
                  <a:extLst>
                    <a:ext uri="{9D8B030D-6E8A-4147-A177-3AD203B41FA5}">
                      <a16:colId xmlns:a16="http://schemas.microsoft.com/office/drawing/2014/main" val="349435513"/>
                    </a:ext>
                  </a:extLst>
                </a:gridCol>
                <a:gridCol w="608911">
                  <a:extLst>
                    <a:ext uri="{9D8B030D-6E8A-4147-A177-3AD203B41FA5}">
                      <a16:colId xmlns:a16="http://schemas.microsoft.com/office/drawing/2014/main" val="1680523745"/>
                    </a:ext>
                  </a:extLst>
                </a:gridCol>
                <a:gridCol w="608911">
                  <a:extLst>
                    <a:ext uri="{9D8B030D-6E8A-4147-A177-3AD203B41FA5}">
                      <a16:colId xmlns:a16="http://schemas.microsoft.com/office/drawing/2014/main" val="4197279091"/>
                    </a:ext>
                  </a:extLst>
                </a:gridCol>
                <a:gridCol w="979966">
                  <a:extLst>
                    <a:ext uri="{9D8B030D-6E8A-4147-A177-3AD203B41FA5}">
                      <a16:colId xmlns:a16="http://schemas.microsoft.com/office/drawing/2014/main" val="1799063646"/>
                    </a:ext>
                  </a:extLst>
                </a:gridCol>
              </a:tblGrid>
              <a:tr h="190500">
                <a:tc gridSpan="4">
                  <a:txBody>
                    <a:bodyPr/>
                    <a:lstStyle/>
                    <a:p>
                      <a:pPr algn="ctr" fontAlgn="b"/>
                      <a:r>
                        <a:rPr lang="en-US" sz="1100" u="none" strike="noStrike">
                          <a:effectLst/>
                        </a:rPr>
                        <a:t> Purchases by Price</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41985529"/>
                  </a:ext>
                </a:extLst>
              </a:tr>
              <a:tr h="190500">
                <a:tc>
                  <a:txBody>
                    <a:bodyPr/>
                    <a:lstStyle/>
                    <a:p>
                      <a:pPr algn="l" fontAlgn="b"/>
                      <a:r>
                        <a:rPr lang="en-US" sz="1100" u="none" strike="noStrike">
                          <a:effectLst/>
                        </a:rPr>
                        <a:t>Price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150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54156201"/>
                  </a:ext>
                </a:extLst>
              </a:tr>
              <a:tr h="190500">
                <a:tc>
                  <a:txBody>
                    <a:bodyPr/>
                    <a:lstStyle/>
                    <a:p>
                      <a:pPr algn="l" fontAlgn="b"/>
                      <a:r>
                        <a:rPr lang="en-US" sz="1100" u="none" strike="noStrike">
                          <a:effectLst/>
                        </a:rPr>
                        <a:t>Count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193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261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41</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47506057"/>
                  </a:ext>
                </a:extLst>
              </a:tr>
            </a:tbl>
          </a:graphicData>
        </a:graphic>
      </p:graphicFrame>
      <p:sp>
        <p:nvSpPr>
          <p:cNvPr id="25" name="TextBox 24">
            <a:extLst>
              <a:ext uri="{FF2B5EF4-FFF2-40B4-BE49-F238E27FC236}">
                <a16:creationId xmlns:a16="http://schemas.microsoft.com/office/drawing/2014/main" id="{473A2CC9-A0C3-472E-BE7A-FA7298D9B812}"/>
              </a:ext>
            </a:extLst>
          </p:cNvPr>
          <p:cNvSpPr txBox="1"/>
          <p:nvPr/>
        </p:nvSpPr>
        <p:spPr>
          <a:xfrm>
            <a:off x="135295" y="5883264"/>
            <a:ext cx="11863872" cy="954107"/>
          </a:xfrm>
          <a:prstGeom prst="rect">
            <a:avLst/>
          </a:prstGeom>
          <a:solidFill>
            <a:srgbClr val="EAF5F8"/>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1400" dirty="0"/>
              <a:t>Over all it looks like women are doing most of the purchasing, but men are not far behind.  I think your Staff picks may help people decide which glasses to try out.  It also looks like your most expensive glasses are the ones being purchased the most. Take a look at the quality of the $50.00 and see if comparers to the $150.00 once. </a:t>
            </a:r>
          </a:p>
          <a:p>
            <a:endParaRPr lang="en-US" sz="1400" dirty="0"/>
          </a:p>
        </p:txBody>
      </p:sp>
    </p:spTree>
    <p:extLst>
      <p:ext uri="{BB962C8B-B14F-4D97-AF65-F5344CB8AC3E}">
        <p14:creationId xmlns:p14="http://schemas.microsoft.com/office/powerpoint/2010/main" val="1870174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35469027-FB08-455B-80CD-47CB2D9EE3AB}"/>
              </a:ext>
            </a:extLst>
          </p:cNvPr>
          <p:cNvSpPr txBox="1"/>
          <p:nvPr/>
        </p:nvSpPr>
        <p:spPr>
          <a:xfrm>
            <a:off x="0" y="0"/>
            <a:ext cx="12192000" cy="1815882"/>
          </a:xfrm>
          <a:prstGeom prst="rect">
            <a:avLst/>
          </a:prstGeom>
          <a:solidFill>
            <a:srgbClr val="EAF5F8"/>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dirty="0"/>
              <a:t>Over all I think you guys have the right idea in providing a hazzle free and affordable glasses for people.  Your company is doing great in giving back a pair of glasses to people in need.  I think that alone will bring in more customers knowing that they are getting a well made product, but as well they are helping. </a:t>
            </a:r>
          </a:p>
          <a:p>
            <a:pPr algn="ctr"/>
            <a:endParaRPr lang="en-US" sz="1400" dirty="0"/>
          </a:p>
          <a:p>
            <a:pPr algn="ctr"/>
            <a:endParaRPr lang="en-US" sz="1400" dirty="0"/>
          </a:p>
          <a:p>
            <a:pPr algn="ctr"/>
            <a:endParaRPr lang="en-US" sz="1400" dirty="0"/>
          </a:p>
          <a:p>
            <a:pPr algn="ctr"/>
            <a:endParaRPr lang="en-US" sz="1400" dirty="0"/>
          </a:p>
          <a:p>
            <a:pPr algn="ctr"/>
            <a:r>
              <a:rPr lang="en-US" sz="1400" dirty="0"/>
              <a:t>Thank you </a:t>
            </a:r>
          </a:p>
          <a:p>
            <a:pPr algn="ctr"/>
            <a:endParaRPr lang="en-US" sz="1400" dirty="0"/>
          </a:p>
        </p:txBody>
      </p:sp>
      <p:pic>
        <p:nvPicPr>
          <p:cNvPr id="11" name="Picture 10">
            <a:extLst>
              <a:ext uri="{FF2B5EF4-FFF2-40B4-BE49-F238E27FC236}">
                <a16:creationId xmlns:a16="http://schemas.microsoft.com/office/drawing/2014/main" id="{4E6DBFEF-3207-4ADB-9BF1-4C3B9489205C}"/>
              </a:ext>
            </a:extLst>
          </p:cNvPr>
          <p:cNvPicPr>
            <a:picLocks noChangeAspect="1"/>
          </p:cNvPicPr>
          <p:nvPr/>
        </p:nvPicPr>
        <p:blipFill>
          <a:blip r:embed="rId2"/>
          <a:stretch>
            <a:fillRect/>
          </a:stretch>
        </p:blipFill>
        <p:spPr>
          <a:xfrm>
            <a:off x="0" y="1763487"/>
            <a:ext cx="12192000" cy="5094514"/>
          </a:xfrm>
          <a:prstGeom prst="rect">
            <a:avLst/>
          </a:prstGeom>
        </p:spPr>
      </p:pic>
    </p:spTree>
    <p:extLst>
      <p:ext uri="{BB962C8B-B14F-4D97-AF65-F5344CB8AC3E}">
        <p14:creationId xmlns:p14="http://schemas.microsoft.com/office/powerpoint/2010/main" val="458443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A5B41E-CCEA-47B2-9C3D-B3F859C6F680}"/>
              </a:ext>
            </a:extLst>
          </p:cNvPr>
          <p:cNvSpPr txBox="1"/>
          <p:nvPr/>
        </p:nvSpPr>
        <p:spPr>
          <a:xfrm>
            <a:off x="655320" y="365125"/>
            <a:ext cx="5120114" cy="169279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dirty="0">
                <a:solidFill>
                  <a:schemeClr val="bg1"/>
                </a:solidFill>
                <a:latin typeface="+mj-lt"/>
                <a:ea typeface="+mj-ea"/>
                <a:cs typeface="+mj-cs"/>
              </a:rPr>
              <a:t>Table of Contents </a:t>
            </a:r>
          </a:p>
        </p:txBody>
      </p:sp>
      <p:cxnSp>
        <p:nvCxnSpPr>
          <p:cNvPr id="9" name="Straight Arrow Connector 8">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43C9E5D-8EBF-4FFD-8E64-B8B7FBFC54DC}"/>
              </a:ext>
            </a:extLst>
          </p:cNvPr>
          <p:cNvSpPr txBox="1"/>
          <p:nvPr/>
        </p:nvSpPr>
        <p:spPr>
          <a:xfrm>
            <a:off x="655321" y="2575034"/>
            <a:ext cx="5120113" cy="346222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dirty="0">
                <a:solidFill>
                  <a:schemeClr val="bg1"/>
                </a:solidFill>
              </a:rPr>
              <a:t>Get Familiar with </a:t>
            </a:r>
            <a:r>
              <a:rPr lang="en-US" dirty="0" err="1">
                <a:solidFill>
                  <a:schemeClr val="bg1"/>
                </a:solidFill>
              </a:rPr>
              <a:t>Warby</a:t>
            </a:r>
            <a:r>
              <a:rPr lang="en-US" dirty="0">
                <a:solidFill>
                  <a:schemeClr val="bg1"/>
                </a:solidFill>
              </a:rPr>
              <a:t> Parker </a:t>
            </a:r>
          </a:p>
          <a:p>
            <a:pPr marL="342900" indent="-228600">
              <a:lnSpc>
                <a:spcPct val="90000"/>
              </a:lnSpc>
              <a:spcAft>
                <a:spcPts val="600"/>
              </a:spcAft>
              <a:buFont typeface="Arial" panose="020B0604020202020204" pitchFamily="34" charset="0"/>
              <a:buChar char="•"/>
            </a:pPr>
            <a:r>
              <a:rPr lang="en-US" dirty="0">
                <a:solidFill>
                  <a:schemeClr val="bg1"/>
                </a:solidFill>
              </a:rPr>
              <a:t>Introduction to Capstone Project </a:t>
            </a:r>
          </a:p>
          <a:p>
            <a:pPr marL="342900" indent="-228600">
              <a:lnSpc>
                <a:spcPct val="90000"/>
              </a:lnSpc>
              <a:spcAft>
                <a:spcPts val="600"/>
              </a:spcAft>
              <a:buFont typeface="Arial" panose="020B0604020202020204" pitchFamily="34" charset="0"/>
              <a:buChar char="•"/>
            </a:pPr>
            <a:r>
              <a:rPr lang="en-US" dirty="0">
                <a:solidFill>
                  <a:schemeClr val="bg1"/>
                </a:solidFill>
              </a:rPr>
              <a:t>Quiz Funnel Analysis </a:t>
            </a:r>
          </a:p>
          <a:p>
            <a:pPr marL="342900" indent="-228600">
              <a:lnSpc>
                <a:spcPct val="90000"/>
              </a:lnSpc>
              <a:spcAft>
                <a:spcPts val="600"/>
              </a:spcAft>
              <a:buFont typeface="Arial" panose="020B0604020202020204" pitchFamily="34" charset="0"/>
              <a:buChar char="•"/>
            </a:pPr>
            <a:r>
              <a:rPr lang="en-US" dirty="0">
                <a:solidFill>
                  <a:schemeClr val="bg1"/>
                </a:solidFill>
              </a:rPr>
              <a:t>A/B Testing with </a:t>
            </a:r>
            <a:r>
              <a:rPr lang="en-US" dirty="0" err="1">
                <a:solidFill>
                  <a:schemeClr val="bg1"/>
                </a:solidFill>
              </a:rPr>
              <a:t>with</a:t>
            </a:r>
            <a:r>
              <a:rPr lang="en-US" dirty="0">
                <a:solidFill>
                  <a:schemeClr val="bg1"/>
                </a:solidFill>
              </a:rPr>
              <a:t> Home Try-On Funnel </a:t>
            </a:r>
          </a:p>
        </p:txBody>
      </p:sp>
      <p:pic>
        <p:nvPicPr>
          <p:cNvPr id="4" name="Picture 3">
            <a:extLst>
              <a:ext uri="{FF2B5EF4-FFF2-40B4-BE49-F238E27FC236}">
                <a16:creationId xmlns:a16="http://schemas.microsoft.com/office/drawing/2014/main" id="{09B283DB-9D4D-40E2-BA5A-26F9247D0D3A}"/>
              </a:ext>
            </a:extLst>
          </p:cNvPr>
          <p:cNvPicPr>
            <a:picLocks noChangeAspect="1"/>
          </p:cNvPicPr>
          <p:nvPr/>
        </p:nvPicPr>
        <p:blipFill rotWithShape="1">
          <a:blip r:embed="rId2"/>
          <a:srcRect l="2958" r="9820"/>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1198009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50000"/>
            <a:lumOff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1882CD-DC68-49EF-9203-E2979BEB9F1A}"/>
              </a:ext>
            </a:extLst>
          </p:cNvPr>
          <p:cNvSpPr txBox="1"/>
          <p:nvPr/>
        </p:nvSpPr>
        <p:spPr>
          <a:xfrm>
            <a:off x="6904672" y="632177"/>
            <a:ext cx="4645250" cy="15014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600" b="1" dirty="0">
                <a:latin typeface="+mj-lt"/>
                <a:ea typeface="+mj-ea"/>
                <a:cs typeface="+mj-cs"/>
              </a:rPr>
              <a:t>Getting Familiar with </a:t>
            </a:r>
            <a:r>
              <a:rPr lang="en-US" sz="3600" b="1" dirty="0" err="1">
                <a:latin typeface="+mj-lt"/>
                <a:ea typeface="+mj-ea"/>
                <a:cs typeface="+mj-cs"/>
              </a:rPr>
              <a:t>Warby</a:t>
            </a:r>
            <a:r>
              <a:rPr lang="en-US" sz="3600" b="1" dirty="0">
                <a:latin typeface="+mj-lt"/>
                <a:ea typeface="+mj-ea"/>
                <a:cs typeface="+mj-cs"/>
              </a:rPr>
              <a:t> Parker </a:t>
            </a:r>
          </a:p>
          <a:p>
            <a:pPr algn="ctr">
              <a:lnSpc>
                <a:spcPct val="90000"/>
              </a:lnSpc>
              <a:spcBef>
                <a:spcPct val="0"/>
              </a:spcBef>
              <a:spcAft>
                <a:spcPts val="600"/>
              </a:spcAft>
            </a:pPr>
            <a:endParaRPr lang="en-US" sz="6000" dirty="0">
              <a:latin typeface="+mj-lt"/>
              <a:ea typeface="+mj-ea"/>
              <a:cs typeface="+mj-cs"/>
            </a:endParaRPr>
          </a:p>
        </p:txBody>
      </p:sp>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01B11528-C4A0-467D-BEE3-D152550F2A97}"/>
              </a:ext>
            </a:extLst>
          </p:cNvPr>
          <p:cNvPicPr>
            <a:picLocks noChangeAspect="1"/>
          </p:cNvPicPr>
          <p:nvPr/>
        </p:nvPicPr>
        <p:blipFill rotWithShape="1">
          <a:blip r:embed="rId2"/>
          <a:srcRect l="18591" r="20360"/>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6" name="TextBox 5">
            <a:extLst>
              <a:ext uri="{FF2B5EF4-FFF2-40B4-BE49-F238E27FC236}">
                <a16:creationId xmlns:a16="http://schemas.microsoft.com/office/drawing/2014/main" id="{FEB13645-FD7E-4EFD-B4A6-E43A564C75EB}"/>
              </a:ext>
            </a:extLst>
          </p:cNvPr>
          <p:cNvSpPr txBox="1"/>
          <p:nvPr/>
        </p:nvSpPr>
        <p:spPr>
          <a:xfrm>
            <a:off x="6778011" y="1564432"/>
            <a:ext cx="4898572" cy="5170646"/>
          </a:xfrm>
          <a:prstGeom prst="rect">
            <a:avLst/>
          </a:prstGeom>
          <a:noFill/>
        </p:spPr>
        <p:txBody>
          <a:bodyPr wrap="square" rtlCol="0">
            <a:spAutoFit/>
          </a:bodyPr>
          <a:lstStyle/>
          <a:p>
            <a:pPr marL="285750" indent="-285750">
              <a:buFont typeface="Arial" panose="020B0604020202020204" pitchFamily="34" charset="0"/>
              <a:buChar char="•"/>
            </a:pPr>
            <a:r>
              <a:rPr lang="en-US" sz="2400" dirty="0" err="1"/>
              <a:t>Warby</a:t>
            </a:r>
            <a:r>
              <a:rPr lang="en-US" sz="2400" dirty="0"/>
              <a:t> Parker is a company that helps people choose their glasses by making it easy for them to try them and offering  low cost glasses. </a:t>
            </a:r>
          </a:p>
          <a:p>
            <a:pPr marL="285750" indent="-285750">
              <a:buFont typeface="Arial" panose="020B0604020202020204" pitchFamily="34" charset="0"/>
              <a:buChar char="•"/>
            </a:pPr>
            <a:r>
              <a:rPr lang="en-US" sz="2400" dirty="0"/>
              <a:t>For every pair of eye glasses and sunglasses sold, a pair is given to someone in need. </a:t>
            </a:r>
          </a:p>
          <a:p>
            <a:pPr marL="285750" indent="-285750">
              <a:buFont typeface="Arial" panose="020B0604020202020204" pitchFamily="34" charset="0"/>
              <a:buChar char="•"/>
            </a:pPr>
            <a:r>
              <a:rPr lang="en-US" sz="2400" dirty="0" err="1"/>
              <a:t>Warby</a:t>
            </a:r>
            <a:r>
              <a:rPr lang="en-US" sz="2400" dirty="0"/>
              <a:t> Parker uses a quiz to help people find the perfect pair of glasses</a:t>
            </a:r>
          </a:p>
          <a:p>
            <a:pPr marL="285750" indent="-285750">
              <a:buFont typeface="Arial" panose="020B0604020202020204" pitchFamily="34" charset="0"/>
              <a:buChar char="•"/>
            </a:pPr>
            <a:r>
              <a:rPr lang="en-US" sz="2400" dirty="0"/>
              <a:t>Check out the website at </a:t>
            </a:r>
            <a:r>
              <a:rPr lang="en-US" sz="2400" dirty="0">
                <a:hlinkClick r:id="rId3">
                  <a:extLst>
                    <a:ext uri="{A12FA001-AC4F-418D-AE19-62706E023703}">
                      <ahyp:hlinkClr xmlns:ahyp="http://schemas.microsoft.com/office/drawing/2018/hyperlinkcolor" val="tx"/>
                    </a:ext>
                  </a:extLst>
                </a:hlinkClick>
              </a:rPr>
              <a:t>https://www.warbyparker.com</a:t>
            </a:r>
            <a:endParaRPr lang="en-US" sz="2400" dirty="0"/>
          </a:p>
          <a:p>
            <a:pPr marL="285750" indent="-285750">
              <a:buFont typeface="Arial" panose="020B0604020202020204" pitchFamily="34" charset="0"/>
              <a:buChar char="•"/>
            </a:pPr>
            <a:endParaRPr lang="en-US" sz="2400" dirty="0">
              <a:solidFill>
                <a:schemeClr val="bg1"/>
              </a:solidFill>
            </a:endParaRPr>
          </a:p>
          <a:p>
            <a:endParaRPr lang="en-US" dirty="0"/>
          </a:p>
        </p:txBody>
      </p:sp>
    </p:spTree>
    <p:extLst>
      <p:ext uri="{BB962C8B-B14F-4D97-AF65-F5344CB8AC3E}">
        <p14:creationId xmlns:p14="http://schemas.microsoft.com/office/powerpoint/2010/main" val="277626168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A79ECB-9B0C-4D2B-B7D7-7BC45A4279A8}"/>
              </a:ext>
            </a:extLst>
          </p:cNvPr>
          <p:cNvPicPr>
            <a:picLocks noChangeAspect="1"/>
          </p:cNvPicPr>
          <p:nvPr/>
        </p:nvPicPr>
        <p:blipFill>
          <a:blip r:embed="rId2"/>
          <a:stretch>
            <a:fillRect/>
          </a:stretch>
        </p:blipFill>
        <p:spPr>
          <a:xfrm>
            <a:off x="0" y="0"/>
            <a:ext cx="6096000" cy="6858000"/>
          </a:xfrm>
          <a:prstGeom prst="rect">
            <a:avLst/>
          </a:prstGeom>
        </p:spPr>
      </p:pic>
      <p:sp>
        <p:nvSpPr>
          <p:cNvPr id="6" name="TextBox 5">
            <a:extLst>
              <a:ext uri="{FF2B5EF4-FFF2-40B4-BE49-F238E27FC236}">
                <a16:creationId xmlns:a16="http://schemas.microsoft.com/office/drawing/2014/main" id="{DC8A47C3-1091-41B7-9487-53E802D49997}"/>
              </a:ext>
            </a:extLst>
          </p:cNvPr>
          <p:cNvSpPr txBox="1"/>
          <p:nvPr/>
        </p:nvSpPr>
        <p:spPr>
          <a:xfrm>
            <a:off x="6543870" y="2321004"/>
            <a:ext cx="5384800" cy="2215991"/>
          </a:xfrm>
          <a:prstGeom prst="rect">
            <a:avLst/>
          </a:prstGeom>
          <a:noFill/>
        </p:spPr>
        <p:txBody>
          <a:bodyPr wrap="square" rtlCol="0">
            <a:spAutoFit/>
          </a:bodyPr>
          <a:lstStyle/>
          <a:p>
            <a:pPr algn="ctr"/>
            <a:r>
              <a:rPr lang="en-US" sz="6000" b="1" dirty="0">
                <a:solidFill>
                  <a:schemeClr val="bg1"/>
                </a:solidFill>
              </a:rPr>
              <a:t>Introduction to the Capstone </a:t>
            </a:r>
          </a:p>
          <a:p>
            <a:endParaRPr lang="en-US" dirty="0"/>
          </a:p>
        </p:txBody>
      </p:sp>
    </p:spTree>
    <p:extLst>
      <p:ext uri="{BB962C8B-B14F-4D97-AF65-F5344CB8AC3E}">
        <p14:creationId xmlns:p14="http://schemas.microsoft.com/office/powerpoint/2010/main" val="1510288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5" name="Shape 323">
            <a:extLst>
              <a:ext uri="{FF2B5EF4-FFF2-40B4-BE49-F238E27FC236}">
                <a16:creationId xmlns:a16="http://schemas.microsoft.com/office/drawing/2014/main" id="{D92DED41-A738-4DB4-95D8-DFC646C92853}"/>
              </a:ext>
            </a:extLst>
          </p:cNvPr>
          <p:cNvSpPr txBox="1"/>
          <p:nvPr/>
        </p:nvSpPr>
        <p:spPr>
          <a:xfrm>
            <a:off x="9028167" y="255303"/>
            <a:ext cx="2877694" cy="1144289"/>
          </a:xfrm>
          <a:prstGeom prst="rect">
            <a:avLst/>
          </a:prstGeom>
          <a:solidFill>
            <a:srgbClr val="D9D9D9"/>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900" b="0" i="0" u="none" strike="noStrike" cap="none" dirty="0">
                <a:solidFill>
                  <a:srgbClr val="000000"/>
                </a:solidFill>
                <a:latin typeface="Courier New"/>
                <a:ea typeface="Courier New"/>
                <a:cs typeface="Courier New"/>
                <a:sym typeface="Courier New"/>
              </a:rPr>
              <a:t>SELECT *</a:t>
            </a:r>
            <a:endParaRPr sz="900" b="0" i="0" u="none" strike="noStrike" cap="none" dirty="0">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 sz="900" b="0" i="0" u="none" strike="noStrike" cap="none" dirty="0">
                <a:solidFill>
                  <a:srgbClr val="000000"/>
                </a:solidFill>
                <a:latin typeface="Courier New"/>
                <a:ea typeface="Courier New"/>
                <a:cs typeface="Courier New"/>
                <a:sym typeface="Courier New"/>
              </a:rPr>
              <a:t>FROM </a:t>
            </a:r>
            <a:r>
              <a:rPr lang="en" sz="900" dirty="0">
                <a:latin typeface="Courier New"/>
                <a:ea typeface="Courier New"/>
                <a:cs typeface="Courier New"/>
                <a:sym typeface="Courier New"/>
              </a:rPr>
              <a:t>quiz</a:t>
            </a:r>
            <a:endParaRPr sz="900" b="0" i="0" u="none" strike="noStrike" cap="none" dirty="0">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 sz="900" b="0" i="0" u="none" strike="noStrike" cap="none" dirty="0">
                <a:solidFill>
                  <a:srgbClr val="000000"/>
                </a:solidFill>
                <a:latin typeface="Courier New"/>
                <a:ea typeface="Courier New"/>
                <a:cs typeface="Courier New"/>
                <a:sym typeface="Courier New"/>
              </a:rPr>
              <a:t>LIMIT 10;</a:t>
            </a:r>
            <a:endParaRPr sz="900" b="0" i="0" u="none" strike="noStrike" cap="none" dirty="0">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900"/>
              <a:buFont typeface="Arial"/>
              <a:buNone/>
            </a:pPr>
            <a:endParaRPr sz="900" b="0" i="0" u="none" strike="noStrike" cap="none" dirty="0">
              <a:solidFill>
                <a:srgbClr val="000000"/>
              </a:solidFill>
              <a:latin typeface="Courier New"/>
              <a:ea typeface="Courier New"/>
              <a:cs typeface="Courier New"/>
              <a:sym typeface="Courier New"/>
            </a:endParaRPr>
          </a:p>
        </p:txBody>
      </p:sp>
      <p:sp>
        <p:nvSpPr>
          <p:cNvPr id="7" name="Arrow: Left 6">
            <a:extLst>
              <a:ext uri="{FF2B5EF4-FFF2-40B4-BE49-F238E27FC236}">
                <a16:creationId xmlns:a16="http://schemas.microsoft.com/office/drawing/2014/main" id="{A314EB25-6E0F-4DD3-86FB-B629DC880ED8}"/>
              </a:ext>
            </a:extLst>
          </p:cNvPr>
          <p:cNvSpPr/>
          <p:nvPr/>
        </p:nvSpPr>
        <p:spPr>
          <a:xfrm rot="18420511">
            <a:off x="8425574" y="1571667"/>
            <a:ext cx="652182" cy="443753"/>
          </a:xfrm>
          <a:prstGeom prst="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a:extLst>
              <a:ext uri="{FF2B5EF4-FFF2-40B4-BE49-F238E27FC236}">
                <a16:creationId xmlns:a16="http://schemas.microsoft.com/office/drawing/2014/main" id="{19B6F71C-3C67-4A93-8DC9-38FC5050BAF8}"/>
              </a:ext>
            </a:extLst>
          </p:cNvPr>
          <p:cNvGraphicFramePr>
            <a:graphicFrameLocks noGrp="1"/>
          </p:cNvGraphicFramePr>
          <p:nvPr>
            <p:extLst>
              <p:ext uri="{D42A27DB-BD31-4B8C-83A1-F6EECF244321}">
                <p14:modId xmlns:p14="http://schemas.microsoft.com/office/powerpoint/2010/main" val="4065896559"/>
              </p:ext>
            </p:extLst>
          </p:nvPr>
        </p:nvGraphicFramePr>
        <p:xfrm>
          <a:off x="4424326" y="2366553"/>
          <a:ext cx="7248269" cy="2914575"/>
        </p:xfrm>
        <a:graphic>
          <a:graphicData uri="http://schemas.openxmlformats.org/drawingml/2006/table">
            <a:tbl>
              <a:tblPr/>
              <a:tblGrid>
                <a:gridCol w="2387008">
                  <a:extLst>
                    <a:ext uri="{9D8B030D-6E8A-4147-A177-3AD203B41FA5}">
                      <a16:colId xmlns:a16="http://schemas.microsoft.com/office/drawing/2014/main" val="3021301368"/>
                    </a:ext>
                  </a:extLst>
                </a:gridCol>
                <a:gridCol w="3088454">
                  <a:extLst>
                    <a:ext uri="{9D8B030D-6E8A-4147-A177-3AD203B41FA5}">
                      <a16:colId xmlns:a16="http://schemas.microsoft.com/office/drawing/2014/main" val="2330738357"/>
                    </a:ext>
                  </a:extLst>
                </a:gridCol>
                <a:gridCol w="1772807">
                  <a:extLst>
                    <a:ext uri="{9D8B030D-6E8A-4147-A177-3AD203B41FA5}">
                      <a16:colId xmlns:a16="http://schemas.microsoft.com/office/drawing/2014/main" val="3265396206"/>
                    </a:ext>
                  </a:extLst>
                </a:gridCol>
              </a:tblGrid>
              <a:tr h="227205">
                <a:tc>
                  <a:txBody>
                    <a:bodyPr/>
                    <a:lstStyle/>
                    <a:p>
                      <a:pPr algn="ctr" fontAlgn="ctr"/>
                      <a:r>
                        <a:rPr lang="en-US" sz="1100" u="none" strike="noStrike" dirty="0">
                          <a:solidFill>
                            <a:schemeClr val="tx1"/>
                          </a:solidFill>
                          <a:effectLst/>
                        </a:rPr>
                        <a:t>question</a:t>
                      </a:r>
                      <a:endParaRPr lang="en-US" sz="1100" b="1" i="0" u="none" strike="noStrike" dirty="0">
                        <a:solidFill>
                          <a:schemeClr val="tx1"/>
                        </a:solidFill>
                        <a:effectLst/>
                        <a:latin typeface="Segoe UI" panose="020B0502040204020203" pitchFamily="34" charset="0"/>
                      </a:endParaRPr>
                    </a:p>
                  </a:txBody>
                  <a:tcPr marL="9525" marR="9525" marT="9525" marB="0" anchor="ctr">
                    <a:solidFill>
                      <a:schemeClr val="bg1"/>
                    </a:solidFill>
                  </a:tcPr>
                </a:tc>
                <a:tc>
                  <a:txBody>
                    <a:bodyPr/>
                    <a:lstStyle/>
                    <a:p>
                      <a:pPr algn="ctr" fontAlgn="ctr"/>
                      <a:r>
                        <a:rPr lang="en-US" sz="1100" u="none" strike="noStrike" dirty="0" err="1">
                          <a:solidFill>
                            <a:schemeClr val="tx1"/>
                          </a:solidFill>
                          <a:effectLst/>
                        </a:rPr>
                        <a:t>user_id</a:t>
                      </a:r>
                      <a:endParaRPr lang="en-US" sz="1100" b="1" i="0" u="none" strike="noStrike" dirty="0">
                        <a:solidFill>
                          <a:schemeClr val="tx1"/>
                        </a:solidFill>
                        <a:effectLst/>
                        <a:latin typeface="Segoe UI" panose="020B0502040204020203" pitchFamily="34" charset="0"/>
                      </a:endParaRPr>
                    </a:p>
                  </a:txBody>
                  <a:tcPr marL="9525" marR="9525" marT="9525" marB="0" anchor="ctr">
                    <a:solidFill>
                      <a:schemeClr val="bg1"/>
                    </a:solidFill>
                  </a:tcPr>
                </a:tc>
                <a:tc>
                  <a:txBody>
                    <a:bodyPr/>
                    <a:lstStyle/>
                    <a:p>
                      <a:pPr algn="ctr" fontAlgn="ctr"/>
                      <a:r>
                        <a:rPr lang="en-US" sz="1100" u="none" strike="noStrike">
                          <a:solidFill>
                            <a:schemeClr val="tx1"/>
                          </a:solidFill>
                          <a:effectLst/>
                        </a:rPr>
                        <a:t>response</a:t>
                      </a:r>
                      <a:endParaRPr lang="en-US" sz="1100" b="1" i="0" u="none" strike="noStrike">
                        <a:solidFill>
                          <a:schemeClr val="tx1"/>
                        </a:solidFill>
                        <a:effectLst/>
                        <a:latin typeface="Segoe UI" panose="020B0502040204020203" pitchFamily="34" charset="0"/>
                      </a:endParaRPr>
                    </a:p>
                  </a:txBody>
                  <a:tcPr marL="9525" marR="9525" marT="9525" marB="0" anchor="ctr">
                    <a:solidFill>
                      <a:schemeClr val="bg1"/>
                    </a:solidFill>
                  </a:tcPr>
                </a:tc>
                <a:extLst>
                  <a:ext uri="{0D108BD9-81ED-4DB2-BD59-A6C34878D82A}">
                    <a16:rowId xmlns:a16="http://schemas.microsoft.com/office/drawing/2014/main" val="3425392336"/>
                  </a:ext>
                </a:extLst>
              </a:tr>
              <a:tr h="268737">
                <a:tc>
                  <a:txBody>
                    <a:bodyPr/>
                    <a:lstStyle/>
                    <a:p>
                      <a:pPr algn="ctr" fontAlgn="ctr"/>
                      <a:r>
                        <a:rPr lang="en-US" sz="1100" u="none" strike="noStrike" dirty="0">
                          <a:solidFill>
                            <a:schemeClr val="tx1"/>
                          </a:solidFill>
                          <a:effectLst/>
                        </a:rPr>
                        <a:t>1. What are you looking for?</a:t>
                      </a:r>
                      <a:endParaRPr lang="en-US" sz="1100" b="0" i="0" u="none" strike="noStrike" dirty="0">
                        <a:solidFill>
                          <a:schemeClr val="tx1"/>
                        </a:solidFill>
                        <a:effectLst/>
                        <a:latin typeface="Segoe UI" panose="020B0502040204020203" pitchFamily="34" charset="0"/>
                      </a:endParaRPr>
                    </a:p>
                  </a:txBody>
                  <a:tcPr marL="9525" marR="9525" marT="9525" marB="0" anchor="ctr">
                    <a:solidFill>
                      <a:schemeClr val="bg1"/>
                    </a:solidFill>
                  </a:tcPr>
                </a:tc>
                <a:tc>
                  <a:txBody>
                    <a:bodyPr/>
                    <a:lstStyle/>
                    <a:p>
                      <a:pPr algn="ctr" fontAlgn="ctr"/>
                      <a:r>
                        <a:rPr lang="en-US" sz="1100" u="none" strike="noStrike">
                          <a:solidFill>
                            <a:schemeClr val="tx1"/>
                          </a:solidFill>
                          <a:effectLst/>
                        </a:rPr>
                        <a:t>005e7f99-d48c-4fce-b605-10506c85aaf7</a:t>
                      </a:r>
                      <a:endParaRPr lang="en-US" sz="1100" b="0" i="0" u="none" strike="noStrike">
                        <a:solidFill>
                          <a:schemeClr val="tx1"/>
                        </a:solidFill>
                        <a:effectLst/>
                        <a:latin typeface="Segoe UI" panose="020B0502040204020203" pitchFamily="34" charset="0"/>
                      </a:endParaRPr>
                    </a:p>
                  </a:txBody>
                  <a:tcPr marL="9525" marR="9525" marT="9525" marB="0" anchor="ctr">
                    <a:solidFill>
                      <a:schemeClr val="bg1"/>
                    </a:solidFill>
                  </a:tcPr>
                </a:tc>
                <a:tc>
                  <a:txBody>
                    <a:bodyPr/>
                    <a:lstStyle/>
                    <a:p>
                      <a:pPr algn="ctr" fontAlgn="ctr"/>
                      <a:r>
                        <a:rPr lang="en-US" sz="1100" u="none" strike="noStrike">
                          <a:solidFill>
                            <a:schemeClr val="tx1"/>
                          </a:solidFill>
                          <a:effectLst/>
                        </a:rPr>
                        <a:t>Women's Styles</a:t>
                      </a:r>
                      <a:endParaRPr lang="en-US" sz="1100" b="0" i="0" u="none" strike="noStrike">
                        <a:solidFill>
                          <a:schemeClr val="tx1"/>
                        </a:solidFill>
                        <a:effectLst/>
                        <a:latin typeface="Segoe UI" panose="020B0502040204020203" pitchFamily="34" charset="0"/>
                      </a:endParaRPr>
                    </a:p>
                  </a:txBody>
                  <a:tcPr marL="9525" marR="9525" marT="9525" marB="0" anchor="ctr">
                    <a:solidFill>
                      <a:schemeClr val="bg1"/>
                    </a:solidFill>
                  </a:tcPr>
                </a:tc>
                <a:extLst>
                  <a:ext uri="{0D108BD9-81ED-4DB2-BD59-A6C34878D82A}">
                    <a16:rowId xmlns:a16="http://schemas.microsoft.com/office/drawing/2014/main" val="1035639467"/>
                  </a:ext>
                </a:extLst>
              </a:tr>
              <a:tr h="268737">
                <a:tc>
                  <a:txBody>
                    <a:bodyPr/>
                    <a:lstStyle/>
                    <a:p>
                      <a:pPr algn="ctr" fontAlgn="ctr"/>
                      <a:r>
                        <a:rPr lang="en-US" sz="1100" u="none" strike="noStrike" dirty="0">
                          <a:solidFill>
                            <a:schemeClr val="tx1"/>
                          </a:solidFill>
                          <a:effectLst/>
                        </a:rPr>
                        <a:t>2. What's your fit?</a:t>
                      </a:r>
                      <a:endParaRPr lang="en-US" sz="1100" b="0" i="0" u="none" strike="noStrike" dirty="0">
                        <a:solidFill>
                          <a:schemeClr val="tx1"/>
                        </a:solidFill>
                        <a:effectLst/>
                        <a:latin typeface="Segoe UI" panose="020B0502040204020203" pitchFamily="34" charset="0"/>
                      </a:endParaRPr>
                    </a:p>
                  </a:txBody>
                  <a:tcPr marL="9525" marR="9525" marT="9525" marB="0" anchor="ctr">
                    <a:solidFill>
                      <a:schemeClr val="bg1"/>
                    </a:solidFill>
                  </a:tcPr>
                </a:tc>
                <a:tc>
                  <a:txBody>
                    <a:bodyPr/>
                    <a:lstStyle/>
                    <a:p>
                      <a:pPr algn="ctr" fontAlgn="ctr"/>
                      <a:r>
                        <a:rPr lang="en-US" sz="1100" u="none" strike="noStrike" dirty="0">
                          <a:solidFill>
                            <a:schemeClr val="tx1"/>
                          </a:solidFill>
                          <a:effectLst/>
                        </a:rPr>
                        <a:t>005e7f99-d48c-4fce-b605-10506c85aaf7</a:t>
                      </a:r>
                      <a:endParaRPr lang="en-US" sz="1100" b="0" i="0" u="none" strike="noStrike" dirty="0">
                        <a:solidFill>
                          <a:schemeClr val="tx1"/>
                        </a:solidFill>
                        <a:effectLst/>
                        <a:latin typeface="Segoe UI" panose="020B0502040204020203" pitchFamily="34" charset="0"/>
                      </a:endParaRPr>
                    </a:p>
                  </a:txBody>
                  <a:tcPr marL="9525" marR="9525" marT="9525" marB="0" anchor="ctr">
                    <a:solidFill>
                      <a:schemeClr val="bg1"/>
                    </a:solidFill>
                  </a:tcPr>
                </a:tc>
                <a:tc>
                  <a:txBody>
                    <a:bodyPr/>
                    <a:lstStyle/>
                    <a:p>
                      <a:pPr algn="ctr" fontAlgn="ctr"/>
                      <a:r>
                        <a:rPr lang="en-US" sz="1100" u="none" strike="noStrike">
                          <a:solidFill>
                            <a:schemeClr val="tx1"/>
                          </a:solidFill>
                          <a:effectLst/>
                        </a:rPr>
                        <a:t>Medium</a:t>
                      </a:r>
                      <a:endParaRPr lang="en-US" sz="1100" b="0" i="0" u="none" strike="noStrike">
                        <a:solidFill>
                          <a:schemeClr val="tx1"/>
                        </a:solidFill>
                        <a:effectLst/>
                        <a:latin typeface="Segoe UI" panose="020B0502040204020203" pitchFamily="34" charset="0"/>
                      </a:endParaRPr>
                    </a:p>
                  </a:txBody>
                  <a:tcPr marL="9525" marR="9525" marT="9525" marB="0" anchor="ctr">
                    <a:solidFill>
                      <a:schemeClr val="bg1"/>
                    </a:solidFill>
                  </a:tcPr>
                </a:tc>
                <a:extLst>
                  <a:ext uri="{0D108BD9-81ED-4DB2-BD59-A6C34878D82A}">
                    <a16:rowId xmlns:a16="http://schemas.microsoft.com/office/drawing/2014/main" val="3555367998"/>
                  </a:ext>
                </a:extLst>
              </a:tr>
              <a:tr h="268737">
                <a:tc>
                  <a:txBody>
                    <a:bodyPr/>
                    <a:lstStyle/>
                    <a:p>
                      <a:pPr algn="ctr" fontAlgn="ctr"/>
                      <a:r>
                        <a:rPr lang="en-US" sz="1100" u="none" strike="noStrike">
                          <a:solidFill>
                            <a:schemeClr val="tx1"/>
                          </a:solidFill>
                          <a:effectLst/>
                        </a:rPr>
                        <a:t>3. Which shapes do you like?</a:t>
                      </a:r>
                      <a:endParaRPr lang="en-US" sz="1100" b="0" i="0" u="none" strike="noStrike">
                        <a:solidFill>
                          <a:schemeClr val="tx1"/>
                        </a:solidFill>
                        <a:effectLst/>
                        <a:latin typeface="Segoe UI" panose="020B0502040204020203" pitchFamily="34" charset="0"/>
                      </a:endParaRPr>
                    </a:p>
                  </a:txBody>
                  <a:tcPr marL="9525" marR="9525" marT="9525" marB="0" anchor="ctr">
                    <a:solidFill>
                      <a:schemeClr val="bg1"/>
                    </a:solidFill>
                  </a:tcPr>
                </a:tc>
                <a:tc>
                  <a:txBody>
                    <a:bodyPr/>
                    <a:lstStyle/>
                    <a:p>
                      <a:pPr algn="ctr" fontAlgn="ctr"/>
                      <a:r>
                        <a:rPr lang="en-US" sz="1100" u="none" strike="noStrike" dirty="0">
                          <a:solidFill>
                            <a:schemeClr val="tx1"/>
                          </a:solidFill>
                          <a:effectLst/>
                        </a:rPr>
                        <a:t>00a556ed-f13e-4c67-8704-27e3573684cd</a:t>
                      </a:r>
                      <a:endParaRPr lang="en-US" sz="1100" b="0" i="0" u="none" strike="noStrike" dirty="0">
                        <a:solidFill>
                          <a:schemeClr val="tx1"/>
                        </a:solidFill>
                        <a:effectLst/>
                        <a:latin typeface="Segoe UI" panose="020B0502040204020203" pitchFamily="34" charset="0"/>
                      </a:endParaRPr>
                    </a:p>
                  </a:txBody>
                  <a:tcPr marL="9525" marR="9525" marT="9525" marB="0" anchor="ctr">
                    <a:solidFill>
                      <a:schemeClr val="bg1"/>
                    </a:solidFill>
                  </a:tcPr>
                </a:tc>
                <a:tc>
                  <a:txBody>
                    <a:bodyPr/>
                    <a:lstStyle/>
                    <a:p>
                      <a:pPr algn="ctr" fontAlgn="ctr"/>
                      <a:r>
                        <a:rPr lang="en-US" sz="1100" u="none" strike="noStrike">
                          <a:solidFill>
                            <a:schemeClr val="tx1"/>
                          </a:solidFill>
                          <a:effectLst/>
                        </a:rPr>
                        <a:t>Round</a:t>
                      </a:r>
                      <a:endParaRPr lang="en-US" sz="1100" b="0" i="0" u="none" strike="noStrike">
                        <a:solidFill>
                          <a:schemeClr val="tx1"/>
                        </a:solidFill>
                        <a:effectLst/>
                        <a:latin typeface="Segoe UI" panose="020B0502040204020203" pitchFamily="34" charset="0"/>
                      </a:endParaRPr>
                    </a:p>
                  </a:txBody>
                  <a:tcPr marL="9525" marR="9525" marT="9525" marB="0" anchor="ctr">
                    <a:solidFill>
                      <a:schemeClr val="bg1"/>
                    </a:solidFill>
                  </a:tcPr>
                </a:tc>
                <a:extLst>
                  <a:ext uri="{0D108BD9-81ED-4DB2-BD59-A6C34878D82A}">
                    <a16:rowId xmlns:a16="http://schemas.microsoft.com/office/drawing/2014/main" val="2467003746"/>
                  </a:ext>
                </a:extLst>
              </a:tr>
              <a:tr h="268737">
                <a:tc>
                  <a:txBody>
                    <a:bodyPr/>
                    <a:lstStyle/>
                    <a:p>
                      <a:pPr algn="ctr" fontAlgn="ctr"/>
                      <a:r>
                        <a:rPr lang="en-US" sz="1100" u="none" strike="noStrike">
                          <a:solidFill>
                            <a:schemeClr val="tx1"/>
                          </a:solidFill>
                          <a:effectLst/>
                        </a:rPr>
                        <a:t>4. Which colors do you like?</a:t>
                      </a:r>
                      <a:endParaRPr lang="en-US" sz="1100" b="0" i="0" u="none" strike="noStrike">
                        <a:solidFill>
                          <a:schemeClr val="tx1"/>
                        </a:solidFill>
                        <a:effectLst/>
                        <a:latin typeface="Segoe UI" panose="020B0502040204020203" pitchFamily="34" charset="0"/>
                      </a:endParaRPr>
                    </a:p>
                  </a:txBody>
                  <a:tcPr marL="9525" marR="9525" marT="9525" marB="0" anchor="ctr">
                    <a:solidFill>
                      <a:schemeClr val="bg1"/>
                    </a:solidFill>
                  </a:tcPr>
                </a:tc>
                <a:tc>
                  <a:txBody>
                    <a:bodyPr/>
                    <a:lstStyle/>
                    <a:p>
                      <a:pPr algn="ctr" fontAlgn="ctr"/>
                      <a:r>
                        <a:rPr lang="en-US" sz="1100" u="none" strike="noStrike" dirty="0">
                          <a:solidFill>
                            <a:schemeClr val="tx1"/>
                          </a:solidFill>
                          <a:effectLst/>
                        </a:rPr>
                        <a:t>00a556ed-f13e-4c67-8704-27e3573684cd</a:t>
                      </a:r>
                      <a:endParaRPr lang="en-US" sz="1100" b="0" i="0" u="none" strike="noStrike" dirty="0">
                        <a:solidFill>
                          <a:schemeClr val="tx1"/>
                        </a:solidFill>
                        <a:effectLst/>
                        <a:latin typeface="Segoe UI" panose="020B0502040204020203" pitchFamily="34" charset="0"/>
                      </a:endParaRPr>
                    </a:p>
                  </a:txBody>
                  <a:tcPr marL="9525" marR="9525" marT="9525" marB="0" anchor="ctr">
                    <a:solidFill>
                      <a:schemeClr val="bg1"/>
                    </a:solidFill>
                  </a:tcPr>
                </a:tc>
                <a:tc>
                  <a:txBody>
                    <a:bodyPr/>
                    <a:lstStyle/>
                    <a:p>
                      <a:pPr algn="ctr" fontAlgn="ctr"/>
                      <a:r>
                        <a:rPr lang="en-US" sz="1100" u="none" strike="noStrike">
                          <a:solidFill>
                            <a:schemeClr val="tx1"/>
                          </a:solidFill>
                          <a:effectLst/>
                        </a:rPr>
                        <a:t>Two-Tone</a:t>
                      </a:r>
                      <a:endParaRPr lang="en-US" sz="1100" b="0" i="0" u="none" strike="noStrike">
                        <a:solidFill>
                          <a:schemeClr val="tx1"/>
                        </a:solidFill>
                        <a:effectLst/>
                        <a:latin typeface="Segoe UI" panose="020B0502040204020203" pitchFamily="34" charset="0"/>
                      </a:endParaRPr>
                    </a:p>
                  </a:txBody>
                  <a:tcPr marL="9525" marR="9525" marT="9525" marB="0" anchor="ctr">
                    <a:solidFill>
                      <a:schemeClr val="bg1"/>
                    </a:solidFill>
                  </a:tcPr>
                </a:tc>
                <a:extLst>
                  <a:ext uri="{0D108BD9-81ED-4DB2-BD59-A6C34878D82A}">
                    <a16:rowId xmlns:a16="http://schemas.microsoft.com/office/drawing/2014/main" val="2066763531"/>
                  </a:ext>
                </a:extLst>
              </a:tr>
              <a:tr h="268737">
                <a:tc>
                  <a:txBody>
                    <a:bodyPr/>
                    <a:lstStyle/>
                    <a:p>
                      <a:pPr algn="ctr" fontAlgn="ctr"/>
                      <a:r>
                        <a:rPr lang="en-US" sz="1100" u="none" strike="noStrike">
                          <a:solidFill>
                            <a:schemeClr val="tx1"/>
                          </a:solidFill>
                          <a:effectLst/>
                        </a:rPr>
                        <a:t>1. What are you looking for?</a:t>
                      </a:r>
                      <a:endParaRPr lang="en-US" sz="1100" b="0" i="0" u="none" strike="noStrike">
                        <a:solidFill>
                          <a:schemeClr val="tx1"/>
                        </a:solidFill>
                        <a:effectLst/>
                        <a:latin typeface="Segoe UI" panose="020B0502040204020203" pitchFamily="34" charset="0"/>
                      </a:endParaRPr>
                    </a:p>
                  </a:txBody>
                  <a:tcPr marL="9525" marR="9525" marT="9525" marB="0" anchor="ctr">
                    <a:solidFill>
                      <a:schemeClr val="bg1"/>
                    </a:solidFill>
                  </a:tcPr>
                </a:tc>
                <a:tc>
                  <a:txBody>
                    <a:bodyPr/>
                    <a:lstStyle/>
                    <a:p>
                      <a:pPr algn="ctr" fontAlgn="ctr"/>
                      <a:r>
                        <a:rPr lang="en-US" sz="1100" u="none" strike="noStrike" dirty="0">
                          <a:solidFill>
                            <a:schemeClr val="tx1"/>
                          </a:solidFill>
                          <a:effectLst/>
                        </a:rPr>
                        <a:t>00a556ed-f13e-4c67-8704-27e3573684cd</a:t>
                      </a:r>
                      <a:endParaRPr lang="en-US" sz="1100" b="0" i="0" u="none" strike="noStrike" dirty="0">
                        <a:solidFill>
                          <a:schemeClr val="tx1"/>
                        </a:solidFill>
                        <a:effectLst/>
                        <a:latin typeface="Segoe UI" panose="020B0502040204020203" pitchFamily="34" charset="0"/>
                      </a:endParaRPr>
                    </a:p>
                  </a:txBody>
                  <a:tcPr marL="9525" marR="9525" marT="9525" marB="0" anchor="ctr">
                    <a:solidFill>
                      <a:schemeClr val="bg1"/>
                    </a:solidFill>
                  </a:tcPr>
                </a:tc>
                <a:tc>
                  <a:txBody>
                    <a:bodyPr/>
                    <a:lstStyle/>
                    <a:p>
                      <a:pPr algn="ctr" fontAlgn="ctr"/>
                      <a:r>
                        <a:rPr lang="en-US" sz="1100" u="none" strike="noStrike">
                          <a:solidFill>
                            <a:schemeClr val="tx1"/>
                          </a:solidFill>
                          <a:effectLst/>
                        </a:rPr>
                        <a:t>I'm not sure. Let's skip it.</a:t>
                      </a:r>
                      <a:endParaRPr lang="en-US" sz="1100" b="0" i="0" u="none" strike="noStrike">
                        <a:solidFill>
                          <a:schemeClr val="tx1"/>
                        </a:solidFill>
                        <a:effectLst/>
                        <a:latin typeface="Segoe UI" panose="020B0502040204020203" pitchFamily="34" charset="0"/>
                      </a:endParaRPr>
                    </a:p>
                  </a:txBody>
                  <a:tcPr marL="9525" marR="9525" marT="9525" marB="0" anchor="ctr">
                    <a:solidFill>
                      <a:schemeClr val="bg1"/>
                    </a:solidFill>
                  </a:tcPr>
                </a:tc>
                <a:extLst>
                  <a:ext uri="{0D108BD9-81ED-4DB2-BD59-A6C34878D82A}">
                    <a16:rowId xmlns:a16="http://schemas.microsoft.com/office/drawing/2014/main" val="94280903"/>
                  </a:ext>
                </a:extLst>
              </a:tr>
              <a:tr h="268737">
                <a:tc>
                  <a:txBody>
                    <a:bodyPr/>
                    <a:lstStyle/>
                    <a:p>
                      <a:pPr algn="ctr" fontAlgn="ctr"/>
                      <a:r>
                        <a:rPr lang="en-US" sz="1100" u="none" strike="noStrike">
                          <a:solidFill>
                            <a:schemeClr val="tx1"/>
                          </a:solidFill>
                          <a:effectLst/>
                        </a:rPr>
                        <a:t>2. What's your fit?</a:t>
                      </a:r>
                      <a:endParaRPr lang="en-US" sz="1100" b="0" i="0" u="none" strike="noStrike">
                        <a:solidFill>
                          <a:schemeClr val="tx1"/>
                        </a:solidFill>
                        <a:effectLst/>
                        <a:latin typeface="Segoe UI" panose="020B0502040204020203" pitchFamily="34" charset="0"/>
                      </a:endParaRPr>
                    </a:p>
                  </a:txBody>
                  <a:tcPr marL="9525" marR="9525" marT="9525" marB="0" anchor="ctr">
                    <a:solidFill>
                      <a:schemeClr val="bg1"/>
                    </a:solidFill>
                  </a:tcPr>
                </a:tc>
                <a:tc>
                  <a:txBody>
                    <a:bodyPr/>
                    <a:lstStyle/>
                    <a:p>
                      <a:pPr algn="ctr" fontAlgn="ctr"/>
                      <a:r>
                        <a:rPr lang="en-US" sz="1100" u="none" strike="noStrike" dirty="0">
                          <a:solidFill>
                            <a:schemeClr val="tx1"/>
                          </a:solidFill>
                          <a:effectLst/>
                        </a:rPr>
                        <a:t>00a556ed-f13e-4c67-8704-27e3573684cd</a:t>
                      </a:r>
                      <a:endParaRPr lang="en-US" sz="1100" b="0" i="0" u="none" strike="noStrike" dirty="0">
                        <a:solidFill>
                          <a:schemeClr val="tx1"/>
                        </a:solidFill>
                        <a:effectLst/>
                        <a:latin typeface="Segoe UI" panose="020B0502040204020203" pitchFamily="34" charset="0"/>
                      </a:endParaRPr>
                    </a:p>
                  </a:txBody>
                  <a:tcPr marL="9525" marR="9525" marT="9525" marB="0" anchor="ctr">
                    <a:solidFill>
                      <a:schemeClr val="bg1"/>
                    </a:solidFill>
                  </a:tcPr>
                </a:tc>
                <a:tc>
                  <a:txBody>
                    <a:bodyPr/>
                    <a:lstStyle/>
                    <a:p>
                      <a:pPr algn="ctr" fontAlgn="ctr"/>
                      <a:r>
                        <a:rPr lang="en-US" sz="1100" u="none" strike="noStrike">
                          <a:solidFill>
                            <a:schemeClr val="tx1"/>
                          </a:solidFill>
                          <a:effectLst/>
                        </a:rPr>
                        <a:t>Narrow</a:t>
                      </a:r>
                      <a:endParaRPr lang="en-US" sz="1100" b="0" i="0" u="none" strike="noStrike">
                        <a:solidFill>
                          <a:schemeClr val="tx1"/>
                        </a:solidFill>
                        <a:effectLst/>
                        <a:latin typeface="Segoe UI" panose="020B0502040204020203" pitchFamily="34" charset="0"/>
                      </a:endParaRPr>
                    </a:p>
                  </a:txBody>
                  <a:tcPr marL="9525" marR="9525" marT="9525" marB="0" anchor="ctr">
                    <a:solidFill>
                      <a:schemeClr val="bg1"/>
                    </a:solidFill>
                  </a:tcPr>
                </a:tc>
                <a:extLst>
                  <a:ext uri="{0D108BD9-81ED-4DB2-BD59-A6C34878D82A}">
                    <a16:rowId xmlns:a16="http://schemas.microsoft.com/office/drawing/2014/main" val="3117838115"/>
                  </a:ext>
                </a:extLst>
              </a:tr>
              <a:tr h="268737">
                <a:tc>
                  <a:txBody>
                    <a:bodyPr/>
                    <a:lstStyle/>
                    <a:p>
                      <a:pPr algn="ctr" fontAlgn="ctr"/>
                      <a:r>
                        <a:rPr lang="en-US" sz="1100" u="none" strike="noStrike">
                          <a:solidFill>
                            <a:schemeClr val="tx1"/>
                          </a:solidFill>
                          <a:effectLst/>
                        </a:rPr>
                        <a:t>5. When was your last eye exam?</a:t>
                      </a:r>
                      <a:endParaRPr lang="en-US" sz="1100" b="0" i="0" u="none" strike="noStrike">
                        <a:solidFill>
                          <a:schemeClr val="tx1"/>
                        </a:solidFill>
                        <a:effectLst/>
                        <a:latin typeface="Segoe UI" panose="020B0502040204020203" pitchFamily="34" charset="0"/>
                      </a:endParaRPr>
                    </a:p>
                  </a:txBody>
                  <a:tcPr marL="9525" marR="9525" marT="9525" marB="0" anchor="ctr">
                    <a:solidFill>
                      <a:schemeClr val="bg1"/>
                    </a:solidFill>
                  </a:tcPr>
                </a:tc>
                <a:tc>
                  <a:txBody>
                    <a:bodyPr/>
                    <a:lstStyle/>
                    <a:p>
                      <a:pPr algn="ctr" fontAlgn="ctr"/>
                      <a:r>
                        <a:rPr lang="en-US" sz="1100" u="none" strike="noStrike" dirty="0">
                          <a:solidFill>
                            <a:schemeClr val="tx1"/>
                          </a:solidFill>
                          <a:effectLst/>
                        </a:rPr>
                        <a:t>00a556ed-f13e-4c67-8704-27e3573684cd</a:t>
                      </a:r>
                      <a:endParaRPr lang="en-US" sz="1100" b="0" i="0" u="none" strike="noStrike" dirty="0">
                        <a:solidFill>
                          <a:schemeClr val="tx1"/>
                        </a:solidFill>
                        <a:effectLst/>
                        <a:latin typeface="Segoe UI" panose="020B0502040204020203" pitchFamily="34" charset="0"/>
                      </a:endParaRPr>
                    </a:p>
                  </a:txBody>
                  <a:tcPr marL="9525" marR="9525" marT="9525" marB="0" anchor="ctr">
                    <a:solidFill>
                      <a:schemeClr val="bg1"/>
                    </a:solidFill>
                  </a:tcPr>
                </a:tc>
                <a:tc>
                  <a:txBody>
                    <a:bodyPr/>
                    <a:lstStyle/>
                    <a:p>
                      <a:pPr algn="ctr" fontAlgn="ctr"/>
                      <a:r>
                        <a:rPr lang="en-US" sz="1100" u="none" strike="noStrike">
                          <a:solidFill>
                            <a:schemeClr val="tx1"/>
                          </a:solidFill>
                          <a:effectLst/>
                        </a:rPr>
                        <a:t>&lt;1 Year</a:t>
                      </a:r>
                      <a:endParaRPr lang="en-US" sz="1100" b="0" i="0" u="none" strike="noStrike">
                        <a:solidFill>
                          <a:schemeClr val="tx1"/>
                        </a:solidFill>
                        <a:effectLst/>
                        <a:latin typeface="Segoe UI" panose="020B0502040204020203" pitchFamily="34" charset="0"/>
                      </a:endParaRPr>
                    </a:p>
                  </a:txBody>
                  <a:tcPr marL="9525" marR="9525" marT="9525" marB="0" anchor="ctr">
                    <a:solidFill>
                      <a:schemeClr val="bg1"/>
                    </a:solidFill>
                  </a:tcPr>
                </a:tc>
                <a:extLst>
                  <a:ext uri="{0D108BD9-81ED-4DB2-BD59-A6C34878D82A}">
                    <a16:rowId xmlns:a16="http://schemas.microsoft.com/office/drawing/2014/main" val="3155783888"/>
                  </a:ext>
                </a:extLst>
              </a:tr>
              <a:tr h="268737">
                <a:tc>
                  <a:txBody>
                    <a:bodyPr/>
                    <a:lstStyle/>
                    <a:p>
                      <a:pPr algn="ctr" fontAlgn="ctr"/>
                      <a:r>
                        <a:rPr lang="en-US" sz="1100" u="none" strike="noStrike">
                          <a:solidFill>
                            <a:schemeClr val="tx1"/>
                          </a:solidFill>
                          <a:effectLst/>
                        </a:rPr>
                        <a:t>3. Which shapes do you like?</a:t>
                      </a:r>
                      <a:endParaRPr lang="en-US" sz="1100" b="0" i="0" u="none" strike="noStrike">
                        <a:solidFill>
                          <a:schemeClr val="tx1"/>
                        </a:solidFill>
                        <a:effectLst/>
                        <a:latin typeface="Segoe UI" panose="020B0502040204020203" pitchFamily="34" charset="0"/>
                      </a:endParaRPr>
                    </a:p>
                  </a:txBody>
                  <a:tcPr marL="9525" marR="9525" marT="9525" marB="0" anchor="ctr">
                    <a:solidFill>
                      <a:schemeClr val="bg1"/>
                    </a:solidFill>
                  </a:tcPr>
                </a:tc>
                <a:tc>
                  <a:txBody>
                    <a:bodyPr/>
                    <a:lstStyle/>
                    <a:p>
                      <a:pPr algn="ctr" fontAlgn="ctr"/>
                      <a:r>
                        <a:rPr lang="en-US" sz="1100" u="none" strike="noStrike" dirty="0">
                          <a:solidFill>
                            <a:schemeClr val="tx1"/>
                          </a:solidFill>
                          <a:effectLst/>
                        </a:rPr>
                        <a:t>00bf9d63-0999-43a3-9e5b-9c372e6890d2</a:t>
                      </a:r>
                      <a:endParaRPr lang="en-US" sz="1100" b="0" i="0" u="none" strike="noStrike" dirty="0">
                        <a:solidFill>
                          <a:schemeClr val="tx1"/>
                        </a:solidFill>
                        <a:effectLst/>
                        <a:latin typeface="Segoe UI" panose="020B0502040204020203" pitchFamily="34" charset="0"/>
                      </a:endParaRPr>
                    </a:p>
                  </a:txBody>
                  <a:tcPr marL="9525" marR="9525" marT="9525" marB="0" anchor="ctr">
                    <a:solidFill>
                      <a:schemeClr val="bg1"/>
                    </a:solidFill>
                  </a:tcPr>
                </a:tc>
                <a:tc>
                  <a:txBody>
                    <a:bodyPr/>
                    <a:lstStyle/>
                    <a:p>
                      <a:pPr algn="ctr" fontAlgn="ctr"/>
                      <a:r>
                        <a:rPr lang="en-US" sz="1100" u="none" strike="noStrike" dirty="0">
                          <a:solidFill>
                            <a:schemeClr val="tx1"/>
                          </a:solidFill>
                          <a:effectLst/>
                        </a:rPr>
                        <a:t>Square</a:t>
                      </a:r>
                      <a:endParaRPr lang="en-US" sz="1100" b="0" i="0" u="none" strike="noStrike" dirty="0">
                        <a:solidFill>
                          <a:schemeClr val="tx1"/>
                        </a:solidFill>
                        <a:effectLst/>
                        <a:latin typeface="Segoe UI" panose="020B0502040204020203" pitchFamily="34" charset="0"/>
                      </a:endParaRPr>
                    </a:p>
                  </a:txBody>
                  <a:tcPr marL="9525" marR="9525" marT="9525" marB="0" anchor="ctr">
                    <a:solidFill>
                      <a:schemeClr val="bg1"/>
                    </a:solidFill>
                  </a:tcPr>
                </a:tc>
                <a:extLst>
                  <a:ext uri="{0D108BD9-81ED-4DB2-BD59-A6C34878D82A}">
                    <a16:rowId xmlns:a16="http://schemas.microsoft.com/office/drawing/2014/main" val="1082757132"/>
                  </a:ext>
                </a:extLst>
              </a:tr>
              <a:tr h="268737">
                <a:tc>
                  <a:txBody>
                    <a:bodyPr/>
                    <a:lstStyle/>
                    <a:p>
                      <a:pPr algn="ctr" fontAlgn="ctr"/>
                      <a:r>
                        <a:rPr lang="en-US" sz="1100" u="none" strike="noStrike">
                          <a:solidFill>
                            <a:schemeClr val="tx1"/>
                          </a:solidFill>
                          <a:effectLst/>
                        </a:rPr>
                        <a:t>5. When was your last eye exam?</a:t>
                      </a:r>
                      <a:endParaRPr lang="en-US" sz="1100" b="0" i="0" u="none" strike="noStrike">
                        <a:solidFill>
                          <a:schemeClr val="tx1"/>
                        </a:solidFill>
                        <a:effectLst/>
                        <a:latin typeface="Segoe UI" panose="020B0502040204020203" pitchFamily="34" charset="0"/>
                      </a:endParaRPr>
                    </a:p>
                  </a:txBody>
                  <a:tcPr marL="9525" marR="9525" marT="9525" marB="0" anchor="ctr">
                    <a:solidFill>
                      <a:schemeClr val="bg1"/>
                    </a:solidFill>
                  </a:tcPr>
                </a:tc>
                <a:tc>
                  <a:txBody>
                    <a:bodyPr/>
                    <a:lstStyle/>
                    <a:p>
                      <a:pPr algn="ctr" fontAlgn="ctr"/>
                      <a:r>
                        <a:rPr lang="en-US" sz="1100" u="none" strike="noStrike" dirty="0">
                          <a:solidFill>
                            <a:schemeClr val="tx1"/>
                          </a:solidFill>
                          <a:effectLst/>
                        </a:rPr>
                        <a:t>00bf9d63-0999-43a3-9e5b-9c372e6890d2</a:t>
                      </a:r>
                      <a:endParaRPr lang="en-US" sz="1100" b="0" i="0" u="none" strike="noStrike" dirty="0">
                        <a:solidFill>
                          <a:schemeClr val="tx1"/>
                        </a:solidFill>
                        <a:effectLst/>
                        <a:latin typeface="Segoe UI" panose="020B0502040204020203" pitchFamily="34" charset="0"/>
                      </a:endParaRPr>
                    </a:p>
                  </a:txBody>
                  <a:tcPr marL="9525" marR="9525" marT="9525" marB="0" anchor="ctr">
                    <a:solidFill>
                      <a:schemeClr val="bg1"/>
                    </a:solidFill>
                  </a:tcPr>
                </a:tc>
                <a:tc>
                  <a:txBody>
                    <a:bodyPr/>
                    <a:lstStyle/>
                    <a:p>
                      <a:pPr algn="ctr" fontAlgn="ctr"/>
                      <a:r>
                        <a:rPr lang="en-US" sz="1100" u="none" strike="noStrike" dirty="0">
                          <a:solidFill>
                            <a:schemeClr val="tx1"/>
                          </a:solidFill>
                          <a:effectLst/>
                        </a:rPr>
                        <a:t>&lt;1 Year</a:t>
                      </a:r>
                      <a:endParaRPr lang="en-US" sz="1100" b="0" i="0" u="none" strike="noStrike" dirty="0">
                        <a:solidFill>
                          <a:schemeClr val="tx1"/>
                        </a:solidFill>
                        <a:effectLst/>
                        <a:latin typeface="Segoe UI" panose="020B0502040204020203" pitchFamily="34" charset="0"/>
                      </a:endParaRPr>
                    </a:p>
                  </a:txBody>
                  <a:tcPr marL="9525" marR="9525" marT="9525" marB="0" anchor="ctr">
                    <a:solidFill>
                      <a:schemeClr val="bg1"/>
                    </a:solidFill>
                  </a:tcPr>
                </a:tc>
                <a:extLst>
                  <a:ext uri="{0D108BD9-81ED-4DB2-BD59-A6C34878D82A}">
                    <a16:rowId xmlns:a16="http://schemas.microsoft.com/office/drawing/2014/main" val="1841871799"/>
                  </a:ext>
                </a:extLst>
              </a:tr>
              <a:tr h="268737">
                <a:tc>
                  <a:txBody>
                    <a:bodyPr/>
                    <a:lstStyle/>
                    <a:p>
                      <a:pPr algn="ctr" fontAlgn="ctr"/>
                      <a:r>
                        <a:rPr lang="en-US" sz="1100" u="none" strike="noStrike">
                          <a:solidFill>
                            <a:schemeClr val="tx1"/>
                          </a:solidFill>
                          <a:effectLst/>
                        </a:rPr>
                        <a:t>2. What's your fit?</a:t>
                      </a:r>
                      <a:endParaRPr lang="en-US" sz="1100" b="0" i="0" u="none" strike="noStrike">
                        <a:solidFill>
                          <a:schemeClr val="tx1"/>
                        </a:solidFill>
                        <a:effectLst/>
                        <a:latin typeface="Segoe UI" panose="020B0502040204020203" pitchFamily="34" charset="0"/>
                      </a:endParaRPr>
                    </a:p>
                  </a:txBody>
                  <a:tcPr marL="9525" marR="9525" marT="9525" marB="0" anchor="ctr">
                    <a:solidFill>
                      <a:schemeClr val="bg1"/>
                    </a:solidFill>
                  </a:tcPr>
                </a:tc>
                <a:tc>
                  <a:txBody>
                    <a:bodyPr/>
                    <a:lstStyle/>
                    <a:p>
                      <a:pPr algn="ctr" fontAlgn="ctr"/>
                      <a:r>
                        <a:rPr lang="en-US" sz="1100" u="none" strike="noStrike">
                          <a:solidFill>
                            <a:schemeClr val="tx1"/>
                          </a:solidFill>
                          <a:effectLst/>
                        </a:rPr>
                        <a:t>00bf9d63-0999-43a3-9e5b-9c372e6890d2</a:t>
                      </a:r>
                      <a:endParaRPr lang="en-US" sz="1100" b="0" i="0" u="none" strike="noStrike">
                        <a:solidFill>
                          <a:schemeClr val="tx1"/>
                        </a:solidFill>
                        <a:effectLst/>
                        <a:latin typeface="Segoe UI" panose="020B0502040204020203" pitchFamily="34" charset="0"/>
                      </a:endParaRPr>
                    </a:p>
                  </a:txBody>
                  <a:tcPr marL="9525" marR="9525" marT="9525" marB="0" anchor="ctr">
                    <a:solidFill>
                      <a:schemeClr val="bg1"/>
                    </a:solidFill>
                  </a:tcPr>
                </a:tc>
                <a:tc>
                  <a:txBody>
                    <a:bodyPr/>
                    <a:lstStyle/>
                    <a:p>
                      <a:pPr algn="ctr" fontAlgn="ctr"/>
                      <a:r>
                        <a:rPr lang="en-US" sz="1100" u="none" strike="noStrike" dirty="0">
                          <a:solidFill>
                            <a:schemeClr val="tx1"/>
                          </a:solidFill>
                          <a:effectLst/>
                        </a:rPr>
                        <a:t>Medium</a:t>
                      </a:r>
                      <a:endParaRPr lang="en-US" sz="1100" b="0" i="0" u="none" strike="noStrike" dirty="0">
                        <a:solidFill>
                          <a:schemeClr val="tx1"/>
                        </a:solidFill>
                        <a:effectLst/>
                        <a:latin typeface="Segoe UI" panose="020B0502040204020203" pitchFamily="34" charset="0"/>
                      </a:endParaRPr>
                    </a:p>
                  </a:txBody>
                  <a:tcPr marL="9525" marR="9525" marT="9525" marB="0" anchor="ctr">
                    <a:solidFill>
                      <a:schemeClr val="bg1"/>
                    </a:solidFill>
                  </a:tcPr>
                </a:tc>
                <a:extLst>
                  <a:ext uri="{0D108BD9-81ED-4DB2-BD59-A6C34878D82A}">
                    <a16:rowId xmlns:a16="http://schemas.microsoft.com/office/drawing/2014/main" val="2010174039"/>
                  </a:ext>
                </a:extLst>
              </a:tr>
            </a:tbl>
          </a:graphicData>
        </a:graphic>
      </p:graphicFrame>
      <p:sp>
        <p:nvSpPr>
          <p:cNvPr id="9" name="TextBox 8">
            <a:extLst>
              <a:ext uri="{FF2B5EF4-FFF2-40B4-BE49-F238E27FC236}">
                <a16:creationId xmlns:a16="http://schemas.microsoft.com/office/drawing/2014/main" id="{D34EAEA5-0102-4ABC-8994-CC04AD78E46D}"/>
              </a:ext>
            </a:extLst>
          </p:cNvPr>
          <p:cNvSpPr txBox="1"/>
          <p:nvPr/>
        </p:nvSpPr>
        <p:spPr>
          <a:xfrm>
            <a:off x="392383" y="189345"/>
            <a:ext cx="5311588" cy="1200329"/>
          </a:xfrm>
          <a:prstGeom prst="rect">
            <a:avLst/>
          </a:prstGeom>
          <a:noFill/>
        </p:spPr>
        <p:txBody>
          <a:bodyPr wrap="square" rtlCol="0">
            <a:spAutoFit/>
          </a:bodyPr>
          <a:lstStyle/>
          <a:p>
            <a:r>
              <a:rPr lang="en-US" sz="5400" b="1" u="sng" dirty="0">
                <a:solidFill>
                  <a:schemeClr val="bg1"/>
                </a:solidFill>
              </a:rPr>
              <a:t>Quiz Funnel: </a:t>
            </a:r>
          </a:p>
          <a:p>
            <a:endParaRPr lang="en-US" dirty="0"/>
          </a:p>
        </p:txBody>
      </p:sp>
      <p:sp>
        <p:nvSpPr>
          <p:cNvPr id="10" name="TextBox 9">
            <a:extLst>
              <a:ext uri="{FF2B5EF4-FFF2-40B4-BE49-F238E27FC236}">
                <a16:creationId xmlns:a16="http://schemas.microsoft.com/office/drawing/2014/main" id="{8AA75CBF-8329-410F-AEF7-388C615AFFF2}"/>
              </a:ext>
            </a:extLst>
          </p:cNvPr>
          <p:cNvSpPr txBox="1"/>
          <p:nvPr/>
        </p:nvSpPr>
        <p:spPr>
          <a:xfrm>
            <a:off x="392383" y="1507051"/>
            <a:ext cx="3708971" cy="1477328"/>
          </a:xfrm>
          <a:prstGeom prst="rect">
            <a:avLst/>
          </a:prstGeom>
          <a:noFill/>
        </p:spPr>
        <p:txBody>
          <a:bodyPr wrap="square" rtlCol="0">
            <a:spAutoFit/>
          </a:bodyPr>
          <a:lstStyle/>
          <a:p>
            <a:r>
              <a:rPr lang="en-US" dirty="0">
                <a:solidFill>
                  <a:schemeClr val="bg1"/>
                </a:solidFill>
              </a:rPr>
              <a:t>The following columns are found in the survey table:</a:t>
            </a:r>
          </a:p>
          <a:p>
            <a:pPr marL="285750" indent="-285750">
              <a:buFont typeface="Arial" panose="020B0604020202020204" pitchFamily="34" charset="0"/>
              <a:buChar char="•"/>
            </a:pPr>
            <a:r>
              <a:rPr lang="en-US" dirty="0">
                <a:solidFill>
                  <a:schemeClr val="bg1"/>
                </a:solidFill>
              </a:rPr>
              <a:t>Question </a:t>
            </a:r>
          </a:p>
          <a:p>
            <a:pPr marL="285750" indent="-285750">
              <a:buFont typeface="Arial" panose="020B0604020202020204" pitchFamily="34" charset="0"/>
              <a:buChar char="•"/>
            </a:pPr>
            <a:r>
              <a:rPr lang="en-US" dirty="0" err="1">
                <a:solidFill>
                  <a:schemeClr val="bg1"/>
                </a:solidFill>
              </a:rPr>
              <a:t>User_id</a:t>
            </a:r>
            <a:endParaRPr lang="en-US" dirty="0">
              <a:solidFill>
                <a:schemeClr val="bg1"/>
              </a:solidFill>
            </a:endParaRPr>
          </a:p>
          <a:p>
            <a:pPr marL="285750" indent="-285750">
              <a:buFont typeface="Arial" panose="020B0604020202020204" pitchFamily="34" charset="0"/>
              <a:buChar char="•"/>
            </a:pPr>
            <a:r>
              <a:rPr lang="en-US" dirty="0">
                <a:solidFill>
                  <a:schemeClr val="bg1"/>
                </a:solidFill>
              </a:rPr>
              <a:t>Response</a:t>
            </a:r>
          </a:p>
        </p:txBody>
      </p:sp>
      <p:pic>
        <p:nvPicPr>
          <p:cNvPr id="2" name="Picture 1">
            <a:extLst>
              <a:ext uri="{FF2B5EF4-FFF2-40B4-BE49-F238E27FC236}">
                <a16:creationId xmlns:a16="http://schemas.microsoft.com/office/drawing/2014/main" id="{986FF4D8-C644-407F-8EC9-967DFD71D9B7}"/>
              </a:ext>
            </a:extLst>
          </p:cNvPr>
          <p:cNvPicPr>
            <a:picLocks noChangeAspect="1"/>
          </p:cNvPicPr>
          <p:nvPr/>
        </p:nvPicPr>
        <p:blipFill>
          <a:blip r:embed="rId2"/>
          <a:stretch>
            <a:fillRect/>
          </a:stretch>
        </p:blipFill>
        <p:spPr>
          <a:xfrm>
            <a:off x="91751" y="4355841"/>
            <a:ext cx="3892420" cy="2421950"/>
          </a:xfrm>
          <a:prstGeom prst="rect">
            <a:avLst/>
          </a:prstGeom>
        </p:spPr>
      </p:pic>
    </p:spTree>
    <p:extLst>
      <p:ext uri="{BB962C8B-B14F-4D97-AF65-F5344CB8AC3E}">
        <p14:creationId xmlns:p14="http://schemas.microsoft.com/office/powerpoint/2010/main" val="499324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009966-D667-4A05-B0DC-3FA59F5B2B55}"/>
              </a:ext>
            </a:extLst>
          </p:cNvPr>
          <p:cNvSpPr txBox="1"/>
          <p:nvPr/>
        </p:nvSpPr>
        <p:spPr>
          <a:xfrm>
            <a:off x="83975" y="121299"/>
            <a:ext cx="1455576" cy="369332"/>
          </a:xfrm>
          <a:prstGeom prst="rect">
            <a:avLst/>
          </a:prstGeom>
          <a:noFill/>
        </p:spPr>
        <p:txBody>
          <a:bodyPr wrap="square" rtlCol="0">
            <a:spAutoFit/>
          </a:bodyPr>
          <a:lstStyle/>
          <a:p>
            <a:r>
              <a:rPr lang="en-US" dirty="0">
                <a:solidFill>
                  <a:schemeClr val="bg1"/>
                </a:solidFill>
              </a:rPr>
              <a:t>Question 2: </a:t>
            </a:r>
          </a:p>
        </p:txBody>
      </p:sp>
      <p:sp>
        <p:nvSpPr>
          <p:cNvPr id="11" name="TextBox 10">
            <a:extLst>
              <a:ext uri="{FF2B5EF4-FFF2-40B4-BE49-F238E27FC236}">
                <a16:creationId xmlns:a16="http://schemas.microsoft.com/office/drawing/2014/main" id="{07781BFB-6EDF-4723-B497-CE45941E8777}"/>
              </a:ext>
            </a:extLst>
          </p:cNvPr>
          <p:cNvSpPr txBox="1"/>
          <p:nvPr/>
        </p:nvSpPr>
        <p:spPr>
          <a:xfrm>
            <a:off x="1762179" y="623473"/>
            <a:ext cx="8667642" cy="1600438"/>
          </a:xfrm>
          <a:prstGeom prst="rect">
            <a:avLst/>
          </a:prstGeom>
          <a:noFill/>
        </p:spPr>
        <p:txBody>
          <a:bodyPr wrap="square" rtlCol="0">
            <a:spAutoFit/>
          </a:bodyPr>
          <a:lstStyle/>
          <a:p>
            <a:pPr algn="ctr"/>
            <a:r>
              <a:rPr lang="en-US" sz="4000" b="1" i="0" u="none" strike="noStrike" cap="none" dirty="0">
                <a:solidFill>
                  <a:schemeClr val="bg1"/>
                </a:solidFill>
                <a:latin typeface="Arial"/>
                <a:ea typeface="Arial"/>
                <a:cs typeface="Arial"/>
                <a:sym typeface="Arial"/>
              </a:rPr>
              <a:t>Number of users that “give up” at different points of the survey</a:t>
            </a:r>
          </a:p>
          <a:p>
            <a:endParaRPr lang="en-US" dirty="0"/>
          </a:p>
        </p:txBody>
      </p:sp>
      <p:sp>
        <p:nvSpPr>
          <p:cNvPr id="13" name="Shape 323">
            <a:extLst>
              <a:ext uri="{FF2B5EF4-FFF2-40B4-BE49-F238E27FC236}">
                <a16:creationId xmlns:a16="http://schemas.microsoft.com/office/drawing/2014/main" id="{96619E76-6808-4C7B-A5B0-26EEC16516BD}"/>
              </a:ext>
            </a:extLst>
          </p:cNvPr>
          <p:cNvSpPr txBox="1"/>
          <p:nvPr/>
        </p:nvSpPr>
        <p:spPr>
          <a:xfrm>
            <a:off x="339671" y="2223911"/>
            <a:ext cx="2468844" cy="1205090"/>
          </a:xfrm>
          <a:prstGeom prst="rect">
            <a:avLst/>
          </a:prstGeom>
          <a:solidFill>
            <a:srgbClr val="D9D9D9"/>
          </a:solidFill>
          <a:ln>
            <a:noFill/>
          </a:ln>
        </p:spPr>
        <p:txBody>
          <a:bodyPr spcFirstLastPara="1" wrap="square" lIns="91425" tIns="91425" rIns="91425" bIns="91425" anchor="t" anchorCtr="0">
            <a:noAutofit/>
          </a:bodyPr>
          <a:lstStyle/>
          <a:p>
            <a:pPr lvl="0">
              <a:buClr>
                <a:schemeClr val="dk1"/>
              </a:buClr>
              <a:buSzPts val="1100"/>
            </a:pPr>
            <a:r>
              <a:rPr lang="en-US" sz="1200" dirty="0">
                <a:latin typeface="Courier New"/>
                <a:ea typeface="Courier New"/>
                <a:cs typeface="Courier New"/>
                <a:sym typeface="Courier New"/>
              </a:rPr>
              <a:t>SELECT question,</a:t>
            </a:r>
          </a:p>
          <a:p>
            <a:pPr lvl="0">
              <a:buClr>
                <a:schemeClr val="dk1"/>
              </a:buClr>
              <a:buSzPts val="1100"/>
            </a:pPr>
            <a:r>
              <a:rPr lang="en-US" sz="1200" dirty="0">
                <a:latin typeface="Courier New"/>
                <a:ea typeface="Courier New"/>
                <a:cs typeface="Courier New"/>
                <a:sym typeface="Courier New"/>
              </a:rPr>
              <a:t>COUNT(DISTINCT </a:t>
            </a:r>
            <a:r>
              <a:rPr lang="en-US" sz="1200" dirty="0" err="1">
                <a:latin typeface="Courier New"/>
                <a:ea typeface="Courier New"/>
                <a:cs typeface="Courier New"/>
                <a:sym typeface="Courier New"/>
              </a:rPr>
              <a:t>user_id</a:t>
            </a:r>
            <a:r>
              <a:rPr lang="en-US" sz="1200" dirty="0">
                <a:latin typeface="Courier New"/>
                <a:ea typeface="Courier New"/>
                <a:cs typeface="Courier New"/>
                <a:sym typeface="Courier New"/>
              </a:rPr>
              <a:t>)</a:t>
            </a:r>
          </a:p>
          <a:p>
            <a:pPr lvl="0">
              <a:buClr>
                <a:schemeClr val="dk1"/>
              </a:buClr>
              <a:buSzPts val="1100"/>
            </a:pPr>
            <a:r>
              <a:rPr lang="en-US" sz="1200" dirty="0">
                <a:latin typeface="Courier New"/>
                <a:ea typeface="Courier New"/>
                <a:cs typeface="Courier New"/>
                <a:sym typeface="Courier New"/>
              </a:rPr>
              <a:t>FROM survey</a:t>
            </a:r>
          </a:p>
          <a:p>
            <a:pPr lvl="0">
              <a:buClr>
                <a:schemeClr val="dk1"/>
              </a:buClr>
              <a:buSzPts val="1100"/>
            </a:pPr>
            <a:r>
              <a:rPr lang="en-US" sz="1200" dirty="0">
                <a:latin typeface="Courier New"/>
                <a:ea typeface="Courier New"/>
                <a:cs typeface="Courier New"/>
                <a:sym typeface="Courier New"/>
              </a:rPr>
              <a:t>GROUP BY 1;</a:t>
            </a:r>
            <a:endParaRPr sz="1200" b="0" i="0" u="none" strike="noStrike" cap="none" dirty="0">
              <a:solidFill>
                <a:srgbClr val="000000"/>
              </a:solidFill>
              <a:latin typeface="Courier New"/>
              <a:ea typeface="Courier New"/>
              <a:cs typeface="Courier New"/>
              <a:sym typeface="Courier New"/>
            </a:endParaRPr>
          </a:p>
        </p:txBody>
      </p:sp>
      <p:graphicFrame>
        <p:nvGraphicFramePr>
          <p:cNvPr id="14" name="Table 13">
            <a:extLst>
              <a:ext uri="{FF2B5EF4-FFF2-40B4-BE49-F238E27FC236}">
                <a16:creationId xmlns:a16="http://schemas.microsoft.com/office/drawing/2014/main" id="{9047E332-D109-4582-B0E2-B41CE8C9CB53}"/>
              </a:ext>
            </a:extLst>
          </p:cNvPr>
          <p:cNvGraphicFramePr>
            <a:graphicFrameLocks noGrp="1"/>
          </p:cNvGraphicFramePr>
          <p:nvPr>
            <p:extLst>
              <p:ext uri="{D42A27DB-BD31-4B8C-83A1-F6EECF244321}">
                <p14:modId xmlns:p14="http://schemas.microsoft.com/office/powerpoint/2010/main" val="1414628064"/>
              </p:ext>
            </p:extLst>
          </p:nvPr>
        </p:nvGraphicFramePr>
        <p:xfrm>
          <a:off x="3839153" y="3238015"/>
          <a:ext cx="4754342" cy="1683152"/>
        </p:xfrm>
        <a:graphic>
          <a:graphicData uri="http://schemas.openxmlformats.org/drawingml/2006/table">
            <a:tbl>
              <a:tblPr/>
              <a:tblGrid>
                <a:gridCol w="2540602">
                  <a:extLst>
                    <a:ext uri="{9D8B030D-6E8A-4147-A177-3AD203B41FA5}">
                      <a16:colId xmlns:a16="http://schemas.microsoft.com/office/drawing/2014/main" val="3821933395"/>
                    </a:ext>
                  </a:extLst>
                </a:gridCol>
                <a:gridCol w="2213740">
                  <a:extLst>
                    <a:ext uri="{9D8B030D-6E8A-4147-A177-3AD203B41FA5}">
                      <a16:colId xmlns:a16="http://schemas.microsoft.com/office/drawing/2014/main" val="857249758"/>
                    </a:ext>
                  </a:extLst>
                </a:gridCol>
              </a:tblGrid>
              <a:tr h="282573">
                <a:tc>
                  <a:txBody>
                    <a:bodyPr/>
                    <a:lstStyle/>
                    <a:p>
                      <a:pPr algn="ctr" fontAlgn="ctr"/>
                      <a:r>
                        <a:rPr lang="en-US" sz="1100" u="none" strike="noStrike" dirty="0">
                          <a:effectLst/>
                        </a:rPr>
                        <a:t>question</a:t>
                      </a:r>
                      <a:endParaRPr lang="en-US" sz="1100" b="1" i="0" u="none" strike="noStrike" dirty="0">
                        <a:solidFill>
                          <a:srgbClr val="292929"/>
                        </a:solidFill>
                        <a:effectLst/>
                        <a:latin typeface="Segoe UI" panose="020B0502040204020203" pitchFamily="34" charset="0"/>
                      </a:endParaRPr>
                    </a:p>
                  </a:txBody>
                  <a:tcPr marL="9525" marR="9525" marT="9525" marB="0" anchor="ctr">
                    <a:solidFill>
                      <a:schemeClr val="bg1"/>
                    </a:solidFill>
                  </a:tcPr>
                </a:tc>
                <a:tc>
                  <a:txBody>
                    <a:bodyPr/>
                    <a:lstStyle/>
                    <a:p>
                      <a:pPr algn="ctr" fontAlgn="ctr"/>
                      <a:r>
                        <a:rPr lang="en-US" sz="1100" u="none" strike="noStrike" dirty="0">
                          <a:effectLst/>
                        </a:rPr>
                        <a:t>COUNT(DISTINCT </a:t>
                      </a:r>
                      <a:r>
                        <a:rPr lang="en-US" sz="1100" u="none" strike="noStrike" dirty="0" err="1">
                          <a:effectLst/>
                        </a:rPr>
                        <a:t>user_id</a:t>
                      </a:r>
                      <a:r>
                        <a:rPr lang="en-US" sz="1100" u="none" strike="noStrike" dirty="0">
                          <a:effectLst/>
                        </a:rPr>
                        <a:t>)</a:t>
                      </a:r>
                      <a:endParaRPr lang="en-US" sz="1100" b="1" i="0" u="none" strike="noStrike" dirty="0">
                        <a:solidFill>
                          <a:srgbClr val="292929"/>
                        </a:solidFill>
                        <a:effectLst/>
                        <a:latin typeface="Segoe UI" panose="020B0502040204020203" pitchFamily="34" charset="0"/>
                      </a:endParaRPr>
                    </a:p>
                  </a:txBody>
                  <a:tcPr marL="9525" marR="9525" marT="9525" marB="0" anchor="ctr">
                    <a:solidFill>
                      <a:schemeClr val="bg1"/>
                    </a:solidFill>
                  </a:tcPr>
                </a:tc>
                <a:extLst>
                  <a:ext uri="{0D108BD9-81ED-4DB2-BD59-A6C34878D82A}">
                    <a16:rowId xmlns:a16="http://schemas.microsoft.com/office/drawing/2014/main" val="1264853968"/>
                  </a:ext>
                </a:extLst>
              </a:tr>
              <a:tr h="282573">
                <a:tc>
                  <a:txBody>
                    <a:bodyPr/>
                    <a:lstStyle/>
                    <a:p>
                      <a:pPr algn="ctr" fontAlgn="ctr"/>
                      <a:r>
                        <a:rPr lang="en-US" sz="1100" u="none" strike="noStrike" dirty="0">
                          <a:effectLst/>
                        </a:rPr>
                        <a:t>1. What are you looking for?</a:t>
                      </a:r>
                      <a:endParaRPr lang="en-US" sz="1100" b="0" i="0" u="none" strike="noStrike" dirty="0">
                        <a:solidFill>
                          <a:srgbClr val="525252"/>
                        </a:solidFill>
                        <a:effectLst/>
                        <a:latin typeface="Segoe UI" panose="020B0502040204020203" pitchFamily="34" charset="0"/>
                      </a:endParaRPr>
                    </a:p>
                  </a:txBody>
                  <a:tcPr marL="9525" marR="9525" marT="9525" marB="0" anchor="ctr">
                    <a:solidFill>
                      <a:schemeClr val="bg1"/>
                    </a:solidFill>
                  </a:tcPr>
                </a:tc>
                <a:tc>
                  <a:txBody>
                    <a:bodyPr/>
                    <a:lstStyle/>
                    <a:p>
                      <a:pPr algn="ctr" fontAlgn="ctr"/>
                      <a:r>
                        <a:rPr lang="en-US" sz="1100" u="none" strike="noStrike" dirty="0">
                          <a:effectLst/>
                        </a:rPr>
                        <a:t>500</a:t>
                      </a:r>
                      <a:endParaRPr lang="en-US" sz="1100" b="0" i="0" u="none" strike="noStrike" dirty="0">
                        <a:solidFill>
                          <a:srgbClr val="525252"/>
                        </a:solidFill>
                        <a:effectLst/>
                        <a:latin typeface="Segoe UI" panose="020B0502040204020203" pitchFamily="34" charset="0"/>
                      </a:endParaRPr>
                    </a:p>
                  </a:txBody>
                  <a:tcPr marL="9525" marR="9525" marT="9525" marB="0" anchor="ctr">
                    <a:solidFill>
                      <a:schemeClr val="bg1"/>
                    </a:solidFill>
                  </a:tcPr>
                </a:tc>
                <a:extLst>
                  <a:ext uri="{0D108BD9-81ED-4DB2-BD59-A6C34878D82A}">
                    <a16:rowId xmlns:a16="http://schemas.microsoft.com/office/drawing/2014/main" val="3934722083"/>
                  </a:ext>
                </a:extLst>
              </a:tr>
              <a:tr h="282573">
                <a:tc>
                  <a:txBody>
                    <a:bodyPr/>
                    <a:lstStyle/>
                    <a:p>
                      <a:pPr algn="ctr" fontAlgn="ctr"/>
                      <a:r>
                        <a:rPr lang="en-US" sz="1100" u="none" strike="noStrike" dirty="0">
                          <a:effectLst/>
                        </a:rPr>
                        <a:t>2. What's your fit?</a:t>
                      </a:r>
                      <a:endParaRPr lang="en-US" sz="1100" b="0" i="0" u="none" strike="noStrike" dirty="0">
                        <a:solidFill>
                          <a:srgbClr val="525252"/>
                        </a:solidFill>
                        <a:effectLst/>
                        <a:latin typeface="Segoe UI" panose="020B0502040204020203" pitchFamily="34" charset="0"/>
                      </a:endParaRPr>
                    </a:p>
                  </a:txBody>
                  <a:tcPr marL="9525" marR="9525" marT="9525" marB="0" anchor="ctr">
                    <a:solidFill>
                      <a:schemeClr val="bg1"/>
                    </a:solidFill>
                  </a:tcPr>
                </a:tc>
                <a:tc>
                  <a:txBody>
                    <a:bodyPr/>
                    <a:lstStyle/>
                    <a:p>
                      <a:pPr algn="ctr" fontAlgn="ctr"/>
                      <a:r>
                        <a:rPr lang="en-US" sz="1100" u="none" strike="noStrike">
                          <a:effectLst/>
                        </a:rPr>
                        <a:t>475</a:t>
                      </a:r>
                      <a:endParaRPr lang="en-US" sz="1100" b="0" i="0" u="none" strike="noStrike">
                        <a:solidFill>
                          <a:srgbClr val="525252"/>
                        </a:solidFill>
                        <a:effectLst/>
                        <a:latin typeface="Segoe UI" panose="020B0502040204020203" pitchFamily="34" charset="0"/>
                      </a:endParaRPr>
                    </a:p>
                  </a:txBody>
                  <a:tcPr marL="9525" marR="9525" marT="9525" marB="0" anchor="ctr">
                    <a:solidFill>
                      <a:schemeClr val="bg1"/>
                    </a:solidFill>
                  </a:tcPr>
                </a:tc>
                <a:extLst>
                  <a:ext uri="{0D108BD9-81ED-4DB2-BD59-A6C34878D82A}">
                    <a16:rowId xmlns:a16="http://schemas.microsoft.com/office/drawing/2014/main" val="1637365072"/>
                  </a:ext>
                </a:extLst>
              </a:tr>
              <a:tr h="282573">
                <a:tc>
                  <a:txBody>
                    <a:bodyPr/>
                    <a:lstStyle/>
                    <a:p>
                      <a:pPr algn="ctr" fontAlgn="ctr"/>
                      <a:r>
                        <a:rPr lang="en-US" sz="1100" u="none" strike="noStrike" dirty="0">
                          <a:effectLst/>
                        </a:rPr>
                        <a:t>3. Which shapes do you like?</a:t>
                      </a:r>
                      <a:endParaRPr lang="en-US" sz="1100" b="0" i="0" u="none" strike="noStrike" dirty="0">
                        <a:solidFill>
                          <a:srgbClr val="525252"/>
                        </a:solidFill>
                        <a:effectLst/>
                        <a:latin typeface="Segoe UI" panose="020B0502040204020203" pitchFamily="34" charset="0"/>
                      </a:endParaRPr>
                    </a:p>
                  </a:txBody>
                  <a:tcPr marL="9525" marR="9525" marT="9525" marB="0" anchor="ctr">
                    <a:solidFill>
                      <a:schemeClr val="bg1"/>
                    </a:solidFill>
                  </a:tcPr>
                </a:tc>
                <a:tc>
                  <a:txBody>
                    <a:bodyPr/>
                    <a:lstStyle/>
                    <a:p>
                      <a:pPr algn="ctr" fontAlgn="ctr"/>
                      <a:r>
                        <a:rPr lang="en-US" sz="1100" u="none" strike="noStrike" dirty="0">
                          <a:effectLst/>
                        </a:rPr>
                        <a:t>380</a:t>
                      </a:r>
                      <a:endParaRPr lang="en-US" sz="1100" b="0" i="0" u="none" strike="noStrike" dirty="0">
                        <a:solidFill>
                          <a:srgbClr val="525252"/>
                        </a:solidFill>
                        <a:effectLst/>
                        <a:latin typeface="Segoe UI" panose="020B0502040204020203" pitchFamily="34" charset="0"/>
                      </a:endParaRPr>
                    </a:p>
                  </a:txBody>
                  <a:tcPr marL="9525" marR="9525" marT="9525" marB="0" anchor="ctr">
                    <a:solidFill>
                      <a:schemeClr val="bg1"/>
                    </a:solidFill>
                  </a:tcPr>
                </a:tc>
                <a:extLst>
                  <a:ext uri="{0D108BD9-81ED-4DB2-BD59-A6C34878D82A}">
                    <a16:rowId xmlns:a16="http://schemas.microsoft.com/office/drawing/2014/main" val="569522752"/>
                  </a:ext>
                </a:extLst>
              </a:tr>
              <a:tr h="282573">
                <a:tc>
                  <a:txBody>
                    <a:bodyPr/>
                    <a:lstStyle/>
                    <a:p>
                      <a:pPr algn="ctr" fontAlgn="ctr"/>
                      <a:r>
                        <a:rPr lang="en-US" sz="1100" u="none" strike="noStrike">
                          <a:effectLst/>
                        </a:rPr>
                        <a:t>4. Which colors do you like?</a:t>
                      </a:r>
                      <a:endParaRPr lang="en-US" sz="1100" b="0" i="0" u="none" strike="noStrike">
                        <a:solidFill>
                          <a:srgbClr val="525252"/>
                        </a:solidFill>
                        <a:effectLst/>
                        <a:latin typeface="Segoe UI" panose="020B0502040204020203" pitchFamily="34" charset="0"/>
                      </a:endParaRPr>
                    </a:p>
                  </a:txBody>
                  <a:tcPr marL="9525" marR="9525" marT="9525" marB="0" anchor="ctr">
                    <a:solidFill>
                      <a:schemeClr val="bg1"/>
                    </a:solidFill>
                  </a:tcPr>
                </a:tc>
                <a:tc>
                  <a:txBody>
                    <a:bodyPr/>
                    <a:lstStyle/>
                    <a:p>
                      <a:pPr algn="ctr" fontAlgn="ctr"/>
                      <a:r>
                        <a:rPr lang="en-US" sz="1100" u="none" strike="noStrike" dirty="0">
                          <a:effectLst/>
                        </a:rPr>
                        <a:t>361</a:t>
                      </a:r>
                      <a:endParaRPr lang="en-US" sz="1100" b="0" i="0" u="none" strike="noStrike" dirty="0">
                        <a:solidFill>
                          <a:srgbClr val="525252"/>
                        </a:solidFill>
                        <a:effectLst/>
                        <a:latin typeface="Segoe UI" panose="020B0502040204020203" pitchFamily="34" charset="0"/>
                      </a:endParaRPr>
                    </a:p>
                  </a:txBody>
                  <a:tcPr marL="9525" marR="9525" marT="9525" marB="0" anchor="ctr">
                    <a:solidFill>
                      <a:schemeClr val="bg1"/>
                    </a:solidFill>
                  </a:tcPr>
                </a:tc>
                <a:extLst>
                  <a:ext uri="{0D108BD9-81ED-4DB2-BD59-A6C34878D82A}">
                    <a16:rowId xmlns:a16="http://schemas.microsoft.com/office/drawing/2014/main" val="2865659467"/>
                  </a:ext>
                </a:extLst>
              </a:tr>
              <a:tr h="270287">
                <a:tc>
                  <a:txBody>
                    <a:bodyPr/>
                    <a:lstStyle/>
                    <a:p>
                      <a:pPr algn="ctr" fontAlgn="ctr"/>
                      <a:r>
                        <a:rPr lang="en-US" sz="1100" u="none" strike="noStrike">
                          <a:effectLst/>
                        </a:rPr>
                        <a:t>5. When was your last eye exam?</a:t>
                      </a:r>
                      <a:endParaRPr lang="en-US" sz="1100" b="0" i="0" u="none" strike="noStrike">
                        <a:solidFill>
                          <a:srgbClr val="525252"/>
                        </a:solidFill>
                        <a:effectLst/>
                        <a:latin typeface="Segoe UI" panose="020B0502040204020203" pitchFamily="34" charset="0"/>
                      </a:endParaRPr>
                    </a:p>
                  </a:txBody>
                  <a:tcPr marL="9525" marR="9525" marT="9525" marB="0" anchor="ctr">
                    <a:solidFill>
                      <a:schemeClr val="bg1"/>
                    </a:solidFill>
                  </a:tcPr>
                </a:tc>
                <a:tc>
                  <a:txBody>
                    <a:bodyPr/>
                    <a:lstStyle/>
                    <a:p>
                      <a:pPr algn="ctr" fontAlgn="ctr"/>
                      <a:r>
                        <a:rPr lang="en-US" sz="1100" u="none" strike="noStrike" dirty="0">
                          <a:effectLst/>
                        </a:rPr>
                        <a:t>270</a:t>
                      </a:r>
                      <a:endParaRPr lang="en-US" sz="1100" b="0" i="0" u="none" strike="noStrike" dirty="0">
                        <a:solidFill>
                          <a:srgbClr val="525252"/>
                        </a:solidFill>
                        <a:effectLst/>
                        <a:latin typeface="Segoe UI" panose="020B0502040204020203" pitchFamily="34" charset="0"/>
                      </a:endParaRPr>
                    </a:p>
                  </a:txBody>
                  <a:tcPr marL="9525" marR="9525" marT="9525" marB="0" anchor="ctr">
                    <a:solidFill>
                      <a:schemeClr val="bg1"/>
                    </a:solidFill>
                  </a:tcPr>
                </a:tc>
                <a:extLst>
                  <a:ext uri="{0D108BD9-81ED-4DB2-BD59-A6C34878D82A}">
                    <a16:rowId xmlns:a16="http://schemas.microsoft.com/office/drawing/2014/main" val="4142072872"/>
                  </a:ext>
                </a:extLst>
              </a:tr>
            </a:tbl>
          </a:graphicData>
        </a:graphic>
      </p:graphicFrame>
      <p:sp>
        <p:nvSpPr>
          <p:cNvPr id="15" name="Arrow: Down 14">
            <a:extLst>
              <a:ext uri="{FF2B5EF4-FFF2-40B4-BE49-F238E27FC236}">
                <a16:creationId xmlns:a16="http://schemas.microsoft.com/office/drawing/2014/main" id="{CB384F9F-D72D-4A2F-9B3E-28907382EF33}"/>
              </a:ext>
            </a:extLst>
          </p:cNvPr>
          <p:cNvSpPr/>
          <p:nvPr/>
        </p:nvSpPr>
        <p:spPr>
          <a:xfrm rot="17454925">
            <a:off x="3174128" y="2995920"/>
            <a:ext cx="299413" cy="86615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1847C0C-5D01-46C4-9280-791AC4078753}"/>
              </a:ext>
            </a:extLst>
          </p:cNvPr>
          <p:cNvSpPr txBox="1"/>
          <p:nvPr/>
        </p:nvSpPr>
        <p:spPr>
          <a:xfrm>
            <a:off x="4422710" y="2351314"/>
            <a:ext cx="6326156" cy="646331"/>
          </a:xfrm>
          <a:prstGeom prst="rect">
            <a:avLst/>
          </a:prstGeom>
          <a:noFill/>
        </p:spPr>
        <p:txBody>
          <a:bodyPr wrap="square" rtlCol="0">
            <a:spAutoFit/>
          </a:bodyPr>
          <a:lstStyle/>
          <a:p>
            <a:r>
              <a:rPr lang="en-US" dirty="0">
                <a:solidFill>
                  <a:schemeClr val="bg1"/>
                </a:solidFill>
              </a:rPr>
              <a:t>500 users responded to the first question and only 270 finished all the questions to the survey. </a:t>
            </a:r>
          </a:p>
        </p:txBody>
      </p:sp>
      <p:pic>
        <p:nvPicPr>
          <p:cNvPr id="6" name="Picture 5">
            <a:extLst>
              <a:ext uri="{FF2B5EF4-FFF2-40B4-BE49-F238E27FC236}">
                <a16:creationId xmlns:a16="http://schemas.microsoft.com/office/drawing/2014/main" id="{CF095115-44C6-4079-9F13-3D6BFE0FD2CC}"/>
              </a:ext>
            </a:extLst>
          </p:cNvPr>
          <p:cNvPicPr>
            <a:picLocks noChangeAspect="1"/>
          </p:cNvPicPr>
          <p:nvPr/>
        </p:nvPicPr>
        <p:blipFill>
          <a:blip r:embed="rId2"/>
          <a:stretch>
            <a:fillRect/>
          </a:stretch>
        </p:blipFill>
        <p:spPr>
          <a:xfrm>
            <a:off x="576262" y="5361275"/>
            <a:ext cx="11039475" cy="1375426"/>
          </a:xfrm>
          <a:prstGeom prst="rect">
            <a:avLst/>
          </a:prstGeom>
        </p:spPr>
      </p:pic>
    </p:spTree>
    <p:extLst>
      <p:ext uri="{BB962C8B-B14F-4D97-AF65-F5344CB8AC3E}">
        <p14:creationId xmlns:p14="http://schemas.microsoft.com/office/powerpoint/2010/main" val="2859461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DBFA5F2-1E49-43DE-8FC3-DCAD94488307}"/>
              </a:ext>
            </a:extLst>
          </p:cNvPr>
          <p:cNvSpPr/>
          <p:nvPr/>
        </p:nvSpPr>
        <p:spPr>
          <a:xfrm>
            <a:off x="69178" y="90587"/>
            <a:ext cx="1323439" cy="369332"/>
          </a:xfrm>
          <a:prstGeom prst="rect">
            <a:avLst/>
          </a:prstGeom>
        </p:spPr>
        <p:txBody>
          <a:bodyPr wrap="none">
            <a:spAutoFit/>
          </a:bodyPr>
          <a:lstStyle/>
          <a:p>
            <a:r>
              <a:rPr lang="en-US" dirty="0"/>
              <a:t>Question 3: </a:t>
            </a:r>
          </a:p>
        </p:txBody>
      </p:sp>
      <p:sp>
        <p:nvSpPr>
          <p:cNvPr id="4" name="TextBox 3">
            <a:extLst>
              <a:ext uri="{FF2B5EF4-FFF2-40B4-BE49-F238E27FC236}">
                <a16:creationId xmlns:a16="http://schemas.microsoft.com/office/drawing/2014/main" id="{D5D1F7F7-5731-4712-AE12-37419D5B230C}"/>
              </a:ext>
            </a:extLst>
          </p:cNvPr>
          <p:cNvSpPr txBox="1"/>
          <p:nvPr/>
        </p:nvSpPr>
        <p:spPr>
          <a:xfrm>
            <a:off x="293914" y="507740"/>
            <a:ext cx="11604171" cy="3416320"/>
          </a:xfrm>
          <a:prstGeom prst="rect">
            <a:avLst/>
          </a:prstGeom>
          <a:solidFill>
            <a:srgbClr val="EAF5F8"/>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dirty="0"/>
              <a:t>This query allows us to see the completion rate of each question: </a:t>
            </a:r>
          </a:p>
          <a:p>
            <a:endParaRPr lang="en-US" dirty="0"/>
          </a:p>
          <a:p>
            <a:pPr marL="342900" indent="-342900">
              <a:buAutoNum type="arabicPeriod"/>
            </a:pPr>
            <a:r>
              <a:rPr lang="en-US" dirty="0"/>
              <a:t>The question with the lowest completion rate is “When was your last eye exam?” and not so far behind “Which </a:t>
            </a:r>
            <a:r>
              <a:rPr lang="en-US" dirty="0" err="1"/>
              <a:t>sahpes</a:t>
            </a:r>
            <a:r>
              <a:rPr lang="en-US" dirty="0"/>
              <a:t> do you like?”</a:t>
            </a:r>
          </a:p>
          <a:p>
            <a:pPr marL="342900" indent="-342900">
              <a:buAutoNum type="arabicPeriod"/>
            </a:pPr>
            <a:r>
              <a:rPr lang="en-US" dirty="0"/>
              <a:t>Why do you I think is the reason of the low completion rate for when was your last eye exam?  I believe the reason why users are not completing “when was your last eye exam” is because they not remember when they las saw the eye doctor, or like me some users may go years with out seeing one. </a:t>
            </a:r>
          </a:p>
          <a:p>
            <a:pPr marL="342900" indent="-342900">
              <a:buAutoNum type="arabicPeriod"/>
            </a:pPr>
            <a:r>
              <a:rPr lang="en-US" dirty="0"/>
              <a:t>The reason for the low completion rate of Which shapes do you like? I think people are unsure of what they may be looking for at the moment they are taking the quiz.</a:t>
            </a:r>
          </a:p>
          <a:p>
            <a:r>
              <a:rPr lang="en-US" dirty="0"/>
              <a:t> </a:t>
            </a:r>
          </a:p>
          <a:p>
            <a:endParaRPr lang="en-US" dirty="0"/>
          </a:p>
          <a:p>
            <a:pPr marL="342900" indent="-342900">
              <a:buFont typeface="+mj-lt"/>
              <a:buAutoNum type="arabicPeriod"/>
            </a:pPr>
            <a:endParaRPr lang="en-US" dirty="0"/>
          </a:p>
        </p:txBody>
      </p:sp>
      <p:sp>
        <p:nvSpPr>
          <p:cNvPr id="5" name="Shape 323">
            <a:extLst>
              <a:ext uri="{FF2B5EF4-FFF2-40B4-BE49-F238E27FC236}">
                <a16:creationId xmlns:a16="http://schemas.microsoft.com/office/drawing/2014/main" id="{958FD307-6C95-42EC-93CE-A4455AC50EDA}"/>
              </a:ext>
            </a:extLst>
          </p:cNvPr>
          <p:cNvSpPr txBox="1"/>
          <p:nvPr/>
        </p:nvSpPr>
        <p:spPr>
          <a:xfrm>
            <a:off x="293914" y="4099055"/>
            <a:ext cx="2091452" cy="1143000"/>
          </a:xfrm>
          <a:prstGeom prst="rect">
            <a:avLst/>
          </a:prstGeom>
          <a:solidFill>
            <a:srgbClr val="D9D9D9"/>
          </a:solidFill>
          <a:ln>
            <a:noFill/>
          </a:ln>
        </p:spPr>
        <p:txBody>
          <a:bodyPr spcFirstLastPara="1" wrap="square" lIns="91425" tIns="91425" rIns="91425" bIns="91425" anchor="t" anchorCtr="0">
            <a:noAutofit/>
          </a:bodyPr>
          <a:lstStyle/>
          <a:p>
            <a:pPr lvl="0">
              <a:buClr>
                <a:schemeClr val="dk1"/>
              </a:buClr>
              <a:buSzPts val="1100"/>
            </a:pPr>
            <a:r>
              <a:rPr lang="en-US" sz="900" dirty="0">
                <a:latin typeface="Courier New"/>
                <a:ea typeface="Courier New"/>
                <a:cs typeface="Courier New"/>
                <a:sym typeface="Courier New"/>
              </a:rPr>
              <a:t>SELECT question,</a:t>
            </a:r>
          </a:p>
          <a:p>
            <a:pPr lvl="0">
              <a:buClr>
                <a:schemeClr val="dk1"/>
              </a:buClr>
              <a:buSzPts val="1100"/>
            </a:pPr>
            <a:r>
              <a:rPr lang="en-US" sz="900" dirty="0">
                <a:latin typeface="Courier New"/>
                <a:ea typeface="Courier New"/>
                <a:cs typeface="Courier New"/>
                <a:sym typeface="Courier New"/>
              </a:rPr>
              <a:t>COUNT(DISTINCT </a:t>
            </a:r>
            <a:r>
              <a:rPr lang="en-US" sz="900" dirty="0" err="1">
                <a:latin typeface="Courier New"/>
                <a:ea typeface="Courier New"/>
                <a:cs typeface="Courier New"/>
                <a:sym typeface="Courier New"/>
              </a:rPr>
              <a:t>user_id</a:t>
            </a:r>
            <a:r>
              <a:rPr lang="en-US" sz="900" dirty="0">
                <a:latin typeface="Courier New"/>
                <a:ea typeface="Courier New"/>
                <a:cs typeface="Courier New"/>
                <a:sym typeface="Courier New"/>
              </a:rPr>
              <a:t>)</a:t>
            </a:r>
          </a:p>
          <a:p>
            <a:pPr lvl="0">
              <a:buClr>
                <a:schemeClr val="dk1"/>
              </a:buClr>
              <a:buSzPts val="1100"/>
            </a:pPr>
            <a:r>
              <a:rPr lang="en-US" sz="900" dirty="0">
                <a:latin typeface="Courier New"/>
                <a:ea typeface="Courier New"/>
                <a:cs typeface="Courier New"/>
                <a:sym typeface="Courier New"/>
              </a:rPr>
              <a:t>FROM survey</a:t>
            </a:r>
          </a:p>
          <a:p>
            <a:pPr lvl="0">
              <a:buClr>
                <a:schemeClr val="dk1"/>
              </a:buClr>
              <a:buSzPts val="1100"/>
            </a:pPr>
            <a:r>
              <a:rPr lang="en-US" sz="900" dirty="0">
                <a:latin typeface="Courier New"/>
                <a:ea typeface="Courier New"/>
                <a:cs typeface="Courier New"/>
                <a:sym typeface="Courier New"/>
              </a:rPr>
              <a:t>GROUP BY 1;</a:t>
            </a:r>
            <a:endParaRPr sz="900" b="0" i="0" u="none" strike="noStrike" cap="none" dirty="0">
              <a:solidFill>
                <a:srgbClr val="000000"/>
              </a:solidFill>
              <a:latin typeface="Courier New"/>
              <a:ea typeface="Courier New"/>
              <a:cs typeface="Courier New"/>
              <a:sym typeface="Courier New"/>
            </a:endParaRPr>
          </a:p>
        </p:txBody>
      </p:sp>
      <p:sp>
        <p:nvSpPr>
          <p:cNvPr id="7" name="Arrow: Bent-Up 6">
            <a:extLst>
              <a:ext uri="{FF2B5EF4-FFF2-40B4-BE49-F238E27FC236}">
                <a16:creationId xmlns:a16="http://schemas.microsoft.com/office/drawing/2014/main" id="{A05B57B7-6EB2-4791-A86D-8DE2DBE3D86F}"/>
              </a:ext>
            </a:extLst>
          </p:cNvPr>
          <p:cNvSpPr/>
          <p:nvPr/>
        </p:nvSpPr>
        <p:spPr>
          <a:xfrm rot="5400000">
            <a:off x="1190350" y="5566340"/>
            <a:ext cx="923730" cy="625151"/>
          </a:xfrm>
          <a:prstGeom prst="ben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8" name="Table 7">
            <a:extLst>
              <a:ext uri="{FF2B5EF4-FFF2-40B4-BE49-F238E27FC236}">
                <a16:creationId xmlns:a16="http://schemas.microsoft.com/office/drawing/2014/main" id="{DFFB976D-533D-4A42-8279-4986AABD04C1}"/>
              </a:ext>
            </a:extLst>
          </p:cNvPr>
          <p:cNvGraphicFramePr>
            <a:graphicFrameLocks noGrp="1"/>
          </p:cNvGraphicFramePr>
          <p:nvPr>
            <p:extLst>
              <p:ext uri="{D42A27DB-BD31-4B8C-83A1-F6EECF244321}">
                <p14:modId xmlns:p14="http://schemas.microsoft.com/office/powerpoint/2010/main" val="3020614984"/>
              </p:ext>
            </p:extLst>
          </p:nvPr>
        </p:nvGraphicFramePr>
        <p:xfrm>
          <a:off x="2456984" y="4963886"/>
          <a:ext cx="6504991" cy="1670178"/>
        </p:xfrm>
        <a:graphic>
          <a:graphicData uri="http://schemas.openxmlformats.org/drawingml/2006/table">
            <a:tbl>
              <a:tblPr/>
              <a:tblGrid>
                <a:gridCol w="2605043">
                  <a:extLst>
                    <a:ext uri="{9D8B030D-6E8A-4147-A177-3AD203B41FA5}">
                      <a16:colId xmlns:a16="http://schemas.microsoft.com/office/drawing/2014/main" val="4272634427"/>
                    </a:ext>
                  </a:extLst>
                </a:gridCol>
                <a:gridCol w="2269892">
                  <a:extLst>
                    <a:ext uri="{9D8B030D-6E8A-4147-A177-3AD203B41FA5}">
                      <a16:colId xmlns:a16="http://schemas.microsoft.com/office/drawing/2014/main" val="2596831314"/>
                    </a:ext>
                  </a:extLst>
                </a:gridCol>
                <a:gridCol w="1630056">
                  <a:extLst>
                    <a:ext uri="{9D8B030D-6E8A-4147-A177-3AD203B41FA5}">
                      <a16:colId xmlns:a16="http://schemas.microsoft.com/office/drawing/2014/main" val="1845376671"/>
                    </a:ext>
                  </a:extLst>
                </a:gridCol>
              </a:tblGrid>
              <a:tr h="523189">
                <a:tc>
                  <a:txBody>
                    <a:bodyPr/>
                    <a:lstStyle/>
                    <a:p>
                      <a:pPr algn="ctr" fontAlgn="ctr"/>
                      <a:r>
                        <a:rPr lang="en-US" sz="800" u="none" strike="noStrike" dirty="0">
                          <a:effectLst/>
                        </a:rPr>
                        <a:t>Question</a:t>
                      </a:r>
                      <a:endParaRPr lang="en-US" sz="800" b="1" i="0" u="none" strike="noStrike" dirty="0">
                        <a:solidFill>
                          <a:srgbClr val="292929"/>
                        </a:solidFill>
                        <a:effectLst/>
                        <a:latin typeface="Segoe UI" panose="020B0502040204020203" pitchFamily="34" charset="0"/>
                      </a:endParaRPr>
                    </a:p>
                  </a:txBody>
                  <a:tcPr marL="7330" marR="7330" marT="7330" marB="0" anchor="ctr">
                    <a:solidFill>
                      <a:schemeClr val="bg1"/>
                    </a:solidFill>
                  </a:tcPr>
                </a:tc>
                <a:tc>
                  <a:txBody>
                    <a:bodyPr/>
                    <a:lstStyle/>
                    <a:p>
                      <a:pPr algn="ctr" fontAlgn="ctr"/>
                      <a:r>
                        <a:rPr lang="en-US" sz="800" u="none" strike="noStrike">
                          <a:effectLst/>
                        </a:rPr>
                        <a:t>COUNT(DISTINCT user_id)</a:t>
                      </a:r>
                      <a:endParaRPr lang="en-US" sz="800" b="1" i="0" u="none" strike="noStrike">
                        <a:solidFill>
                          <a:srgbClr val="292929"/>
                        </a:solidFill>
                        <a:effectLst/>
                        <a:latin typeface="Segoe UI" panose="020B0502040204020203" pitchFamily="34" charset="0"/>
                      </a:endParaRPr>
                    </a:p>
                  </a:txBody>
                  <a:tcPr marL="7330" marR="7330" marT="7330" marB="0" anchor="ctr">
                    <a:solidFill>
                      <a:schemeClr val="bg1"/>
                    </a:solidFill>
                  </a:tcPr>
                </a:tc>
                <a:tc>
                  <a:txBody>
                    <a:bodyPr/>
                    <a:lstStyle/>
                    <a:p>
                      <a:pPr algn="ctr" fontAlgn="ctr"/>
                      <a:r>
                        <a:rPr lang="en-US" sz="800" u="none" strike="noStrike" dirty="0">
                          <a:effectLst/>
                        </a:rPr>
                        <a:t>% of users completing this question </a:t>
                      </a:r>
                      <a:endParaRPr lang="en-US" sz="800" b="1" i="0" u="none" strike="noStrike" dirty="0">
                        <a:solidFill>
                          <a:srgbClr val="292929"/>
                        </a:solidFill>
                        <a:effectLst/>
                        <a:latin typeface="Segoe UI" panose="020B0502040204020203" pitchFamily="34" charset="0"/>
                      </a:endParaRPr>
                    </a:p>
                  </a:txBody>
                  <a:tcPr marL="7330" marR="7330" marT="7330" marB="0" anchor="ctr">
                    <a:solidFill>
                      <a:schemeClr val="bg1"/>
                    </a:solidFill>
                  </a:tcPr>
                </a:tc>
                <a:extLst>
                  <a:ext uri="{0D108BD9-81ED-4DB2-BD59-A6C34878D82A}">
                    <a16:rowId xmlns:a16="http://schemas.microsoft.com/office/drawing/2014/main" val="3374231371"/>
                  </a:ext>
                </a:extLst>
              </a:tr>
              <a:tr h="231410">
                <a:tc>
                  <a:txBody>
                    <a:bodyPr/>
                    <a:lstStyle/>
                    <a:p>
                      <a:pPr algn="ctr" fontAlgn="ctr"/>
                      <a:r>
                        <a:rPr lang="en-US" sz="800" u="none" strike="noStrike" dirty="0">
                          <a:effectLst/>
                        </a:rPr>
                        <a:t>1. What are you looking for?</a:t>
                      </a:r>
                      <a:endParaRPr lang="en-US" sz="800" b="0" i="0" u="none" strike="noStrike" dirty="0">
                        <a:solidFill>
                          <a:srgbClr val="525252"/>
                        </a:solidFill>
                        <a:effectLst/>
                        <a:latin typeface="Segoe UI" panose="020B0502040204020203" pitchFamily="34" charset="0"/>
                      </a:endParaRPr>
                    </a:p>
                  </a:txBody>
                  <a:tcPr marL="7330" marR="7330" marT="7330" marB="0" anchor="ctr">
                    <a:solidFill>
                      <a:schemeClr val="bg1"/>
                    </a:solidFill>
                  </a:tcPr>
                </a:tc>
                <a:tc>
                  <a:txBody>
                    <a:bodyPr/>
                    <a:lstStyle/>
                    <a:p>
                      <a:pPr algn="ctr" fontAlgn="ctr"/>
                      <a:r>
                        <a:rPr lang="en-US" sz="800" u="none" strike="noStrike">
                          <a:effectLst/>
                        </a:rPr>
                        <a:t>500</a:t>
                      </a:r>
                      <a:endParaRPr lang="en-US" sz="800" b="0" i="0" u="none" strike="noStrike">
                        <a:solidFill>
                          <a:srgbClr val="525252"/>
                        </a:solidFill>
                        <a:effectLst/>
                        <a:latin typeface="Segoe UI" panose="020B0502040204020203" pitchFamily="34" charset="0"/>
                      </a:endParaRPr>
                    </a:p>
                  </a:txBody>
                  <a:tcPr marL="7330" marR="7330" marT="7330" marB="0" anchor="ctr">
                    <a:solidFill>
                      <a:schemeClr val="bg1"/>
                    </a:solidFill>
                  </a:tcPr>
                </a:tc>
                <a:tc>
                  <a:txBody>
                    <a:bodyPr/>
                    <a:lstStyle/>
                    <a:p>
                      <a:pPr algn="r" fontAlgn="b"/>
                      <a:r>
                        <a:rPr lang="en-US" sz="800" u="none" strike="noStrike" dirty="0">
                          <a:effectLst/>
                        </a:rPr>
                        <a:t>100%</a:t>
                      </a:r>
                      <a:endParaRPr lang="en-US" sz="800" b="0" i="0" u="none" strike="noStrike" dirty="0">
                        <a:solidFill>
                          <a:srgbClr val="000000"/>
                        </a:solidFill>
                        <a:effectLst/>
                        <a:latin typeface="Calibri" panose="020F0502020204030204" pitchFamily="34" charset="0"/>
                      </a:endParaRPr>
                    </a:p>
                  </a:txBody>
                  <a:tcPr marL="7330" marR="7330" marT="7330" marB="0" anchor="b">
                    <a:solidFill>
                      <a:schemeClr val="bg1"/>
                    </a:solidFill>
                  </a:tcPr>
                </a:tc>
                <a:extLst>
                  <a:ext uri="{0D108BD9-81ED-4DB2-BD59-A6C34878D82A}">
                    <a16:rowId xmlns:a16="http://schemas.microsoft.com/office/drawing/2014/main" val="736450215"/>
                  </a:ext>
                </a:extLst>
              </a:tr>
              <a:tr h="231410">
                <a:tc>
                  <a:txBody>
                    <a:bodyPr/>
                    <a:lstStyle/>
                    <a:p>
                      <a:pPr algn="ctr" fontAlgn="ctr"/>
                      <a:r>
                        <a:rPr lang="en-US" sz="800" u="none" strike="noStrike" dirty="0">
                          <a:effectLst/>
                        </a:rPr>
                        <a:t>2. What's your fit?</a:t>
                      </a:r>
                      <a:endParaRPr lang="en-US" sz="800" b="0" i="0" u="none" strike="noStrike" dirty="0">
                        <a:solidFill>
                          <a:srgbClr val="525252"/>
                        </a:solidFill>
                        <a:effectLst/>
                        <a:latin typeface="Segoe UI" panose="020B0502040204020203" pitchFamily="34" charset="0"/>
                      </a:endParaRPr>
                    </a:p>
                  </a:txBody>
                  <a:tcPr marL="7330" marR="7330" marT="7330" marB="0" anchor="ctr">
                    <a:solidFill>
                      <a:schemeClr val="bg1"/>
                    </a:solidFill>
                  </a:tcPr>
                </a:tc>
                <a:tc>
                  <a:txBody>
                    <a:bodyPr/>
                    <a:lstStyle/>
                    <a:p>
                      <a:pPr algn="ctr" fontAlgn="ctr"/>
                      <a:r>
                        <a:rPr lang="en-US" sz="800" u="none" strike="noStrike" dirty="0">
                          <a:effectLst/>
                        </a:rPr>
                        <a:t>475</a:t>
                      </a:r>
                      <a:endParaRPr lang="en-US" sz="800" b="0" i="0" u="none" strike="noStrike" dirty="0">
                        <a:solidFill>
                          <a:srgbClr val="525252"/>
                        </a:solidFill>
                        <a:effectLst/>
                        <a:latin typeface="Segoe UI" panose="020B0502040204020203" pitchFamily="34" charset="0"/>
                      </a:endParaRPr>
                    </a:p>
                  </a:txBody>
                  <a:tcPr marL="7330" marR="7330" marT="7330" marB="0" anchor="ctr">
                    <a:solidFill>
                      <a:schemeClr val="bg1"/>
                    </a:solidFill>
                  </a:tcPr>
                </a:tc>
                <a:tc>
                  <a:txBody>
                    <a:bodyPr/>
                    <a:lstStyle/>
                    <a:p>
                      <a:pPr algn="r" fontAlgn="b"/>
                      <a:r>
                        <a:rPr lang="en-US" sz="800" u="none" strike="noStrike">
                          <a:effectLst/>
                        </a:rPr>
                        <a:t>95%</a:t>
                      </a:r>
                      <a:endParaRPr lang="en-US" sz="800" b="0" i="0" u="none" strike="noStrike">
                        <a:solidFill>
                          <a:srgbClr val="000000"/>
                        </a:solidFill>
                        <a:effectLst/>
                        <a:latin typeface="Calibri" panose="020F0502020204030204" pitchFamily="34" charset="0"/>
                      </a:endParaRPr>
                    </a:p>
                  </a:txBody>
                  <a:tcPr marL="7330" marR="7330" marT="7330" marB="0" anchor="b">
                    <a:solidFill>
                      <a:schemeClr val="bg1"/>
                    </a:solidFill>
                  </a:tcPr>
                </a:tc>
                <a:extLst>
                  <a:ext uri="{0D108BD9-81ED-4DB2-BD59-A6C34878D82A}">
                    <a16:rowId xmlns:a16="http://schemas.microsoft.com/office/drawing/2014/main" val="1198476733"/>
                  </a:ext>
                </a:extLst>
              </a:tr>
              <a:tr h="231410">
                <a:tc>
                  <a:txBody>
                    <a:bodyPr/>
                    <a:lstStyle/>
                    <a:p>
                      <a:pPr algn="ctr" fontAlgn="ctr"/>
                      <a:r>
                        <a:rPr lang="en-US" sz="800" u="none" strike="noStrike" dirty="0">
                          <a:effectLst/>
                        </a:rPr>
                        <a:t>3. Which shapes do you like?</a:t>
                      </a:r>
                      <a:endParaRPr lang="en-US" sz="800" b="0" i="0" u="none" strike="noStrike" dirty="0">
                        <a:solidFill>
                          <a:srgbClr val="525252"/>
                        </a:solidFill>
                        <a:effectLst/>
                        <a:latin typeface="Segoe UI" panose="020B0502040204020203" pitchFamily="34" charset="0"/>
                      </a:endParaRPr>
                    </a:p>
                  </a:txBody>
                  <a:tcPr marL="7330" marR="7330" marT="7330" marB="0" anchor="ctr">
                    <a:solidFill>
                      <a:schemeClr val="bg1"/>
                    </a:solidFill>
                  </a:tcPr>
                </a:tc>
                <a:tc>
                  <a:txBody>
                    <a:bodyPr/>
                    <a:lstStyle/>
                    <a:p>
                      <a:pPr algn="ctr" fontAlgn="ctr"/>
                      <a:r>
                        <a:rPr lang="en-US" sz="800" u="none" strike="noStrike" dirty="0">
                          <a:effectLst/>
                        </a:rPr>
                        <a:t>380</a:t>
                      </a:r>
                      <a:endParaRPr lang="en-US" sz="800" b="0" i="0" u="none" strike="noStrike" dirty="0">
                        <a:solidFill>
                          <a:srgbClr val="525252"/>
                        </a:solidFill>
                        <a:effectLst/>
                        <a:latin typeface="Segoe UI" panose="020B0502040204020203" pitchFamily="34" charset="0"/>
                      </a:endParaRPr>
                    </a:p>
                  </a:txBody>
                  <a:tcPr marL="7330" marR="7330" marT="7330" marB="0" anchor="ctr">
                    <a:solidFill>
                      <a:schemeClr val="bg1"/>
                    </a:solidFill>
                  </a:tcPr>
                </a:tc>
                <a:tc>
                  <a:txBody>
                    <a:bodyPr/>
                    <a:lstStyle/>
                    <a:p>
                      <a:pPr algn="r" fontAlgn="b"/>
                      <a:r>
                        <a:rPr lang="en-US" sz="800" u="none" strike="noStrike">
                          <a:effectLst/>
                        </a:rPr>
                        <a:t>80%</a:t>
                      </a:r>
                      <a:endParaRPr lang="en-US" sz="800" b="0" i="0" u="none" strike="noStrike">
                        <a:solidFill>
                          <a:srgbClr val="000000"/>
                        </a:solidFill>
                        <a:effectLst/>
                        <a:latin typeface="Calibri" panose="020F0502020204030204" pitchFamily="34" charset="0"/>
                      </a:endParaRPr>
                    </a:p>
                  </a:txBody>
                  <a:tcPr marL="7330" marR="7330" marT="7330" marB="0" anchor="b">
                    <a:solidFill>
                      <a:schemeClr val="bg1"/>
                    </a:solidFill>
                  </a:tcPr>
                </a:tc>
                <a:extLst>
                  <a:ext uri="{0D108BD9-81ED-4DB2-BD59-A6C34878D82A}">
                    <a16:rowId xmlns:a16="http://schemas.microsoft.com/office/drawing/2014/main" val="474412239"/>
                  </a:ext>
                </a:extLst>
              </a:tr>
              <a:tr h="231410">
                <a:tc>
                  <a:txBody>
                    <a:bodyPr/>
                    <a:lstStyle/>
                    <a:p>
                      <a:pPr algn="ctr" fontAlgn="ctr"/>
                      <a:r>
                        <a:rPr lang="en-US" sz="800" u="none" strike="noStrike" dirty="0">
                          <a:effectLst/>
                        </a:rPr>
                        <a:t>4. Which colors do you like?</a:t>
                      </a:r>
                      <a:endParaRPr lang="en-US" sz="800" b="0" i="0" u="none" strike="noStrike" dirty="0">
                        <a:solidFill>
                          <a:srgbClr val="525252"/>
                        </a:solidFill>
                        <a:effectLst/>
                        <a:latin typeface="Segoe UI" panose="020B0502040204020203" pitchFamily="34" charset="0"/>
                      </a:endParaRPr>
                    </a:p>
                  </a:txBody>
                  <a:tcPr marL="7330" marR="7330" marT="7330" marB="0" anchor="ctr">
                    <a:solidFill>
                      <a:schemeClr val="bg1"/>
                    </a:solidFill>
                  </a:tcPr>
                </a:tc>
                <a:tc>
                  <a:txBody>
                    <a:bodyPr/>
                    <a:lstStyle/>
                    <a:p>
                      <a:pPr algn="ctr" fontAlgn="ctr"/>
                      <a:r>
                        <a:rPr lang="en-US" sz="800" u="none" strike="noStrike" dirty="0">
                          <a:effectLst/>
                        </a:rPr>
                        <a:t>361</a:t>
                      </a:r>
                      <a:endParaRPr lang="en-US" sz="800" b="0" i="0" u="none" strike="noStrike" dirty="0">
                        <a:solidFill>
                          <a:srgbClr val="525252"/>
                        </a:solidFill>
                        <a:effectLst/>
                        <a:latin typeface="Segoe UI" panose="020B0502040204020203" pitchFamily="34" charset="0"/>
                      </a:endParaRPr>
                    </a:p>
                  </a:txBody>
                  <a:tcPr marL="7330" marR="7330" marT="7330" marB="0" anchor="ctr">
                    <a:solidFill>
                      <a:schemeClr val="bg1"/>
                    </a:solidFill>
                  </a:tcPr>
                </a:tc>
                <a:tc>
                  <a:txBody>
                    <a:bodyPr/>
                    <a:lstStyle/>
                    <a:p>
                      <a:pPr algn="r" fontAlgn="b"/>
                      <a:r>
                        <a:rPr lang="en-US" sz="800" u="none" strike="noStrike" dirty="0">
                          <a:effectLst/>
                        </a:rPr>
                        <a:t>95%</a:t>
                      </a:r>
                      <a:endParaRPr lang="en-US" sz="800" b="0" i="0" u="none" strike="noStrike" dirty="0">
                        <a:solidFill>
                          <a:srgbClr val="000000"/>
                        </a:solidFill>
                        <a:effectLst/>
                        <a:latin typeface="Calibri" panose="020F0502020204030204" pitchFamily="34" charset="0"/>
                      </a:endParaRPr>
                    </a:p>
                  </a:txBody>
                  <a:tcPr marL="7330" marR="7330" marT="7330" marB="0" anchor="b">
                    <a:solidFill>
                      <a:schemeClr val="bg1"/>
                    </a:solidFill>
                  </a:tcPr>
                </a:tc>
                <a:extLst>
                  <a:ext uri="{0D108BD9-81ED-4DB2-BD59-A6C34878D82A}">
                    <a16:rowId xmlns:a16="http://schemas.microsoft.com/office/drawing/2014/main" val="501991063"/>
                  </a:ext>
                </a:extLst>
              </a:tr>
              <a:tr h="221349">
                <a:tc>
                  <a:txBody>
                    <a:bodyPr/>
                    <a:lstStyle/>
                    <a:p>
                      <a:pPr algn="ctr" fontAlgn="ctr"/>
                      <a:r>
                        <a:rPr lang="en-US" sz="800" u="none" strike="noStrike" dirty="0">
                          <a:effectLst/>
                        </a:rPr>
                        <a:t>5. When was your last eye exam?</a:t>
                      </a:r>
                      <a:endParaRPr lang="en-US" sz="800" b="0" i="0" u="none" strike="noStrike" dirty="0">
                        <a:solidFill>
                          <a:srgbClr val="525252"/>
                        </a:solidFill>
                        <a:effectLst/>
                        <a:latin typeface="Segoe UI" panose="020B0502040204020203" pitchFamily="34" charset="0"/>
                      </a:endParaRPr>
                    </a:p>
                  </a:txBody>
                  <a:tcPr marL="7330" marR="7330" marT="7330" marB="0" anchor="ctr">
                    <a:solidFill>
                      <a:schemeClr val="bg1"/>
                    </a:solidFill>
                  </a:tcPr>
                </a:tc>
                <a:tc>
                  <a:txBody>
                    <a:bodyPr/>
                    <a:lstStyle/>
                    <a:p>
                      <a:pPr algn="ctr" fontAlgn="ctr"/>
                      <a:r>
                        <a:rPr lang="en-US" sz="800" u="none" strike="noStrike" dirty="0">
                          <a:effectLst/>
                        </a:rPr>
                        <a:t>270</a:t>
                      </a:r>
                      <a:endParaRPr lang="en-US" sz="800" b="0" i="0" u="none" strike="noStrike" dirty="0">
                        <a:solidFill>
                          <a:srgbClr val="525252"/>
                        </a:solidFill>
                        <a:effectLst/>
                        <a:latin typeface="Segoe UI" panose="020B0502040204020203" pitchFamily="34" charset="0"/>
                      </a:endParaRPr>
                    </a:p>
                  </a:txBody>
                  <a:tcPr marL="7330" marR="7330" marT="7330" marB="0" anchor="ctr">
                    <a:solidFill>
                      <a:schemeClr val="bg1"/>
                    </a:solidFill>
                  </a:tcPr>
                </a:tc>
                <a:tc>
                  <a:txBody>
                    <a:bodyPr/>
                    <a:lstStyle/>
                    <a:p>
                      <a:pPr algn="r" fontAlgn="b"/>
                      <a:r>
                        <a:rPr lang="en-US" sz="800" u="none" strike="noStrike" dirty="0">
                          <a:effectLst/>
                        </a:rPr>
                        <a:t>75%</a:t>
                      </a:r>
                      <a:endParaRPr lang="en-US" sz="800" b="0" i="0" u="none" strike="noStrike" dirty="0">
                        <a:solidFill>
                          <a:srgbClr val="000000"/>
                        </a:solidFill>
                        <a:effectLst/>
                        <a:latin typeface="Calibri" panose="020F0502020204030204" pitchFamily="34" charset="0"/>
                      </a:endParaRPr>
                    </a:p>
                  </a:txBody>
                  <a:tcPr marL="7330" marR="7330" marT="7330" marB="0" anchor="b">
                    <a:solidFill>
                      <a:schemeClr val="bg1"/>
                    </a:solidFill>
                  </a:tcPr>
                </a:tc>
                <a:extLst>
                  <a:ext uri="{0D108BD9-81ED-4DB2-BD59-A6C34878D82A}">
                    <a16:rowId xmlns:a16="http://schemas.microsoft.com/office/drawing/2014/main" val="3882857163"/>
                  </a:ext>
                </a:extLst>
              </a:tr>
            </a:tbl>
          </a:graphicData>
        </a:graphic>
      </p:graphicFrame>
      <p:pic>
        <p:nvPicPr>
          <p:cNvPr id="10" name="Picture 9">
            <a:extLst>
              <a:ext uri="{FF2B5EF4-FFF2-40B4-BE49-F238E27FC236}">
                <a16:creationId xmlns:a16="http://schemas.microsoft.com/office/drawing/2014/main" id="{06EB4894-42C9-48F1-AFA0-10565A978921}"/>
              </a:ext>
            </a:extLst>
          </p:cNvPr>
          <p:cNvPicPr>
            <a:picLocks noChangeAspect="1"/>
          </p:cNvPicPr>
          <p:nvPr/>
        </p:nvPicPr>
        <p:blipFill>
          <a:blip r:embed="rId2"/>
          <a:stretch>
            <a:fillRect/>
          </a:stretch>
        </p:blipFill>
        <p:spPr>
          <a:xfrm>
            <a:off x="9382550" y="4071063"/>
            <a:ext cx="2624612" cy="2563001"/>
          </a:xfrm>
          <a:prstGeom prst="rect">
            <a:avLst/>
          </a:prstGeom>
        </p:spPr>
      </p:pic>
    </p:spTree>
    <p:extLst>
      <p:ext uri="{BB962C8B-B14F-4D97-AF65-F5344CB8AC3E}">
        <p14:creationId xmlns:p14="http://schemas.microsoft.com/office/powerpoint/2010/main" val="3676534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4175EC-71D9-4DCA-B20E-10AF1D5E45EB}"/>
              </a:ext>
            </a:extLst>
          </p:cNvPr>
          <p:cNvSpPr/>
          <p:nvPr/>
        </p:nvSpPr>
        <p:spPr>
          <a:xfrm>
            <a:off x="1122782" y="620987"/>
            <a:ext cx="9946432" cy="830997"/>
          </a:xfrm>
          <a:prstGeom prst="rect">
            <a:avLst/>
          </a:prstGeom>
        </p:spPr>
        <p:txBody>
          <a:bodyPr wrap="square">
            <a:spAutoFit/>
          </a:bodyPr>
          <a:lstStyle/>
          <a:p>
            <a:r>
              <a:rPr lang="en-US" sz="4800" b="1" dirty="0">
                <a:solidFill>
                  <a:schemeClr val="bg1"/>
                </a:solidFill>
              </a:rPr>
              <a:t>A/B Testing with Home Try-On Funnel </a:t>
            </a:r>
          </a:p>
        </p:txBody>
      </p:sp>
      <p:sp>
        <p:nvSpPr>
          <p:cNvPr id="3" name="TextBox 2">
            <a:extLst>
              <a:ext uri="{FF2B5EF4-FFF2-40B4-BE49-F238E27FC236}">
                <a16:creationId xmlns:a16="http://schemas.microsoft.com/office/drawing/2014/main" id="{2E0D3F98-3432-43F0-A71A-56AC3618D62A}"/>
              </a:ext>
            </a:extLst>
          </p:cNvPr>
          <p:cNvSpPr txBox="1"/>
          <p:nvPr/>
        </p:nvSpPr>
        <p:spPr>
          <a:xfrm>
            <a:off x="83975" y="121299"/>
            <a:ext cx="1455576" cy="369332"/>
          </a:xfrm>
          <a:prstGeom prst="rect">
            <a:avLst/>
          </a:prstGeom>
          <a:noFill/>
        </p:spPr>
        <p:txBody>
          <a:bodyPr wrap="square" rtlCol="0">
            <a:spAutoFit/>
          </a:bodyPr>
          <a:lstStyle/>
          <a:p>
            <a:r>
              <a:rPr lang="en-US" dirty="0"/>
              <a:t>Question 4: </a:t>
            </a:r>
          </a:p>
        </p:txBody>
      </p:sp>
      <p:graphicFrame>
        <p:nvGraphicFramePr>
          <p:cNvPr id="6" name="Table 5">
            <a:extLst>
              <a:ext uri="{FF2B5EF4-FFF2-40B4-BE49-F238E27FC236}">
                <a16:creationId xmlns:a16="http://schemas.microsoft.com/office/drawing/2014/main" id="{977D7AD9-333A-4A85-954D-1CCE16CFA67D}"/>
              </a:ext>
            </a:extLst>
          </p:cNvPr>
          <p:cNvGraphicFramePr>
            <a:graphicFrameLocks noGrp="1"/>
          </p:cNvGraphicFramePr>
          <p:nvPr>
            <p:extLst>
              <p:ext uri="{D42A27DB-BD31-4B8C-83A1-F6EECF244321}">
                <p14:modId xmlns:p14="http://schemas.microsoft.com/office/powerpoint/2010/main" val="3268655254"/>
              </p:ext>
            </p:extLst>
          </p:nvPr>
        </p:nvGraphicFramePr>
        <p:xfrm>
          <a:off x="2727108" y="1586753"/>
          <a:ext cx="9253399" cy="5047310"/>
        </p:xfrm>
        <a:graphic>
          <a:graphicData uri="http://schemas.openxmlformats.org/drawingml/2006/table">
            <a:tbl>
              <a:tblPr/>
              <a:tblGrid>
                <a:gridCol w="2594410">
                  <a:extLst>
                    <a:ext uri="{9D8B030D-6E8A-4147-A177-3AD203B41FA5}">
                      <a16:colId xmlns:a16="http://schemas.microsoft.com/office/drawing/2014/main" val="1707893684"/>
                    </a:ext>
                  </a:extLst>
                </a:gridCol>
                <a:gridCol w="1153073">
                  <a:extLst>
                    <a:ext uri="{9D8B030D-6E8A-4147-A177-3AD203B41FA5}">
                      <a16:colId xmlns:a16="http://schemas.microsoft.com/office/drawing/2014/main" val="2488087431"/>
                    </a:ext>
                  </a:extLst>
                </a:gridCol>
                <a:gridCol w="2085704">
                  <a:extLst>
                    <a:ext uri="{9D8B030D-6E8A-4147-A177-3AD203B41FA5}">
                      <a16:colId xmlns:a16="http://schemas.microsoft.com/office/drawing/2014/main" val="392390430"/>
                    </a:ext>
                  </a:extLst>
                </a:gridCol>
                <a:gridCol w="1085243">
                  <a:extLst>
                    <a:ext uri="{9D8B030D-6E8A-4147-A177-3AD203B41FA5}">
                      <a16:colId xmlns:a16="http://schemas.microsoft.com/office/drawing/2014/main" val="1123585335"/>
                    </a:ext>
                  </a:extLst>
                </a:gridCol>
                <a:gridCol w="991983">
                  <a:extLst>
                    <a:ext uri="{9D8B030D-6E8A-4147-A177-3AD203B41FA5}">
                      <a16:colId xmlns:a16="http://schemas.microsoft.com/office/drawing/2014/main" val="3671353453"/>
                    </a:ext>
                  </a:extLst>
                </a:gridCol>
                <a:gridCol w="1342986">
                  <a:extLst>
                    <a:ext uri="{9D8B030D-6E8A-4147-A177-3AD203B41FA5}">
                      <a16:colId xmlns:a16="http://schemas.microsoft.com/office/drawing/2014/main" val="3520636896"/>
                    </a:ext>
                  </a:extLst>
                </a:gridCol>
              </a:tblGrid>
              <a:tr h="272323">
                <a:tc>
                  <a:txBody>
                    <a:bodyPr/>
                    <a:lstStyle/>
                    <a:p>
                      <a:pPr algn="ctr" fontAlgn="ctr"/>
                      <a:r>
                        <a:rPr lang="en-US" sz="1100" u="none" strike="noStrike" dirty="0" err="1">
                          <a:effectLst/>
                        </a:rPr>
                        <a:t>user_id</a:t>
                      </a:r>
                      <a:endParaRPr lang="en-US" sz="1100" b="1" i="0" u="none" strike="noStrike" dirty="0">
                        <a:solidFill>
                          <a:srgbClr val="292929"/>
                        </a:solidFill>
                        <a:effectLst/>
                        <a:latin typeface="Segoe UI" panose="020B0502040204020203" pitchFamily="34" charset="0"/>
                      </a:endParaRPr>
                    </a:p>
                  </a:txBody>
                  <a:tcPr marL="8502" marR="8502" marT="8502" marB="0" anchor="ctr">
                    <a:solidFill>
                      <a:schemeClr val="accent4">
                        <a:lumMod val="20000"/>
                        <a:lumOff val="80000"/>
                      </a:schemeClr>
                    </a:solidFill>
                  </a:tcPr>
                </a:tc>
                <a:tc>
                  <a:txBody>
                    <a:bodyPr/>
                    <a:lstStyle/>
                    <a:p>
                      <a:pPr algn="ctr" fontAlgn="ctr"/>
                      <a:r>
                        <a:rPr lang="en-US" sz="1100" u="none" strike="noStrike" dirty="0">
                          <a:effectLst/>
                        </a:rPr>
                        <a:t>style</a:t>
                      </a:r>
                      <a:endParaRPr lang="en-US" sz="1100" b="1" i="0" u="none" strike="noStrike" dirty="0">
                        <a:solidFill>
                          <a:srgbClr val="292929"/>
                        </a:solidFill>
                        <a:effectLst/>
                        <a:latin typeface="Segoe UI" panose="020B0502040204020203" pitchFamily="34" charset="0"/>
                      </a:endParaRPr>
                    </a:p>
                  </a:txBody>
                  <a:tcPr marL="8502" marR="8502" marT="8502" marB="0" anchor="ctr">
                    <a:solidFill>
                      <a:schemeClr val="accent4">
                        <a:lumMod val="20000"/>
                        <a:lumOff val="80000"/>
                      </a:schemeClr>
                    </a:solidFill>
                  </a:tcPr>
                </a:tc>
                <a:tc>
                  <a:txBody>
                    <a:bodyPr/>
                    <a:lstStyle/>
                    <a:p>
                      <a:pPr algn="ctr" fontAlgn="ctr"/>
                      <a:r>
                        <a:rPr lang="en-US" sz="1100" u="none" strike="noStrike">
                          <a:effectLst/>
                        </a:rPr>
                        <a:t>fit</a:t>
                      </a:r>
                      <a:endParaRPr lang="en-US" sz="1100" b="1" i="0" u="none" strike="noStrike">
                        <a:solidFill>
                          <a:srgbClr val="292929"/>
                        </a:solidFill>
                        <a:effectLst/>
                        <a:latin typeface="Segoe UI" panose="020B0502040204020203" pitchFamily="34" charset="0"/>
                      </a:endParaRPr>
                    </a:p>
                  </a:txBody>
                  <a:tcPr marL="8502" marR="8502" marT="8502" marB="0" anchor="ctr">
                    <a:solidFill>
                      <a:schemeClr val="accent4">
                        <a:lumMod val="20000"/>
                        <a:lumOff val="80000"/>
                      </a:schemeClr>
                    </a:solidFill>
                  </a:tcPr>
                </a:tc>
                <a:tc>
                  <a:txBody>
                    <a:bodyPr/>
                    <a:lstStyle/>
                    <a:p>
                      <a:pPr algn="ctr" fontAlgn="ctr"/>
                      <a:r>
                        <a:rPr lang="en-US" sz="1100" u="none" strike="noStrike">
                          <a:effectLst/>
                        </a:rPr>
                        <a:t>shape</a:t>
                      </a:r>
                      <a:endParaRPr lang="en-US" sz="1100" b="1" i="0" u="none" strike="noStrike">
                        <a:solidFill>
                          <a:srgbClr val="292929"/>
                        </a:solidFill>
                        <a:effectLst/>
                        <a:latin typeface="Segoe UI" panose="020B0502040204020203" pitchFamily="34" charset="0"/>
                      </a:endParaRPr>
                    </a:p>
                  </a:txBody>
                  <a:tcPr marL="8502" marR="8502" marT="8502" marB="0" anchor="ctr">
                    <a:solidFill>
                      <a:schemeClr val="accent4">
                        <a:lumMod val="20000"/>
                        <a:lumOff val="80000"/>
                      </a:schemeClr>
                    </a:solidFill>
                  </a:tcPr>
                </a:tc>
                <a:tc>
                  <a:txBody>
                    <a:bodyPr/>
                    <a:lstStyle/>
                    <a:p>
                      <a:pPr algn="ctr" fontAlgn="ctr"/>
                      <a:r>
                        <a:rPr lang="en-US" sz="1100" u="none" strike="noStrike">
                          <a:effectLst/>
                        </a:rPr>
                        <a:t>color</a:t>
                      </a:r>
                      <a:endParaRPr lang="en-US" sz="1100" b="1" i="0" u="none" strike="noStrike">
                        <a:solidFill>
                          <a:srgbClr val="292929"/>
                        </a:solidFill>
                        <a:effectLst/>
                        <a:latin typeface="Segoe UI" panose="020B0502040204020203" pitchFamily="34" charset="0"/>
                      </a:endParaRPr>
                    </a:p>
                  </a:txBody>
                  <a:tcPr marL="8502" marR="8502" marT="8502" marB="0" anchor="ctr">
                    <a:solidFill>
                      <a:schemeClr val="accent4">
                        <a:lumMod val="20000"/>
                        <a:lumOff val="80000"/>
                      </a:schemeClr>
                    </a:solidFill>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8502" marR="8502" marT="8502" marB="0" anchor="b">
                    <a:solidFill>
                      <a:schemeClr val="accent4">
                        <a:lumMod val="20000"/>
                        <a:lumOff val="80000"/>
                      </a:schemeClr>
                    </a:solidFill>
                  </a:tcPr>
                </a:tc>
                <a:extLst>
                  <a:ext uri="{0D108BD9-81ED-4DB2-BD59-A6C34878D82A}">
                    <a16:rowId xmlns:a16="http://schemas.microsoft.com/office/drawing/2014/main" val="3532220232"/>
                  </a:ext>
                </a:extLst>
              </a:tr>
              <a:tr h="272323">
                <a:tc>
                  <a:txBody>
                    <a:bodyPr/>
                    <a:lstStyle/>
                    <a:p>
                      <a:pPr algn="ctr" fontAlgn="ctr"/>
                      <a:r>
                        <a:rPr lang="en-US" sz="1100" u="none" strike="noStrike" dirty="0">
                          <a:effectLst/>
                        </a:rPr>
                        <a:t>4e8118dc-bb3d-49bf-85fc-cca8d83232ac</a:t>
                      </a:r>
                      <a:endParaRPr lang="en-US" sz="1100" b="0" i="0" u="none" strike="noStrike" dirty="0">
                        <a:solidFill>
                          <a:srgbClr val="525252"/>
                        </a:solidFill>
                        <a:effectLst/>
                        <a:latin typeface="Segoe UI" panose="020B0502040204020203" pitchFamily="34" charset="0"/>
                      </a:endParaRPr>
                    </a:p>
                  </a:txBody>
                  <a:tcPr marL="8502" marR="8502" marT="8502" marB="0" anchor="ctr">
                    <a:solidFill>
                      <a:schemeClr val="bg1"/>
                    </a:solidFill>
                  </a:tcPr>
                </a:tc>
                <a:tc>
                  <a:txBody>
                    <a:bodyPr/>
                    <a:lstStyle/>
                    <a:p>
                      <a:pPr algn="ctr" fontAlgn="ctr"/>
                      <a:r>
                        <a:rPr lang="en-US" sz="1100" u="none" strike="noStrike">
                          <a:effectLst/>
                        </a:rPr>
                        <a:t>Women's Styles</a:t>
                      </a:r>
                      <a:endParaRPr lang="en-US" sz="1100" b="0" i="0" u="none" strike="noStrike">
                        <a:solidFill>
                          <a:srgbClr val="525252"/>
                        </a:solidFill>
                        <a:effectLst/>
                        <a:latin typeface="Segoe UI" panose="020B0502040204020203" pitchFamily="34" charset="0"/>
                      </a:endParaRPr>
                    </a:p>
                  </a:txBody>
                  <a:tcPr marL="8502" marR="8502" marT="8502" marB="0" anchor="ctr">
                    <a:solidFill>
                      <a:schemeClr val="bg1"/>
                    </a:solidFill>
                  </a:tcPr>
                </a:tc>
                <a:tc>
                  <a:txBody>
                    <a:bodyPr/>
                    <a:lstStyle/>
                    <a:p>
                      <a:pPr algn="ctr" fontAlgn="ctr"/>
                      <a:r>
                        <a:rPr lang="en-US" sz="1100" u="none" strike="noStrike" dirty="0">
                          <a:effectLst/>
                        </a:rPr>
                        <a:t>Medium</a:t>
                      </a:r>
                      <a:endParaRPr lang="en-US" sz="1100" b="0" i="0" u="none" strike="noStrike" dirty="0">
                        <a:solidFill>
                          <a:srgbClr val="525252"/>
                        </a:solidFill>
                        <a:effectLst/>
                        <a:latin typeface="Segoe UI" panose="020B0502040204020203" pitchFamily="34" charset="0"/>
                      </a:endParaRPr>
                    </a:p>
                  </a:txBody>
                  <a:tcPr marL="8502" marR="8502" marT="8502" marB="0" anchor="ctr">
                    <a:solidFill>
                      <a:schemeClr val="bg1"/>
                    </a:solidFill>
                  </a:tcPr>
                </a:tc>
                <a:tc>
                  <a:txBody>
                    <a:bodyPr/>
                    <a:lstStyle/>
                    <a:p>
                      <a:pPr algn="ctr" fontAlgn="ctr"/>
                      <a:r>
                        <a:rPr lang="en-US" sz="1100" u="none" strike="noStrike" dirty="0">
                          <a:effectLst/>
                        </a:rPr>
                        <a:t>Rectangular</a:t>
                      </a:r>
                      <a:endParaRPr lang="en-US" sz="1100" b="0" i="0" u="none" strike="noStrike" dirty="0">
                        <a:solidFill>
                          <a:srgbClr val="525252"/>
                        </a:solidFill>
                        <a:effectLst/>
                        <a:latin typeface="Segoe UI" panose="020B0502040204020203" pitchFamily="34" charset="0"/>
                      </a:endParaRPr>
                    </a:p>
                  </a:txBody>
                  <a:tcPr marL="8502" marR="8502" marT="8502" marB="0" anchor="ctr">
                    <a:solidFill>
                      <a:schemeClr val="bg1"/>
                    </a:solidFill>
                  </a:tcPr>
                </a:tc>
                <a:tc>
                  <a:txBody>
                    <a:bodyPr/>
                    <a:lstStyle/>
                    <a:p>
                      <a:pPr algn="ctr" fontAlgn="ctr"/>
                      <a:r>
                        <a:rPr lang="en-US" sz="1100" u="none" strike="noStrike" dirty="0">
                          <a:effectLst/>
                        </a:rPr>
                        <a:t>Tortoise</a:t>
                      </a:r>
                      <a:endParaRPr lang="en-US" sz="1100" b="0" i="0" u="none" strike="noStrike" dirty="0">
                        <a:solidFill>
                          <a:srgbClr val="525252"/>
                        </a:solidFill>
                        <a:effectLst/>
                        <a:latin typeface="Segoe UI" panose="020B0502040204020203" pitchFamily="34" charset="0"/>
                      </a:endParaRPr>
                    </a:p>
                  </a:txBody>
                  <a:tcPr marL="8502" marR="8502" marT="8502" marB="0" anchor="ctr">
                    <a:solidFill>
                      <a:schemeClr val="bg1"/>
                    </a:solidFill>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8502" marR="8502" marT="8502" marB="0" anchor="b">
                    <a:solidFill>
                      <a:schemeClr val="bg1"/>
                    </a:solidFill>
                  </a:tcPr>
                </a:tc>
                <a:extLst>
                  <a:ext uri="{0D108BD9-81ED-4DB2-BD59-A6C34878D82A}">
                    <a16:rowId xmlns:a16="http://schemas.microsoft.com/office/drawing/2014/main" val="2584263687"/>
                  </a:ext>
                </a:extLst>
              </a:tr>
              <a:tr h="272323">
                <a:tc>
                  <a:txBody>
                    <a:bodyPr/>
                    <a:lstStyle/>
                    <a:p>
                      <a:pPr algn="ctr" fontAlgn="ctr"/>
                      <a:r>
                        <a:rPr lang="en-US" sz="1100" u="none" strike="noStrike" dirty="0">
                          <a:effectLst/>
                        </a:rPr>
                        <a:t>291f1cca-e507-48be-b063-002b14906468</a:t>
                      </a:r>
                      <a:endParaRPr lang="en-US" sz="1100" b="0" i="0" u="none" strike="noStrike" dirty="0">
                        <a:solidFill>
                          <a:srgbClr val="525252"/>
                        </a:solidFill>
                        <a:effectLst/>
                        <a:latin typeface="Segoe UI" panose="020B0502040204020203" pitchFamily="34" charset="0"/>
                      </a:endParaRPr>
                    </a:p>
                  </a:txBody>
                  <a:tcPr marL="8502" marR="8502" marT="8502" marB="0" anchor="ctr">
                    <a:solidFill>
                      <a:schemeClr val="bg1"/>
                    </a:solidFill>
                  </a:tcPr>
                </a:tc>
                <a:tc>
                  <a:txBody>
                    <a:bodyPr/>
                    <a:lstStyle/>
                    <a:p>
                      <a:pPr algn="ctr" fontAlgn="ctr"/>
                      <a:r>
                        <a:rPr lang="en-US" sz="1100" u="none" strike="noStrike">
                          <a:effectLst/>
                        </a:rPr>
                        <a:t>Women's Styles</a:t>
                      </a:r>
                      <a:endParaRPr lang="en-US" sz="1100" b="0" i="0" u="none" strike="noStrike">
                        <a:solidFill>
                          <a:srgbClr val="525252"/>
                        </a:solidFill>
                        <a:effectLst/>
                        <a:latin typeface="Segoe UI" panose="020B0502040204020203" pitchFamily="34" charset="0"/>
                      </a:endParaRPr>
                    </a:p>
                  </a:txBody>
                  <a:tcPr marL="8502" marR="8502" marT="8502" marB="0" anchor="ctr">
                    <a:solidFill>
                      <a:schemeClr val="bg1"/>
                    </a:solidFill>
                  </a:tcPr>
                </a:tc>
                <a:tc>
                  <a:txBody>
                    <a:bodyPr/>
                    <a:lstStyle/>
                    <a:p>
                      <a:pPr algn="ctr" fontAlgn="ctr"/>
                      <a:r>
                        <a:rPr lang="en-US" sz="1100" u="none" strike="noStrike">
                          <a:effectLst/>
                        </a:rPr>
                        <a:t>Narrow</a:t>
                      </a:r>
                      <a:endParaRPr lang="en-US" sz="1100" b="0" i="0" u="none" strike="noStrike">
                        <a:solidFill>
                          <a:srgbClr val="525252"/>
                        </a:solidFill>
                        <a:effectLst/>
                        <a:latin typeface="Segoe UI" panose="020B0502040204020203" pitchFamily="34" charset="0"/>
                      </a:endParaRPr>
                    </a:p>
                  </a:txBody>
                  <a:tcPr marL="8502" marR="8502" marT="8502" marB="0" anchor="ctr">
                    <a:solidFill>
                      <a:schemeClr val="bg1"/>
                    </a:solidFill>
                  </a:tcPr>
                </a:tc>
                <a:tc>
                  <a:txBody>
                    <a:bodyPr/>
                    <a:lstStyle/>
                    <a:p>
                      <a:pPr algn="ctr" fontAlgn="ctr"/>
                      <a:r>
                        <a:rPr lang="en-US" sz="1100" u="none" strike="noStrike">
                          <a:effectLst/>
                        </a:rPr>
                        <a:t>Round</a:t>
                      </a:r>
                      <a:endParaRPr lang="en-US" sz="1100" b="0" i="0" u="none" strike="noStrike">
                        <a:solidFill>
                          <a:srgbClr val="525252"/>
                        </a:solidFill>
                        <a:effectLst/>
                        <a:latin typeface="Segoe UI" panose="020B0502040204020203" pitchFamily="34" charset="0"/>
                      </a:endParaRPr>
                    </a:p>
                  </a:txBody>
                  <a:tcPr marL="8502" marR="8502" marT="8502" marB="0" anchor="ctr">
                    <a:solidFill>
                      <a:schemeClr val="bg1"/>
                    </a:solidFill>
                  </a:tcPr>
                </a:tc>
                <a:tc>
                  <a:txBody>
                    <a:bodyPr/>
                    <a:lstStyle/>
                    <a:p>
                      <a:pPr algn="ctr" fontAlgn="ctr"/>
                      <a:r>
                        <a:rPr lang="en-US" sz="1100" u="none" strike="noStrike" dirty="0">
                          <a:effectLst/>
                        </a:rPr>
                        <a:t>Black</a:t>
                      </a:r>
                      <a:endParaRPr lang="en-US" sz="1100" b="0" i="0" u="none" strike="noStrike" dirty="0">
                        <a:solidFill>
                          <a:srgbClr val="525252"/>
                        </a:solidFill>
                        <a:effectLst/>
                        <a:latin typeface="Segoe UI" panose="020B0502040204020203" pitchFamily="34" charset="0"/>
                      </a:endParaRPr>
                    </a:p>
                  </a:txBody>
                  <a:tcPr marL="8502" marR="8502" marT="8502" marB="0" anchor="ctr">
                    <a:solidFill>
                      <a:schemeClr val="bg1"/>
                    </a:solidFill>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8502" marR="8502" marT="8502" marB="0" anchor="b">
                    <a:solidFill>
                      <a:schemeClr val="bg1"/>
                    </a:solidFill>
                  </a:tcPr>
                </a:tc>
                <a:extLst>
                  <a:ext uri="{0D108BD9-81ED-4DB2-BD59-A6C34878D82A}">
                    <a16:rowId xmlns:a16="http://schemas.microsoft.com/office/drawing/2014/main" val="39968057"/>
                  </a:ext>
                </a:extLst>
              </a:tr>
              <a:tr h="272323">
                <a:tc>
                  <a:txBody>
                    <a:bodyPr/>
                    <a:lstStyle/>
                    <a:p>
                      <a:pPr algn="ctr" fontAlgn="ctr"/>
                      <a:r>
                        <a:rPr lang="en-US" sz="1100" u="none" strike="noStrike" dirty="0">
                          <a:effectLst/>
                        </a:rPr>
                        <a:t>75122300-0736-4087-b6d8-c0c5373a1a04</a:t>
                      </a:r>
                      <a:endParaRPr lang="en-US" sz="1100" b="0" i="0" u="none" strike="noStrike" dirty="0">
                        <a:solidFill>
                          <a:srgbClr val="525252"/>
                        </a:solidFill>
                        <a:effectLst/>
                        <a:latin typeface="Segoe UI" panose="020B0502040204020203" pitchFamily="34" charset="0"/>
                      </a:endParaRPr>
                    </a:p>
                  </a:txBody>
                  <a:tcPr marL="8502" marR="8502" marT="8502" marB="0" anchor="ctr">
                    <a:solidFill>
                      <a:schemeClr val="bg1"/>
                    </a:solidFill>
                  </a:tcPr>
                </a:tc>
                <a:tc>
                  <a:txBody>
                    <a:bodyPr/>
                    <a:lstStyle/>
                    <a:p>
                      <a:pPr algn="ctr" fontAlgn="ctr"/>
                      <a:r>
                        <a:rPr lang="en-US" sz="1100" u="none" strike="noStrike" dirty="0">
                          <a:effectLst/>
                        </a:rPr>
                        <a:t>Women's Styles</a:t>
                      </a:r>
                      <a:endParaRPr lang="en-US" sz="1100" b="0" i="0" u="none" strike="noStrike" dirty="0">
                        <a:solidFill>
                          <a:srgbClr val="525252"/>
                        </a:solidFill>
                        <a:effectLst/>
                        <a:latin typeface="Segoe UI" panose="020B0502040204020203" pitchFamily="34" charset="0"/>
                      </a:endParaRPr>
                    </a:p>
                  </a:txBody>
                  <a:tcPr marL="8502" marR="8502" marT="8502" marB="0" anchor="ctr">
                    <a:solidFill>
                      <a:schemeClr val="bg1"/>
                    </a:solidFill>
                  </a:tcPr>
                </a:tc>
                <a:tc>
                  <a:txBody>
                    <a:bodyPr/>
                    <a:lstStyle/>
                    <a:p>
                      <a:pPr algn="ctr" fontAlgn="ctr"/>
                      <a:r>
                        <a:rPr lang="en-US" sz="1100" u="none" strike="noStrike">
                          <a:effectLst/>
                        </a:rPr>
                        <a:t>Wide</a:t>
                      </a:r>
                      <a:endParaRPr lang="en-US" sz="1100" b="0" i="0" u="none" strike="noStrike">
                        <a:solidFill>
                          <a:srgbClr val="525252"/>
                        </a:solidFill>
                        <a:effectLst/>
                        <a:latin typeface="Segoe UI" panose="020B0502040204020203" pitchFamily="34" charset="0"/>
                      </a:endParaRPr>
                    </a:p>
                  </a:txBody>
                  <a:tcPr marL="8502" marR="8502" marT="8502" marB="0" anchor="ctr">
                    <a:solidFill>
                      <a:schemeClr val="bg1"/>
                    </a:solidFill>
                  </a:tcPr>
                </a:tc>
                <a:tc>
                  <a:txBody>
                    <a:bodyPr/>
                    <a:lstStyle/>
                    <a:p>
                      <a:pPr algn="ctr" fontAlgn="ctr"/>
                      <a:r>
                        <a:rPr lang="en-US" sz="1100" u="none" strike="noStrike">
                          <a:effectLst/>
                        </a:rPr>
                        <a:t>Rectangular</a:t>
                      </a:r>
                      <a:endParaRPr lang="en-US" sz="1100" b="0" i="0" u="none" strike="noStrike">
                        <a:solidFill>
                          <a:srgbClr val="525252"/>
                        </a:solidFill>
                        <a:effectLst/>
                        <a:latin typeface="Segoe UI" panose="020B0502040204020203" pitchFamily="34" charset="0"/>
                      </a:endParaRPr>
                    </a:p>
                  </a:txBody>
                  <a:tcPr marL="8502" marR="8502" marT="8502" marB="0" anchor="ctr">
                    <a:solidFill>
                      <a:schemeClr val="bg1"/>
                    </a:solidFill>
                  </a:tcPr>
                </a:tc>
                <a:tc>
                  <a:txBody>
                    <a:bodyPr/>
                    <a:lstStyle/>
                    <a:p>
                      <a:pPr algn="ctr" fontAlgn="ctr"/>
                      <a:r>
                        <a:rPr lang="en-US" sz="1100" u="none" strike="noStrike">
                          <a:effectLst/>
                        </a:rPr>
                        <a:t>Two-Tone</a:t>
                      </a:r>
                      <a:endParaRPr lang="en-US" sz="1100" b="0" i="0" u="none" strike="noStrike">
                        <a:solidFill>
                          <a:srgbClr val="525252"/>
                        </a:solidFill>
                        <a:effectLst/>
                        <a:latin typeface="Segoe UI" panose="020B0502040204020203" pitchFamily="34" charset="0"/>
                      </a:endParaRPr>
                    </a:p>
                  </a:txBody>
                  <a:tcPr marL="8502" marR="8502" marT="8502" marB="0" anchor="ctr">
                    <a:solidFill>
                      <a:schemeClr val="bg1"/>
                    </a:solidFill>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8502" marR="8502" marT="8502" marB="0" anchor="b">
                    <a:solidFill>
                      <a:schemeClr val="bg1"/>
                    </a:solidFill>
                  </a:tcPr>
                </a:tc>
                <a:extLst>
                  <a:ext uri="{0D108BD9-81ED-4DB2-BD59-A6C34878D82A}">
                    <a16:rowId xmlns:a16="http://schemas.microsoft.com/office/drawing/2014/main" val="4053398578"/>
                  </a:ext>
                </a:extLst>
              </a:tr>
              <a:tr h="272323">
                <a:tc>
                  <a:txBody>
                    <a:bodyPr/>
                    <a:lstStyle/>
                    <a:p>
                      <a:pPr algn="ctr" fontAlgn="ctr"/>
                      <a:r>
                        <a:rPr lang="en-US" sz="1100" u="none" strike="noStrike">
                          <a:effectLst/>
                        </a:rPr>
                        <a:t>75bc6ebd-40cd-4e1d-a301-27ddd93b12e2</a:t>
                      </a:r>
                      <a:endParaRPr lang="en-US" sz="1100" b="0" i="0" u="none" strike="noStrike">
                        <a:solidFill>
                          <a:srgbClr val="525252"/>
                        </a:solidFill>
                        <a:effectLst/>
                        <a:latin typeface="Segoe UI" panose="020B0502040204020203" pitchFamily="34" charset="0"/>
                      </a:endParaRPr>
                    </a:p>
                  </a:txBody>
                  <a:tcPr marL="8502" marR="8502" marT="8502" marB="0" anchor="ctr">
                    <a:solidFill>
                      <a:schemeClr val="bg1"/>
                    </a:solidFill>
                  </a:tcPr>
                </a:tc>
                <a:tc>
                  <a:txBody>
                    <a:bodyPr/>
                    <a:lstStyle/>
                    <a:p>
                      <a:pPr algn="ctr" fontAlgn="ctr"/>
                      <a:r>
                        <a:rPr lang="en-US" sz="1100" u="none" strike="noStrike">
                          <a:effectLst/>
                        </a:rPr>
                        <a:t>Women's Styles</a:t>
                      </a:r>
                      <a:endParaRPr lang="en-US" sz="1100" b="0" i="0" u="none" strike="noStrike">
                        <a:solidFill>
                          <a:srgbClr val="525252"/>
                        </a:solidFill>
                        <a:effectLst/>
                        <a:latin typeface="Segoe UI" panose="020B0502040204020203" pitchFamily="34" charset="0"/>
                      </a:endParaRPr>
                    </a:p>
                  </a:txBody>
                  <a:tcPr marL="8502" marR="8502" marT="8502" marB="0" anchor="ctr">
                    <a:solidFill>
                      <a:schemeClr val="bg1"/>
                    </a:solidFill>
                  </a:tcPr>
                </a:tc>
                <a:tc>
                  <a:txBody>
                    <a:bodyPr/>
                    <a:lstStyle/>
                    <a:p>
                      <a:pPr algn="ctr" fontAlgn="ctr"/>
                      <a:r>
                        <a:rPr lang="en-US" sz="1100" u="none" strike="noStrike">
                          <a:effectLst/>
                        </a:rPr>
                        <a:t>Narrow</a:t>
                      </a:r>
                      <a:endParaRPr lang="en-US" sz="1100" b="0" i="0" u="none" strike="noStrike">
                        <a:solidFill>
                          <a:srgbClr val="525252"/>
                        </a:solidFill>
                        <a:effectLst/>
                        <a:latin typeface="Segoe UI" panose="020B0502040204020203" pitchFamily="34" charset="0"/>
                      </a:endParaRPr>
                    </a:p>
                  </a:txBody>
                  <a:tcPr marL="8502" marR="8502" marT="8502" marB="0" anchor="ctr">
                    <a:solidFill>
                      <a:schemeClr val="bg1"/>
                    </a:solidFill>
                  </a:tcPr>
                </a:tc>
                <a:tc>
                  <a:txBody>
                    <a:bodyPr/>
                    <a:lstStyle/>
                    <a:p>
                      <a:pPr algn="ctr" fontAlgn="ctr"/>
                      <a:r>
                        <a:rPr lang="en-US" sz="1100" u="none" strike="noStrike">
                          <a:effectLst/>
                        </a:rPr>
                        <a:t>Square</a:t>
                      </a:r>
                      <a:endParaRPr lang="en-US" sz="1100" b="0" i="0" u="none" strike="noStrike">
                        <a:solidFill>
                          <a:srgbClr val="525252"/>
                        </a:solidFill>
                        <a:effectLst/>
                        <a:latin typeface="Segoe UI" panose="020B0502040204020203" pitchFamily="34" charset="0"/>
                      </a:endParaRPr>
                    </a:p>
                  </a:txBody>
                  <a:tcPr marL="8502" marR="8502" marT="8502" marB="0" anchor="ctr">
                    <a:solidFill>
                      <a:schemeClr val="bg1"/>
                    </a:solidFill>
                  </a:tcPr>
                </a:tc>
                <a:tc>
                  <a:txBody>
                    <a:bodyPr/>
                    <a:lstStyle/>
                    <a:p>
                      <a:pPr algn="ctr" fontAlgn="ctr"/>
                      <a:r>
                        <a:rPr lang="en-US" sz="1100" u="none" strike="noStrike">
                          <a:effectLst/>
                        </a:rPr>
                        <a:t>Two-Tone</a:t>
                      </a:r>
                      <a:endParaRPr lang="en-US" sz="1100" b="0" i="0" u="none" strike="noStrike">
                        <a:solidFill>
                          <a:srgbClr val="525252"/>
                        </a:solidFill>
                        <a:effectLst/>
                        <a:latin typeface="Segoe UI" panose="020B0502040204020203" pitchFamily="34" charset="0"/>
                      </a:endParaRPr>
                    </a:p>
                  </a:txBody>
                  <a:tcPr marL="8502" marR="8502" marT="8502" marB="0" anchor="ctr">
                    <a:solidFill>
                      <a:schemeClr val="bg1"/>
                    </a:solidFill>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8502" marR="8502" marT="8502" marB="0" anchor="b">
                    <a:solidFill>
                      <a:schemeClr val="bg1"/>
                    </a:solidFill>
                  </a:tcPr>
                </a:tc>
                <a:extLst>
                  <a:ext uri="{0D108BD9-81ED-4DB2-BD59-A6C34878D82A}">
                    <a16:rowId xmlns:a16="http://schemas.microsoft.com/office/drawing/2014/main" val="3265719561"/>
                  </a:ext>
                </a:extLst>
              </a:tr>
              <a:tr h="272323">
                <a:tc>
                  <a:txBody>
                    <a:bodyPr/>
                    <a:lstStyle/>
                    <a:p>
                      <a:pPr algn="ctr" fontAlgn="ctr"/>
                      <a:r>
                        <a:rPr lang="en-US" sz="1100" u="none" strike="noStrike" dirty="0">
                          <a:effectLst/>
                        </a:rPr>
                        <a:t>ce965c4d-7a2b-4db6-9847-601747fa7812</a:t>
                      </a:r>
                      <a:endParaRPr lang="en-US" sz="1100" b="0" i="0" u="none" strike="noStrike" dirty="0">
                        <a:solidFill>
                          <a:srgbClr val="525252"/>
                        </a:solidFill>
                        <a:effectLst/>
                        <a:latin typeface="Segoe UI" panose="020B0502040204020203" pitchFamily="34" charset="0"/>
                      </a:endParaRPr>
                    </a:p>
                  </a:txBody>
                  <a:tcPr marL="8502" marR="8502" marT="8502" marB="0" anchor="ctr">
                    <a:solidFill>
                      <a:schemeClr val="bg1"/>
                    </a:solidFill>
                  </a:tcPr>
                </a:tc>
                <a:tc>
                  <a:txBody>
                    <a:bodyPr/>
                    <a:lstStyle/>
                    <a:p>
                      <a:pPr algn="ctr" fontAlgn="ctr"/>
                      <a:r>
                        <a:rPr lang="en-US" sz="1100" u="none" strike="noStrike" dirty="0">
                          <a:effectLst/>
                        </a:rPr>
                        <a:t>Women's Styles</a:t>
                      </a:r>
                      <a:endParaRPr lang="en-US" sz="1100" b="0" i="0" u="none" strike="noStrike" dirty="0">
                        <a:solidFill>
                          <a:srgbClr val="525252"/>
                        </a:solidFill>
                        <a:effectLst/>
                        <a:latin typeface="Segoe UI" panose="020B0502040204020203" pitchFamily="34" charset="0"/>
                      </a:endParaRPr>
                    </a:p>
                  </a:txBody>
                  <a:tcPr marL="8502" marR="8502" marT="8502" marB="0" anchor="ctr">
                    <a:solidFill>
                      <a:schemeClr val="bg1"/>
                    </a:solidFill>
                  </a:tcPr>
                </a:tc>
                <a:tc>
                  <a:txBody>
                    <a:bodyPr/>
                    <a:lstStyle/>
                    <a:p>
                      <a:pPr algn="ctr" fontAlgn="ctr"/>
                      <a:r>
                        <a:rPr lang="en-US" sz="1100" u="none" strike="noStrike">
                          <a:effectLst/>
                        </a:rPr>
                        <a:t>Wide</a:t>
                      </a:r>
                      <a:endParaRPr lang="en-US" sz="1100" b="0" i="0" u="none" strike="noStrike">
                        <a:solidFill>
                          <a:srgbClr val="525252"/>
                        </a:solidFill>
                        <a:effectLst/>
                        <a:latin typeface="Segoe UI" panose="020B0502040204020203" pitchFamily="34" charset="0"/>
                      </a:endParaRPr>
                    </a:p>
                  </a:txBody>
                  <a:tcPr marL="8502" marR="8502" marT="8502" marB="0" anchor="ctr">
                    <a:solidFill>
                      <a:schemeClr val="bg1"/>
                    </a:solidFill>
                  </a:tcPr>
                </a:tc>
                <a:tc>
                  <a:txBody>
                    <a:bodyPr/>
                    <a:lstStyle/>
                    <a:p>
                      <a:pPr algn="ctr" fontAlgn="ctr"/>
                      <a:r>
                        <a:rPr lang="en-US" sz="1100" u="none" strike="noStrike">
                          <a:effectLst/>
                        </a:rPr>
                        <a:t>Rectangular</a:t>
                      </a:r>
                      <a:endParaRPr lang="en-US" sz="1100" b="0" i="0" u="none" strike="noStrike">
                        <a:solidFill>
                          <a:srgbClr val="525252"/>
                        </a:solidFill>
                        <a:effectLst/>
                        <a:latin typeface="Segoe UI" panose="020B0502040204020203" pitchFamily="34" charset="0"/>
                      </a:endParaRPr>
                    </a:p>
                  </a:txBody>
                  <a:tcPr marL="8502" marR="8502" marT="8502" marB="0" anchor="ctr">
                    <a:solidFill>
                      <a:schemeClr val="bg1"/>
                    </a:solidFill>
                  </a:tcPr>
                </a:tc>
                <a:tc>
                  <a:txBody>
                    <a:bodyPr/>
                    <a:lstStyle/>
                    <a:p>
                      <a:pPr algn="ctr" fontAlgn="ctr"/>
                      <a:r>
                        <a:rPr lang="en-US" sz="1100" u="none" strike="noStrike">
                          <a:effectLst/>
                        </a:rPr>
                        <a:t>Black</a:t>
                      </a:r>
                      <a:endParaRPr lang="en-US" sz="1100" b="0" i="0" u="none" strike="noStrike">
                        <a:solidFill>
                          <a:srgbClr val="525252"/>
                        </a:solidFill>
                        <a:effectLst/>
                        <a:latin typeface="Segoe UI" panose="020B0502040204020203" pitchFamily="34" charset="0"/>
                      </a:endParaRPr>
                    </a:p>
                  </a:txBody>
                  <a:tcPr marL="8502" marR="8502" marT="8502" marB="0" anchor="ctr">
                    <a:solidFill>
                      <a:schemeClr val="bg1"/>
                    </a:solidFill>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8502" marR="8502" marT="8502" marB="0" anchor="b">
                    <a:solidFill>
                      <a:schemeClr val="bg1"/>
                    </a:solidFill>
                  </a:tcPr>
                </a:tc>
                <a:extLst>
                  <a:ext uri="{0D108BD9-81ED-4DB2-BD59-A6C34878D82A}">
                    <a16:rowId xmlns:a16="http://schemas.microsoft.com/office/drawing/2014/main" val="3355952367"/>
                  </a:ext>
                </a:extLst>
              </a:tr>
              <a:tr h="272323">
                <a:tc>
                  <a:txBody>
                    <a:bodyPr/>
                    <a:lstStyle/>
                    <a:p>
                      <a:pPr algn="ctr" fontAlgn="ctr"/>
                      <a:r>
                        <a:rPr lang="en-US" sz="1100" u="none" strike="noStrike" dirty="0" err="1">
                          <a:effectLst/>
                        </a:rPr>
                        <a:t>user_id</a:t>
                      </a:r>
                      <a:endParaRPr lang="en-US" sz="1100" b="1" i="0" u="none" strike="noStrike" dirty="0">
                        <a:solidFill>
                          <a:srgbClr val="292929"/>
                        </a:solidFill>
                        <a:effectLst/>
                        <a:latin typeface="Segoe UI" panose="020B0502040204020203" pitchFamily="34" charset="0"/>
                      </a:endParaRPr>
                    </a:p>
                  </a:txBody>
                  <a:tcPr marL="8502" marR="8502" marT="8502" marB="0" anchor="ctr">
                    <a:solidFill>
                      <a:schemeClr val="accent2">
                        <a:lumMod val="20000"/>
                        <a:lumOff val="80000"/>
                      </a:schemeClr>
                    </a:solidFill>
                  </a:tcPr>
                </a:tc>
                <a:tc>
                  <a:txBody>
                    <a:bodyPr/>
                    <a:lstStyle/>
                    <a:p>
                      <a:pPr algn="ctr" fontAlgn="ctr"/>
                      <a:r>
                        <a:rPr lang="en-US" sz="1100" u="none" strike="noStrike">
                          <a:effectLst/>
                        </a:rPr>
                        <a:t>number_of_pairs</a:t>
                      </a:r>
                      <a:endParaRPr lang="en-US" sz="1100" b="1" i="0" u="none" strike="noStrike">
                        <a:solidFill>
                          <a:srgbClr val="292929"/>
                        </a:solidFill>
                        <a:effectLst/>
                        <a:latin typeface="Segoe UI" panose="020B0502040204020203" pitchFamily="34" charset="0"/>
                      </a:endParaRPr>
                    </a:p>
                  </a:txBody>
                  <a:tcPr marL="8502" marR="8502" marT="8502" marB="0" anchor="ctr">
                    <a:solidFill>
                      <a:schemeClr val="accent2">
                        <a:lumMod val="20000"/>
                        <a:lumOff val="80000"/>
                      </a:schemeClr>
                    </a:solidFill>
                  </a:tcPr>
                </a:tc>
                <a:tc>
                  <a:txBody>
                    <a:bodyPr/>
                    <a:lstStyle/>
                    <a:p>
                      <a:pPr algn="ctr" fontAlgn="ctr"/>
                      <a:r>
                        <a:rPr lang="en-US" sz="1100" u="none" strike="noStrike">
                          <a:effectLst/>
                        </a:rPr>
                        <a:t>address</a:t>
                      </a:r>
                      <a:endParaRPr lang="en-US" sz="1100" b="1" i="0" u="none" strike="noStrike">
                        <a:solidFill>
                          <a:srgbClr val="292929"/>
                        </a:solidFill>
                        <a:effectLst/>
                        <a:latin typeface="Segoe UI" panose="020B0502040204020203" pitchFamily="34" charset="0"/>
                      </a:endParaRPr>
                    </a:p>
                  </a:txBody>
                  <a:tcPr marL="8502" marR="8502" marT="8502" marB="0" anchor="ctr">
                    <a:solidFill>
                      <a:schemeClr val="accent2">
                        <a:lumMod val="20000"/>
                        <a:lumOff val="80000"/>
                      </a:schemeClr>
                    </a:solidFill>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8502" marR="8502" marT="8502" marB="0" anchor="b">
                    <a:solidFill>
                      <a:schemeClr val="accent2">
                        <a:lumMod val="20000"/>
                        <a:lumOff val="80000"/>
                      </a:schemeClr>
                    </a:solidFill>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8502" marR="8502" marT="8502" marB="0" anchor="b">
                    <a:solidFill>
                      <a:schemeClr val="accent2">
                        <a:lumMod val="20000"/>
                        <a:lumOff val="80000"/>
                      </a:schemeClr>
                    </a:solidFill>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8502" marR="8502" marT="8502" marB="0" anchor="b">
                    <a:solidFill>
                      <a:schemeClr val="accent2">
                        <a:lumMod val="20000"/>
                        <a:lumOff val="80000"/>
                      </a:schemeClr>
                    </a:solidFill>
                  </a:tcPr>
                </a:tc>
                <a:extLst>
                  <a:ext uri="{0D108BD9-81ED-4DB2-BD59-A6C34878D82A}">
                    <a16:rowId xmlns:a16="http://schemas.microsoft.com/office/drawing/2014/main" val="2637115021"/>
                  </a:ext>
                </a:extLst>
              </a:tr>
              <a:tr h="272323">
                <a:tc>
                  <a:txBody>
                    <a:bodyPr/>
                    <a:lstStyle/>
                    <a:p>
                      <a:pPr algn="ctr" fontAlgn="ctr"/>
                      <a:r>
                        <a:rPr lang="en-US" sz="1100" u="none" strike="noStrike">
                          <a:effectLst/>
                        </a:rPr>
                        <a:t>d8addd87-3217-4429-9a01-d56d68111da7</a:t>
                      </a:r>
                      <a:endParaRPr lang="en-US" sz="1100" b="0" i="0" u="none" strike="noStrike">
                        <a:solidFill>
                          <a:srgbClr val="525252"/>
                        </a:solidFill>
                        <a:effectLst/>
                        <a:latin typeface="Segoe UI" panose="020B0502040204020203" pitchFamily="34" charset="0"/>
                      </a:endParaRPr>
                    </a:p>
                  </a:txBody>
                  <a:tcPr marL="8502" marR="8502" marT="8502" marB="0" anchor="ctr">
                    <a:solidFill>
                      <a:schemeClr val="bg1"/>
                    </a:solidFill>
                  </a:tcPr>
                </a:tc>
                <a:tc>
                  <a:txBody>
                    <a:bodyPr/>
                    <a:lstStyle/>
                    <a:p>
                      <a:pPr algn="ctr" fontAlgn="ctr"/>
                      <a:r>
                        <a:rPr lang="en-US" sz="1100" u="none" strike="noStrike" dirty="0">
                          <a:effectLst/>
                        </a:rPr>
                        <a:t>5 pairs</a:t>
                      </a:r>
                      <a:endParaRPr lang="en-US" sz="1100" b="0" i="0" u="none" strike="noStrike" dirty="0">
                        <a:solidFill>
                          <a:srgbClr val="525252"/>
                        </a:solidFill>
                        <a:effectLst/>
                        <a:latin typeface="Segoe UI" panose="020B0502040204020203" pitchFamily="34" charset="0"/>
                      </a:endParaRPr>
                    </a:p>
                  </a:txBody>
                  <a:tcPr marL="8502" marR="8502" marT="8502" marB="0" anchor="ctr">
                    <a:solidFill>
                      <a:schemeClr val="bg1"/>
                    </a:solidFill>
                  </a:tcPr>
                </a:tc>
                <a:tc>
                  <a:txBody>
                    <a:bodyPr/>
                    <a:lstStyle/>
                    <a:p>
                      <a:pPr algn="ctr" fontAlgn="ctr"/>
                      <a:r>
                        <a:rPr lang="en-US" sz="1100" u="none" strike="noStrike" dirty="0">
                          <a:effectLst/>
                        </a:rPr>
                        <a:t>145 New York 9a</a:t>
                      </a:r>
                      <a:endParaRPr lang="en-US" sz="1100" b="0" i="0" u="none" strike="noStrike" dirty="0">
                        <a:solidFill>
                          <a:srgbClr val="525252"/>
                        </a:solidFill>
                        <a:effectLst/>
                        <a:latin typeface="Segoe UI" panose="020B0502040204020203" pitchFamily="34" charset="0"/>
                      </a:endParaRPr>
                    </a:p>
                  </a:txBody>
                  <a:tcPr marL="8502" marR="8502" marT="8502" marB="0" anchor="ctr">
                    <a:solidFill>
                      <a:schemeClr val="bg1"/>
                    </a:solidFill>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8502" marR="8502" marT="8502" marB="0" anchor="b">
                    <a:solidFill>
                      <a:schemeClr val="bg1"/>
                    </a:solidFill>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8502" marR="8502" marT="8502" marB="0" anchor="b">
                    <a:solidFill>
                      <a:schemeClr val="bg1"/>
                    </a:solidFill>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8502" marR="8502" marT="8502" marB="0" anchor="b">
                    <a:solidFill>
                      <a:schemeClr val="bg1"/>
                    </a:solidFill>
                  </a:tcPr>
                </a:tc>
                <a:extLst>
                  <a:ext uri="{0D108BD9-81ED-4DB2-BD59-A6C34878D82A}">
                    <a16:rowId xmlns:a16="http://schemas.microsoft.com/office/drawing/2014/main" val="2831354471"/>
                  </a:ext>
                </a:extLst>
              </a:tr>
              <a:tr h="272323">
                <a:tc>
                  <a:txBody>
                    <a:bodyPr/>
                    <a:lstStyle/>
                    <a:p>
                      <a:pPr algn="ctr" fontAlgn="ctr"/>
                      <a:r>
                        <a:rPr lang="en-US" sz="1100" u="none" strike="noStrike">
                          <a:effectLst/>
                        </a:rPr>
                        <a:t>f52b07c8-abe4-4f4a-9d39-ba9fc9a184cc</a:t>
                      </a:r>
                      <a:endParaRPr lang="en-US" sz="1100" b="0" i="0" u="none" strike="noStrike">
                        <a:solidFill>
                          <a:srgbClr val="525252"/>
                        </a:solidFill>
                        <a:effectLst/>
                        <a:latin typeface="Segoe UI" panose="020B0502040204020203" pitchFamily="34" charset="0"/>
                      </a:endParaRPr>
                    </a:p>
                  </a:txBody>
                  <a:tcPr marL="8502" marR="8502" marT="8502" marB="0" anchor="ctr">
                    <a:solidFill>
                      <a:schemeClr val="bg1"/>
                    </a:solidFill>
                  </a:tcPr>
                </a:tc>
                <a:tc>
                  <a:txBody>
                    <a:bodyPr/>
                    <a:lstStyle/>
                    <a:p>
                      <a:pPr algn="ctr" fontAlgn="ctr"/>
                      <a:r>
                        <a:rPr lang="en-US" sz="1100" u="none" strike="noStrike" dirty="0">
                          <a:effectLst/>
                        </a:rPr>
                        <a:t>5 pairs</a:t>
                      </a:r>
                      <a:endParaRPr lang="en-US" sz="1100" b="0" i="0" u="none" strike="noStrike" dirty="0">
                        <a:solidFill>
                          <a:srgbClr val="525252"/>
                        </a:solidFill>
                        <a:effectLst/>
                        <a:latin typeface="Segoe UI" panose="020B0502040204020203" pitchFamily="34" charset="0"/>
                      </a:endParaRPr>
                    </a:p>
                  </a:txBody>
                  <a:tcPr marL="8502" marR="8502" marT="8502" marB="0" anchor="ctr">
                    <a:solidFill>
                      <a:schemeClr val="bg1"/>
                    </a:solidFill>
                  </a:tcPr>
                </a:tc>
                <a:tc>
                  <a:txBody>
                    <a:bodyPr/>
                    <a:lstStyle/>
                    <a:p>
                      <a:pPr algn="ctr" fontAlgn="ctr"/>
                      <a:r>
                        <a:rPr lang="en-US" sz="1100" u="none" strike="noStrike" dirty="0">
                          <a:effectLst/>
                        </a:rPr>
                        <a:t>383 Madison Ave</a:t>
                      </a:r>
                      <a:endParaRPr lang="en-US" sz="1100" b="0" i="0" u="none" strike="noStrike" dirty="0">
                        <a:solidFill>
                          <a:srgbClr val="525252"/>
                        </a:solidFill>
                        <a:effectLst/>
                        <a:latin typeface="Segoe UI" panose="020B0502040204020203" pitchFamily="34" charset="0"/>
                      </a:endParaRPr>
                    </a:p>
                  </a:txBody>
                  <a:tcPr marL="8502" marR="8502" marT="8502" marB="0" anchor="ctr">
                    <a:solidFill>
                      <a:schemeClr val="bg1"/>
                    </a:solidFill>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8502" marR="8502" marT="8502" marB="0" anchor="b">
                    <a:solidFill>
                      <a:schemeClr val="bg1"/>
                    </a:solidFill>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8502" marR="8502" marT="8502" marB="0" anchor="b">
                    <a:solidFill>
                      <a:schemeClr val="bg1"/>
                    </a:solidFill>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8502" marR="8502" marT="8502" marB="0" anchor="b">
                    <a:solidFill>
                      <a:schemeClr val="bg1"/>
                    </a:solidFill>
                  </a:tcPr>
                </a:tc>
                <a:extLst>
                  <a:ext uri="{0D108BD9-81ED-4DB2-BD59-A6C34878D82A}">
                    <a16:rowId xmlns:a16="http://schemas.microsoft.com/office/drawing/2014/main" val="3813204716"/>
                  </a:ext>
                </a:extLst>
              </a:tr>
              <a:tr h="272323">
                <a:tc>
                  <a:txBody>
                    <a:bodyPr/>
                    <a:lstStyle/>
                    <a:p>
                      <a:pPr algn="ctr" fontAlgn="ctr"/>
                      <a:r>
                        <a:rPr lang="en-US" sz="1100" u="none" strike="noStrike">
                          <a:effectLst/>
                        </a:rPr>
                        <a:t>8ba0d2d5-1a31-403e-9fa5-79540f8477f9</a:t>
                      </a:r>
                      <a:endParaRPr lang="en-US" sz="1100" b="0" i="0" u="none" strike="noStrike">
                        <a:solidFill>
                          <a:srgbClr val="525252"/>
                        </a:solidFill>
                        <a:effectLst/>
                        <a:latin typeface="Segoe UI" panose="020B0502040204020203" pitchFamily="34" charset="0"/>
                      </a:endParaRPr>
                    </a:p>
                  </a:txBody>
                  <a:tcPr marL="8502" marR="8502" marT="8502" marB="0" anchor="ctr">
                    <a:solidFill>
                      <a:schemeClr val="bg1"/>
                    </a:solidFill>
                  </a:tcPr>
                </a:tc>
                <a:tc>
                  <a:txBody>
                    <a:bodyPr/>
                    <a:lstStyle/>
                    <a:p>
                      <a:pPr algn="ctr" fontAlgn="ctr"/>
                      <a:r>
                        <a:rPr lang="en-US" sz="1100" u="none" strike="noStrike">
                          <a:effectLst/>
                        </a:rPr>
                        <a:t>5 pairs</a:t>
                      </a:r>
                      <a:endParaRPr lang="en-US" sz="1100" b="0" i="0" u="none" strike="noStrike">
                        <a:solidFill>
                          <a:srgbClr val="525252"/>
                        </a:solidFill>
                        <a:effectLst/>
                        <a:latin typeface="Segoe UI" panose="020B0502040204020203" pitchFamily="34" charset="0"/>
                      </a:endParaRPr>
                    </a:p>
                  </a:txBody>
                  <a:tcPr marL="8502" marR="8502" marT="8502" marB="0" anchor="ctr">
                    <a:solidFill>
                      <a:schemeClr val="bg1"/>
                    </a:solidFill>
                  </a:tcPr>
                </a:tc>
                <a:tc>
                  <a:txBody>
                    <a:bodyPr/>
                    <a:lstStyle/>
                    <a:p>
                      <a:pPr algn="ctr" fontAlgn="ctr"/>
                      <a:r>
                        <a:rPr lang="en-US" sz="1100" u="none" strike="noStrike">
                          <a:effectLst/>
                        </a:rPr>
                        <a:t>287 Pell St</a:t>
                      </a:r>
                      <a:endParaRPr lang="en-US" sz="1100" b="0" i="0" u="none" strike="noStrike">
                        <a:solidFill>
                          <a:srgbClr val="525252"/>
                        </a:solidFill>
                        <a:effectLst/>
                        <a:latin typeface="Segoe UI" panose="020B0502040204020203" pitchFamily="34" charset="0"/>
                      </a:endParaRPr>
                    </a:p>
                  </a:txBody>
                  <a:tcPr marL="8502" marR="8502" marT="8502" marB="0" anchor="ctr">
                    <a:solidFill>
                      <a:schemeClr val="bg1"/>
                    </a:solidFill>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8502" marR="8502" marT="8502" marB="0" anchor="b">
                    <a:solidFill>
                      <a:schemeClr val="bg1"/>
                    </a:solidFill>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8502" marR="8502" marT="8502" marB="0" anchor="b">
                    <a:solidFill>
                      <a:schemeClr val="bg1"/>
                    </a:solidFill>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8502" marR="8502" marT="8502" marB="0" anchor="b">
                    <a:solidFill>
                      <a:schemeClr val="bg1"/>
                    </a:solidFill>
                  </a:tcPr>
                </a:tc>
                <a:extLst>
                  <a:ext uri="{0D108BD9-81ED-4DB2-BD59-A6C34878D82A}">
                    <a16:rowId xmlns:a16="http://schemas.microsoft.com/office/drawing/2014/main" val="3046375496"/>
                  </a:ext>
                </a:extLst>
              </a:tr>
              <a:tr h="272323">
                <a:tc>
                  <a:txBody>
                    <a:bodyPr/>
                    <a:lstStyle/>
                    <a:p>
                      <a:pPr algn="ctr" fontAlgn="ctr"/>
                      <a:r>
                        <a:rPr lang="en-US" sz="1100" u="none" strike="noStrike">
                          <a:effectLst/>
                        </a:rPr>
                        <a:t>4e71850e-8bbf-4e6b-accc-49a7bb46c586</a:t>
                      </a:r>
                      <a:endParaRPr lang="en-US" sz="1100" b="0" i="0" u="none" strike="noStrike">
                        <a:solidFill>
                          <a:srgbClr val="525252"/>
                        </a:solidFill>
                        <a:effectLst/>
                        <a:latin typeface="Segoe UI" panose="020B0502040204020203" pitchFamily="34" charset="0"/>
                      </a:endParaRPr>
                    </a:p>
                  </a:txBody>
                  <a:tcPr marL="8502" marR="8502" marT="8502" marB="0" anchor="ctr">
                    <a:solidFill>
                      <a:schemeClr val="bg1"/>
                    </a:solidFill>
                  </a:tcPr>
                </a:tc>
                <a:tc>
                  <a:txBody>
                    <a:bodyPr/>
                    <a:lstStyle/>
                    <a:p>
                      <a:pPr algn="ctr" fontAlgn="ctr"/>
                      <a:r>
                        <a:rPr lang="en-US" sz="1100" u="none" strike="noStrike">
                          <a:effectLst/>
                        </a:rPr>
                        <a:t>3 pairs</a:t>
                      </a:r>
                      <a:endParaRPr lang="en-US" sz="1100" b="0" i="0" u="none" strike="noStrike">
                        <a:solidFill>
                          <a:srgbClr val="525252"/>
                        </a:solidFill>
                        <a:effectLst/>
                        <a:latin typeface="Segoe UI" panose="020B0502040204020203" pitchFamily="34" charset="0"/>
                      </a:endParaRPr>
                    </a:p>
                  </a:txBody>
                  <a:tcPr marL="8502" marR="8502" marT="8502" marB="0" anchor="ctr">
                    <a:solidFill>
                      <a:schemeClr val="bg1"/>
                    </a:solidFill>
                  </a:tcPr>
                </a:tc>
                <a:tc>
                  <a:txBody>
                    <a:bodyPr/>
                    <a:lstStyle/>
                    <a:p>
                      <a:pPr algn="ctr" fontAlgn="ctr"/>
                      <a:r>
                        <a:rPr lang="en-US" sz="1100" u="none" strike="noStrike" dirty="0">
                          <a:effectLst/>
                        </a:rPr>
                        <a:t>347 Madison Square N</a:t>
                      </a:r>
                      <a:endParaRPr lang="en-US" sz="1100" b="0" i="0" u="none" strike="noStrike" dirty="0">
                        <a:solidFill>
                          <a:srgbClr val="525252"/>
                        </a:solidFill>
                        <a:effectLst/>
                        <a:latin typeface="Segoe UI" panose="020B0502040204020203" pitchFamily="34" charset="0"/>
                      </a:endParaRPr>
                    </a:p>
                  </a:txBody>
                  <a:tcPr marL="8502" marR="8502" marT="8502" marB="0" anchor="ctr">
                    <a:solidFill>
                      <a:schemeClr val="bg1"/>
                    </a:solidFill>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8502" marR="8502" marT="8502" marB="0" anchor="b">
                    <a:solidFill>
                      <a:schemeClr val="bg1"/>
                    </a:solidFill>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8502" marR="8502" marT="8502" marB="0" anchor="b">
                    <a:solidFill>
                      <a:schemeClr val="bg1"/>
                    </a:solidFill>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8502" marR="8502" marT="8502" marB="0" anchor="b">
                    <a:solidFill>
                      <a:schemeClr val="bg1"/>
                    </a:solidFill>
                  </a:tcPr>
                </a:tc>
                <a:extLst>
                  <a:ext uri="{0D108BD9-81ED-4DB2-BD59-A6C34878D82A}">
                    <a16:rowId xmlns:a16="http://schemas.microsoft.com/office/drawing/2014/main" val="217928853"/>
                  </a:ext>
                </a:extLst>
              </a:tr>
              <a:tr h="272323">
                <a:tc>
                  <a:txBody>
                    <a:bodyPr/>
                    <a:lstStyle/>
                    <a:p>
                      <a:pPr algn="ctr" fontAlgn="ctr"/>
                      <a:r>
                        <a:rPr lang="en-US" sz="1100" u="none" strike="noStrike">
                          <a:effectLst/>
                        </a:rPr>
                        <a:t>3bc8f97f-2336-4dab-bd86-e391609dab97</a:t>
                      </a:r>
                      <a:endParaRPr lang="en-US" sz="1100" b="0" i="0" u="none" strike="noStrike">
                        <a:solidFill>
                          <a:srgbClr val="525252"/>
                        </a:solidFill>
                        <a:effectLst/>
                        <a:latin typeface="Segoe UI" panose="020B0502040204020203" pitchFamily="34" charset="0"/>
                      </a:endParaRPr>
                    </a:p>
                  </a:txBody>
                  <a:tcPr marL="8502" marR="8502" marT="8502" marB="0" anchor="ctr">
                    <a:solidFill>
                      <a:schemeClr val="bg1"/>
                    </a:solidFill>
                  </a:tcPr>
                </a:tc>
                <a:tc>
                  <a:txBody>
                    <a:bodyPr/>
                    <a:lstStyle/>
                    <a:p>
                      <a:pPr algn="ctr" fontAlgn="ctr"/>
                      <a:r>
                        <a:rPr lang="en-US" sz="1100" u="none" strike="noStrike">
                          <a:effectLst/>
                        </a:rPr>
                        <a:t>5 pairs</a:t>
                      </a:r>
                      <a:endParaRPr lang="en-US" sz="1100" b="0" i="0" u="none" strike="noStrike">
                        <a:solidFill>
                          <a:srgbClr val="525252"/>
                        </a:solidFill>
                        <a:effectLst/>
                        <a:latin typeface="Segoe UI" panose="020B0502040204020203" pitchFamily="34" charset="0"/>
                      </a:endParaRPr>
                    </a:p>
                  </a:txBody>
                  <a:tcPr marL="8502" marR="8502" marT="8502" marB="0" anchor="ctr">
                    <a:solidFill>
                      <a:schemeClr val="bg1"/>
                    </a:solidFill>
                  </a:tcPr>
                </a:tc>
                <a:tc>
                  <a:txBody>
                    <a:bodyPr/>
                    <a:lstStyle/>
                    <a:p>
                      <a:pPr algn="ctr" fontAlgn="ctr"/>
                      <a:r>
                        <a:rPr lang="en-US" sz="1100" u="none" strike="noStrike">
                          <a:effectLst/>
                        </a:rPr>
                        <a:t>182 Cornelia St</a:t>
                      </a:r>
                      <a:endParaRPr lang="en-US" sz="1100" b="0" i="0" u="none" strike="noStrike">
                        <a:solidFill>
                          <a:srgbClr val="525252"/>
                        </a:solidFill>
                        <a:effectLst/>
                        <a:latin typeface="Segoe UI" panose="020B0502040204020203" pitchFamily="34" charset="0"/>
                      </a:endParaRPr>
                    </a:p>
                  </a:txBody>
                  <a:tcPr marL="8502" marR="8502" marT="8502" marB="0" anchor="ctr">
                    <a:solidFill>
                      <a:schemeClr val="bg1"/>
                    </a:solidFill>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8502" marR="8502" marT="8502" marB="0" anchor="b">
                    <a:solidFill>
                      <a:schemeClr val="bg1"/>
                    </a:solidFill>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8502" marR="8502" marT="8502" marB="0" anchor="b">
                    <a:solidFill>
                      <a:schemeClr val="bg1"/>
                    </a:solidFill>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8502" marR="8502" marT="8502" marB="0" anchor="b">
                    <a:solidFill>
                      <a:schemeClr val="bg1"/>
                    </a:solidFill>
                  </a:tcPr>
                </a:tc>
                <a:extLst>
                  <a:ext uri="{0D108BD9-81ED-4DB2-BD59-A6C34878D82A}">
                    <a16:rowId xmlns:a16="http://schemas.microsoft.com/office/drawing/2014/main" val="654484791"/>
                  </a:ext>
                </a:extLst>
              </a:tr>
              <a:tr h="272323">
                <a:tc>
                  <a:txBody>
                    <a:bodyPr/>
                    <a:lstStyle/>
                    <a:p>
                      <a:pPr algn="ctr" fontAlgn="ctr"/>
                      <a:r>
                        <a:rPr lang="en-US" sz="1100" u="none" strike="noStrike" dirty="0" err="1">
                          <a:effectLst/>
                        </a:rPr>
                        <a:t>user_id</a:t>
                      </a:r>
                      <a:endParaRPr lang="en-US" sz="1100" b="1" i="0" u="none" strike="noStrike" dirty="0">
                        <a:solidFill>
                          <a:srgbClr val="292929"/>
                        </a:solidFill>
                        <a:effectLst/>
                        <a:latin typeface="Segoe UI" panose="020B0502040204020203" pitchFamily="34" charset="0"/>
                      </a:endParaRPr>
                    </a:p>
                  </a:txBody>
                  <a:tcPr marL="8502" marR="8502" marT="8502" marB="0" anchor="ctr">
                    <a:solidFill>
                      <a:schemeClr val="accent3">
                        <a:lumMod val="20000"/>
                        <a:lumOff val="80000"/>
                      </a:schemeClr>
                    </a:solidFill>
                  </a:tcPr>
                </a:tc>
                <a:tc>
                  <a:txBody>
                    <a:bodyPr/>
                    <a:lstStyle/>
                    <a:p>
                      <a:pPr algn="ctr" fontAlgn="ctr"/>
                      <a:r>
                        <a:rPr lang="en-US" sz="1100" u="none" strike="noStrike" dirty="0" err="1">
                          <a:effectLst/>
                        </a:rPr>
                        <a:t>product_id</a:t>
                      </a:r>
                      <a:endParaRPr lang="en-US" sz="1100" b="1" i="0" u="none" strike="noStrike" dirty="0">
                        <a:solidFill>
                          <a:srgbClr val="292929"/>
                        </a:solidFill>
                        <a:effectLst/>
                        <a:latin typeface="Segoe UI" panose="020B0502040204020203" pitchFamily="34" charset="0"/>
                      </a:endParaRPr>
                    </a:p>
                  </a:txBody>
                  <a:tcPr marL="8502" marR="8502" marT="8502" marB="0" anchor="ctr">
                    <a:solidFill>
                      <a:schemeClr val="accent3">
                        <a:lumMod val="20000"/>
                        <a:lumOff val="80000"/>
                      </a:schemeClr>
                    </a:solidFill>
                  </a:tcPr>
                </a:tc>
                <a:tc>
                  <a:txBody>
                    <a:bodyPr/>
                    <a:lstStyle/>
                    <a:p>
                      <a:pPr algn="ctr" fontAlgn="ctr"/>
                      <a:r>
                        <a:rPr lang="en-US" sz="1100" u="none" strike="noStrike" dirty="0">
                          <a:effectLst/>
                        </a:rPr>
                        <a:t>style</a:t>
                      </a:r>
                      <a:endParaRPr lang="en-US" sz="1100" b="1" i="0" u="none" strike="noStrike" dirty="0">
                        <a:solidFill>
                          <a:srgbClr val="292929"/>
                        </a:solidFill>
                        <a:effectLst/>
                        <a:latin typeface="Segoe UI" panose="020B0502040204020203" pitchFamily="34" charset="0"/>
                      </a:endParaRPr>
                    </a:p>
                  </a:txBody>
                  <a:tcPr marL="8502" marR="8502" marT="8502" marB="0" anchor="ctr">
                    <a:solidFill>
                      <a:schemeClr val="accent3">
                        <a:lumMod val="20000"/>
                        <a:lumOff val="80000"/>
                      </a:schemeClr>
                    </a:solidFill>
                  </a:tcPr>
                </a:tc>
                <a:tc>
                  <a:txBody>
                    <a:bodyPr/>
                    <a:lstStyle/>
                    <a:p>
                      <a:pPr algn="ctr" fontAlgn="ctr"/>
                      <a:r>
                        <a:rPr lang="en-US" sz="1100" u="none" strike="noStrike" dirty="0" err="1">
                          <a:effectLst/>
                        </a:rPr>
                        <a:t>model_name</a:t>
                      </a:r>
                      <a:endParaRPr lang="en-US" sz="1100" b="1" i="0" u="none" strike="noStrike" dirty="0">
                        <a:solidFill>
                          <a:srgbClr val="292929"/>
                        </a:solidFill>
                        <a:effectLst/>
                        <a:latin typeface="Segoe UI" panose="020B0502040204020203" pitchFamily="34" charset="0"/>
                      </a:endParaRPr>
                    </a:p>
                  </a:txBody>
                  <a:tcPr marL="8502" marR="8502" marT="8502" marB="0" anchor="ctr">
                    <a:solidFill>
                      <a:schemeClr val="accent3">
                        <a:lumMod val="20000"/>
                        <a:lumOff val="80000"/>
                      </a:schemeClr>
                    </a:solidFill>
                  </a:tcPr>
                </a:tc>
                <a:tc>
                  <a:txBody>
                    <a:bodyPr/>
                    <a:lstStyle/>
                    <a:p>
                      <a:pPr algn="ctr" fontAlgn="ctr"/>
                      <a:r>
                        <a:rPr lang="en-US" sz="1100" u="none" strike="noStrike" dirty="0">
                          <a:effectLst/>
                        </a:rPr>
                        <a:t>color</a:t>
                      </a:r>
                      <a:endParaRPr lang="en-US" sz="1100" b="1" i="0" u="none" strike="noStrike" dirty="0">
                        <a:solidFill>
                          <a:srgbClr val="292929"/>
                        </a:solidFill>
                        <a:effectLst/>
                        <a:latin typeface="Segoe UI" panose="020B0502040204020203" pitchFamily="34" charset="0"/>
                      </a:endParaRPr>
                    </a:p>
                  </a:txBody>
                  <a:tcPr marL="8502" marR="8502" marT="8502" marB="0" anchor="ctr">
                    <a:solidFill>
                      <a:schemeClr val="accent3">
                        <a:lumMod val="20000"/>
                        <a:lumOff val="80000"/>
                      </a:schemeClr>
                    </a:solidFill>
                  </a:tcPr>
                </a:tc>
                <a:tc>
                  <a:txBody>
                    <a:bodyPr/>
                    <a:lstStyle/>
                    <a:p>
                      <a:pPr algn="ctr" fontAlgn="ctr"/>
                      <a:r>
                        <a:rPr lang="en-US" sz="1100" u="none" strike="noStrike">
                          <a:effectLst/>
                        </a:rPr>
                        <a:t>price</a:t>
                      </a:r>
                      <a:endParaRPr lang="en-US" sz="1100" b="1" i="0" u="none" strike="noStrike" dirty="0">
                        <a:solidFill>
                          <a:srgbClr val="292929"/>
                        </a:solidFill>
                        <a:effectLst/>
                        <a:latin typeface="Segoe UI" panose="020B0502040204020203" pitchFamily="34" charset="0"/>
                      </a:endParaRPr>
                    </a:p>
                  </a:txBody>
                  <a:tcPr marL="8502" marR="8502" marT="8502" marB="0" anchor="ctr">
                    <a:solidFill>
                      <a:schemeClr val="accent3">
                        <a:lumMod val="20000"/>
                        <a:lumOff val="80000"/>
                      </a:schemeClr>
                    </a:solidFill>
                  </a:tcPr>
                </a:tc>
                <a:extLst>
                  <a:ext uri="{0D108BD9-81ED-4DB2-BD59-A6C34878D82A}">
                    <a16:rowId xmlns:a16="http://schemas.microsoft.com/office/drawing/2014/main" val="993986820"/>
                  </a:ext>
                </a:extLst>
              </a:tr>
              <a:tr h="272323">
                <a:tc>
                  <a:txBody>
                    <a:bodyPr/>
                    <a:lstStyle/>
                    <a:p>
                      <a:pPr algn="ctr" fontAlgn="ctr"/>
                      <a:r>
                        <a:rPr lang="en-US" sz="1100" u="none" strike="noStrike" dirty="0">
                          <a:effectLst/>
                        </a:rPr>
                        <a:t>00a9dd17-36c8-430c-9d76-df49d4197dcf</a:t>
                      </a:r>
                      <a:endParaRPr lang="en-US" sz="1100" b="0" i="0" u="none" strike="noStrike" dirty="0">
                        <a:solidFill>
                          <a:srgbClr val="525252"/>
                        </a:solidFill>
                        <a:effectLst/>
                        <a:latin typeface="Segoe UI" panose="020B0502040204020203" pitchFamily="34" charset="0"/>
                      </a:endParaRPr>
                    </a:p>
                  </a:txBody>
                  <a:tcPr marL="8502" marR="8502" marT="8502" marB="0" anchor="ctr">
                    <a:solidFill>
                      <a:schemeClr val="bg1"/>
                    </a:solidFill>
                  </a:tcPr>
                </a:tc>
                <a:tc>
                  <a:txBody>
                    <a:bodyPr/>
                    <a:lstStyle/>
                    <a:p>
                      <a:pPr algn="ctr" fontAlgn="ctr"/>
                      <a:r>
                        <a:rPr lang="en-US" sz="1100" u="none" strike="noStrike">
                          <a:effectLst/>
                        </a:rPr>
                        <a:t>8</a:t>
                      </a:r>
                      <a:endParaRPr lang="en-US" sz="1100" b="0" i="0" u="none" strike="noStrike" dirty="0">
                        <a:solidFill>
                          <a:srgbClr val="525252"/>
                        </a:solidFill>
                        <a:effectLst/>
                        <a:latin typeface="Segoe UI" panose="020B0502040204020203" pitchFamily="34" charset="0"/>
                      </a:endParaRPr>
                    </a:p>
                  </a:txBody>
                  <a:tcPr marL="8502" marR="8502" marT="8502" marB="0" anchor="ctr">
                    <a:solidFill>
                      <a:schemeClr val="bg1"/>
                    </a:solidFill>
                  </a:tcPr>
                </a:tc>
                <a:tc>
                  <a:txBody>
                    <a:bodyPr/>
                    <a:lstStyle/>
                    <a:p>
                      <a:pPr algn="ctr" fontAlgn="ctr"/>
                      <a:r>
                        <a:rPr lang="en-US" sz="1100" u="none" strike="noStrike" dirty="0">
                          <a:effectLst/>
                        </a:rPr>
                        <a:t>Women's Styles</a:t>
                      </a:r>
                      <a:endParaRPr lang="en-US" sz="1100" b="0" i="0" u="none" strike="noStrike" dirty="0">
                        <a:solidFill>
                          <a:srgbClr val="525252"/>
                        </a:solidFill>
                        <a:effectLst/>
                        <a:latin typeface="Segoe UI" panose="020B0502040204020203" pitchFamily="34" charset="0"/>
                      </a:endParaRPr>
                    </a:p>
                  </a:txBody>
                  <a:tcPr marL="8502" marR="8502" marT="8502" marB="0" anchor="ctr">
                    <a:solidFill>
                      <a:schemeClr val="bg1"/>
                    </a:solidFill>
                  </a:tcPr>
                </a:tc>
                <a:tc>
                  <a:txBody>
                    <a:bodyPr/>
                    <a:lstStyle/>
                    <a:p>
                      <a:pPr algn="ctr" fontAlgn="ctr"/>
                      <a:r>
                        <a:rPr lang="en-US" sz="1100" u="none" strike="noStrike" dirty="0">
                          <a:effectLst/>
                        </a:rPr>
                        <a:t>Lucy</a:t>
                      </a:r>
                      <a:endParaRPr lang="en-US" sz="1100" b="0" i="0" u="none" strike="noStrike" dirty="0">
                        <a:solidFill>
                          <a:srgbClr val="525252"/>
                        </a:solidFill>
                        <a:effectLst/>
                        <a:latin typeface="Segoe UI" panose="020B0502040204020203" pitchFamily="34" charset="0"/>
                      </a:endParaRPr>
                    </a:p>
                  </a:txBody>
                  <a:tcPr marL="8502" marR="8502" marT="8502" marB="0" anchor="ctr">
                    <a:solidFill>
                      <a:schemeClr val="bg1"/>
                    </a:solidFill>
                  </a:tcPr>
                </a:tc>
                <a:tc>
                  <a:txBody>
                    <a:bodyPr/>
                    <a:lstStyle/>
                    <a:p>
                      <a:pPr algn="ctr" fontAlgn="ctr"/>
                      <a:r>
                        <a:rPr lang="en-US" sz="1100" u="none" strike="noStrike" dirty="0">
                          <a:effectLst/>
                        </a:rPr>
                        <a:t>Jet Black</a:t>
                      </a:r>
                      <a:endParaRPr lang="en-US" sz="1100" b="0" i="0" u="none" strike="noStrike" dirty="0">
                        <a:solidFill>
                          <a:srgbClr val="525252"/>
                        </a:solidFill>
                        <a:effectLst/>
                        <a:latin typeface="Segoe UI" panose="020B0502040204020203" pitchFamily="34" charset="0"/>
                      </a:endParaRPr>
                    </a:p>
                  </a:txBody>
                  <a:tcPr marL="8502" marR="8502" marT="8502" marB="0" anchor="ctr">
                    <a:solidFill>
                      <a:schemeClr val="bg1"/>
                    </a:solidFill>
                  </a:tcPr>
                </a:tc>
                <a:tc>
                  <a:txBody>
                    <a:bodyPr/>
                    <a:lstStyle/>
                    <a:p>
                      <a:pPr algn="ctr" fontAlgn="ctr"/>
                      <a:r>
                        <a:rPr lang="en-US" sz="1100" u="none" strike="noStrike" dirty="0">
                          <a:effectLst/>
                        </a:rPr>
                        <a:t>150</a:t>
                      </a:r>
                      <a:endParaRPr lang="en-US" sz="1100" b="0" i="0" u="none" strike="noStrike" dirty="0">
                        <a:solidFill>
                          <a:srgbClr val="525252"/>
                        </a:solidFill>
                        <a:effectLst/>
                        <a:latin typeface="Segoe UI" panose="020B0502040204020203" pitchFamily="34" charset="0"/>
                      </a:endParaRPr>
                    </a:p>
                  </a:txBody>
                  <a:tcPr marL="8502" marR="8502" marT="8502" marB="0" anchor="ctr">
                    <a:solidFill>
                      <a:schemeClr val="bg1"/>
                    </a:solidFill>
                  </a:tcPr>
                </a:tc>
                <a:extLst>
                  <a:ext uri="{0D108BD9-81ED-4DB2-BD59-A6C34878D82A}">
                    <a16:rowId xmlns:a16="http://schemas.microsoft.com/office/drawing/2014/main" val="3834256758"/>
                  </a:ext>
                </a:extLst>
              </a:tr>
              <a:tr h="345071">
                <a:tc>
                  <a:txBody>
                    <a:bodyPr/>
                    <a:lstStyle/>
                    <a:p>
                      <a:pPr algn="ctr" fontAlgn="ctr"/>
                      <a:r>
                        <a:rPr lang="en-US" sz="1100" u="none" strike="noStrike">
                          <a:effectLst/>
                        </a:rPr>
                        <a:t>00e15fe0-c86f-4818-9c63-3422211baa97</a:t>
                      </a:r>
                      <a:endParaRPr lang="en-US" sz="1100" b="0" i="0" u="none" strike="noStrike">
                        <a:solidFill>
                          <a:srgbClr val="525252"/>
                        </a:solidFill>
                        <a:effectLst/>
                        <a:latin typeface="Segoe UI" panose="020B0502040204020203" pitchFamily="34" charset="0"/>
                      </a:endParaRPr>
                    </a:p>
                  </a:txBody>
                  <a:tcPr marL="8502" marR="8502" marT="8502" marB="0" anchor="ctr">
                    <a:solidFill>
                      <a:schemeClr val="bg1"/>
                    </a:solidFill>
                  </a:tcPr>
                </a:tc>
                <a:tc>
                  <a:txBody>
                    <a:bodyPr/>
                    <a:lstStyle/>
                    <a:p>
                      <a:pPr algn="ctr" fontAlgn="ctr"/>
                      <a:r>
                        <a:rPr lang="en-US" sz="1100" u="none" strike="noStrike">
                          <a:effectLst/>
                        </a:rPr>
                        <a:t>7</a:t>
                      </a:r>
                      <a:endParaRPr lang="en-US" sz="1100" b="0" i="0" u="none" strike="noStrike" dirty="0">
                        <a:solidFill>
                          <a:srgbClr val="525252"/>
                        </a:solidFill>
                        <a:effectLst/>
                        <a:latin typeface="Segoe UI" panose="020B0502040204020203" pitchFamily="34" charset="0"/>
                      </a:endParaRPr>
                    </a:p>
                  </a:txBody>
                  <a:tcPr marL="8502" marR="8502" marT="8502" marB="0" anchor="ctr">
                    <a:solidFill>
                      <a:schemeClr val="bg1"/>
                    </a:solidFill>
                  </a:tcPr>
                </a:tc>
                <a:tc>
                  <a:txBody>
                    <a:bodyPr/>
                    <a:lstStyle/>
                    <a:p>
                      <a:pPr algn="ctr" fontAlgn="ctr"/>
                      <a:r>
                        <a:rPr lang="en-US" sz="1100" u="none" strike="noStrike" dirty="0">
                          <a:effectLst/>
                        </a:rPr>
                        <a:t>Women's Styles</a:t>
                      </a:r>
                      <a:endParaRPr lang="en-US" sz="1100" b="0" i="0" u="none" strike="noStrike" dirty="0">
                        <a:solidFill>
                          <a:srgbClr val="525252"/>
                        </a:solidFill>
                        <a:effectLst/>
                        <a:latin typeface="Segoe UI" panose="020B0502040204020203" pitchFamily="34" charset="0"/>
                      </a:endParaRPr>
                    </a:p>
                  </a:txBody>
                  <a:tcPr marL="8502" marR="8502" marT="8502" marB="0" anchor="ctr">
                    <a:solidFill>
                      <a:schemeClr val="bg1"/>
                    </a:solidFill>
                  </a:tcPr>
                </a:tc>
                <a:tc>
                  <a:txBody>
                    <a:bodyPr/>
                    <a:lstStyle/>
                    <a:p>
                      <a:pPr algn="ctr" fontAlgn="ctr"/>
                      <a:r>
                        <a:rPr lang="en-US" sz="1100" u="none" strike="noStrike">
                          <a:effectLst/>
                        </a:rPr>
                        <a:t>Lucy</a:t>
                      </a:r>
                      <a:endParaRPr lang="en-US" sz="1100" b="0" i="0" u="none" strike="noStrike">
                        <a:solidFill>
                          <a:srgbClr val="525252"/>
                        </a:solidFill>
                        <a:effectLst/>
                        <a:latin typeface="Segoe UI" panose="020B0502040204020203" pitchFamily="34" charset="0"/>
                      </a:endParaRPr>
                    </a:p>
                  </a:txBody>
                  <a:tcPr marL="8502" marR="8502" marT="8502" marB="0" anchor="ctr">
                    <a:solidFill>
                      <a:schemeClr val="bg1"/>
                    </a:solidFill>
                  </a:tcPr>
                </a:tc>
                <a:tc>
                  <a:txBody>
                    <a:bodyPr/>
                    <a:lstStyle/>
                    <a:p>
                      <a:pPr algn="ctr" fontAlgn="ctr"/>
                      <a:r>
                        <a:rPr lang="en-US" sz="1100" u="none" strike="noStrike" dirty="0">
                          <a:effectLst/>
                        </a:rPr>
                        <a:t>Elderflower Crystal</a:t>
                      </a:r>
                      <a:endParaRPr lang="en-US" sz="1100" b="0" i="0" u="none" strike="noStrike" dirty="0">
                        <a:solidFill>
                          <a:srgbClr val="525252"/>
                        </a:solidFill>
                        <a:effectLst/>
                        <a:latin typeface="Segoe UI" panose="020B0502040204020203" pitchFamily="34" charset="0"/>
                      </a:endParaRPr>
                    </a:p>
                  </a:txBody>
                  <a:tcPr marL="8502" marR="8502" marT="8502" marB="0" anchor="ctr">
                    <a:solidFill>
                      <a:schemeClr val="bg1"/>
                    </a:solidFill>
                  </a:tcPr>
                </a:tc>
                <a:tc>
                  <a:txBody>
                    <a:bodyPr/>
                    <a:lstStyle/>
                    <a:p>
                      <a:pPr algn="ctr" fontAlgn="ctr"/>
                      <a:r>
                        <a:rPr lang="en-US" sz="1100" u="none" strike="noStrike">
                          <a:effectLst/>
                        </a:rPr>
                        <a:t>150</a:t>
                      </a:r>
                      <a:endParaRPr lang="en-US" sz="1100" b="0" i="0" u="none" strike="noStrike" dirty="0">
                        <a:solidFill>
                          <a:srgbClr val="525252"/>
                        </a:solidFill>
                        <a:effectLst/>
                        <a:latin typeface="Segoe UI" panose="020B0502040204020203" pitchFamily="34" charset="0"/>
                      </a:endParaRPr>
                    </a:p>
                  </a:txBody>
                  <a:tcPr marL="8502" marR="8502" marT="8502" marB="0" anchor="ctr">
                    <a:solidFill>
                      <a:schemeClr val="bg1"/>
                    </a:solidFill>
                  </a:tcPr>
                </a:tc>
                <a:extLst>
                  <a:ext uri="{0D108BD9-81ED-4DB2-BD59-A6C34878D82A}">
                    <a16:rowId xmlns:a16="http://schemas.microsoft.com/office/drawing/2014/main" val="1949444769"/>
                  </a:ext>
                </a:extLst>
              </a:tr>
              <a:tr h="272323">
                <a:tc>
                  <a:txBody>
                    <a:bodyPr/>
                    <a:lstStyle/>
                    <a:p>
                      <a:pPr algn="ctr" fontAlgn="ctr"/>
                      <a:r>
                        <a:rPr lang="en-US" sz="1100" u="none" strike="noStrike">
                          <a:effectLst/>
                        </a:rPr>
                        <a:t>017506f7-aba1-4b9d-8b7b-f4426e71b8ca</a:t>
                      </a:r>
                      <a:endParaRPr lang="en-US" sz="1100" b="0" i="0" u="none" strike="noStrike">
                        <a:solidFill>
                          <a:srgbClr val="525252"/>
                        </a:solidFill>
                        <a:effectLst/>
                        <a:latin typeface="Segoe UI" panose="020B0502040204020203" pitchFamily="34" charset="0"/>
                      </a:endParaRPr>
                    </a:p>
                  </a:txBody>
                  <a:tcPr marL="8502" marR="8502" marT="8502" marB="0" anchor="ctr">
                    <a:solidFill>
                      <a:schemeClr val="bg1"/>
                    </a:solidFill>
                  </a:tcPr>
                </a:tc>
                <a:tc>
                  <a:txBody>
                    <a:bodyPr/>
                    <a:lstStyle/>
                    <a:p>
                      <a:pPr algn="ctr" fontAlgn="ctr"/>
                      <a:r>
                        <a:rPr lang="en-US" sz="1100" u="none" strike="noStrike">
                          <a:effectLst/>
                        </a:rPr>
                        <a:t>4</a:t>
                      </a:r>
                      <a:endParaRPr lang="en-US" sz="1100" b="0" i="0" u="none" strike="noStrike" dirty="0">
                        <a:solidFill>
                          <a:srgbClr val="525252"/>
                        </a:solidFill>
                        <a:effectLst/>
                        <a:latin typeface="Segoe UI" panose="020B0502040204020203" pitchFamily="34" charset="0"/>
                      </a:endParaRPr>
                    </a:p>
                  </a:txBody>
                  <a:tcPr marL="8502" marR="8502" marT="8502" marB="0" anchor="ctr">
                    <a:solidFill>
                      <a:schemeClr val="bg1"/>
                    </a:solidFill>
                  </a:tcPr>
                </a:tc>
                <a:tc>
                  <a:txBody>
                    <a:bodyPr/>
                    <a:lstStyle/>
                    <a:p>
                      <a:pPr algn="ctr" fontAlgn="ctr"/>
                      <a:r>
                        <a:rPr lang="en-US" sz="1100" u="none" strike="noStrike" dirty="0">
                          <a:effectLst/>
                        </a:rPr>
                        <a:t>Men's Styles</a:t>
                      </a:r>
                      <a:endParaRPr lang="en-US" sz="1100" b="0" i="0" u="none" strike="noStrike" dirty="0">
                        <a:solidFill>
                          <a:srgbClr val="525252"/>
                        </a:solidFill>
                        <a:effectLst/>
                        <a:latin typeface="Segoe UI" panose="020B0502040204020203" pitchFamily="34" charset="0"/>
                      </a:endParaRPr>
                    </a:p>
                  </a:txBody>
                  <a:tcPr marL="8502" marR="8502" marT="8502" marB="0" anchor="ctr">
                    <a:solidFill>
                      <a:schemeClr val="bg1"/>
                    </a:solidFill>
                  </a:tcPr>
                </a:tc>
                <a:tc>
                  <a:txBody>
                    <a:bodyPr/>
                    <a:lstStyle/>
                    <a:p>
                      <a:pPr algn="ctr" fontAlgn="ctr"/>
                      <a:r>
                        <a:rPr lang="en-US" sz="1100" u="none" strike="noStrike" dirty="0">
                          <a:effectLst/>
                        </a:rPr>
                        <a:t>Dawes</a:t>
                      </a:r>
                      <a:endParaRPr lang="en-US" sz="1100" b="0" i="0" u="none" strike="noStrike" dirty="0">
                        <a:solidFill>
                          <a:srgbClr val="525252"/>
                        </a:solidFill>
                        <a:effectLst/>
                        <a:latin typeface="Segoe UI" panose="020B0502040204020203" pitchFamily="34" charset="0"/>
                      </a:endParaRPr>
                    </a:p>
                  </a:txBody>
                  <a:tcPr marL="8502" marR="8502" marT="8502" marB="0" anchor="ctr">
                    <a:solidFill>
                      <a:schemeClr val="bg1"/>
                    </a:solidFill>
                  </a:tcPr>
                </a:tc>
                <a:tc>
                  <a:txBody>
                    <a:bodyPr/>
                    <a:lstStyle/>
                    <a:p>
                      <a:pPr algn="ctr" fontAlgn="ctr"/>
                      <a:r>
                        <a:rPr lang="en-US" sz="1100" u="none" strike="noStrike" dirty="0">
                          <a:effectLst/>
                        </a:rPr>
                        <a:t>Jet Black</a:t>
                      </a:r>
                      <a:endParaRPr lang="en-US" sz="1100" b="0" i="0" u="none" strike="noStrike" dirty="0">
                        <a:solidFill>
                          <a:srgbClr val="525252"/>
                        </a:solidFill>
                        <a:effectLst/>
                        <a:latin typeface="Segoe UI" panose="020B0502040204020203" pitchFamily="34" charset="0"/>
                      </a:endParaRPr>
                    </a:p>
                  </a:txBody>
                  <a:tcPr marL="8502" marR="8502" marT="8502" marB="0" anchor="ctr">
                    <a:solidFill>
                      <a:schemeClr val="bg1"/>
                    </a:solidFill>
                  </a:tcPr>
                </a:tc>
                <a:tc>
                  <a:txBody>
                    <a:bodyPr/>
                    <a:lstStyle/>
                    <a:p>
                      <a:pPr algn="ctr" fontAlgn="ctr"/>
                      <a:r>
                        <a:rPr lang="en-US" sz="1100" u="none" strike="noStrike">
                          <a:effectLst/>
                        </a:rPr>
                        <a:t>150</a:t>
                      </a:r>
                      <a:endParaRPr lang="en-US" sz="1100" b="0" i="0" u="none" strike="noStrike" dirty="0">
                        <a:solidFill>
                          <a:srgbClr val="525252"/>
                        </a:solidFill>
                        <a:effectLst/>
                        <a:latin typeface="Segoe UI" panose="020B0502040204020203" pitchFamily="34" charset="0"/>
                      </a:endParaRPr>
                    </a:p>
                  </a:txBody>
                  <a:tcPr marL="8502" marR="8502" marT="8502" marB="0" anchor="ctr">
                    <a:solidFill>
                      <a:schemeClr val="bg1"/>
                    </a:solidFill>
                  </a:tcPr>
                </a:tc>
                <a:extLst>
                  <a:ext uri="{0D108BD9-81ED-4DB2-BD59-A6C34878D82A}">
                    <a16:rowId xmlns:a16="http://schemas.microsoft.com/office/drawing/2014/main" val="3169942247"/>
                  </a:ext>
                </a:extLst>
              </a:tr>
              <a:tr h="345071">
                <a:tc>
                  <a:txBody>
                    <a:bodyPr/>
                    <a:lstStyle/>
                    <a:p>
                      <a:pPr algn="ctr" fontAlgn="ctr"/>
                      <a:r>
                        <a:rPr lang="en-US" sz="1100" u="none" strike="noStrike">
                          <a:effectLst/>
                        </a:rPr>
                        <a:t>0176bfb3-9c51-4b1c-b593-87edab3c54cb</a:t>
                      </a:r>
                      <a:endParaRPr lang="en-US" sz="1100" b="0" i="0" u="none" strike="noStrike">
                        <a:solidFill>
                          <a:srgbClr val="525252"/>
                        </a:solidFill>
                        <a:effectLst/>
                        <a:latin typeface="Segoe UI" panose="020B0502040204020203" pitchFamily="34" charset="0"/>
                      </a:endParaRPr>
                    </a:p>
                  </a:txBody>
                  <a:tcPr marL="8502" marR="8502" marT="8502" marB="0" anchor="ctr">
                    <a:solidFill>
                      <a:schemeClr val="bg1"/>
                    </a:solidFill>
                  </a:tcPr>
                </a:tc>
                <a:tc>
                  <a:txBody>
                    <a:bodyPr/>
                    <a:lstStyle/>
                    <a:p>
                      <a:pPr algn="ctr" fontAlgn="ctr"/>
                      <a:r>
                        <a:rPr lang="en-US" sz="1100" u="none" strike="noStrike">
                          <a:effectLst/>
                        </a:rPr>
                        <a:t>10</a:t>
                      </a:r>
                      <a:endParaRPr lang="en-US" sz="1100" b="0" i="0" u="none" strike="noStrike" dirty="0">
                        <a:solidFill>
                          <a:srgbClr val="525252"/>
                        </a:solidFill>
                        <a:effectLst/>
                        <a:latin typeface="Segoe UI" panose="020B0502040204020203" pitchFamily="34" charset="0"/>
                      </a:endParaRPr>
                    </a:p>
                  </a:txBody>
                  <a:tcPr marL="8502" marR="8502" marT="8502" marB="0" anchor="ctr">
                    <a:solidFill>
                      <a:schemeClr val="bg1"/>
                    </a:solidFill>
                  </a:tcPr>
                </a:tc>
                <a:tc>
                  <a:txBody>
                    <a:bodyPr/>
                    <a:lstStyle/>
                    <a:p>
                      <a:pPr algn="ctr" fontAlgn="ctr"/>
                      <a:r>
                        <a:rPr lang="en-US" sz="1100" u="none" strike="noStrike" dirty="0">
                          <a:effectLst/>
                        </a:rPr>
                        <a:t>Women's Styles</a:t>
                      </a:r>
                      <a:endParaRPr lang="en-US" sz="1100" b="0" i="0" u="none" strike="noStrike" dirty="0">
                        <a:solidFill>
                          <a:srgbClr val="525252"/>
                        </a:solidFill>
                        <a:effectLst/>
                        <a:latin typeface="Segoe UI" panose="020B0502040204020203" pitchFamily="34" charset="0"/>
                      </a:endParaRPr>
                    </a:p>
                  </a:txBody>
                  <a:tcPr marL="8502" marR="8502" marT="8502" marB="0" anchor="ctr">
                    <a:solidFill>
                      <a:schemeClr val="bg1"/>
                    </a:solidFill>
                  </a:tcPr>
                </a:tc>
                <a:tc>
                  <a:txBody>
                    <a:bodyPr/>
                    <a:lstStyle/>
                    <a:p>
                      <a:pPr algn="ctr" fontAlgn="ctr"/>
                      <a:r>
                        <a:rPr lang="en-US" sz="1100" u="none" strike="noStrike" dirty="0">
                          <a:effectLst/>
                        </a:rPr>
                        <a:t>Eugene Narrow</a:t>
                      </a:r>
                      <a:endParaRPr lang="en-US" sz="1100" b="0" i="0" u="none" strike="noStrike" dirty="0">
                        <a:solidFill>
                          <a:srgbClr val="525252"/>
                        </a:solidFill>
                        <a:effectLst/>
                        <a:latin typeface="Segoe UI" panose="020B0502040204020203" pitchFamily="34" charset="0"/>
                      </a:endParaRPr>
                    </a:p>
                  </a:txBody>
                  <a:tcPr marL="8502" marR="8502" marT="8502" marB="0" anchor="ctr">
                    <a:solidFill>
                      <a:schemeClr val="bg1"/>
                    </a:solidFill>
                  </a:tcPr>
                </a:tc>
                <a:tc>
                  <a:txBody>
                    <a:bodyPr/>
                    <a:lstStyle/>
                    <a:p>
                      <a:pPr algn="ctr" fontAlgn="ctr"/>
                      <a:r>
                        <a:rPr lang="en-US" sz="1100" u="none" strike="noStrike" dirty="0">
                          <a:effectLst/>
                        </a:rPr>
                        <a:t>Rosewood Tortoise</a:t>
                      </a:r>
                      <a:endParaRPr lang="en-US" sz="1100" b="0" i="0" u="none" strike="noStrike" dirty="0">
                        <a:solidFill>
                          <a:srgbClr val="525252"/>
                        </a:solidFill>
                        <a:effectLst/>
                        <a:latin typeface="Segoe UI" panose="020B0502040204020203" pitchFamily="34" charset="0"/>
                      </a:endParaRPr>
                    </a:p>
                  </a:txBody>
                  <a:tcPr marL="8502" marR="8502" marT="8502" marB="0" anchor="ctr">
                    <a:solidFill>
                      <a:schemeClr val="bg1"/>
                    </a:solidFill>
                  </a:tcPr>
                </a:tc>
                <a:tc>
                  <a:txBody>
                    <a:bodyPr/>
                    <a:lstStyle/>
                    <a:p>
                      <a:pPr algn="ctr" fontAlgn="ctr"/>
                      <a:r>
                        <a:rPr lang="en-US" sz="1100" u="none" strike="noStrike">
                          <a:effectLst/>
                        </a:rPr>
                        <a:t>95</a:t>
                      </a:r>
                      <a:endParaRPr lang="en-US" sz="1100" b="0" i="0" u="none" strike="noStrike" dirty="0">
                        <a:solidFill>
                          <a:srgbClr val="525252"/>
                        </a:solidFill>
                        <a:effectLst/>
                        <a:latin typeface="Segoe UI" panose="020B0502040204020203" pitchFamily="34" charset="0"/>
                      </a:endParaRPr>
                    </a:p>
                  </a:txBody>
                  <a:tcPr marL="8502" marR="8502" marT="8502" marB="0" anchor="ctr">
                    <a:solidFill>
                      <a:schemeClr val="bg1"/>
                    </a:solidFill>
                  </a:tcPr>
                </a:tc>
                <a:extLst>
                  <a:ext uri="{0D108BD9-81ED-4DB2-BD59-A6C34878D82A}">
                    <a16:rowId xmlns:a16="http://schemas.microsoft.com/office/drawing/2014/main" val="2590831637"/>
                  </a:ext>
                </a:extLst>
              </a:tr>
              <a:tr h="272323">
                <a:tc>
                  <a:txBody>
                    <a:bodyPr/>
                    <a:lstStyle/>
                    <a:p>
                      <a:pPr algn="ctr" fontAlgn="ctr"/>
                      <a:r>
                        <a:rPr lang="en-US" sz="1100" u="none" strike="noStrike">
                          <a:effectLst/>
                        </a:rPr>
                        <a:t>01fdf106-f73c-4d3f-a036-2f3e2ab1ce06</a:t>
                      </a:r>
                      <a:endParaRPr lang="en-US" sz="1100" b="0" i="0" u="none" strike="noStrike">
                        <a:solidFill>
                          <a:srgbClr val="525252"/>
                        </a:solidFill>
                        <a:effectLst/>
                        <a:latin typeface="Segoe UI" panose="020B0502040204020203" pitchFamily="34" charset="0"/>
                      </a:endParaRPr>
                    </a:p>
                  </a:txBody>
                  <a:tcPr marL="8502" marR="8502" marT="8502" marB="0" anchor="ctr">
                    <a:solidFill>
                      <a:schemeClr val="bg1"/>
                    </a:solidFill>
                  </a:tcPr>
                </a:tc>
                <a:tc>
                  <a:txBody>
                    <a:bodyPr/>
                    <a:lstStyle/>
                    <a:p>
                      <a:pPr algn="ctr" fontAlgn="ctr"/>
                      <a:r>
                        <a:rPr lang="en-US" sz="1100" u="none" strike="noStrike" dirty="0">
                          <a:effectLst/>
                        </a:rPr>
                        <a:t>8</a:t>
                      </a:r>
                      <a:endParaRPr lang="en-US" sz="1100" b="0" i="0" u="none" strike="noStrike" dirty="0">
                        <a:solidFill>
                          <a:srgbClr val="525252"/>
                        </a:solidFill>
                        <a:effectLst/>
                        <a:latin typeface="Segoe UI" panose="020B0502040204020203" pitchFamily="34" charset="0"/>
                      </a:endParaRPr>
                    </a:p>
                  </a:txBody>
                  <a:tcPr marL="8502" marR="8502" marT="8502" marB="0" anchor="ctr">
                    <a:solidFill>
                      <a:schemeClr val="bg1"/>
                    </a:solidFill>
                  </a:tcPr>
                </a:tc>
                <a:tc>
                  <a:txBody>
                    <a:bodyPr/>
                    <a:lstStyle/>
                    <a:p>
                      <a:pPr algn="ctr" fontAlgn="ctr"/>
                      <a:r>
                        <a:rPr lang="en-US" sz="1100" u="none" strike="noStrike" dirty="0">
                          <a:effectLst/>
                        </a:rPr>
                        <a:t>Women's Styles</a:t>
                      </a:r>
                      <a:endParaRPr lang="en-US" sz="1100" b="0" i="0" u="none" strike="noStrike" dirty="0">
                        <a:solidFill>
                          <a:srgbClr val="525252"/>
                        </a:solidFill>
                        <a:effectLst/>
                        <a:latin typeface="Segoe UI" panose="020B0502040204020203" pitchFamily="34" charset="0"/>
                      </a:endParaRPr>
                    </a:p>
                  </a:txBody>
                  <a:tcPr marL="8502" marR="8502" marT="8502" marB="0" anchor="ctr">
                    <a:solidFill>
                      <a:schemeClr val="bg1"/>
                    </a:solidFill>
                  </a:tcPr>
                </a:tc>
                <a:tc>
                  <a:txBody>
                    <a:bodyPr/>
                    <a:lstStyle/>
                    <a:p>
                      <a:pPr algn="ctr" fontAlgn="ctr"/>
                      <a:r>
                        <a:rPr lang="en-US" sz="1100" u="none" strike="noStrike">
                          <a:effectLst/>
                        </a:rPr>
                        <a:t>Lucy</a:t>
                      </a:r>
                      <a:endParaRPr lang="en-US" sz="1100" b="0" i="0" u="none" strike="noStrike">
                        <a:solidFill>
                          <a:srgbClr val="525252"/>
                        </a:solidFill>
                        <a:effectLst/>
                        <a:latin typeface="Segoe UI" panose="020B0502040204020203" pitchFamily="34" charset="0"/>
                      </a:endParaRPr>
                    </a:p>
                  </a:txBody>
                  <a:tcPr marL="8502" marR="8502" marT="8502" marB="0" anchor="ctr">
                    <a:solidFill>
                      <a:schemeClr val="bg1"/>
                    </a:solidFill>
                  </a:tcPr>
                </a:tc>
                <a:tc>
                  <a:txBody>
                    <a:bodyPr/>
                    <a:lstStyle/>
                    <a:p>
                      <a:pPr algn="ctr" fontAlgn="ctr"/>
                      <a:r>
                        <a:rPr lang="en-US" sz="1100" u="none" strike="noStrike" dirty="0">
                          <a:effectLst/>
                        </a:rPr>
                        <a:t>Jet Black</a:t>
                      </a:r>
                      <a:endParaRPr lang="en-US" sz="1100" b="0" i="0" u="none" strike="noStrike" dirty="0">
                        <a:solidFill>
                          <a:srgbClr val="525252"/>
                        </a:solidFill>
                        <a:effectLst/>
                        <a:latin typeface="Segoe UI" panose="020B0502040204020203" pitchFamily="34" charset="0"/>
                      </a:endParaRPr>
                    </a:p>
                  </a:txBody>
                  <a:tcPr marL="8502" marR="8502" marT="8502" marB="0" anchor="ctr">
                    <a:solidFill>
                      <a:schemeClr val="bg1"/>
                    </a:solidFill>
                  </a:tcPr>
                </a:tc>
                <a:tc>
                  <a:txBody>
                    <a:bodyPr/>
                    <a:lstStyle/>
                    <a:p>
                      <a:pPr algn="ctr" fontAlgn="ctr"/>
                      <a:r>
                        <a:rPr lang="en-US" sz="1100" u="none" strike="noStrike" dirty="0">
                          <a:effectLst/>
                        </a:rPr>
                        <a:t>150</a:t>
                      </a:r>
                      <a:endParaRPr lang="en-US" sz="1100" b="0" i="0" u="none" strike="noStrike" dirty="0">
                        <a:solidFill>
                          <a:srgbClr val="525252"/>
                        </a:solidFill>
                        <a:effectLst/>
                        <a:latin typeface="Segoe UI" panose="020B0502040204020203" pitchFamily="34" charset="0"/>
                      </a:endParaRPr>
                    </a:p>
                  </a:txBody>
                  <a:tcPr marL="8502" marR="8502" marT="8502" marB="0" anchor="ctr">
                    <a:solidFill>
                      <a:schemeClr val="bg1"/>
                    </a:solidFill>
                  </a:tcPr>
                </a:tc>
                <a:extLst>
                  <a:ext uri="{0D108BD9-81ED-4DB2-BD59-A6C34878D82A}">
                    <a16:rowId xmlns:a16="http://schemas.microsoft.com/office/drawing/2014/main" val="2820437878"/>
                  </a:ext>
                </a:extLst>
              </a:tr>
            </a:tbl>
          </a:graphicData>
        </a:graphic>
      </p:graphicFrame>
      <p:sp>
        <p:nvSpPr>
          <p:cNvPr id="7" name="Shape 323">
            <a:extLst>
              <a:ext uri="{FF2B5EF4-FFF2-40B4-BE49-F238E27FC236}">
                <a16:creationId xmlns:a16="http://schemas.microsoft.com/office/drawing/2014/main" id="{AA2ABFFF-B8E4-44DA-BE0A-AE25947ADEA9}"/>
              </a:ext>
            </a:extLst>
          </p:cNvPr>
          <p:cNvSpPr txBox="1"/>
          <p:nvPr/>
        </p:nvSpPr>
        <p:spPr>
          <a:xfrm>
            <a:off x="211493" y="2696017"/>
            <a:ext cx="1455576" cy="2650424"/>
          </a:xfrm>
          <a:prstGeom prst="rect">
            <a:avLst/>
          </a:prstGeom>
          <a:solidFill>
            <a:srgbClr val="D9D9D9"/>
          </a:solidFill>
          <a:ln>
            <a:noFill/>
          </a:ln>
        </p:spPr>
        <p:txBody>
          <a:bodyPr spcFirstLastPara="1" wrap="square" lIns="91425" tIns="91425" rIns="91425" bIns="91425" anchor="t" anchorCtr="0">
            <a:noAutofit/>
          </a:bodyPr>
          <a:lstStyle/>
          <a:p>
            <a:pPr lvl="0">
              <a:buClr>
                <a:schemeClr val="dk1"/>
              </a:buClr>
              <a:buSzPts val="1100"/>
            </a:pPr>
            <a:r>
              <a:rPr lang="en-US" sz="1100" dirty="0">
                <a:latin typeface="Courier New"/>
                <a:ea typeface="Courier New"/>
                <a:cs typeface="Courier New"/>
                <a:sym typeface="Courier New"/>
              </a:rPr>
              <a:t>SELECT *</a:t>
            </a:r>
          </a:p>
          <a:p>
            <a:pPr lvl="0">
              <a:buClr>
                <a:schemeClr val="dk1"/>
              </a:buClr>
              <a:buSzPts val="1100"/>
            </a:pPr>
            <a:r>
              <a:rPr lang="en-US" sz="1100" dirty="0">
                <a:latin typeface="Courier New"/>
                <a:ea typeface="Courier New"/>
                <a:cs typeface="Courier New"/>
                <a:sym typeface="Courier New"/>
              </a:rPr>
              <a:t>FROM quiz</a:t>
            </a:r>
          </a:p>
          <a:p>
            <a:pPr lvl="0">
              <a:buClr>
                <a:schemeClr val="dk1"/>
              </a:buClr>
              <a:buSzPts val="1100"/>
            </a:pPr>
            <a:r>
              <a:rPr lang="en-US" sz="1100" dirty="0">
                <a:latin typeface="Courier New"/>
                <a:ea typeface="Courier New"/>
                <a:cs typeface="Courier New"/>
                <a:sym typeface="Courier New"/>
              </a:rPr>
              <a:t>LIMIT 5;</a:t>
            </a:r>
          </a:p>
          <a:p>
            <a:pPr lvl="0">
              <a:buClr>
                <a:schemeClr val="dk1"/>
              </a:buClr>
              <a:buSzPts val="1100"/>
            </a:pPr>
            <a:endParaRPr lang="en-US" sz="1100" dirty="0">
              <a:latin typeface="Courier New"/>
              <a:ea typeface="Courier New"/>
              <a:cs typeface="Courier New"/>
              <a:sym typeface="Courier New"/>
            </a:endParaRPr>
          </a:p>
          <a:p>
            <a:pPr lvl="0">
              <a:buClr>
                <a:schemeClr val="dk1"/>
              </a:buClr>
              <a:buSzPts val="1100"/>
            </a:pPr>
            <a:endParaRPr lang="en-US" sz="1100" dirty="0">
              <a:latin typeface="Courier New"/>
              <a:ea typeface="Courier New"/>
              <a:cs typeface="Courier New"/>
              <a:sym typeface="Courier New"/>
            </a:endParaRPr>
          </a:p>
          <a:p>
            <a:pPr lvl="0">
              <a:buClr>
                <a:schemeClr val="dk1"/>
              </a:buClr>
              <a:buSzPts val="1100"/>
            </a:pPr>
            <a:r>
              <a:rPr lang="en-US" sz="1100" dirty="0">
                <a:latin typeface="Courier New"/>
                <a:ea typeface="Courier New"/>
                <a:cs typeface="Courier New"/>
                <a:sym typeface="Courier New"/>
              </a:rPr>
              <a:t>SELECT *</a:t>
            </a:r>
          </a:p>
          <a:p>
            <a:pPr lvl="0">
              <a:buClr>
                <a:schemeClr val="dk1"/>
              </a:buClr>
              <a:buSzPts val="1100"/>
            </a:pPr>
            <a:r>
              <a:rPr lang="en-US" sz="1100" dirty="0">
                <a:latin typeface="Courier New"/>
                <a:ea typeface="Courier New"/>
                <a:cs typeface="Courier New"/>
                <a:sym typeface="Courier New"/>
              </a:rPr>
              <a:t>FROM </a:t>
            </a:r>
            <a:r>
              <a:rPr lang="en-US" sz="1100" dirty="0" err="1">
                <a:latin typeface="Courier New"/>
                <a:ea typeface="Courier New"/>
                <a:cs typeface="Courier New"/>
                <a:sym typeface="Courier New"/>
              </a:rPr>
              <a:t>home_try_on</a:t>
            </a:r>
            <a:endParaRPr lang="en-US" sz="1100" dirty="0">
              <a:latin typeface="Courier New"/>
              <a:ea typeface="Courier New"/>
              <a:cs typeface="Courier New"/>
              <a:sym typeface="Courier New"/>
            </a:endParaRPr>
          </a:p>
          <a:p>
            <a:pPr lvl="0">
              <a:buClr>
                <a:schemeClr val="dk1"/>
              </a:buClr>
              <a:buSzPts val="1100"/>
            </a:pPr>
            <a:r>
              <a:rPr lang="en-US" sz="1100" dirty="0">
                <a:latin typeface="Courier New"/>
                <a:ea typeface="Courier New"/>
                <a:cs typeface="Courier New"/>
                <a:sym typeface="Courier New"/>
              </a:rPr>
              <a:t>LIMIT 5;</a:t>
            </a:r>
          </a:p>
          <a:p>
            <a:pPr lvl="0">
              <a:buClr>
                <a:schemeClr val="dk1"/>
              </a:buClr>
              <a:buSzPts val="1100"/>
            </a:pPr>
            <a:endParaRPr lang="en-US" sz="1100" dirty="0">
              <a:latin typeface="Courier New"/>
              <a:ea typeface="Courier New"/>
              <a:cs typeface="Courier New"/>
              <a:sym typeface="Courier New"/>
            </a:endParaRPr>
          </a:p>
          <a:p>
            <a:pPr lvl="0">
              <a:buClr>
                <a:schemeClr val="dk1"/>
              </a:buClr>
              <a:buSzPts val="1100"/>
            </a:pPr>
            <a:endParaRPr lang="en-US" sz="1100" dirty="0">
              <a:latin typeface="Courier New"/>
              <a:ea typeface="Courier New"/>
              <a:cs typeface="Courier New"/>
              <a:sym typeface="Courier New"/>
            </a:endParaRPr>
          </a:p>
          <a:p>
            <a:pPr lvl="0">
              <a:buClr>
                <a:schemeClr val="dk1"/>
              </a:buClr>
              <a:buSzPts val="1100"/>
            </a:pPr>
            <a:endParaRPr lang="en-US" sz="1100" dirty="0">
              <a:latin typeface="Courier New"/>
              <a:ea typeface="Courier New"/>
              <a:cs typeface="Courier New"/>
              <a:sym typeface="Courier New"/>
            </a:endParaRPr>
          </a:p>
          <a:p>
            <a:pPr lvl="0">
              <a:buClr>
                <a:schemeClr val="dk1"/>
              </a:buClr>
              <a:buSzPts val="1100"/>
            </a:pPr>
            <a:r>
              <a:rPr lang="en-US" sz="1100" dirty="0">
                <a:latin typeface="Courier New"/>
                <a:ea typeface="Courier New"/>
                <a:cs typeface="Courier New"/>
                <a:sym typeface="Courier New"/>
              </a:rPr>
              <a:t>SELECT * </a:t>
            </a:r>
          </a:p>
          <a:p>
            <a:pPr lvl="0">
              <a:buClr>
                <a:schemeClr val="dk1"/>
              </a:buClr>
              <a:buSzPts val="1100"/>
            </a:pPr>
            <a:r>
              <a:rPr lang="en-US" sz="1100" dirty="0">
                <a:latin typeface="Courier New"/>
                <a:ea typeface="Courier New"/>
                <a:cs typeface="Courier New"/>
                <a:sym typeface="Courier New"/>
              </a:rPr>
              <a:t>FROM purchase</a:t>
            </a:r>
          </a:p>
          <a:p>
            <a:pPr lvl="0">
              <a:buClr>
                <a:schemeClr val="dk1"/>
              </a:buClr>
              <a:buSzPts val="1100"/>
            </a:pPr>
            <a:r>
              <a:rPr lang="en-US" sz="1100" dirty="0">
                <a:latin typeface="Courier New"/>
                <a:ea typeface="Courier New"/>
                <a:cs typeface="Courier New"/>
                <a:sym typeface="Courier New"/>
              </a:rPr>
              <a:t>LIMIT 5;</a:t>
            </a:r>
          </a:p>
          <a:p>
            <a:pPr lvl="0">
              <a:buClr>
                <a:schemeClr val="dk1"/>
              </a:buClr>
              <a:buSzPts val="1100"/>
            </a:pPr>
            <a:endParaRPr sz="900" b="0" i="0" u="none" strike="noStrike" cap="none" dirty="0">
              <a:solidFill>
                <a:srgbClr val="000000"/>
              </a:solidFill>
              <a:latin typeface="Courier New"/>
              <a:ea typeface="Courier New"/>
              <a:cs typeface="Courier New"/>
              <a:sym typeface="Courier New"/>
            </a:endParaRPr>
          </a:p>
        </p:txBody>
      </p:sp>
      <p:cxnSp>
        <p:nvCxnSpPr>
          <p:cNvPr id="8" name="Straight Arrow Connector 7">
            <a:extLst>
              <a:ext uri="{FF2B5EF4-FFF2-40B4-BE49-F238E27FC236}">
                <a16:creationId xmlns:a16="http://schemas.microsoft.com/office/drawing/2014/main" id="{55E3A43B-07CC-47FA-A88C-5D43D3A4B8BB}"/>
              </a:ext>
            </a:extLst>
          </p:cNvPr>
          <p:cNvCxnSpPr/>
          <p:nvPr/>
        </p:nvCxnSpPr>
        <p:spPr>
          <a:xfrm flipV="1">
            <a:off x="1751653" y="2628900"/>
            <a:ext cx="726142" cy="457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F051F80A-A139-479D-ADA8-DB1746920350}"/>
              </a:ext>
            </a:extLst>
          </p:cNvPr>
          <p:cNvCxnSpPr>
            <a:cxnSpLocks/>
          </p:cNvCxnSpPr>
          <p:nvPr/>
        </p:nvCxnSpPr>
        <p:spPr>
          <a:xfrm flipV="1">
            <a:off x="1751653" y="3900196"/>
            <a:ext cx="842257" cy="2102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400C22D7-6C8D-4E49-85EF-FFAC30D38012}"/>
              </a:ext>
            </a:extLst>
          </p:cNvPr>
          <p:cNvCxnSpPr>
            <a:cxnSpLocks/>
          </p:cNvCxnSpPr>
          <p:nvPr/>
        </p:nvCxnSpPr>
        <p:spPr>
          <a:xfrm>
            <a:off x="1747505" y="4924504"/>
            <a:ext cx="846405" cy="3472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6221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78C477-D5AE-401C-8588-94E483EB5731}"/>
              </a:ext>
            </a:extLst>
          </p:cNvPr>
          <p:cNvSpPr txBox="1"/>
          <p:nvPr/>
        </p:nvSpPr>
        <p:spPr>
          <a:xfrm>
            <a:off x="265922" y="710500"/>
            <a:ext cx="4156788" cy="1723549"/>
          </a:xfrm>
          <a:prstGeom prst="rect">
            <a:avLst/>
          </a:prstGeom>
          <a:solidFill>
            <a:srgbClr val="EAF5F8"/>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dirty="0"/>
              <a:t>The Quiz table contains the following columns:</a:t>
            </a:r>
          </a:p>
          <a:p>
            <a:pPr marL="285750" indent="-285750">
              <a:buFont typeface="Arial" panose="020B0604020202020204" pitchFamily="34" charset="0"/>
              <a:buChar char="•"/>
            </a:pPr>
            <a:r>
              <a:rPr lang="en-US" sz="1400" dirty="0" err="1"/>
              <a:t>User_id</a:t>
            </a:r>
            <a:endParaRPr lang="en-US" sz="1400" dirty="0"/>
          </a:p>
          <a:p>
            <a:pPr marL="285750" indent="-285750">
              <a:buFont typeface="Arial" panose="020B0604020202020204" pitchFamily="34" charset="0"/>
              <a:buChar char="•"/>
            </a:pPr>
            <a:r>
              <a:rPr lang="en-US" sz="1400" dirty="0"/>
              <a:t>Style</a:t>
            </a:r>
          </a:p>
          <a:p>
            <a:pPr marL="285750" indent="-285750">
              <a:buFont typeface="Arial" panose="020B0604020202020204" pitchFamily="34" charset="0"/>
              <a:buChar char="•"/>
            </a:pPr>
            <a:r>
              <a:rPr lang="en-US" sz="1400" dirty="0"/>
              <a:t>Fit</a:t>
            </a:r>
          </a:p>
          <a:p>
            <a:pPr marL="285750" indent="-285750">
              <a:buFont typeface="Arial" panose="020B0604020202020204" pitchFamily="34" charset="0"/>
              <a:buChar char="•"/>
            </a:pPr>
            <a:r>
              <a:rPr lang="en-US" sz="1400" dirty="0"/>
              <a:t>Shape </a:t>
            </a:r>
          </a:p>
          <a:p>
            <a:pPr marL="285750" indent="-285750">
              <a:buFont typeface="Arial" panose="020B0604020202020204" pitchFamily="34" charset="0"/>
              <a:buChar char="•"/>
            </a:pPr>
            <a:r>
              <a:rPr lang="en-US" sz="1400" dirty="0"/>
              <a:t>Color</a:t>
            </a:r>
          </a:p>
        </p:txBody>
      </p:sp>
      <p:sp>
        <p:nvSpPr>
          <p:cNvPr id="3" name="Rectangle 2">
            <a:extLst>
              <a:ext uri="{FF2B5EF4-FFF2-40B4-BE49-F238E27FC236}">
                <a16:creationId xmlns:a16="http://schemas.microsoft.com/office/drawing/2014/main" id="{62C5199C-27AF-4CCC-B68E-18C78A61805E}"/>
              </a:ext>
            </a:extLst>
          </p:cNvPr>
          <p:cNvSpPr/>
          <p:nvPr/>
        </p:nvSpPr>
        <p:spPr>
          <a:xfrm>
            <a:off x="5094490" y="105384"/>
            <a:ext cx="7445852" cy="1015663"/>
          </a:xfrm>
          <a:prstGeom prst="rect">
            <a:avLst/>
          </a:prstGeom>
        </p:spPr>
        <p:txBody>
          <a:bodyPr wrap="square">
            <a:spAutoFit/>
          </a:bodyPr>
          <a:lstStyle/>
          <a:p>
            <a:r>
              <a:rPr lang="en-US" sz="6000" b="1" dirty="0">
                <a:solidFill>
                  <a:schemeClr val="bg1"/>
                </a:solidFill>
              </a:rPr>
              <a:t>Home Try-On Funnel </a:t>
            </a:r>
          </a:p>
        </p:txBody>
      </p:sp>
      <p:sp>
        <p:nvSpPr>
          <p:cNvPr id="4" name="TextBox 3">
            <a:extLst>
              <a:ext uri="{FF2B5EF4-FFF2-40B4-BE49-F238E27FC236}">
                <a16:creationId xmlns:a16="http://schemas.microsoft.com/office/drawing/2014/main" id="{27C2C133-5567-4174-B428-3562B6979D9A}"/>
              </a:ext>
            </a:extLst>
          </p:cNvPr>
          <p:cNvSpPr txBox="1"/>
          <p:nvPr/>
        </p:nvSpPr>
        <p:spPr>
          <a:xfrm>
            <a:off x="265923" y="2860739"/>
            <a:ext cx="4156788" cy="1292662"/>
          </a:xfrm>
          <a:prstGeom prst="rect">
            <a:avLst/>
          </a:prstGeom>
          <a:solidFill>
            <a:srgbClr val="EAF5F8"/>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dirty="0"/>
              <a:t>The home try-on table contains the following columns:</a:t>
            </a:r>
          </a:p>
          <a:p>
            <a:pPr marL="285750" indent="-285750">
              <a:buFont typeface="Arial" panose="020B0604020202020204" pitchFamily="34" charset="0"/>
              <a:buChar char="•"/>
            </a:pPr>
            <a:r>
              <a:rPr lang="en-US" sz="1400" dirty="0" err="1"/>
              <a:t>User_id</a:t>
            </a:r>
            <a:endParaRPr lang="en-US" sz="1400" dirty="0"/>
          </a:p>
          <a:p>
            <a:pPr marL="285750" indent="-285750">
              <a:buFont typeface="Arial" panose="020B0604020202020204" pitchFamily="34" charset="0"/>
              <a:buChar char="•"/>
            </a:pPr>
            <a:r>
              <a:rPr lang="en-US" sz="1400" dirty="0" err="1"/>
              <a:t>Number_of_pairs</a:t>
            </a:r>
            <a:endParaRPr lang="en-US" sz="1400" dirty="0"/>
          </a:p>
          <a:p>
            <a:pPr marL="285750" indent="-285750">
              <a:buFont typeface="Arial" panose="020B0604020202020204" pitchFamily="34" charset="0"/>
              <a:buChar char="•"/>
            </a:pPr>
            <a:r>
              <a:rPr lang="en-US" sz="1400" dirty="0"/>
              <a:t>Address</a:t>
            </a:r>
          </a:p>
        </p:txBody>
      </p:sp>
      <p:sp>
        <p:nvSpPr>
          <p:cNvPr id="5" name="TextBox 4">
            <a:extLst>
              <a:ext uri="{FF2B5EF4-FFF2-40B4-BE49-F238E27FC236}">
                <a16:creationId xmlns:a16="http://schemas.microsoft.com/office/drawing/2014/main" id="{B8EE2E83-BB67-4EC6-B3F9-1C1AD6CF37B7}"/>
              </a:ext>
            </a:extLst>
          </p:cNvPr>
          <p:cNvSpPr txBox="1"/>
          <p:nvPr/>
        </p:nvSpPr>
        <p:spPr>
          <a:xfrm>
            <a:off x="265923" y="4580091"/>
            <a:ext cx="4156788" cy="1938992"/>
          </a:xfrm>
          <a:prstGeom prst="rect">
            <a:avLst/>
          </a:prstGeom>
          <a:solidFill>
            <a:srgbClr val="EAF5F8"/>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dirty="0"/>
              <a:t>The purchase table contains the following columns:</a:t>
            </a:r>
          </a:p>
          <a:p>
            <a:pPr marL="285750" indent="-285750">
              <a:buFont typeface="Arial" panose="020B0604020202020204" pitchFamily="34" charset="0"/>
              <a:buChar char="•"/>
            </a:pPr>
            <a:r>
              <a:rPr lang="en-US" sz="1400" dirty="0" err="1"/>
              <a:t>User_id</a:t>
            </a:r>
            <a:endParaRPr lang="en-US" sz="1400" dirty="0"/>
          </a:p>
          <a:p>
            <a:pPr marL="285750" indent="-285750">
              <a:buFont typeface="Arial" panose="020B0604020202020204" pitchFamily="34" charset="0"/>
              <a:buChar char="•"/>
            </a:pPr>
            <a:r>
              <a:rPr lang="en-US" sz="1400" dirty="0" err="1"/>
              <a:t>Product_id</a:t>
            </a:r>
            <a:endParaRPr lang="en-US" sz="1400" dirty="0"/>
          </a:p>
          <a:p>
            <a:pPr marL="285750" indent="-285750">
              <a:buFont typeface="Arial" panose="020B0604020202020204" pitchFamily="34" charset="0"/>
              <a:buChar char="•"/>
            </a:pPr>
            <a:r>
              <a:rPr lang="en-US" sz="1400" dirty="0"/>
              <a:t>Style</a:t>
            </a:r>
          </a:p>
          <a:p>
            <a:pPr marL="285750" indent="-285750">
              <a:buFont typeface="Arial" panose="020B0604020202020204" pitchFamily="34" charset="0"/>
              <a:buChar char="•"/>
            </a:pPr>
            <a:r>
              <a:rPr lang="en-US" sz="1400" dirty="0" err="1"/>
              <a:t>Model_name</a:t>
            </a:r>
            <a:endParaRPr lang="en-US" sz="1400" dirty="0"/>
          </a:p>
          <a:p>
            <a:pPr marL="285750" indent="-285750">
              <a:buFont typeface="Arial" panose="020B0604020202020204" pitchFamily="34" charset="0"/>
              <a:buChar char="•"/>
            </a:pPr>
            <a:r>
              <a:rPr lang="en-US" sz="1400" dirty="0"/>
              <a:t>Color </a:t>
            </a:r>
          </a:p>
          <a:p>
            <a:pPr marL="285750" indent="-285750">
              <a:buFont typeface="Arial" panose="020B0604020202020204" pitchFamily="34" charset="0"/>
              <a:buChar char="•"/>
            </a:pPr>
            <a:r>
              <a:rPr lang="en-US" sz="1400" dirty="0"/>
              <a:t>Price</a:t>
            </a:r>
          </a:p>
        </p:txBody>
      </p:sp>
      <p:pic>
        <p:nvPicPr>
          <p:cNvPr id="8" name="Picture 7">
            <a:extLst>
              <a:ext uri="{FF2B5EF4-FFF2-40B4-BE49-F238E27FC236}">
                <a16:creationId xmlns:a16="http://schemas.microsoft.com/office/drawing/2014/main" id="{34BFE626-F40E-4543-A943-E9F3E10FA467}"/>
              </a:ext>
            </a:extLst>
          </p:cNvPr>
          <p:cNvPicPr>
            <a:picLocks noChangeAspect="1"/>
          </p:cNvPicPr>
          <p:nvPr/>
        </p:nvPicPr>
        <p:blipFill>
          <a:blip r:embed="rId2"/>
          <a:stretch>
            <a:fillRect/>
          </a:stretch>
        </p:blipFill>
        <p:spPr>
          <a:xfrm>
            <a:off x="4858527" y="1312601"/>
            <a:ext cx="7067550" cy="5206482"/>
          </a:xfrm>
          <a:prstGeom prst="rect">
            <a:avLst/>
          </a:prstGeom>
        </p:spPr>
      </p:pic>
    </p:spTree>
    <p:extLst>
      <p:ext uri="{BB962C8B-B14F-4D97-AF65-F5344CB8AC3E}">
        <p14:creationId xmlns:p14="http://schemas.microsoft.com/office/powerpoint/2010/main" val="2529795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1939</Words>
  <Application>Microsoft Office PowerPoint</Application>
  <PresentationFormat>Widescreen</PresentationFormat>
  <Paragraphs>450</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Courier New</vt:lpstr>
      <vt:lpstr>Roboto Black</vt:lpstr>
      <vt:lpstr>Roboto Thin</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 Estrada</dc:creator>
  <cp:lastModifiedBy>Maria Estrada</cp:lastModifiedBy>
  <cp:revision>9</cp:revision>
  <dcterms:created xsi:type="dcterms:W3CDTF">2018-11-13T01:25:22Z</dcterms:created>
  <dcterms:modified xsi:type="dcterms:W3CDTF">2018-11-13T23:46:00Z</dcterms:modified>
</cp:coreProperties>
</file>