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9" r:id="rId2"/>
    <p:sldId id="261" r:id="rId3"/>
    <p:sldId id="287" r:id="rId4"/>
    <p:sldId id="257" r:id="rId5"/>
    <p:sldId id="288" r:id="rId6"/>
    <p:sldId id="289" r:id="rId7"/>
    <p:sldId id="276" r:id="rId8"/>
    <p:sldId id="281" r:id="rId9"/>
    <p:sldId id="272" r:id="rId1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Средний стиль 3 -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04" autoAdjust="0"/>
  </p:normalViewPr>
  <p:slideViewPr>
    <p:cSldViewPr>
      <p:cViewPr varScale="1">
        <p:scale>
          <a:sx n="72" d="100"/>
          <a:sy n="72" d="100"/>
        </p:scale>
        <p:origin x="-65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33F11-AEDB-49BB-95E3-477DFA48EF82}" type="datetimeFigureOut">
              <a:rPr lang="uk-UA" smtClean="0"/>
              <a:t>15.12.2021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5F478-9DD7-4D32-A384-E78A25032F1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24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5F478-9DD7-4D32-A384-E78A25032F1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620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5F478-9DD7-4D32-A384-E78A25032F1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806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5F478-9DD7-4D32-A384-E78A25032F1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806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Q-</a:t>
            </a:r>
            <a:r>
              <a:rPr lang="uk-UA" dirty="0" smtClean="0"/>
              <a:t>таблиця - </a:t>
            </a:r>
            <a:r>
              <a:rPr lang="uk-UA" dirty="0" err="1" smtClean="0"/>
              <a:t>таблиця</a:t>
            </a:r>
            <a:r>
              <a:rPr lang="uk-UA" dirty="0" smtClean="0"/>
              <a:t> пошуку, яка розраховує очікувані майбутні винагороди за кожну дію в кожному стані. Це дозволяє агенту вибрати найкращу (в залежності від коефіцієнту жадібності) дію в кожному стані.</a:t>
            </a:r>
          </a:p>
          <a:p>
            <a:endParaRPr lang="uk-UA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the State or Observation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the Action the agent takes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the Reward from taking an Action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the time step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Ɑ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the Learning Rate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ƛ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the discount factor which causes rewards to lose their value over time so more immediate rewards are valued more highly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5F478-9DD7-4D32-A384-E78A25032F1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683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5F478-9DD7-4D32-A384-E78A25032F1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683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Рівняння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Беллмана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форму, де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параметризовані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вагами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мережі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θ і θ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5F478-9DD7-4D32-A384-E78A25032F1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683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5F478-9DD7-4D32-A384-E78A25032F1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683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5F478-9DD7-4D32-A384-E78A25032F1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68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7A6-0C3A-43D3-BF35-465EB11D7044}" type="datetimeFigureOut">
              <a:rPr lang="uk-UA" smtClean="0"/>
              <a:t>15.12.2021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448FE-2A2B-46B3-BA78-6CA28601F5CA}" type="slidenum">
              <a:rPr lang="uk-UA" smtClean="0"/>
              <a:t>‹#›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7A6-0C3A-43D3-BF35-465EB11D7044}" type="datetimeFigureOut">
              <a:rPr lang="uk-UA" smtClean="0"/>
              <a:t>15.12.2021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48FE-2A2B-46B3-BA78-6CA28601F5C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7A6-0C3A-43D3-BF35-465EB11D7044}" type="datetimeFigureOut">
              <a:rPr lang="uk-UA" smtClean="0"/>
              <a:t>15.12.2021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48FE-2A2B-46B3-BA78-6CA28601F5C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7A6-0C3A-43D3-BF35-465EB11D7044}" type="datetimeFigureOut">
              <a:rPr lang="uk-UA" smtClean="0"/>
              <a:t>15.12.2021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48FE-2A2B-46B3-BA78-6CA28601F5C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7A6-0C3A-43D3-BF35-465EB11D7044}" type="datetimeFigureOut">
              <a:rPr lang="uk-UA" smtClean="0"/>
              <a:t>15.12.2021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48FE-2A2B-46B3-BA78-6CA28601F5CA}" type="slidenum">
              <a:rPr lang="uk-UA" smtClean="0"/>
              <a:t>‹#›</a:t>
            </a:fld>
            <a:endParaRPr lang="uk-U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7A6-0C3A-43D3-BF35-465EB11D7044}" type="datetimeFigureOut">
              <a:rPr lang="uk-UA" smtClean="0"/>
              <a:t>15.12.2021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48FE-2A2B-46B3-BA78-6CA28601F5CA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7A6-0C3A-43D3-BF35-465EB11D7044}" type="datetimeFigureOut">
              <a:rPr lang="uk-UA" smtClean="0"/>
              <a:t>15.12.2021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48FE-2A2B-46B3-BA78-6CA28601F5CA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7A6-0C3A-43D3-BF35-465EB11D7044}" type="datetimeFigureOut">
              <a:rPr lang="uk-UA" smtClean="0"/>
              <a:t>15.12.2021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48FE-2A2B-46B3-BA78-6CA28601F5C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7A6-0C3A-43D3-BF35-465EB11D7044}" type="datetimeFigureOut">
              <a:rPr lang="uk-UA" smtClean="0"/>
              <a:t>15.12.2021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48FE-2A2B-46B3-BA78-6CA28601F5C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7A6-0C3A-43D3-BF35-465EB11D7044}" type="datetimeFigureOut">
              <a:rPr lang="uk-UA" smtClean="0"/>
              <a:t>15.12.2021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48FE-2A2B-46B3-BA78-6CA28601F5C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7A6-0C3A-43D3-BF35-465EB11D7044}" type="datetimeFigureOut">
              <a:rPr lang="uk-UA" smtClean="0"/>
              <a:t>15.12.2021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48FE-2A2B-46B3-BA78-6CA28601F5C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719D7A6-0C3A-43D3-BF35-465EB11D7044}" type="datetimeFigureOut">
              <a:rPr lang="uk-UA" smtClean="0"/>
              <a:t>15.12.2021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B448FE-2A2B-46B3-BA78-6CA28601F5CA}" type="slidenum">
              <a:rPr lang="uk-UA" smtClean="0"/>
              <a:t>‹#›</a:t>
            </a:fld>
            <a:endParaRPr lang="uk-U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3568" y="2113831"/>
            <a:ext cx="7772400" cy="1037977"/>
          </a:xfrm>
        </p:spPr>
        <p:txBody>
          <a:bodyPr>
            <a:normAutofit fontScale="90000"/>
          </a:bodyPr>
          <a:lstStyle/>
          <a:p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Презентація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лабораторної роботи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6 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дисципліни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«Нейронні мережі»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7540" y="3212976"/>
            <a:ext cx="7488832" cy="1554367"/>
          </a:xfrm>
        </p:spPr>
        <p:txBody>
          <a:bodyPr>
            <a:normAutofit/>
          </a:bodyPr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на тему: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dirty="0"/>
              <a:t>Deep Reinforcement </a:t>
            </a:r>
            <a:r>
              <a:rPr lang="en-US" dirty="0" smtClean="0"/>
              <a:t>Learning</a:t>
            </a:r>
            <a:r>
              <a:rPr lang="uk-UA" dirty="0" smtClean="0"/>
              <a:t>. </a:t>
            </a:r>
            <a:endParaRPr lang="en-US" dirty="0" smtClean="0"/>
          </a:p>
          <a:p>
            <a:r>
              <a:rPr lang="en-US" dirty="0" smtClean="0"/>
              <a:t>Deep Q-network</a:t>
            </a: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4866775"/>
            <a:ext cx="3976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тудент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ки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курсу групи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АнД-41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dirty="0">
                <a:latin typeface="Times New Roman" pitchFamily="18" charset="0"/>
                <a:cs typeface="Times New Roman" pitchFamily="18" charset="0"/>
              </a:rPr>
            </a:br>
            <a:r>
              <a:rPr lang="uk-UA" dirty="0">
                <a:latin typeface="Times New Roman" pitchFamily="18" charset="0"/>
                <a:cs typeface="Times New Roman" pitchFamily="18" charset="0"/>
              </a:rPr>
              <a:t>спеціальності 122-Комп’ютерні науки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Бовсуновської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М.Є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31" y="332656"/>
            <a:ext cx="42100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14833" y="4885412"/>
            <a:ext cx="1849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Викладач: 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Миколайчук Р.А.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42145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08112"/>
          </a:xfrm>
        </p:spPr>
        <p:txBody>
          <a:bodyPr/>
          <a:lstStyle/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Про область задач</a:t>
            </a: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9089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dirty="0" smtClean="0">
                <a:cs typeface="Times New Roman" pitchFamily="18" charset="0"/>
              </a:rPr>
              <a:t>Задачі прийняття рішень – дуже широка область. Людям необхідно приймати рішення у будь-яких ситуаціях знайомі вони з середовищем чи ні. Зазвичай, зручними для демонстрації певних алгоритмів є ігри. Вони доступні для розуміння а також зазвичай мають чітку математичну постановку.</a:t>
            </a:r>
          </a:p>
        </p:txBody>
      </p:sp>
      <p:pic>
        <p:nvPicPr>
          <p:cNvPr id="1029" name="Picture 5" descr="bes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65392"/>
            <a:ext cx="3816424" cy="214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496583" y="4293096"/>
            <a:ext cx="4104456" cy="19548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uk-UA" dirty="0" smtClean="0">
                <a:cs typeface="Times New Roman" pitchFamily="18" charset="0"/>
              </a:rPr>
              <a:t/>
            </a:r>
            <a:br>
              <a:rPr lang="uk-UA" dirty="0" smtClean="0">
                <a:cs typeface="Times New Roman" pitchFamily="18" charset="0"/>
              </a:rPr>
            </a:br>
            <a:r>
              <a:rPr lang="uk-UA" dirty="0" smtClean="0">
                <a:cs typeface="Times New Roman" pitchFamily="18" charset="0"/>
              </a:rPr>
              <a:t>У даній роботі розглянемо задачу в якій агент як раз знайомиться-навчається у невідомому середовищі.</a:t>
            </a:r>
            <a:br>
              <a:rPr lang="uk-UA" dirty="0" smtClean="0">
                <a:cs typeface="Times New Roman" pitchFamily="18" charset="0"/>
              </a:rPr>
            </a:br>
            <a:endParaRPr lang="uk-UA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621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08112"/>
          </a:xfrm>
        </p:spPr>
        <p:txBody>
          <a:bodyPr/>
          <a:lstStyle/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Постановка задачі</a:t>
            </a: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97" y="1628800"/>
            <a:ext cx="8229600" cy="19728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Маятник </a:t>
            </a:r>
            <a:r>
              <a:rPr lang="ru-RU" dirty="0" err="1" smtClean="0"/>
              <a:t>стартує</a:t>
            </a:r>
            <a:r>
              <a:rPr lang="ru-RU" dirty="0" smtClean="0"/>
              <a:t> </a:t>
            </a:r>
            <a:r>
              <a:rPr lang="ru-RU" dirty="0" err="1"/>
              <a:t>із</a:t>
            </a:r>
            <a:r>
              <a:rPr lang="ru-RU" dirty="0"/>
              <a:t> вертикального </a:t>
            </a:r>
            <a:r>
              <a:rPr lang="ru-RU" dirty="0" err="1"/>
              <a:t>положення</a:t>
            </a:r>
            <a:r>
              <a:rPr lang="ru-RU" dirty="0"/>
              <a:t>, мета </a:t>
            </a:r>
            <a:r>
              <a:rPr lang="ru-RU" dirty="0" err="1"/>
              <a:t>полягає</a:t>
            </a:r>
            <a:r>
              <a:rPr lang="ru-RU" dirty="0"/>
              <a:t> в тому,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запобігти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 smtClean="0"/>
              <a:t>падінню</a:t>
            </a:r>
            <a:r>
              <a:rPr lang="ru-RU" dirty="0" smtClean="0"/>
              <a:t>, </a:t>
            </a:r>
            <a:r>
              <a:rPr lang="ru-RU" dirty="0" err="1" smtClean="0"/>
              <a:t>рухаючи</a:t>
            </a:r>
            <a:r>
              <a:rPr lang="ru-RU" dirty="0" smtClean="0"/>
              <a:t> </a:t>
            </a:r>
            <a:r>
              <a:rPr lang="ru-RU" dirty="0" err="1" smtClean="0"/>
              <a:t>візок</a:t>
            </a:r>
            <a:r>
              <a:rPr lang="ru-RU" dirty="0" smtClean="0"/>
              <a:t>.</a:t>
            </a:r>
            <a:endParaRPr lang="uk-UA" dirty="0">
              <a:cs typeface="Times New Roman" pitchFamily="18" charset="0"/>
            </a:endParaRPr>
          </a:p>
        </p:txBody>
      </p:sp>
      <p:pic>
        <p:nvPicPr>
          <p:cNvPr id="4" name="Picture 3" descr="D:\00KNU\4_kurs\4_1_neuro\LAB6_DQR\rand_35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85" y="3202080"/>
            <a:ext cx="378042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56" y="3202080"/>
            <a:ext cx="20383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85" y="5451520"/>
            <a:ext cx="665003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85" y="5199012"/>
            <a:ext cx="56578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33" y="3668805"/>
            <a:ext cx="22383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1103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489" y="332656"/>
            <a:ext cx="8229600" cy="979512"/>
          </a:xfrm>
        </p:spPr>
        <p:txBody>
          <a:bodyPr/>
          <a:lstStyle/>
          <a:p>
            <a:r>
              <a:rPr lang="uk-UA" sz="3200" dirty="0">
                <a:effectLst/>
              </a:rPr>
              <a:t>Н</a:t>
            </a:r>
            <a:r>
              <a:rPr lang="uk-UA" sz="3200" dirty="0" smtClean="0">
                <a:effectLst/>
              </a:rPr>
              <a:t>авчання </a:t>
            </a:r>
            <a:r>
              <a:rPr lang="uk-UA" sz="3200" dirty="0">
                <a:effectLst/>
              </a:rPr>
              <a:t>з підкріпленням: </a:t>
            </a:r>
            <a:r>
              <a:rPr lang="en-US" sz="3200" dirty="0" smtClean="0">
                <a:effectLst/>
              </a:rPr>
              <a:t>Q-learning</a:t>
            </a:r>
            <a:endParaRPr lang="uk-UA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23528" y="3207970"/>
            <a:ext cx="4906716" cy="532656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/>
              <a:t>Ба</a:t>
            </a:r>
            <a:r>
              <a:rPr lang="uk-UA" dirty="0" smtClean="0"/>
              <a:t>зовий алгоритм </a:t>
            </a:r>
            <a:r>
              <a:rPr lang="en-US" dirty="0" smtClean="0"/>
              <a:t>Q-Learning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36" y="3740626"/>
            <a:ext cx="3960440" cy="123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https://miro.medium.com/max/656/0*d3D5g7IxKDHHk8d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61" y="5589240"/>
            <a:ext cx="624840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3"/>
          <p:cNvSpPr txBox="1">
            <a:spLocks/>
          </p:cNvSpPr>
          <p:nvPr/>
        </p:nvSpPr>
        <p:spPr>
          <a:xfrm>
            <a:off x="561791" y="5013176"/>
            <a:ext cx="3290129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uk-UA" dirty="0" smtClean="0"/>
              <a:t>Рівняння </a:t>
            </a:r>
            <a:r>
              <a:rPr lang="uk-UA" dirty="0" err="1" smtClean="0"/>
              <a:t>Беллмана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831" y="1484781"/>
            <a:ext cx="4204626" cy="148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3"/>
          <p:cNvSpPr txBox="1">
            <a:spLocks/>
          </p:cNvSpPr>
          <p:nvPr/>
        </p:nvSpPr>
        <p:spPr>
          <a:xfrm>
            <a:off x="425828" y="1772816"/>
            <a:ext cx="4104670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uk-UA" dirty="0" smtClean="0"/>
              <a:t>Загальна модель навчання із підкріпленням (базується на певній рекурентній формулі):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17715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489" y="332656"/>
            <a:ext cx="8229600" cy="979512"/>
          </a:xfrm>
        </p:spPr>
        <p:txBody>
          <a:bodyPr/>
          <a:lstStyle/>
          <a:p>
            <a:r>
              <a:rPr lang="en-US" sz="3200" dirty="0" smtClean="0">
                <a:effectLst/>
              </a:rPr>
              <a:t>Deep Q-Networks</a:t>
            </a:r>
            <a:endParaRPr lang="uk-UA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6" y="2115838"/>
            <a:ext cx="3562214" cy="100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Объект 3"/>
          <p:cNvSpPr txBox="1">
            <a:spLocks/>
          </p:cNvSpPr>
          <p:nvPr/>
        </p:nvSpPr>
        <p:spPr>
          <a:xfrm>
            <a:off x="4427984" y="1412777"/>
            <a:ext cx="4472633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1600" dirty="0"/>
              <a:t>Основною відмінністю між </a:t>
            </a:r>
            <a:r>
              <a:rPr lang="en-US" sz="1600" dirty="0"/>
              <a:t>Deep Q-Learning </a:t>
            </a:r>
            <a:r>
              <a:rPr lang="uk-UA" sz="1600" dirty="0"/>
              <a:t>і </a:t>
            </a:r>
            <a:r>
              <a:rPr lang="en-US" sz="1600" dirty="0"/>
              <a:t>Vanilla Q-Learning </a:t>
            </a:r>
            <a:r>
              <a:rPr lang="uk-UA" sz="1600" dirty="0"/>
              <a:t>є реалізація </a:t>
            </a:r>
            <a:r>
              <a:rPr lang="en-US" sz="1600" dirty="0"/>
              <a:t>Q-</a:t>
            </a:r>
            <a:r>
              <a:rPr lang="uk-UA" sz="1600" dirty="0"/>
              <a:t>таблиці. </a:t>
            </a:r>
            <a:r>
              <a:rPr lang="en-US" sz="1600" dirty="0" smtClean="0"/>
              <a:t>Deep </a:t>
            </a:r>
            <a:r>
              <a:rPr lang="en-US" sz="1600" dirty="0"/>
              <a:t>Q-Learning </a:t>
            </a:r>
            <a:r>
              <a:rPr lang="uk-UA" sz="1600" dirty="0"/>
              <a:t>замінює звичайну </a:t>
            </a:r>
            <a:r>
              <a:rPr lang="en-US" sz="1600" dirty="0"/>
              <a:t>Q-</a:t>
            </a:r>
            <a:r>
              <a:rPr lang="uk-UA" sz="1600" dirty="0"/>
              <a:t>таблицю нейронною мережею. Замість того, щоб відображати пару стан-дія на </a:t>
            </a:r>
            <a:r>
              <a:rPr lang="en-US" sz="1600" dirty="0"/>
              <a:t>q-</a:t>
            </a:r>
            <a:r>
              <a:rPr lang="uk-UA" sz="1600" dirty="0"/>
              <a:t>значення, нейронна мережа відображає вхідні стани на пари (дія, значення </a:t>
            </a:r>
            <a:r>
              <a:rPr lang="en-US" sz="1600" dirty="0"/>
              <a:t>Q</a:t>
            </a:r>
            <a:r>
              <a:rPr lang="en-US" sz="1600" dirty="0" smtClean="0"/>
              <a:t>)</a:t>
            </a:r>
            <a:r>
              <a:rPr lang="uk-UA" sz="1600" dirty="0" smtClean="0"/>
              <a:t>.</a:t>
            </a:r>
          </a:p>
          <a:p>
            <a:pPr marL="0" indent="0" algn="just">
              <a:buNone/>
            </a:pPr>
            <a:endParaRPr lang="uk-UA" sz="1600" dirty="0"/>
          </a:p>
        </p:txBody>
      </p:sp>
      <p:sp>
        <p:nvSpPr>
          <p:cNvPr id="13" name="Объект 3"/>
          <p:cNvSpPr txBox="1">
            <a:spLocks/>
          </p:cNvSpPr>
          <p:nvPr/>
        </p:nvSpPr>
        <p:spPr>
          <a:xfrm>
            <a:off x="577738" y="1682953"/>
            <a:ext cx="3850246" cy="377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dirty="0" smtClean="0"/>
              <a:t>Deep</a:t>
            </a:r>
            <a:r>
              <a:rPr lang="uk-UA" dirty="0" smtClean="0"/>
              <a:t> алгоритм </a:t>
            </a:r>
            <a:r>
              <a:rPr lang="en-US" dirty="0" smtClean="0"/>
              <a:t>Q-Networks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95" y="3212976"/>
            <a:ext cx="2992532" cy="290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21608"/>
            <a:ext cx="4188348" cy="275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20470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489" y="332656"/>
            <a:ext cx="8229600" cy="979512"/>
          </a:xfrm>
        </p:spPr>
        <p:txBody>
          <a:bodyPr/>
          <a:lstStyle/>
          <a:p>
            <a:r>
              <a:rPr lang="en-US" sz="3200" dirty="0" smtClean="0">
                <a:effectLst/>
              </a:rPr>
              <a:t>Deep Q-Networks</a:t>
            </a:r>
            <a:endParaRPr lang="uk-UA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Объект 3"/>
          <p:cNvSpPr txBox="1">
            <a:spLocks/>
          </p:cNvSpPr>
          <p:nvPr/>
        </p:nvSpPr>
        <p:spPr>
          <a:xfrm>
            <a:off x="594646" y="1885803"/>
            <a:ext cx="4614421" cy="73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1800" dirty="0" smtClean="0"/>
              <a:t>Deep</a:t>
            </a:r>
            <a:r>
              <a:rPr lang="uk-UA" sz="1800" dirty="0" smtClean="0"/>
              <a:t> </a:t>
            </a:r>
            <a:r>
              <a:rPr lang="en-US" sz="1800" dirty="0" smtClean="0"/>
              <a:t>Q-Networks</a:t>
            </a:r>
            <a:r>
              <a:rPr lang="uk-UA" sz="1800" dirty="0" smtClean="0"/>
              <a:t>, рівняння </a:t>
            </a:r>
            <a:r>
              <a:rPr lang="uk-UA" sz="1800" dirty="0" err="1" smtClean="0"/>
              <a:t>Беллмана</a:t>
            </a:r>
            <a:r>
              <a:rPr lang="uk-UA" sz="1800" dirty="0" smtClean="0"/>
              <a:t>:</a:t>
            </a:r>
            <a:endParaRPr lang="uk-UA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11" y="2511774"/>
            <a:ext cx="3429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Объект 3"/>
          <p:cNvSpPr txBox="1">
            <a:spLocks/>
          </p:cNvSpPr>
          <p:nvPr/>
        </p:nvSpPr>
        <p:spPr>
          <a:xfrm>
            <a:off x="579613" y="4125570"/>
            <a:ext cx="7959935" cy="1192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1800" dirty="0"/>
              <a:t>Щоб навчити нейронну мережу, нам потрібна функція втрат (або вартості</a:t>
            </a:r>
            <a:r>
              <a:rPr lang="uk-UA" sz="1800" dirty="0" smtClean="0"/>
              <a:t>), </a:t>
            </a:r>
            <a:r>
              <a:rPr lang="uk-UA" sz="1800" dirty="0"/>
              <a:t>яка визначається як квадрат різниці між двома сторонами рівняння </a:t>
            </a:r>
            <a:r>
              <a:rPr lang="uk-UA" sz="1800" dirty="0" err="1"/>
              <a:t>Беллмана</a:t>
            </a:r>
            <a:r>
              <a:rPr lang="uk-UA" sz="1800" dirty="0"/>
              <a:t> у випадку алгоритму </a:t>
            </a:r>
            <a:r>
              <a:rPr lang="en-US" sz="1800" dirty="0"/>
              <a:t>DQN</a:t>
            </a:r>
            <a:r>
              <a:rPr lang="en-US" sz="1800" dirty="0" smtClean="0"/>
              <a:t>.</a:t>
            </a:r>
            <a:r>
              <a:rPr lang="uk-UA" sz="1800" dirty="0" smtClean="0"/>
              <a:t> </a:t>
            </a:r>
            <a:r>
              <a:rPr lang="uk-UA" sz="1800" dirty="0"/>
              <a:t>Її</a:t>
            </a:r>
            <a:r>
              <a:rPr lang="ru-RU" sz="1800" dirty="0"/>
              <a:t> ми </a:t>
            </a:r>
            <a:r>
              <a:rPr lang="ru-RU" sz="1800" dirty="0" err="1" smtClean="0"/>
              <a:t>мінімізацію</a:t>
            </a:r>
            <a:r>
              <a:rPr lang="ru-RU" sz="1800" dirty="0" smtClean="0"/>
              <a:t> </a:t>
            </a:r>
            <a:r>
              <a:rPr lang="ru-RU" sz="1800" dirty="0" err="1" smtClean="0"/>
              <a:t>можна</a:t>
            </a:r>
            <a:r>
              <a:rPr lang="ru-RU" sz="1800" dirty="0" smtClean="0"/>
              <a:t> провести </a:t>
            </a:r>
            <a:r>
              <a:rPr lang="ru-RU" sz="1800" dirty="0"/>
              <a:t>за </a:t>
            </a:r>
            <a:r>
              <a:rPr lang="ru-RU" sz="1800" dirty="0" err="1"/>
              <a:t>допомогою</a:t>
            </a:r>
            <a:r>
              <a:rPr lang="ru-RU" sz="1800" dirty="0"/>
              <a:t> </a:t>
            </a:r>
            <a:r>
              <a:rPr lang="ru-RU" sz="1800" dirty="0" err="1"/>
              <a:t>градієнтного</a:t>
            </a:r>
            <a:r>
              <a:rPr lang="ru-RU" sz="1800" dirty="0"/>
              <a:t> спуску</a:t>
            </a:r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4" y="5413517"/>
            <a:ext cx="429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Объект 3"/>
          <p:cNvSpPr txBox="1">
            <a:spLocks/>
          </p:cNvSpPr>
          <p:nvPr/>
        </p:nvSpPr>
        <p:spPr>
          <a:xfrm>
            <a:off x="579614" y="5318037"/>
            <a:ext cx="7959935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14" name="Объект 3"/>
          <p:cNvSpPr txBox="1">
            <a:spLocks/>
          </p:cNvSpPr>
          <p:nvPr/>
        </p:nvSpPr>
        <p:spPr>
          <a:xfrm>
            <a:off x="5281811" y="2254771"/>
            <a:ext cx="3250628" cy="1546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1800" dirty="0"/>
              <a:t>Окрім того, важливо зазначити, що необхідно </a:t>
            </a:r>
            <a:r>
              <a:rPr lang="uk-UA" sz="1800" dirty="0" err="1"/>
              <a:t>буферизувати</a:t>
            </a:r>
            <a:r>
              <a:rPr lang="uk-UA" sz="1800" dirty="0"/>
              <a:t> усі дії які відбувалися раніше - на них мережа буде вчитися.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26449056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982" y="332656"/>
            <a:ext cx="8229600" cy="979512"/>
          </a:xfrm>
        </p:spPr>
        <p:txBody>
          <a:bodyPr/>
          <a:lstStyle/>
          <a:p>
            <a:r>
              <a:rPr lang="uk-UA" sz="3600" dirty="0">
                <a:latin typeface="Times New Roman" pitchFamily="18" charset="0"/>
                <a:cs typeface="Times New Roman" pitchFamily="18" charset="0"/>
              </a:rPr>
              <a:t>Програмна реалізація</a:t>
            </a: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27584" y="1700808"/>
            <a:ext cx="7704856" cy="12961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 err="1"/>
              <a:t>Імовірність</a:t>
            </a:r>
            <a:r>
              <a:rPr lang="ru-RU" sz="1800" dirty="0"/>
              <a:t> </a:t>
            </a:r>
            <a:r>
              <a:rPr lang="ru-RU" sz="1800" dirty="0" err="1"/>
              <a:t>зробити</a:t>
            </a:r>
            <a:r>
              <a:rPr lang="ru-RU" sz="1800" dirty="0"/>
              <a:t> </a:t>
            </a:r>
            <a:r>
              <a:rPr lang="ru-RU" sz="1800" dirty="0" err="1"/>
              <a:t>випадковий</a:t>
            </a:r>
            <a:r>
              <a:rPr lang="ru-RU" sz="1800" dirty="0"/>
              <a:t> </a:t>
            </a:r>
            <a:r>
              <a:rPr lang="ru-RU" sz="1800" dirty="0" err="1"/>
              <a:t>крок</a:t>
            </a:r>
            <a:r>
              <a:rPr lang="ru-RU" sz="1800" dirty="0"/>
              <a:t> задана </a:t>
            </a:r>
            <a:r>
              <a:rPr lang="ru-RU" sz="1800" dirty="0" err="1"/>
              <a:t>спочатку</a:t>
            </a:r>
            <a:r>
              <a:rPr lang="ru-RU" sz="1800" dirty="0"/>
              <a:t> як </a:t>
            </a:r>
            <a:r>
              <a:rPr lang="ru-RU" sz="1800" dirty="0" err="1"/>
              <a:t>гарантована</a:t>
            </a:r>
            <a:r>
              <a:rPr lang="ru-RU" sz="1800" dirty="0"/>
              <a:t>, але з кожною </a:t>
            </a:r>
            <a:r>
              <a:rPr lang="ru-RU" sz="1800" dirty="0" err="1"/>
              <a:t>епохою</a:t>
            </a:r>
            <a:r>
              <a:rPr lang="ru-RU" sz="1800" dirty="0"/>
              <a:t> </a:t>
            </a:r>
            <a:r>
              <a:rPr lang="ru-RU" sz="1800" dirty="0" err="1"/>
              <a:t>ця</a:t>
            </a:r>
            <a:r>
              <a:rPr lang="ru-RU" sz="1800" dirty="0"/>
              <a:t> </a:t>
            </a:r>
            <a:r>
              <a:rPr lang="ru-RU" sz="1800" dirty="0" err="1"/>
              <a:t>і</a:t>
            </a:r>
            <a:r>
              <a:rPr lang="ru-RU" sz="1800" dirty="0" err="1" smtClean="0"/>
              <a:t>мовірність</a:t>
            </a:r>
            <a:r>
              <a:rPr lang="ru-RU" sz="1800" dirty="0" smtClean="0"/>
              <a:t> </a:t>
            </a:r>
            <a:r>
              <a:rPr lang="ru-RU" sz="1800" dirty="0" err="1" smtClean="0"/>
              <a:t>зменшується</a:t>
            </a:r>
            <a:r>
              <a:rPr lang="ru-RU" sz="1800" dirty="0" smtClean="0"/>
              <a:t>. </a:t>
            </a:r>
            <a:endParaRPr lang="ru-RU" sz="1800" dirty="0"/>
          </a:p>
          <a:p>
            <a:pPr marL="0" indent="0" algn="just">
              <a:buNone/>
            </a:pPr>
            <a:r>
              <a:rPr lang="ru-RU" sz="1800" dirty="0" err="1" smtClean="0"/>
              <a:t>Окрім</a:t>
            </a:r>
            <a:r>
              <a:rPr lang="ru-RU" sz="1800" dirty="0" smtClean="0"/>
              <a:t> того, </a:t>
            </a:r>
            <a:r>
              <a:rPr lang="ru-RU" sz="1800" dirty="0" err="1" smtClean="0"/>
              <a:t>задля</a:t>
            </a:r>
            <a:r>
              <a:rPr lang="ru-RU" sz="1800" dirty="0" smtClean="0"/>
              <a:t> </a:t>
            </a:r>
            <a:r>
              <a:rPr lang="ru-RU" sz="1800" dirty="0" err="1" smtClean="0"/>
              <a:t>зменшення</a:t>
            </a:r>
            <a:r>
              <a:rPr lang="ru-RU" sz="1800" dirty="0" smtClean="0"/>
              <a:t> часу </a:t>
            </a:r>
            <a:r>
              <a:rPr lang="ru-RU" sz="1800" dirty="0" err="1" smtClean="0"/>
              <a:t>навчання</a:t>
            </a:r>
            <a:r>
              <a:rPr lang="ru-RU" sz="1800" dirty="0" smtClean="0"/>
              <a:t>, </a:t>
            </a:r>
            <a:r>
              <a:rPr lang="ru-RU" sz="1800" dirty="0" err="1" smtClean="0"/>
              <a:t>перерахунок</a:t>
            </a:r>
            <a:r>
              <a:rPr lang="ru-RU" sz="1800" dirty="0" smtClean="0"/>
              <a:t> </a:t>
            </a:r>
            <a:r>
              <a:rPr lang="ru-RU" sz="1800" dirty="0" err="1" smtClean="0"/>
              <a:t>значень</a:t>
            </a:r>
            <a:r>
              <a:rPr lang="ru-RU" sz="1800" dirty="0" smtClean="0"/>
              <a:t> </a:t>
            </a:r>
            <a:r>
              <a:rPr lang="en-US" sz="1800" dirty="0" smtClean="0"/>
              <a:t>q </a:t>
            </a:r>
            <a:r>
              <a:rPr lang="uk-UA" sz="1800" dirty="0" smtClean="0"/>
              <a:t>відбувався тільки кожну третю епоху із тисячі.</a:t>
            </a:r>
            <a:endParaRPr lang="uk-UA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81" y="3184089"/>
            <a:ext cx="4032448" cy="111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638693" y="3356486"/>
            <a:ext cx="3744416" cy="2763912"/>
            <a:chOff x="758998" y="3501007"/>
            <a:chExt cx="3986222" cy="2657481"/>
          </a:xfrm>
        </p:grpSpPr>
        <p:pic>
          <p:nvPicPr>
            <p:cNvPr id="6148" name="Picture 4" descr="D:\00KNU\4_kurs\4_1_neuro\LAB6_DQR\model.gif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998" y="3501007"/>
              <a:ext cx="3986222" cy="2657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109" y="3501007"/>
              <a:ext cx="1885821" cy="190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274" y="4459277"/>
            <a:ext cx="3043062" cy="166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10582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979512"/>
          </a:xfrm>
        </p:spPr>
        <p:txBody>
          <a:bodyPr/>
          <a:lstStyle/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Висновки</a:t>
            </a: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187624" y="1916832"/>
            <a:ext cx="7128792" cy="40324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Розглянуто та </a:t>
            </a:r>
            <a:r>
              <a:rPr lang="uk-UA" dirty="0" smtClean="0"/>
              <a:t>реалізовано метод </a:t>
            </a:r>
            <a:r>
              <a:rPr lang="en-US" dirty="0" smtClean="0"/>
              <a:t>DQN </a:t>
            </a:r>
            <a:r>
              <a:rPr lang="uk-UA" dirty="0" smtClean="0"/>
              <a:t>для рішення задачі прийняття рішень агентом-візком у сер</a:t>
            </a:r>
            <a:r>
              <a:rPr lang="uk-UA" dirty="0"/>
              <a:t>е</a:t>
            </a:r>
            <a:r>
              <a:rPr lang="uk-UA" dirty="0" smtClean="0"/>
              <a:t>довищі </a:t>
            </a:r>
            <a:r>
              <a:rPr lang="en-US" dirty="0" err="1" smtClean="0"/>
              <a:t>CartPole</a:t>
            </a:r>
            <a:r>
              <a:rPr lang="uk-UA" dirty="0" smtClean="0"/>
              <a:t> із бібліотеки </a:t>
            </a:r>
            <a:r>
              <a:rPr lang="en-US" dirty="0" smtClean="0"/>
              <a:t>python gym.</a:t>
            </a:r>
            <a:endParaRPr lang="uk-UA" dirty="0" smtClean="0"/>
          </a:p>
          <a:p>
            <a:pPr marL="0" indent="0" algn="just">
              <a:buNone/>
            </a:pPr>
            <a:endParaRPr lang="uk-UA" dirty="0"/>
          </a:p>
          <a:p>
            <a:pPr marL="0" indent="0" algn="just">
              <a:buNone/>
            </a:pPr>
            <a:r>
              <a:rPr lang="uk-UA" dirty="0" smtClean="0"/>
              <a:t>Не перевіряла, але </a:t>
            </a:r>
            <a:r>
              <a:rPr lang="uk-UA" dirty="0" err="1" smtClean="0"/>
              <a:t>ду</a:t>
            </a:r>
            <a:r>
              <a:rPr lang="ru-RU" dirty="0" smtClean="0"/>
              <a:t>маю,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застосування</a:t>
            </a:r>
            <a:r>
              <a:rPr lang="ru-RU" dirty="0" smtClean="0"/>
              <a:t> </a:t>
            </a:r>
            <a:r>
              <a:rPr lang="uk-UA" dirty="0" smtClean="0"/>
              <a:t>цього </a:t>
            </a:r>
            <a:r>
              <a:rPr lang="ru-RU" dirty="0" smtClean="0"/>
              <a:t> </a:t>
            </a:r>
            <a:r>
              <a:rPr lang="en-US" dirty="0" smtClean="0"/>
              <a:t>.</a:t>
            </a:r>
            <a:r>
              <a:rPr lang="en-US" dirty="0" err="1" smtClean="0"/>
              <a:t>ipynb</a:t>
            </a:r>
            <a:r>
              <a:rPr lang="en-US" dirty="0" smtClean="0"/>
              <a:t> </a:t>
            </a:r>
            <a:r>
              <a:rPr lang="uk-UA" dirty="0" smtClean="0"/>
              <a:t>у іншому середовищі </a:t>
            </a:r>
            <a:r>
              <a:rPr lang="en-US" dirty="0" smtClean="0"/>
              <a:t>gym</a:t>
            </a:r>
            <a:r>
              <a:rPr lang="ru-RU" dirty="0" smtClean="0"/>
              <a:t>, </a:t>
            </a:r>
            <a:r>
              <a:rPr lang="ru-RU" dirty="0" err="1" smtClean="0"/>
              <a:t>наприклад</a:t>
            </a:r>
            <a:r>
              <a:rPr lang="ru-RU" dirty="0" smtClean="0"/>
              <a:t> на «</a:t>
            </a:r>
            <a:r>
              <a:rPr lang="ru-RU" dirty="0" err="1" smtClean="0"/>
              <a:t>Льодовому</a:t>
            </a:r>
            <a:r>
              <a:rPr lang="ru-RU" dirty="0" smtClean="0"/>
              <a:t> озер</a:t>
            </a:r>
            <a:r>
              <a:rPr lang="uk-UA" dirty="0" smtClean="0"/>
              <a:t>і</a:t>
            </a:r>
            <a:r>
              <a:rPr lang="ru-RU" dirty="0" smtClean="0"/>
              <a:t>» все </a:t>
            </a:r>
            <a:r>
              <a:rPr lang="ru-RU" dirty="0" err="1" smtClean="0"/>
              <a:t>ще</a:t>
            </a:r>
            <a:r>
              <a:rPr lang="ru-RU" dirty="0" smtClean="0"/>
              <a:t> буде </a:t>
            </a:r>
            <a:r>
              <a:rPr lang="ru-RU" dirty="0" err="1" smtClean="0"/>
              <a:t>працюючою</a:t>
            </a:r>
            <a:r>
              <a:rPr lang="ru-RU" dirty="0" smtClean="0"/>
              <a:t> </a:t>
            </a:r>
            <a:r>
              <a:rPr lang="ru-RU" dirty="0" err="1" smtClean="0"/>
              <a:t>реалізацією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827857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72408"/>
          </a:xfrm>
        </p:spPr>
        <p:txBody>
          <a:bodyPr/>
          <a:lstStyle/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Дякую за увагу</a:t>
            </a: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2217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1777</TotalTime>
  <Words>324</Words>
  <Application>Microsoft Office PowerPoint</Application>
  <PresentationFormat>Экран (4:3)</PresentationFormat>
  <Paragraphs>49</Paragraphs>
  <Slides>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Исполнительная</vt:lpstr>
      <vt:lpstr>Презентація до лабораторної роботи 6  з дисципліни «Нейронні мережі»</vt:lpstr>
      <vt:lpstr>Про область задач</vt:lpstr>
      <vt:lpstr>Постановка задачі</vt:lpstr>
      <vt:lpstr>Навчання з підкріпленням: Q-learning</vt:lpstr>
      <vt:lpstr>Deep Q-Networks</vt:lpstr>
      <vt:lpstr>Deep Q-Networks</vt:lpstr>
      <vt:lpstr>Програмна реалізація</vt:lpstr>
      <vt:lpstr>Висновки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47</cp:revision>
  <dcterms:created xsi:type="dcterms:W3CDTF">2021-05-19T04:06:01Z</dcterms:created>
  <dcterms:modified xsi:type="dcterms:W3CDTF">2021-12-15T04:41:59Z</dcterms:modified>
</cp:coreProperties>
</file>