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jfN5MSf7ya6rjpyDuWjvFagRJ5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4d48504b8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114d48504b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4d48504b8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14d48504b8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17"/>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66" name="Shape 66"/>
        <p:cNvGrpSpPr/>
        <p:nvPr/>
      </p:nvGrpSpPr>
      <p:grpSpPr>
        <a:xfrm>
          <a:off x="0" y="0"/>
          <a:ext cx="0" cy="0"/>
          <a:chOff x="0" y="0"/>
          <a:chExt cx="0" cy="0"/>
        </a:xfrm>
      </p:grpSpPr>
      <p:sp>
        <p:nvSpPr>
          <p:cNvPr id="67" name="Google Shape;67;p30"/>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30"/>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69" name="Google Shape;69;p30"/>
          <p:cNvSpPr/>
          <p:nvPr>
            <p:ph idx="2" type="pic"/>
          </p:nvPr>
        </p:nvSpPr>
        <p:spPr>
          <a:xfrm>
            <a:off x="927100" y="1129553"/>
            <a:ext cx="7988300" cy="2980944"/>
          </a:xfrm>
          <a:prstGeom prst="rect">
            <a:avLst/>
          </a:prstGeom>
          <a:noFill/>
          <a:ln>
            <a:noFill/>
          </a:ln>
        </p:spPr>
      </p:sp>
      <p:pic>
        <p:nvPicPr>
          <p:cNvPr id="70" name="Google Shape;70;p30"/>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1" name="Google Shape;71;p30"/>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2" name="Shape 72"/>
        <p:cNvGrpSpPr/>
        <p:nvPr/>
      </p:nvGrpSpPr>
      <p:grpSpPr>
        <a:xfrm>
          <a:off x="0" y="0"/>
          <a:ext cx="0" cy="0"/>
          <a:chOff x="0" y="0"/>
          <a:chExt cx="0" cy="0"/>
        </a:xfrm>
      </p:grpSpPr>
      <p:sp>
        <p:nvSpPr>
          <p:cNvPr id="73" name="Google Shape;73;p31"/>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31"/>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5" name="Google Shape;75;p31"/>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6" name="Google Shape;76;p31"/>
          <p:cNvSpPr/>
          <p:nvPr>
            <p:ph idx="2" type="pic"/>
          </p:nvPr>
        </p:nvSpPr>
        <p:spPr>
          <a:xfrm>
            <a:off x="927100" y="1129553"/>
            <a:ext cx="3986784" cy="2980944"/>
          </a:xfrm>
          <a:prstGeom prst="rect">
            <a:avLst/>
          </a:prstGeom>
          <a:noFill/>
          <a:ln>
            <a:noFill/>
          </a:ln>
        </p:spPr>
      </p:sp>
      <p:sp>
        <p:nvSpPr>
          <p:cNvPr id="77" name="Google Shape;77;p31"/>
          <p:cNvSpPr/>
          <p:nvPr>
            <p:ph idx="3" type="pic"/>
          </p:nvPr>
        </p:nvSpPr>
        <p:spPr>
          <a:xfrm>
            <a:off x="4928616" y="1129553"/>
            <a:ext cx="3986784" cy="2980944"/>
          </a:xfrm>
          <a:prstGeom prst="rect">
            <a:avLst/>
          </a:prstGeom>
          <a:noFill/>
          <a:ln>
            <a:noFill/>
          </a:ln>
        </p:spPr>
      </p:sp>
      <p:sp>
        <p:nvSpPr>
          <p:cNvPr id="78" name="Google Shape;78;p3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79" name="Google Shape;79;p31"/>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80" name="Shape 80"/>
        <p:cNvGrpSpPr/>
        <p:nvPr/>
      </p:nvGrpSpPr>
      <p:grpSpPr>
        <a:xfrm>
          <a:off x="0" y="0"/>
          <a:ext cx="0" cy="0"/>
          <a:chOff x="0" y="0"/>
          <a:chExt cx="0" cy="0"/>
        </a:xfrm>
      </p:grpSpPr>
      <p:sp>
        <p:nvSpPr>
          <p:cNvPr id="81" name="Google Shape;81;p32"/>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32"/>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3" name="Google Shape;83;p32"/>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4" name="Google Shape;84;p32"/>
          <p:cNvSpPr/>
          <p:nvPr>
            <p:ph idx="2" type="pic"/>
          </p:nvPr>
        </p:nvSpPr>
        <p:spPr>
          <a:xfrm>
            <a:off x="927100" y="1129553"/>
            <a:ext cx="6601968" cy="2980944"/>
          </a:xfrm>
          <a:prstGeom prst="rect">
            <a:avLst/>
          </a:prstGeom>
          <a:noFill/>
          <a:ln>
            <a:noFill/>
          </a:ln>
        </p:spPr>
      </p:sp>
      <p:sp>
        <p:nvSpPr>
          <p:cNvPr id="85" name="Google Shape;85;p32"/>
          <p:cNvSpPr/>
          <p:nvPr>
            <p:ph idx="3" type="pic"/>
          </p:nvPr>
        </p:nvSpPr>
        <p:spPr>
          <a:xfrm>
            <a:off x="7543800" y="1129553"/>
            <a:ext cx="1371600" cy="1481328"/>
          </a:xfrm>
          <a:prstGeom prst="rect">
            <a:avLst/>
          </a:prstGeom>
          <a:noFill/>
          <a:ln>
            <a:noFill/>
          </a:ln>
        </p:spPr>
      </p:sp>
      <p:sp>
        <p:nvSpPr>
          <p:cNvPr id="86" name="Google Shape;86;p32"/>
          <p:cNvSpPr/>
          <p:nvPr>
            <p:ph idx="4" type="pic"/>
          </p:nvPr>
        </p:nvSpPr>
        <p:spPr>
          <a:xfrm>
            <a:off x="7543800" y="2629169"/>
            <a:ext cx="1371600" cy="1481328"/>
          </a:xfrm>
          <a:prstGeom prst="rect">
            <a:avLst/>
          </a:prstGeom>
          <a:noFill/>
          <a:ln>
            <a:noFill/>
          </a:ln>
        </p:spPr>
      </p:sp>
      <p:pic>
        <p:nvPicPr>
          <p:cNvPr id="87" name="Google Shape;87;p32"/>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8" name="Google Shape;88;p3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9" name="Shape 89"/>
        <p:cNvGrpSpPr/>
        <p:nvPr/>
      </p:nvGrpSpPr>
      <p:grpSpPr>
        <a:xfrm>
          <a:off x="0" y="0"/>
          <a:ext cx="0" cy="0"/>
          <a:chOff x="0" y="0"/>
          <a:chExt cx="0" cy="0"/>
        </a:xfrm>
      </p:grpSpPr>
      <p:sp>
        <p:nvSpPr>
          <p:cNvPr id="90" name="Google Shape;90;p33"/>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33"/>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2" name="Google Shape;92;p3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3" name="Google Shape;93;p33"/>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4" name="Shape 94"/>
        <p:cNvGrpSpPr/>
        <p:nvPr/>
      </p:nvGrpSpPr>
      <p:grpSpPr>
        <a:xfrm>
          <a:off x="0" y="0"/>
          <a:ext cx="0" cy="0"/>
          <a:chOff x="0" y="0"/>
          <a:chExt cx="0" cy="0"/>
        </a:xfrm>
      </p:grpSpPr>
      <p:sp>
        <p:nvSpPr>
          <p:cNvPr id="95" name="Google Shape;95;p34"/>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34"/>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97" name="Google Shape;97;p34"/>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98" name="Google Shape;98;p34"/>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9" name="Google Shape;99;p3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19" name="Shape 19"/>
        <p:cNvGrpSpPr/>
        <p:nvPr/>
      </p:nvGrpSpPr>
      <p:grpSpPr>
        <a:xfrm>
          <a:off x="0" y="0"/>
          <a:ext cx="0" cy="0"/>
          <a:chOff x="0" y="0"/>
          <a:chExt cx="0" cy="0"/>
        </a:xfrm>
      </p:grpSpPr>
      <p:sp>
        <p:nvSpPr>
          <p:cNvPr id="20" name="Google Shape;20;p22"/>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2"/>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2" name="Google Shape;22;p22"/>
          <p:cNvSpPr/>
          <p:nvPr>
            <p:ph idx="2" type="pic"/>
          </p:nvPr>
        </p:nvSpPr>
        <p:spPr>
          <a:xfrm>
            <a:off x="927100" y="1129553"/>
            <a:ext cx="7988300" cy="3886200"/>
          </a:xfrm>
          <a:prstGeom prst="rect">
            <a:avLst/>
          </a:prstGeom>
          <a:noFill/>
          <a:ln>
            <a:noFill/>
          </a:ln>
        </p:spPr>
      </p:sp>
      <p:pic>
        <p:nvPicPr>
          <p:cNvPr id="23" name="Google Shape;23;p22"/>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4" name="Google Shape;24;p2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sp>
        <p:nvSpPr>
          <p:cNvPr id="26" name="Google Shape;26;p23"/>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23"/>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28" name="Google Shape;28;p2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9" name="Google Shape;29;p23"/>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0" name="Shape 30"/>
        <p:cNvGrpSpPr/>
        <p:nvPr/>
      </p:nvGrpSpPr>
      <p:grpSpPr>
        <a:xfrm>
          <a:off x="0" y="0"/>
          <a:ext cx="0" cy="0"/>
          <a:chOff x="0" y="0"/>
          <a:chExt cx="0" cy="0"/>
        </a:xfrm>
      </p:grpSpPr>
      <p:sp>
        <p:nvSpPr>
          <p:cNvPr id="31" name="Google Shape;31;p24"/>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24"/>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33" name="Google Shape;33;p24"/>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4" name="Google Shape;34;p24"/>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5" name="Google Shape;35;p2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25"/>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39" name="Google Shape;39;p25"/>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0" name="Google Shape;40;p25"/>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1" name="Google Shape;41;p25"/>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2" name="Google Shape;42;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3" name="Google Shape;43;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4" name="Google Shape;44;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5" name="Google Shape;45;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48" name="Google Shape;48;p25"/>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9" name="Google Shape;49;p25"/>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0" name="Shape 50"/>
        <p:cNvGrpSpPr/>
        <p:nvPr/>
      </p:nvGrpSpPr>
      <p:grpSpPr>
        <a:xfrm>
          <a:off x="0" y="0"/>
          <a:ext cx="0" cy="0"/>
          <a:chOff x="0" y="0"/>
          <a:chExt cx="0" cy="0"/>
        </a:xfrm>
      </p:grpSpPr>
      <p:sp>
        <p:nvSpPr>
          <p:cNvPr id="51" name="Google Shape;51;p2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2" name="Google Shape;52;p26"/>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3" name="Google Shape;53;p26"/>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28"/>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57" name="Google Shape;57;p28"/>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58" name="Google Shape;58;p28"/>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9" name="Google Shape;59;p28"/>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0" name="Shape 60"/>
        <p:cNvGrpSpPr/>
        <p:nvPr/>
      </p:nvGrpSpPr>
      <p:grpSpPr>
        <a:xfrm>
          <a:off x="0" y="0"/>
          <a:ext cx="0" cy="0"/>
          <a:chOff x="0" y="0"/>
          <a:chExt cx="0" cy="0"/>
        </a:xfrm>
      </p:grpSpPr>
      <p:sp>
        <p:nvSpPr>
          <p:cNvPr id="61" name="Google Shape;61;p29"/>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29"/>
          <p:cNvSpPr/>
          <p:nvPr>
            <p:ph idx="2" type="pic"/>
          </p:nvPr>
        </p:nvSpPr>
        <p:spPr>
          <a:xfrm>
            <a:off x="5487990" y="2048256"/>
            <a:ext cx="3427413" cy="4206240"/>
          </a:xfrm>
          <a:prstGeom prst="rect">
            <a:avLst/>
          </a:prstGeom>
          <a:noFill/>
          <a:ln>
            <a:noFill/>
          </a:ln>
        </p:spPr>
      </p:sp>
      <p:sp>
        <p:nvSpPr>
          <p:cNvPr id="63" name="Google Shape;63;p29"/>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4" name="Google Shape;64;p29"/>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5" name="Google Shape;65;p29"/>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6.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27.png"/><Relationship Id="rId7" Type="http://schemas.openxmlformats.org/officeDocument/2006/relationships/image" Target="../media/image17.png"/><Relationship Id="rId8"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9EFF"/>
            </a:gs>
            <a:gs pos="39999">
              <a:srgbClr val="85C2FF"/>
            </a:gs>
            <a:gs pos="70000">
              <a:srgbClr val="C4D6EB"/>
            </a:gs>
            <a:gs pos="100000">
              <a:srgbClr val="FFEBFA"/>
            </a:gs>
          </a:gsLst>
          <a:lin ang="5400000" scaled="0"/>
        </a:gradFill>
      </p:bgPr>
    </p:bg>
    <p:spTree>
      <p:nvGrpSpPr>
        <p:cNvPr id="103" name="Shape 103"/>
        <p:cNvGrpSpPr/>
        <p:nvPr/>
      </p:nvGrpSpPr>
      <p:grpSpPr>
        <a:xfrm>
          <a:off x="0" y="0"/>
          <a:ext cx="0" cy="0"/>
          <a:chOff x="0" y="0"/>
          <a:chExt cx="0" cy="0"/>
        </a:xfrm>
      </p:grpSpPr>
      <p:sp>
        <p:nvSpPr>
          <p:cNvPr id="104" name="Google Shape;104;p72"/>
          <p:cNvSpPr/>
          <p:nvPr/>
        </p:nvSpPr>
        <p:spPr>
          <a:xfrm>
            <a:off x="448408" y="485737"/>
            <a:ext cx="7438292"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600" u="none" cap="none" strike="noStrike">
                <a:solidFill>
                  <a:srgbClr val="146399"/>
                </a:solidFill>
                <a:latin typeface="Arial"/>
                <a:ea typeface="Arial"/>
                <a:cs typeface="Arial"/>
                <a:sym typeface="Arial"/>
              </a:rPr>
              <a:t>SENTIMENTAL ANALYSIS</a:t>
            </a:r>
            <a:endParaRPr/>
          </a:p>
          <a:p>
            <a:pPr indent="0" lvl="0" marL="0" marR="0" rtl="0" algn="ctr">
              <a:lnSpc>
                <a:spcPct val="100000"/>
              </a:lnSpc>
              <a:spcBef>
                <a:spcPts val="0"/>
              </a:spcBef>
              <a:spcAft>
                <a:spcPts val="0"/>
              </a:spcAft>
              <a:buNone/>
            </a:pPr>
            <a:r>
              <a:rPr b="1" i="0" lang="en-US" sz="3600" u="none" cap="none" strike="noStrike">
                <a:solidFill>
                  <a:srgbClr val="146399"/>
                </a:solidFill>
                <a:latin typeface="Arial"/>
                <a:ea typeface="Arial"/>
                <a:cs typeface="Arial"/>
                <a:sym typeface="Arial"/>
              </a:rPr>
              <a:t>(CUSTOMER REVIEWS)</a:t>
            </a:r>
            <a:endParaRPr b="0" i="0" sz="3600" u="none" cap="none" strike="noStrike">
              <a:solidFill>
                <a:srgbClr val="000000"/>
              </a:solidFill>
              <a:latin typeface="Arial"/>
              <a:ea typeface="Arial"/>
              <a:cs typeface="Arial"/>
              <a:sym typeface="Arial"/>
            </a:endParaRPr>
          </a:p>
        </p:txBody>
      </p:sp>
      <p:pic>
        <p:nvPicPr>
          <p:cNvPr id="105" name="Google Shape;105;p72"/>
          <p:cNvPicPr preferRelativeResize="0"/>
          <p:nvPr/>
        </p:nvPicPr>
        <p:blipFill rotWithShape="1">
          <a:blip r:embed="rId3">
            <a:alphaModFix/>
          </a:blip>
          <a:srcRect b="0" l="0" r="0" t="0"/>
          <a:stretch/>
        </p:blipFill>
        <p:spPr>
          <a:xfrm>
            <a:off x="7660008" y="140677"/>
            <a:ext cx="1369692" cy="395654"/>
          </a:xfrm>
          <a:prstGeom prst="rect">
            <a:avLst/>
          </a:prstGeom>
          <a:noFill/>
          <a:ln>
            <a:noFill/>
          </a:ln>
        </p:spPr>
      </p:pic>
      <p:sp>
        <p:nvSpPr>
          <p:cNvPr id="106" name="Google Shape;106;p72"/>
          <p:cNvSpPr/>
          <p:nvPr/>
        </p:nvSpPr>
        <p:spPr>
          <a:xfrm>
            <a:off x="4879731" y="1978059"/>
            <a:ext cx="3323492" cy="48013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chemeClr val="accent5"/>
                </a:solidFill>
                <a:latin typeface="Arial"/>
                <a:ea typeface="Arial"/>
                <a:cs typeface="Arial"/>
                <a:sym typeface="Arial"/>
              </a:rPr>
              <a:t>P-88 GROUP-7</a:t>
            </a:r>
            <a:endParaRPr/>
          </a:p>
          <a:p>
            <a:pPr indent="0" lvl="0" marL="0" marR="0" rtl="0" algn="l">
              <a:lnSpc>
                <a:spcPct val="100000"/>
              </a:lnSpc>
              <a:spcBef>
                <a:spcPts val="0"/>
              </a:spcBef>
              <a:spcAft>
                <a:spcPts val="0"/>
              </a:spcAft>
              <a:buNone/>
            </a:pPr>
            <a:r>
              <a:t/>
            </a:r>
            <a:endParaRPr b="1" i="0" sz="14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Vishwas Suryawanshi</a:t>
            </a:r>
            <a:endParaRPr/>
          </a:p>
          <a:p>
            <a:pPr indent="0" lvl="0" marL="0" marR="0" rtl="0" algn="ctr">
              <a:lnSpc>
                <a:spcPct val="100000"/>
              </a:lnSpc>
              <a:spcBef>
                <a:spcPts val="0"/>
              </a:spcBef>
              <a:spcAft>
                <a:spcPts val="0"/>
              </a:spcAft>
              <a:buNone/>
            </a:pPr>
            <a:r>
              <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Mariah S Valiaveedan</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Shweta Manche</a:t>
            </a:r>
            <a:endParaRPr/>
          </a:p>
          <a:p>
            <a:pPr indent="0" lvl="0" marL="0" marR="0" rtl="0" algn="ctr">
              <a:lnSpc>
                <a:spcPct val="100000"/>
              </a:lnSpc>
              <a:spcBef>
                <a:spcPts val="0"/>
              </a:spcBef>
              <a:spcAft>
                <a:spcPts val="0"/>
              </a:spcAft>
              <a:buNone/>
            </a:pPr>
            <a:r>
              <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Kumar</a:t>
            </a:r>
            <a:endParaRPr/>
          </a:p>
          <a:p>
            <a:pPr indent="0" lvl="0" marL="0" marR="0" rtl="0" algn="ctr">
              <a:lnSpc>
                <a:spcPct val="100000"/>
              </a:lnSpc>
              <a:spcBef>
                <a:spcPts val="0"/>
              </a:spcBef>
              <a:spcAft>
                <a:spcPts val="0"/>
              </a:spcAft>
              <a:buNone/>
            </a:pPr>
            <a:r>
              <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Yuvakiran</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8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chemeClr val="accent5"/>
                </a:solidFill>
                <a:latin typeface="Arial"/>
                <a:ea typeface="Arial"/>
                <a:cs typeface="Arial"/>
                <a:sym typeface="Arial"/>
              </a:rPr>
              <a:t>Dheebika T</a:t>
            </a:r>
            <a:endParaRPr/>
          </a:p>
          <a:p>
            <a:pPr indent="0" lvl="0" marL="0" marR="0" rtl="0" algn="l">
              <a:lnSpc>
                <a:spcPct val="100000"/>
              </a:lnSpc>
              <a:spcBef>
                <a:spcPts val="0"/>
              </a:spcBef>
              <a:spcAft>
                <a:spcPts val="0"/>
              </a:spcAft>
              <a:buNone/>
            </a:pPr>
            <a:r>
              <a:t/>
            </a:r>
            <a:endParaRPr b="1" i="0" sz="140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Mentor- Varun</a:t>
            </a:r>
            <a:endParaRPr b="1" i="0" sz="1400" u="none" cap="none" strike="noStrike">
              <a:solidFill>
                <a:schemeClr val="accent5"/>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07" name="Google Shape;107;p72"/>
          <p:cNvPicPr preferRelativeResize="0"/>
          <p:nvPr/>
        </p:nvPicPr>
        <p:blipFill rotWithShape="1">
          <a:blip r:embed="rId4">
            <a:alphaModFix/>
          </a:blip>
          <a:srcRect b="0" l="0" r="0" t="0"/>
          <a:stretch/>
        </p:blipFill>
        <p:spPr>
          <a:xfrm>
            <a:off x="-219808" y="2031023"/>
            <a:ext cx="4914900" cy="38334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2" name="Shape 182"/>
        <p:cNvGrpSpPr/>
        <p:nvPr/>
      </p:nvGrpSpPr>
      <p:grpSpPr>
        <a:xfrm>
          <a:off x="0" y="0"/>
          <a:ext cx="0" cy="0"/>
          <a:chOff x="0" y="0"/>
          <a:chExt cx="0" cy="0"/>
        </a:xfrm>
      </p:grpSpPr>
      <p:sp>
        <p:nvSpPr>
          <p:cNvPr id="183" name="Google Shape;183;p77"/>
          <p:cNvSpPr txBox="1"/>
          <p:nvPr/>
        </p:nvSpPr>
        <p:spPr>
          <a:xfrm>
            <a:off x="1354237" y="199382"/>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SORTING THE RATING</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84" name="Google Shape;184;p77"/>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85" name="Google Shape;185;p77"/>
          <p:cNvSpPr txBox="1"/>
          <p:nvPr/>
        </p:nvSpPr>
        <p:spPr>
          <a:xfrm>
            <a:off x="335179" y="5129386"/>
            <a:ext cx="8341663" cy="1292662"/>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GROUPING THE RATING GIVEN ACCORDING TO THE CUSTOMER FOR THE FURTHER ANALYSIS</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186" name="Google Shape;186;p77"/>
          <p:cNvPicPr preferRelativeResize="0"/>
          <p:nvPr/>
        </p:nvPicPr>
        <p:blipFill rotWithShape="1">
          <a:blip r:embed="rId5">
            <a:alphaModFix/>
          </a:blip>
          <a:srcRect b="0" l="0" r="0" t="0"/>
          <a:stretch/>
        </p:blipFill>
        <p:spPr>
          <a:xfrm>
            <a:off x="335179" y="1215004"/>
            <a:ext cx="4462220" cy="3139080"/>
          </a:xfrm>
          <a:prstGeom prst="rect">
            <a:avLst/>
          </a:prstGeom>
          <a:noFill/>
          <a:ln>
            <a:noFill/>
          </a:ln>
        </p:spPr>
      </p:pic>
      <p:pic>
        <p:nvPicPr>
          <p:cNvPr id="187" name="Google Shape;187;p77"/>
          <p:cNvPicPr preferRelativeResize="0"/>
          <p:nvPr/>
        </p:nvPicPr>
        <p:blipFill rotWithShape="1">
          <a:blip r:embed="rId6">
            <a:alphaModFix/>
          </a:blip>
          <a:srcRect b="0" l="0" r="0" t="0"/>
          <a:stretch/>
        </p:blipFill>
        <p:spPr>
          <a:xfrm>
            <a:off x="5242351" y="1215004"/>
            <a:ext cx="3566469" cy="31016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91" name="Shape 191"/>
        <p:cNvGrpSpPr/>
        <p:nvPr/>
      </p:nvGrpSpPr>
      <p:grpSpPr>
        <a:xfrm>
          <a:off x="0" y="0"/>
          <a:ext cx="0" cy="0"/>
          <a:chOff x="0" y="0"/>
          <a:chExt cx="0" cy="0"/>
        </a:xfrm>
      </p:grpSpPr>
      <p:sp>
        <p:nvSpPr>
          <p:cNvPr id="192" name="Google Shape;192;p78"/>
          <p:cNvSpPr txBox="1"/>
          <p:nvPr/>
        </p:nvSpPr>
        <p:spPr>
          <a:xfrm>
            <a:off x="697585" y="199382"/>
            <a:ext cx="7092178"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CALCULATING SENTIMENT VALUE</a:t>
            </a: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93" name="Google Shape;193;p78"/>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94" name="Google Shape;194;p78"/>
          <p:cNvSpPr txBox="1"/>
          <p:nvPr/>
        </p:nvSpPr>
        <p:spPr>
          <a:xfrm>
            <a:off x="263951" y="2972797"/>
            <a:ext cx="5150958" cy="4062651"/>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REMOVING DATA WITH RATING 3</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CONSIDERING</a:t>
            </a:r>
            <a:endParaRPr/>
          </a:p>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     RATING 1 &amp; 2 =&gt; NEGATIVE REVIEW</a:t>
            </a:r>
            <a:endParaRPr/>
          </a:p>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     RATING 4 &amp; 5 =&gt; POSITIVE REVIEW</a:t>
            </a:r>
            <a:endParaRPr/>
          </a:p>
          <a:p>
            <a:pPr indent="0" lvl="0" marL="0" marR="0" rtl="0" algn="l">
              <a:lnSpc>
                <a:spcPct val="100000"/>
              </a:lnSpc>
              <a:spcBef>
                <a:spcPts val="0"/>
              </a:spcBef>
              <a:spcAft>
                <a:spcPts val="0"/>
              </a:spcAft>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COMPUTING </a:t>
            </a:r>
            <a:endParaRPr/>
          </a:p>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     SENTIMENT VALUE 0 FOR NEGATIVE           REVIEW WHICH IS 40%</a:t>
            </a:r>
            <a:endParaRPr/>
          </a:p>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     SENTIMENT VALUE 1 FOR POSITIVE REVIEW WHICH IS 60%</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195" name="Google Shape;195;p78"/>
          <p:cNvPicPr preferRelativeResize="0"/>
          <p:nvPr/>
        </p:nvPicPr>
        <p:blipFill rotWithShape="1">
          <a:blip r:embed="rId5">
            <a:alphaModFix/>
          </a:blip>
          <a:srcRect b="0" l="0" r="0" t="0"/>
          <a:stretch/>
        </p:blipFill>
        <p:spPr>
          <a:xfrm>
            <a:off x="424952" y="883254"/>
            <a:ext cx="8243979" cy="1884075"/>
          </a:xfrm>
          <a:prstGeom prst="rect">
            <a:avLst/>
          </a:prstGeom>
          <a:noFill/>
          <a:ln>
            <a:noFill/>
          </a:ln>
        </p:spPr>
      </p:pic>
      <p:pic>
        <p:nvPicPr>
          <p:cNvPr id="196" name="Google Shape;196;p78"/>
          <p:cNvPicPr preferRelativeResize="0"/>
          <p:nvPr/>
        </p:nvPicPr>
        <p:blipFill rotWithShape="1">
          <a:blip r:embed="rId6">
            <a:alphaModFix/>
          </a:blip>
          <a:srcRect b="0" l="0" r="0" t="0"/>
          <a:stretch/>
        </p:blipFill>
        <p:spPr>
          <a:xfrm>
            <a:off x="5414909" y="2972797"/>
            <a:ext cx="3254022" cy="30939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00" name="Shape 200"/>
        <p:cNvGrpSpPr/>
        <p:nvPr/>
      </p:nvGrpSpPr>
      <p:grpSpPr>
        <a:xfrm>
          <a:off x="0" y="0"/>
          <a:ext cx="0" cy="0"/>
          <a:chOff x="0" y="0"/>
          <a:chExt cx="0" cy="0"/>
        </a:xfrm>
      </p:grpSpPr>
      <p:sp>
        <p:nvSpPr>
          <p:cNvPr id="201" name="Google Shape;201;p79"/>
          <p:cNvSpPr txBox="1"/>
          <p:nvPr/>
        </p:nvSpPr>
        <p:spPr>
          <a:xfrm>
            <a:off x="1354237" y="199382"/>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PLOTTING WORD-CLOUD</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02" name="Google Shape;202;p79"/>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03" name="Google Shape;203;p79"/>
          <p:cNvSpPr txBox="1"/>
          <p:nvPr/>
        </p:nvSpPr>
        <p:spPr>
          <a:xfrm>
            <a:off x="118363" y="707193"/>
            <a:ext cx="8341663" cy="615553"/>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POSITIVE REVIEW WORDCLOUD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204" name="Google Shape;204;p79"/>
          <p:cNvPicPr preferRelativeResize="0"/>
          <p:nvPr/>
        </p:nvPicPr>
        <p:blipFill rotWithShape="1">
          <a:blip r:embed="rId5">
            <a:alphaModFix/>
          </a:blip>
          <a:srcRect b="0" l="0" r="0" t="0"/>
          <a:stretch/>
        </p:blipFill>
        <p:spPr>
          <a:xfrm>
            <a:off x="494905" y="1107380"/>
            <a:ext cx="6226405" cy="2560502"/>
          </a:xfrm>
          <a:prstGeom prst="rect">
            <a:avLst/>
          </a:prstGeom>
          <a:noFill/>
          <a:ln>
            <a:noFill/>
          </a:ln>
        </p:spPr>
      </p:pic>
      <p:pic>
        <p:nvPicPr>
          <p:cNvPr id="205" name="Google Shape;205;p79"/>
          <p:cNvPicPr preferRelativeResize="0"/>
          <p:nvPr/>
        </p:nvPicPr>
        <p:blipFill rotWithShape="1">
          <a:blip r:embed="rId6">
            <a:alphaModFix/>
          </a:blip>
          <a:srcRect b="0" l="0" r="0" t="0"/>
          <a:stretch/>
        </p:blipFill>
        <p:spPr>
          <a:xfrm>
            <a:off x="494906" y="4210906"/>
            <a:ext cx="6226404" cy="2447712"/>
          </a:xfrm>
          <a:prstGeom prst="rect">
            <a:avLst/>
          </a:prstGeom>
          <a:noFill/>
          <a:ln>
            <a:noFill/>
          </a:ln>
        </p:spPr>
      </p:pic>
      <p:sp>
        <p:nvSpPr>
          <p:cNvPr id="206" name="Google Shape;206;p79"/>
          <p:cNvSpPr txBox="1"/>
          <p:nvPr/>
        </p:nvSpPr>
        <p:spPr>
          <a:xfrm>
            <a:off x="118362" y="3760292"/>
            <a:ext cx="8341663" cy="615553"/>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NEGATIVE</a:t>
            </a:r>
            <a:r>
              <a:rPr b="1" i="0" lang="en-US" sz="2000" u="none" cap="none" strike="noStrike">
                <a:solidFill>
                  <a:srgbClr val="002060"/>
                </a:solidFill>
                <a:latin typeface="Arial"/>
                <a:ea typeface="Arial"/>
                <a:cs typeface="Arial"/>
                <a:sym typeface="Arial"/>
              </a:rPr>
              <a:t> REVIEW WORDCLOUD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10" name="Shape 210"/>
        <p:cNvGrpSpPr/>
        <p:nvPr/>
      </p:nvGrpSpPr>
      <p:grpSpPr>
        <a:xfrm>
          <a:off x="0" y="0"/>
          <a:ext cx="0" cy="0"/>
          <a:chOff x="0" y="0"/>
          <a:chExt cx="0" cy="0"/>
        </a:xfrm>
      </p:grpSpPr>
      <p:sp>
        <p:nvSpPr>
          <p:cNvPr id="211" name="Google Shape;211;p80"/>
          <p:cNvSpPr txBox="1"/>
          <p:nvPr/>
        </p:nvSpPr>
        <p:spPr>
          <a:xfrm>
            <a:off x="688157" y="199382"/>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Calculating length of review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12" name="Google Shape;212;p80"/>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13" name="Google Shape;213;p80"/>
          <p:cNvSpPr txBox="1"/>
          <p:nvPr/>
        </p:nvSpPr>
        <p:spPr>
          <a:xfrm>
            <a:off x="186611" y="3153915"/>
            <a:ext cx="8341663" cy="615553"/>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CORRELATION MATIX</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214" name="Google Shape;214;p80"/>
          <p:cNvPicPr preferRelativeResize="0"/>
          <p:nvPr/>
        </p:nvPicPr>
        <p:blipFill rotWithShape="1">
          <a:blip r:embed="rId5">
            <a:alphaModFix/>
          </a:blip>
          <a:srcRect b="0" l="0" r="0" t="0"/>
          <a:stretch/>
        </p:blipFill>
        <p:spPr>
          <a:xfrm>
            <a:off x="186611" y="813110"/>
            <a:ext cx="8764573" cy="2062065"/>
          </a:xfrm>
          <a:prstGeom prst="rect">
            <a:avLst/>
          </a:prstGeom>
          <a:noFill/>
          <a:ln>
            <a:noFill/>
          </a:ln>
        </p:spPr>
      </p:pic>
      <p:pic>
        <p:nvPicPr>
          <p:cNvPr id="215" name="Google Shape;215;p80"/>
          <p:cNvPicPr preferRelativeResize="0"/>
          <p:nvPr/>
        </p:nvPicPr>
        <p:blipFill rotWithShape="1">
          <a:blip r:embed="rId6">
            <a:alphaModFix/>
          </a:blip>
          <a:srcRect b="0" l="0" r="0" t="0"/>
          <a:stretch/>
        </p:blipFill>
        <p:spPr>
          <a:xfrm>
            <a:off x="4357442" y="3066068"/>
            <a:ext cx="4610682" cy="3592550"/>
          </a:xfrm>
          <a:prstGeom prst="rect">
            <a:avLst/>
          </a:prstGeom>
          <a:noFill/>
          <a:ln>
            <a:noFill/>
          </a:ln>
        </p:spPr>
      </p:pic>
      <p:pic>
        <p:nvPicPr>
          <p:cNvPr id="216" name="Google Shape;216;p80"/>
          <p:cNvPicPr preferRelativeResize="0"/>
          <p:nvPr/>
        </p:nvPicPr>
        <p:blipFill rotWithShape="1">
          <a:blip r:embed="rId7">
            <a:alphaModFix/>
          </a:blip>
          <a:srcRect b="0" l="0" r="0" t="0"/>
          <a:stretch/>
        </p:blipFill>
        <p:spPr>
          <a:xfrm>
            <a:off x="249496" y="3630129"/>
            <a:ext cx="3879120" cy="148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0" name="Shape 220"/>
        <p:cNvGrpSpPr/>
        <p:nvPr/>
      </p:nvGrpSpPr>
      <p:grpSpPr>
        <a:xfrm>
          <a:off x="0" y="0"/>
          <a:ext cx="0" cy="0"/>
          <a:chOff x="0" y="0"/>
          <a:chExt cx="0" cy="0"/>
        </a:xfrm>
      </p:grpSpPr>
      <p:sp>
        <p:nvSpPr>
          <p:cNvPr id="221" name="Google Shape;221;p81"/>
          <p:cNvSpPr txBox="1"/>
          <p:nvPr/>
        </p:nvSpPr>
        <p:spPr>
          <a:xfrm>
            <a:off x="688157" y="199382"/>
            <a:ext cx="7101605" cy="15080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Vader Method for Sentiment Analysis</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22" name="Google Shape;222;p81"/>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23" name="Google Shape;223;p81"/>
          <p:cNvSpPr txBox="1"/>
          <p:nvPr/>
        </p:nvSpPr>
        <p:spPr>
          <a:xfrm>
            <a:off x="68127" y="1399670"/>
            <a:ext cx="8341663" cy="1231106"/>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Positive Sentiments :   238</a:t>
            </a:r>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Neutral Sentiments :  65</a:t>
            </a:r>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Negative Sentiments : 56</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224" name="Google Shape;224;p81"/>
          <p:cNvPicPr preferRelativeResize="0"/>
          <p:nvPr/>
        </p:nvPicPr>
        <p:blipFill rotWithShape="1">
          <a:blip r:embed="rId5">
            <a:alphaModFix/>
          </a:blip>
          <a:srcRect b="0" l="0" r="0" t="0"/>
          <a:stretch/>
        </p:blipFill>
        <p:spPr>
          <a:xfrm>
            <a:off x="320307" y="2907735"/>
            <a:ext cx="3711262" cy="3109229"/>
          </a:xfrm>
          <a:prstGeom prst="rect">
            <a:avLst/>
          </a:prstGeom>
          <a:noFill/>
          <a:ln>
            <a:noFill/>
          </a:ln>
        </p:spPr>
      </p:pic>
      <p:pic>
        <p:nvPicPr>
          <p:cNvPr id="225" name="Google Shape;225;p81"/>
          <p:cNvPicPr preferRelativeResize="0"/>
          <p:nvPr/>
        </p:nvPicPr>
        <p:blipFill rotWithShape="1">
          <a:blip r:embed="rId6">
            <a:alphaModFix/>
          </a:blip>
          <a:srcRect b="0" l="0" r="0" t="0"/>
          <a:stretch/>
        </p:blipFill>
        <p:spPr>
          <a:xfrm>
            <a:off x="4572000" y="2907735"/>
            <a:ext cx="4251693" cy="3161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9" name="Shape 229"/>
        <p:cNvGrpSpPr/>
        <p:nvPr/>
      </p:nvGrpSpPr>
      <p:grpSpPr>
        <a:xfrm>
          <a:off x="0" y="0"/>
          <a:ext cx="0" cy="0"/>
          <a:chOff x="0" y="0"/>
          <a:chExt cx="0" cy="0"/>
        </a:xfrm>
      </p:grpSpPr>
      <p:sp>
        <p:nvSpPr>
          <p:cNvPr id="230" name="Google Shape;230;p82"/>
          <p:cNvSpPr txBox="1"/>
          <p:nvPr/>
        </p:nvSpPr>
        <p:spPr>
          <a:xfrm>
            <a:off x="1336229" y="2413378"/>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MODEL EVALUATION</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31" name="Google Shape;231;p82"/>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35" name="Shape 235"/>
        <p:cNvGrpSpPr/>
        <p:nvPr/>
      </p:nvGrpSpPr>
      <p:grpSpPr>
        <a:xfrm>
          <a:off x="0" y="0"/>
          <a:ext cx="0" cy="0"/>
          <a:chOff x="0" y="0"/>
          <a:chExt cx="0" cy="0"/>
        </a:xfrm>
      </p:grpSpPr>
      <p:sp>
        <p:nvSpPr>
          <p:cNvPr id="236" name="Google Shape;236;p83"/>
          <p:cNvSpPr txBox="1"/>
          <p:nvPr/>
        </p:nvSpPr>
        <p:spPr>
          <a:xfrm>
            <a:off x="670149" y="100245"/>
            <a:ext cx="7101605" cy="15080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Splitting and balancing dataset</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37" name="Google Shape;237;p83"/>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38" name="Google Shape;238;p83"/>
          <p:cNvSpPr txBox="1"/>
          <p:nvPr/>
        </p:nvSpPr>
        <p:spPr>
          <a:xfrm>
            <a:off x="132188" y="1300533"/>
            <a:ext cx="8341663" cy="347787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Splitting of the Dataset is done with the help of Sklearn Package</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Count Vectorizer Package is used for conversion of Textual data into Binary dataset.</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In this example we have used SMOTE-Tomek which is a method of Imblearn. SMOTE-Tomek is a hybrid method.</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SMOTE-Tomek uses an under sampling method (Tomek) in with an over sampling method (SMOTE).</a:t>
            </a:r>
            <a:endParaRPr b="0" i="0" sz="1400" u="none" cap="none" strike="noStrike">
              <a:solidFill>
                <a:srgbClr val="21449B"/>
              </a:solidFill>
              <a:latin typeface="Arial"/>
              <a:ea typeface="Arial"/>
              <a:cs typeface="Arial"/>
              <a:sym typeface="Arial"/>
            </a:endParaRPr>
          </a:p>
        </p:txBody>
      </p:sp>
      <p:pic>
        <p:nvPicPr>
          <p:cNvPr id="239" name="Google Shape;239;p83"/>
          <p:cNvPicPr preferRelativeResize="0"/>
          <p:nvPr/>
        </p:nvPicPr>
        <p:blipFill rotWithShape="1">
          <a:blip r:embed="rId5">
            <a:alphaModFix/>
          </a:blip>
          <a:srcRect b="0" l="0" r="0" t="0"/>
          <a:stretch/>
        </p:blipFill>
        <p:spPr>
          <a:xfrm>
            <a:off x="304430" y="4874541"/>
            <a:ext cx="7867142" cy="8569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43" name="Shape 243"/>
        <p:cNvGrpSpPr/>
        <p:nvPr/>
      </p:nvGrpSpPr>
      <p:grpSpPr>
        <a:xfrm>
          <a:off x="0" y="0"/>
          <a:ext cx="0" cy="0"/>
          <a:chOff x="0" y="0"/>
          <a:chExt cx="0" cy="0"/>
        </a:xfrm>
      </p:grpSpPr>
      <p:sp>
        <p:nvSpPr>
          <p:cNvPr id="244" name="Google Shape;244;p84"/>
          <p:cNvSpPr txBox="1"/>
          <p:nvPr/>
        </p:nvSpPr>
        <p:spPr>
          <a:xfrm>
            <a:off x="688157" y="199382"/>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Comparison of models</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45" name="Google Shape;245;p84"/>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pic>
        <p:nvPicPr>
          <p:cNvPr id="246" name="Google Shape;246;p84"/>
          <p:cNvPicPr preferRelativeResize="0"/>
          <p:nvPr/>
        </p:nvPicPr>
        <p:blipFill>
          <a:blip r:embed="rId5">
            <a:alphaModFix/>
          </a:blip>
          <a:stretch>
            <a:fillRect/>
          </a:stretch>
        </p:blipFill>
        <p:spPr>
          <a:xfrm>
            <a:off x="816638" y="1039854"/>
            <a:ext cx="7510717" cy="53381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0" name="Shape 250"/>
        <p:cNvGrpSpPr/>
        <p:nvPr/>
      </p:nvGrpSpPr>
      <p:grpSpPr>
        <a:xfrm>
          <a:off x="0" y="0"/>
          <a:ext cx="0" cy="0"/>
          <a:chOff x="0" y="0"/>
          <a:chExt cx="0" cy="0"/>
        </a:xfrm>
      </p:grpSpPr>
      <p:sp>
        <p:nvSpPr>
          <p:cNvPr id="251" name="Google Shape;251;p85"/>
          <p:cNvSpPr txBox="1"/>
          <p:nvPr/>
        </p:nvSpPr>
        <p:spPr>
          <a:xfrm>
            <a:off x="688157" y="199382"/>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Final model</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52" name="Google Shape;252;p85"/>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53" name="Google Shape;253;p85"/>
          <p:cNvSpPr txBox="1"/>
          <p:nvPr/>
        </p:nvSpPr>
        <p:spPr>
          <a:xfrm>
            <a:off x="68125" y="990250"/>
            <a:ext cx="8890800" cy="492540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Logistic Regression is the final model we have selected</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Confusion Matrix </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Score</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Classification </a:t>
            </a:r>
            <a:endParaRPr/>
          </a:p>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  Report</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002060"/>
              </a:solidFill>
            </a:endParaRPr>
          </a:p>
          <a:p>
            <a:pPr indent="0" lvl="0" marL="0" marR="0" rtl="0" algn="l">
              <a:lnSpc>
                <a:spcPct val="100000"/>
              </a:lnSpc>
              <a:spcBef>
                <a:spcPts val="0"/>
              </a:spcBef>
              <a:spcAft>
                <a:spcPts val="0"/>
              </a:spcAft>
              <a:buNone/>
            </a:pPr>
            <a:r>
              <a:t/>
            </a:r>
            <a:endParaRPr b="1" sz="2000">
              <a:solidFill>
                <a:srgbClr val="002060"/>
              </a:solidFill>
            </a:endParaRPr>
          </a:p>
          <a:p>
            <a:pPr indent="0" lvl="0" marL="0" marR="0" rtl="0" algn="l">
              <a:lnSpc>
                <a:spcPct val="100000"/>
              </a:lnSpc>
              <a:spcBef>
                <a:spcPts val="0"/>
              </a:spcBef>
              <a:spcAft>
                <a:spcPts val="0"/>
              </a:spcAft>
              <a:buNone/>
            </a:pPr>
            <a:r>
              <a:t/>
            </a:r>
            <a:endParaRPr b="1" sz="2000">
              <a:solidFill>
                <a:srgbClr val="002060"/>
              </a:solidFill>
            </a:endParaRPr>
          </a:p>
          <a:p>
            <a:pPr indent="-127000" lvl="0" marL="0" rtl="0" algn="l">
              <a:spcBef>
                <a:spcPts val="0"/>
              </a:spcBef>
              <a:spcAft>
                <a:spcPts val="0"/>
              </a:spcAft>
              <a:buClr>
                <a:srgbClr val="002060"/>
              </a:buClr>
              <a:buSzPts val="2000"/>
              <a:buFont typeface="Noto Sans Symbols"/>
              <a:buChar char="❖"/>
            </a:pPr>
            <a:r>
              <a:rPr b="1" lang="en-US" sz="2000">
                <a:solidFill>
                  <a:srgbClr val="002060"/>
                </a:solidFill>
              </a:rPr>
              <a:t> ROC Curve </a:t>
            </a:r>
            <a:endParaRPr b="1" sz="2000">
              <a:solidFill>
                <a:srgbClr val="002060"/>
              </a:solidFil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254" name="Google Shape;254;p85"/>
          <p:cNvPicPr preferRelativeResize="0"/>
          <p:nvPr/>
        </p:nvPicPr>
        <p:blipFill rotWithShape="1">
          <a:blip r:embed="rId5">
            <a:alphaModFix/>
          </a:blip>
          <a:srcRect b="0" l="0" r="0" t="0"/>
          <a:stretch/>
        </p:blipFill>
        <p:spPr>
          <a:xfrm>
            <a:off x="2873021" y="1414734"/>
            <a:ext cx="1101514" cy="615553"/>
          </a:xfrm>
          <a:prstGeom prst="rect">
            <a:avLst/>
          </a:prstGeom>
          <a:noFill/>
          <a:ln>
            <a:noFill/>
          </a:ln>
        </p:spPr>
      </p:pic>
      <p:pic>
        <p:nvPicPr>
          <p:cNvPr id="255" name="Google Shape;255;p85"/>
          <p:cNvPicPr preferRelativeResize="0"/>
          <p:nvPr/>
        </p:nvPicPr>
        <p:blipFill>
          <a:blip r:embed="rId6">
            <a:alphaModFix/>
          </a:blip>
          <a:stretch>
            <a:fillRect/>
          </a:stretch>
        </p:blipFill>
        <p:spPr>
          <a:xfrm>
            <a:off x="2873025" y="2230011"/>
            <a:ext cx="4667250" cy="619125"/>
          </a:xfrm>
          <a:prstGeom prst="rect">
            <a:avLst/>
          </a:prstGeom>
          <a:noFill/>
          <a:ln>
            <a:noFill/>
          </a:ln>
        </p:spPr>
      </p:pic>
      <p:pic>
        <p:nvPicPr>
          <p:cNvPr id="256" name="Google Shape;256;p85"/>
          <p:cNvPicPr preferRelativeResize="0"/>
          <p:nvPr/>
        </p:nvPicPr>
        <p:blipFill>
          <a:blip r:embed="rId7">
            <a:alphaModFix/>
          </a:blip>
          <a:stretch>
            <a:fillRect/>
          </a:stretch>
        </p:blipFill>
        <p:spPr>
          <a:xfrm>
            <a:off x="2873025" y="3048849"/>
            <a:ext cx="5437760" cy="1868751"/>
          </a:xfrm>
          <a:prstGeom prst="rect">
            <a:avLst/>
          </a:prstGeom>
          <a:noFill/>
          <a:ln>
            <a:noFill/>
          </a:ln>
        </p:spPr>
      </p:pic>
      <p:pic>
        <p:nvPicPr>
          <p:cNvPr id="257" name="Google Shape;257;p85"/>
          <p:cNvPicPr preferRelativeResize="0"/>
          <p:nvPr/>
        </p:nvPicPr>
        <p:blipFill>
          <a:blip r:embed="rId8">
            <a:alphaModFix/>
          </a:blip>
          <a:stretch>
            <a:fillRect/>
          </a:stretch>
        </p:blipFill>
        <p:spPr>
          <a:xfrm>
            <a:off x="2873025" y="5117325"/>
            <a:ext cx="3166101" cy="156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1" name="Shape 261"/>
        <p:cNvGrpSpPr/>
        <p:nvPr/>
      </p:nvGrpSpPr>
      <p:grpSpPr>
        <a:xfrm>
          <a:off x="0" y="0"/>
          <a:ext cx="0" cy="0"/>
          <a:chOff x="0" y="0"/>
          <a:chExt cx="0" cy="0"/>
        </a:xfrm>
      </p:grpSpPr>
      <p:sp>
        <p:nvSpPr>
          <p:cNvPr id="262" name="Google Shape;262;p86"/>
          <p:cNvSpPr txBox="1"/>
          <p:nvPr/>
        </p:nvSpPr>
        <p:spPr>
          <a:xfrm>
            <a:off x="1336229" y="2413378"/>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MODEL </a:t>
            </a:r>
            <a:r>
              <a:rPr b="1" i="0" lang="en-US" sz="3200" u="none" cap="none" strike="noStrike">
                <a:solidFill>
                  <a:srgbClr val="002776"/>
                </a:solidFill>
                <a:latin typeface="Algerian"/>
                <a:ea typeface="Algerian"/>
                <a:cs typeface="Algerian"/>
                <a:sym typeface="Algerian"/>
              </a:rPr>
              <a:t>Deployment</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63" name="Google Shape;263;p86"/>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1" name="Shape 111"/>
        <p:cNvGrpSpPr/>
        <p:nvPr/>
      </p:nvGrpSpPr>
      <p:grpSpPr>
        <a:xfrm>
          <a:off x="0" y="0"/>
          <a:ext cx="0" cy="0"/>
          <a:chOff x="0" y="0"/>
          <a:chExt cx="0" cy="0"/>
        </a:xfrm>
      </p:grpSpPr>
      <p:sp>
        <p:nvSpPr>
          <p:cNvPr id="112" name="Google Shape;112;p2"/>
          <p:cNvSpPr txBox="1"/>
          <p:nvPr/>
        </p:nvSpPr>
        <p:spPr>
          <a:xfrm>
            <a:off x="0" y="112649"/>
            <a:ext cx="8566030" cy="28622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BUSINESS PROBLEM</a:t>
            </a:r>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002776"/>
              </a:solidFill>
              <a:latin typeface="Algerian"/>
              <a:ea typeface="Algerian"/>
              <a:cs typeface="Algerian"/>
              <a:sym typeface="Algerian"/>
            </a:endParaRPr>
          </a:p>
          <a:p>
            <a:pPr indent="0" lvl="0" marL="0" marR="0" rtl="0" algn="ctr">
              <a:lnSpc>
                <a:spcPct val="100000"/>
              </a:lnSpc>
              <a:spcBef>
                <a:spcPts val="0"/>
              </a:spcBef>
              <a:spcAft>
                <a:spcPts val="0"/>
              </a:spcAft>
              <a:buNone/>
            </a:pPr>
            <a:r>
              <a:t/>
            </a:r>
            <a:endParaRPr b="1" i="0" sz="2000" u="none" cap="none" strike="noStrike">
              <a:solidFill>
                <a:srgbClr val="00277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002776"/>
              </a:solidFill>
              <a:latin typeface="Algerian"/>
              <a:ea typeface="Algerian"/>
              <a:cs typeface="Algerian"/>
              <a:sym typeface="Algerian"/>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002776"/>
              </a:solidFill>
              <a:latin typeface="Algerian"/>
              <a:ea typeface="Algerian"/>
              <a:cs typeface="Algerian"/>
              <a:sym typeface="Algeri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p:txBody>
      </p:sp>
      <p:sp>
        <p:nvSpPr>
          <p:cNvPr id="113" name="Google Shape;113;p2"/>
          <p:cNvSpPr txBox="1"/>
          <p:nvPr/>
        </p:nvSpPr>
        <p:spPr>
          <a:xfrm>
            <a:off x="-20236" y="3632940"/>
            <a:ext cx="8979000" cy="69245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Verdana"/>
              <a:ea typeface="Verdana"/>
              <a:cs typeface="Verdana"/>
              <a:sym typeface="Verdana"/>
            </a:endParaRPr>
          </a:p>
        </p:txBody>
      </p:sp>
      <p:pic>
        <p:nvPicPr>
          <p:cNvPr id="114" name="Google Shape;114;p2"/>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15" name="Google Shape;115;p2"/>
          <p:cNvSpPr txBox="1"/>
          <p:nvPr/>
        </p:nvSpPr>
        <p:spPr>
          <a:xfrm>
            <a:off x="8" y="635875"/>
            <a:ext cx="6985200" cy="1112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6" name="Google Shape;116;p2"/>
          <p:cNvSpPr/>
          <p:nvPr/>
        </p:nvSpPr>
        <p:spPr>
          <a:xfrm>
            <a:off x="664233" y="1252542"/>
            <a:ext cx="7625751" cy="40318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2060"/>
                </a:solidFill>
                <a:latin typeface="Arial"/>
                <a:ea typeface="Arial"/>
                <a:cs typeface="Arial"/>
                <a:sym typeface="Arial"/>
              </a:rPr>
              <a:t>Product Chosen – SJCAM SJ6 Legend Action Camera</a:t>
            </a:r>
            <a:endParaRPr/>
          </a:p>
          <a:p>
            <a:pPr indent="0" lvl="0" marL="0" marR="0" rtl="0" algn="l">
              <a:lnSpc>
                <a:spcPct val="100000"/>
              </a:lnSpc>
              <a:spcBef>
                <a:spcPts val="0"/>
              </a:spcBef>
              <a:spcAft>
                <a:spcPts val="0"/>
              </a:spcAft>
              <a:buNone/>
            </a:pPr>
            <a:r>
              <a:rPr b="1" i="0" lang="en-US" sz="1600" u="none" cap="none" strike="noStrike">
                <a:solidFill>
                  <a:srgbClr val="00206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US" sz="1600" u="none" cap="none" strike="noStrike">
                <a:solidFill>
                  <a:srgbClr val="002060"/>
                </a:solidFill>
                <a:latin typeface="Arial"/>
                <a:ea typeface="Arial"/>
                <a:cs typeface="Arial"/>
                <a:sym typeface="Arial"/>
              </a:rPr>
              <a:t>After doing the Sentimental Analysis of the Customer reviews from Amazon Website about SJCAM SJ6 Legend Action Camera can the conclusions which are being mentioned below can be authorized  :</a:t>
            </a:r>
            <a:endParaRPr/>
          </a:p>
          <a:p>
            <a:pPr indent="0" lvl="0" marL="0" marR="0" rtl="0" algn="l">
              <a:lnSpc>
                <a:spcPct val="100000"/>
              </a:lnSpc>
              <a:spcBef>
                <a:spcPts val="0"/>
              </a:spcBef>
              <a:spcAft>
                <a:spcPts val="0"/>
              </a:spcAft>
              <a:buNone/>
            </a:pPr>
            <a:r>
              <a:t/>
            </a:r>
            <a:endParaRPr b="1" i="0" sz="16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2060"/>
                </a:solidFill>
                <a:latin typeface="Arial"/>
                <a:ea typeface="Arial"/>
                <a:cs typeface="Arial"/>
                <a:sym typeface="Arial"/>
              </a:rPr>
              <a:t>Is the service incredible with its all good design abilities</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2060"/>
                </a:solidFill>
                <a:latin typeface="Arial"/>
                <a:ea typeface="Arial"/>
                <a:cs typeface="Arial"/>
                <a:sym typeface="Arial"/>
              </a:rPr>
              <a:t>Is the LCD panel assists in better control to all camera settings</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2060"/>
                </a:solidFill>
                <a:latin typeface="Arial"/>
                <a:ea typeface="Arial"/>
                <a:cs typeface="Arial"/>
                <a:sym typeface="Arial"/>
              </a:rPr>
              <a:t>Can access of all recording modes for underwater shooting be done</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2060"/>
                </a:solidFill>
                <a:latin typeface="Arial"/>
                <a:ea typeface="Arial"/>
                <a:cs typeface="Arial"/>
                <a:sym typeface="Arial"/>
              </a:rPr>
              <a:t>Is their low audio quality</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2060"/>
                </a:solidFill>
                <a:latin typeface="Arial"/>
                <a:ea typeface="Arial"/>
                <a:cs typeface="Arial"/>
                <a:sym typeface="Arial"/>
              </a:rPr>
              <a:t>Is the costing of the product impressive</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2060"/>
                </a:solidFill>
                <a:latin typeface="Arial"/>
                <a:ea typeface="Arial"/>
                <a:cs typeface="Arial"/>
                <a:sym typeface="Arial"/>
              </a:rPr>
              <a:t>Concluding all these features and doing the sentimental analysis of the customer reviews can this particular product SJCAM SJ6 Legend Action Camera can be a good replacement of GoPro Action Camera which is the best in this particular segment.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7" name="Shape 267"/>
        <p:cNvGrpSpPr/>
        <p:nvPr/>
      </p:nvGrpSpPr>
      <p:grpSpPr>
        <a:xfrm>
          <a:off x="0" y="0"/>
          <a:ext cx="0" cy="0"/>
          <a:chOff x="0" y="0"/>
          <a:chExt cx="0" cy="0"/>
        </a:xfrm>
      </p:grpSpPr>
      <p:sp>
        <p:nvSpPr>
          <p:cNvPr id="268" name="Google Shape;268;p87"/>
          <p:cNvSpPr txBox="1"/>
          <p:nvPr/>
        </p:nvSpPr>
        <p:spPr>
          <a:xfrm>
            <a:off x="670149" y="100245"/>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Deployment</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69" name="Google Shape;269;p87"/>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70" name="Google Shape;270;p87"/>
          <p:cNvSpPr txBox="1"/>
          <p:nvPr/>
        </p:nvSpPr>
        <p:spPr>
          <a:xfrm>
            <a:off x="132200" y="876324"/>
            <a:ext cx="8341800" cy="286290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Deployment is done through “Streamlit Package”</a:t>
            </a:r>
            <a:endParaRPr b="1" sz="2000">
              <a:solidFill>
                <a:srgbClr val="002060"/>
              </a:solidFill>
            </a:endParaRPr>
          </a:p>
          <a:p>
            <a:pPr indent="-355600" lvl="0" marL="457200" rtl="0" algn="l">
              <a:spcBef>
                <a:spcPts val="0"/>
              </a:spcBef>
              <a:spcAft>
                <a:spcPts val="0"/>
              </a:spcAft>
              <a:buClr>
                <a:srgbClr val="002060"/>
              </a:buClr>
              <a:buSzPts val="2000"/>
              <a:buChar char="❖"/>
            </a:pPr>
            <a:r>
              <a:rPr b="1" lang="en-US" sz="2000">
                <a:solidFill>
                  <a:srgbClr val="002060"/>
                </a:solidFill>
              </a:rPr>
              <a:t>Deployed Link: https://share.streamlit.io/mariahsvaliaveedan/sentimental-analysis/main/app.py</a:t>
            </a:r>
            <a:endParaRPr b="1" sz="2000">
              <a:solidFill>
                <a:srgbClr val="002060"/>
              </a:solidFill>
            </a:endParaRPr>
          </a:p>
          <a:p>
            <a:pPr indent="0" lvl="0" marL="457200" marR="0" rtl="0" algn="l">
              <a:lnSpc>
                <a:spcPct val="100000"/>
              </a:lnSpc>
              <a:spcBef>
                <a:spcPts val="0"/>
              </a:spcBef>
              <a:spcAft>
                <a:spcPts val="0"/>
              </a:spcAft>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The first page of deployment is “About Product” in which information regarding product is provided.</a:t>
            </a:r>
            <a:endParaRPr b="1" i="0" sz="20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002060"/>
              </a:solidFill>
            </a:endParaRPr>
          </a:p>
          <a:p>
            <a:pPr indent="0" lvl="0" marL="0" marR="0" rtl="0" algn="l">
              <a:lnSpc>
                <a:spcPct val="100000"/>
              </a:lnSpc>
              <a:spcBef>
                <a:spcPts val="0"/>
              </a:spcBef>
              <a:spcAft>
                <a:spcPts val="0"/>
              </a:spcAft>
              <a:buNone/>
            </a:pPr>
            <a:r>
              <a:t/>
            </a:r>
            <a:endParaRPr b="1" sz="2000">
              <a:solidFill>
                <a:srgbClr val="002060"/>
              </a:solidFill>
            </a:endParaRPr>
          </a:p>
        </p:txBody>
      </p:sp>
      <p:pic>
        <p:nvPicPr>
          <p:cNvPr id="271" name="Google Shape;271;p87"/>
          <p:cNvPicPr preferRelativeResize="0"/>
          <p:nvPr/>
        </p:nvPicPr>
        <p:blipFill>
          <a:blip r:embed="rId5">
            <a:alphaModFix/>
          </a:blip>
          <a:stretch>
            <a:fillRect/>
          </a:stretch>
        </p:blipFill>
        <p:spPr>
          <a:xfrm>
            <a:off x="892175" y="3429000"/>
            <a:ext cx="3400251" cy="31576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5" name="Shape 275"/>
        <p:cNvGrpSpPr/>
        <p:nvPr/>
      </p:nvGrpSpPr>
      <p:grpSpPr>
        <a:xfrm>
          <a:off x="0" y="0"/>
          <a:ext cx="0" cy="0"/>
          <a:chOff x="0" y="0"/>
          <a:chExt cx="0" cy="0"/>
        </a:xfrm>
      </p:grpSpPr>
      <p:sp>
        <p:nvSpPr>
          <p:cNvPr id="276" name="Google Shape;276;p88"/>
          <p:cNvSpPr txBox="1"/>
          <p:nvPr/>
        </p:nvSpPr>
        <p:spPr>
          <a:xfrm>
            <a:off x="670149" y="100245"/>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Deployment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77" name="Google Shape;277;p88"/>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78" name="Google Shape;278;p88"/>
          <p:cNvSpPr txBox="1"/>
          <p:nvPr/>
        </p:nvSpPr>
        <p:spPr>
          <a:xfrm>
            <a:off x="132188" y="876327"/>
            <a:ext cx="8341663" cy="132343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second page is of customer input and the result of sentimental analysis.</a:t>
            </a:r>
            <a:endParaRPr/>
          </a:p>
          <a:p>
            <a:pPr indent="0" lvl="0" marL="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following </a:t>
            </a:r>
            <a:r>
              <a:rPr b="1" i="0" lang="en-US" sz="2000" u="none" cap="none" strike="noStrike">
                <a:solidFill>
                  <a:srgbClr val="002060"/>
                </a:solidFill>
                <a:latin typeface="Arial"/>
                <a:ea typeface="Arial"/>
                <a:cs typeface="Arial"/>
                <a:sym typeface="Arial"/>
              </a:rPr>
              <a:t>is about “Positive Sentiment” :</a:t>
            </a:r>
            <a:endParaRPr b="1" i="0" sz="2000" u="none" cap="none" strike="noStrike">
              <a:solidFill>
                <a:srgbClr val="002060"/>
              </a:solidFill>
              <a:latin typeface="Arial"/>
              <a:ea typeface="Arial"/>
              <a:cs typeface="Arial"/>
              <a:sym typeface="Arial"/>
            </a:endParaRPr>
          </a:p>
        </p:txBody>
      </p:sp>
      <p:pic>
        <p:nvPicPr>
          <p:cNvPr id="279" name="Google Shape;279;p88"/>
          <p:cNvPicPr preferRelativeResize="0"/>
          <p:nvPr/>
        </p:nvPicPr>
        <p:blipFill>
          <a:blip r:embed="rId5">
            <a:alphaModFix/>
          </a:blip>
          <a:stretch>
            <a:fillRect/>
          </a:stretch>
        </p:blipFill>
        <p:spPr>
          <a:xfrm>
            <a:off x="962175" y="2322600"/>
            <a:ext cx="4053375" cy="43534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3" name="Shape 283"/>
        <p:cNvGrpSpPr/>
        <p:nvPr/>
      </p:nvGrpSpPr>
      <p:grpSpPr>
        <a:xfrm>
          <a:off x="0" y="0"/>
          <a:ext cx="0" cy="0"/>
          <a:chOff x="0" y="0"/>
          <a:chExt cx="0" cy="0"/>
        </a:xfrm>
      </p:grpSpPr>
      <p:sp>
        <p:nvSpPr>
          <p:cNvPr id="284" name="Google Shape;284;p89"/>
          <p:cNvSpPr txBox="1"/>
          <p:nvPr/>
        </p:nvSpPr>
        <p:spPr>
          <a:xfrm>
            <a:off x="670149" y="100245"/>
            <a:ext cx="710160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Deployment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85" name="Google Shape;285;p89"/>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286" name="Google Shape;286;p89"/>
          <p:cNvSpPr txBox="1"/>
          <p:nvPr/>
        </p:nvSpPr>
        <p:spPr>
          <a:xfrm>
            <a:off x="132188" y="876327"/>
            <a:ext cx="8341663" cy="132343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second page is of customer input and the result of sentimental analysis.</a:t>
            </a:r>
            <a:endParaRPr/>
          </a:p>
          <a:p>
            <a:pPr indent="0" lvl="0" marL="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following is about “</a:t>
            </a:r>
            <a:r>
              <a:rPr b="1" i="0" lang="en-US" sz="2000" u="none" cap="none" strike="noStrike">
                <a:solidFill>
                  <a:srgbClr val="002060"/>
                </a:solidFill>
                <a:latin typeface="Arial"/>
                <a:ea typeface="Arial"/>
                <a:cs typeface="Arial"/>
                <a:sym typeface="Arial"/>
              </a:rPr>
              <a:t>Negative</a:t>
            </a: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S</a:t>
            </a:r>
            <a:r>
              <a:rPr b="1" i="0" lang="en-US" sz="2000" u="none" cap="none" strike="noStrike">
                <a:solidFill>
                  <a:srgbClr val="002060"/>
                </a:solidFill>
                <a:latin typeface="Arial"/>
                <a:ea typeface="Arial"/>
                <a:cs typeface="Arial"/>
                <a:sym typeface="Arial"/>
              </a:rPr>
              <a:t>entiment” :</a:t>
            </a:r>
            <a:endParaRPr/>
          </a:p>
        </p:txBody>
      </p:sp>
      <p:pic>
        <p:nvPicPr>
          <p:cNvPr id="287" name="Google Shape;287;p89"/>
          <p:cNvPicPr preferRelativeResize="0"/>
          <p:nvPr/>
        </p:nvPicPr>
        <p:blipFill>
          <a:blip r:embed="rId5">
            <a:alphaModFix/>
          </a:blip>
          <a:stretch>
            <a:fillRect/>
          </a:stretch>
        </p:blipFill>
        <p:spPr>
          <a:xfrm>
            <a:off x="999375" y="2352175"/>
            <a:ext cx="4008450" cy="43534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91" name="Shape 291"/>
        <p:cNvGrpSpPr/>
        <p:nvPr/>
      </p:nvGrpSpPr>
      <p:grpSpPr>
        <a:xfrm>
          <a:off x="0" y="0"/>
          <a:ext cx="0" cy="0"/>
          <a:chOff x="0" y="0"/>
          <a:chExt cx="0" cy="0"/>
        </a:xfrm>
      </p:grpSpPr>
      <p:sp>
        <p:nvSpPr>
          <p:cNvPr id="292" name="Google Shape;292;g114d48504b8_0_22"/>
          <p:cNvSpPr txBox="1"/>
          <p:nvPr/>
        </p:nvSpPr>
        <p:spPr>
          <a:xfrm>
            <a:off x="670149" y="100245"/>
            <a:ext cx="71016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Deployment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293" name="Google Shape;293;g114d48504b8_0_22"/>
          <p:cNvPicPr preferRelativeResize="0"/>
          <p:nvPr/>
        </p:nvPicPr>
        <p:blipFill rotWithShape="1">
          <a:blip r:embed="rId4">
            <a:alphaModFix/>
          </a:blip>
          <a:srcRect b="0" l="0" r="0" t="0"/>
          <a:stretch/>
        </p:blipFill>
        <p:spPr>
          <a:xfrm>
            <a:off x="7771754" y="100245"/>
            <a:ext cx="1187050" cy="411359"/>
          </a:xfrm>
          <a:prstGeom prst="rect">
            <a:avLst/>
          </a:prstGeom>
          <a:noFill/>
          <a:ln>
            <a:noFill/>
          </a:ln>
        </p:spPr>
      </p:pic>
      <p:sp>
        <p:nvSpPr>
          <p:cNvPr id="294" name="Google Shape;294;g114d48504b8_0_22"/>
          <p:cNvSpPr txBox="1"/>
          <p:nvPr/>
        </p:nvSpPr>
        <p:spPr>
          <a:xfrm>
            <a:off x="132188" y="876327"/>
            <a:ext cx="8341800" cy="132360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second page is of customer input and the result of sentimental analysis.</a:t>
            </a:r>
            <a:endParaRPr/>
          </a:p>
          <a:p>
            <a:pPr indent="0" lvl="0" marL="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The following is about “</a:t>
            </a:r>
            <a:r>
              <a:rPr b="1" lang="en-US" sz="2000">
                <a:solidFill>
                  <a:srgbClr val="002060"/>
                </a:solidFill>
              </a:rPr>
              <a:t>Neutral</a:t>
            </a: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S</a:t>
            </a:r>
            <a:r>
              <a:rPr b="1" i="0" lang="en-US" sz="2000" u="none" cap="none" strike="noStrike">
                <a:solidFill>
                  <a:srgbClr val="002060"/>
                </a:solidFill>
                <a:latin typeface="Arial"/>
                <a:ea typeface="Arial"/>
                <a:cs typeface="Arial"/>
                <a:sym typeface="Arial"/>
              </a:rPr>
              <a:t>entiment” :</a:t>
            </a:r>
            <a:endParaRPr/>
          </a:p>
        </p:txBody>
      </p:sp>
      <p:pic>
        <p:nvPicPr>
          <p:cNvPr id="295" name="Google Shape;295;g114d48504b8_0_22"/>
          <p:cNvPicPr preferRelativeResize="0"/>
          <p:nvPr/>
        </p:nvPicPr>
        <p:blipFill>
          <a:blip r:embed="rId5">
            <a:alphaModFix/>
          </a:blip>
          <a:stretch>
            <a:fillRect/>
          </a:stretch>
        </p:blipFill>
        <p:spPr>
          <a:xfrm>
            <a:off x="818450" y="2327650"/>
            <a:ext cx="3992025" cy="4353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99" name="Shape 299"/>
        <p:cNvGrpSpPr/>
        <p:nvPr/>
      </p:nvGrpSpPr>
      <p:grpSpPr>
        <a:xfrm>
          <a:off x="0" y="0"/>
          <a:ext cx="0" cy="0"/>
          <a:chOff x="0" y="0"/>
          <a:chExt cx="0" cy="0"/>
        </a:xfrm>
      </p:grpSpPr>
      <p:sp>
        <p:nvSpPr>
          <p:cNvPr id="300" name="Google Shape;300;g114d48504b8_0_6"/>
          <p:cNvSpPr txBox="1"/>
          <p:nvPr/>
        </p:nvSpPr>
        <p:spPr>
          <a:xfrm>
            <a:off x="117424" y="511595"/>
            <a:ext cx="71016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rgbClr val="002776"/>
                </a:solidFill>
                <a:latin typeface="Algerian"/>
                <a:ea typeface="Algerian"/>
                <a:cs typeface="Algerian"/>
                <a:sym typeface="Algerian"/>
              </a:rPr>
              <a:t>Challenges Faced AND SOLUTIONS</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301" name="Google Shape;301;g114d48504b8_0_6"/>
          <p:cNvPicPr preferRelativeResize="0"/>
          <p:nvPr/>
        </p:nvPicPr>
        <p:blipFill rotWithShape="1">
          <a:blip r:embed="rId4">
            <a:alphaModFix/>
          </a:blip>
          <a:srcRect b="0" l="0" r="0" t="0"/>
          <a:stretch/>
        </p:blipFill>
        <p:spPr>
          <a:xfrm>
            <a:off x="7771754" y="100245"/>
            <a:ext cx="1187050" cy="411359"/>
          </a:xfrm>
          <a:prstGeom prst="rect">
            <a:avLst/>
          </a:prstGeom>
          <a:noFill/>
          <a:ln>
            <a:noFill/>
          </a:ln>
        </p:spPr>
      </p:pic>
      <p:sp>
        <p:nvSpPr>
          <p:cNvPr id="302" name="Google Shape;302;g114d48504b8_0_6"/>
          <p:cNvSpPr txBox="1"/>
          <p:nvPr/>
        </p:nvSpPr>
        <p:spPr>
          <a:xfrm>
            <a:off x="117425" y="1310200"/>
            <a:ext cx="85215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002060"/>
              </a:solidFill>
            </a:endParaRPr>
          </a:p>
          <a:p>
            <a:pPr indent="-355600" lvl="0" marL="457200" rtl="0" algn="l">
              <a:spcBef>
                <a:spcPts val="0"/>
              </a:spcBef>
              <a:spcAft>
                <a:spcPts val="0"/>
              </a:spcAft>
              <a:buClr>
                <a:srgbClr val="002060"/>
              </a:buClr>
              <a:buSzPts val="2000"/>
              <a:buChar char="❖"/>
            </a:pPr>
            <a:r>
              <a:rPr b="1" lang="en-US" sz="2000">
                <a:solidFill>
                  <a:srgbClr val="002060"/>
                </a:solidFill>
              </a:rPr>
              <a:t>Which method to choose for review extraction from Amzon</a:t>
            </a:r>
            <a:r>
              <a:rPr b="1" lang="en-US" sz="2000">
                <a:solidFill>
                  <a:srgbClr val="002060"/>
                </a:solidFill>
              </a:rPr>
              <a:t>.? </a:t>
            </a:r>
            <a:endParaRPr b="1" sz="2000">
              <a:solidFill>
                <a:srgbClr val="002060"/>
              </a:solidFill>
            </a:endParaRPr>
          </a:p>
          <a:p>
            <a:pPr indent="-355600" lvl="1" marL="914400" rtl="0" algn="l">
              <a:spcBef>
                <a:spcPts val="0"/>
              </a:spcBef>
              <a:spcAft>
                <a:spcPts val="0"/>
              </a:spcAft>
              <a:buClr>
                <a:srgbClr val="002060"/>
              </a:buClr>
              <a:buSzPts val="2000"/>
              <a:buChar char="➢"/>
            </a:pPr>
            <a:r>
              <a:rPr b="1" lang="en-US" sz="2000">
                <a:solidFill>
                  <a:srgbClr val="002060"/>
                </a:solidFill>
              </a:rPr>
              <a:t>Beautiful Soup Library was used. as it was easy to code and understand</a:t>
            </a:r>
            <a:endParaRPr b="1" sz="2000">
              <a:solidFill>
                <a:srgbClr val="002060"/>
              </a:solidFill>
            </a:endParaRPr>
          </a:p>
          <a:p>
            <a:pPr indent="0" lvl="0" marL="0" rtl="0" algn="l">
              <a:spcBef>
                <a:spcPts val="0"/>
              </a:spcBef>
              <a:spcAft>
                <a:spcPts val="0"/>
              </a:spcAft>
              <a:buNone/>
            </a:pPr>
            <a:r>
              <a:t/>
            </a:r>
            <a:endParaRPr b="1" sz="2000">
              <a:solidFill>
                <a:srgbClr val="002060"/>
              </a:solidFill>
            </a:endParaRPr>
          </a:p>
          <a:p>
            <a:pPr indent="-355600" lvl="0" marL="457200" rtl="0" algn="l">
              <a:spcBef>
                <a:spcPts val="0"/>
              </a:spcBef>
              <a:spcAft>
                <a:spcPts val="0"/>
              </a:spcAft>
              <a:buClr>
                <a:srgbClr val="002060"/>
              </a:buClr>
              <a:buSzPts val="2000"/>
              <a:buChar char="❖"/>
            </a:pPr>
            <a:r>
              <a:rPr b="1" lang="en-US" sz="2000">
                <a:solidFill>
                  <a:srgbClr val="002060"/>
                </a:solidFill>
              </a:rPr>
              <a:t>Which method to choose for sampling data, as the data was imbalanced.?</a:t>
            </a:r>
            <a:endParaRPr b="1" sz="2000">
              <a:solidFill>
                <a:srgbClr val="002060"/>
              </a:solidFill>
            </a:endParaRPr>
          </a:p>
          <a:p>
            <a:pPr indent="-355600" lvl="1" marL="914400" rtl="0" algn="l">
              <a:spcBef>
                <a:spcPts val="0"/>
              </a:spcBef>
              <a:spcAft>
                <a:spcPts val="0"/>
              </a:spcAft>
              <a:buClr>
                <a:srgbClr val="002060"/>
              </a:buClr>
              <a:buSzPts val="2000"/>
              <a:buChar char="➢"/>
            </a:pPr>
            <a:r>
              <a:rPr b="1" lang="en-US" sz="2000">
                <a:solidFill>
                  <a:srgbClr val="002060"/>
                </a:solidFill>
              </a:rPr>
              <a:t>SMOTE-Tomek method was used as it combines oversampling and undersampling.</a:t>
            </a:r>
            <a:endParaRPr b="1" sz="2000">
              <a:solidFill>
                <a:srgbClr val="002060"/>
              </a:solidFill>
            </a:endParaRPr>
          </a:p>
          <a:p>
            <a:pPr indent="0" lvl="0" marL="0" rtl="0" algn="l">
              <a:spcBef>
                <a:spcPts val="0"/>
              </a:spcBef>
              <a:spcAft>
                <a:spcPts val="0"/>
              </a:spcAft>
              <a:buNone/>
            </a:pPr>
            <a:r>
              <a:t/>
            </a:r>
            <a:endParaRPr b="1" sz="2000">
              <a:solidFill>
                <a:srgbClr val="002060"/>
              </a:solidFill>
            </a:endParaRPr>
          </a:p>
          <a:p>
            <a:pPr indent="-355600" lvl="0" marL="457200" rtl="0" algn="l">
              <a:spcBef>
                <a:spcPts val="0"/>
              </a:spcBef>
              <a:spcAft>
                <a:spcPts val="0"/>
              </a:spcAft>
              <a:buClr>
                <a:srgbClr val="002060"/>
              </a:buClr>
              <a:buSzPts val="2000"/>
              <a:buChar char="❖"/>
            </a:pPr>
            <a:r>
              <a:rPr b="1" lang="en-US" sz="2000">
                <a:solidFill>
                  <a:srgbClr val="002060"/>
                </a:solidFill>
              </a:rPr>
              <a:t>Which sentimental analysis method to use from various libraries available to classify the data.?</a:t>
            </a:r>
            <a:endParaRPr b="1" sz="2000">
              <a:solidFill>
                <a:srgbClr val="002060"/>
              </a:solidFill>
            </a:endParaRPr>
          </a:p>
          <a:p>
            <a:pPr indent="-355600" lvl="1" marL="914400" rtl="0" algn="l">
              <a:spcBef>
                <a:spcPts val="0"/>
              </a:spcBef>
              <a:spcAft>
                <a:spcPts val="0"/>
              </a:spcAft>
              <a:buClr>
                <a:srgbClr val="002060"/>
              </a:buClr>
              <a:buSzPts val="2000"/>
              <a:buChar char="➢"/>
            </a:pPr>
            <a:r>
              <a:rPr b="1" lang="en-US" sz="2000">
                <a:solidFill>
                  <a:srgbClr val="002060"/>
                </a:solidFill>
              </a:rPr>
              <a:t>TextBlob was adopted as it was easy and accuracy was also good.</a:t>
            </a:r>
            <a:endParaRPr b="1" sz="2000">
              <a:solidFill>
                <a:srgbClr val="002060"/>
              </a:solidFill>
            </a:endParaRPr>
          </a:p>
          <a:p>
            <a:pPr indent="0" lvl="0" marL="0" rtl="0" algn="l">
              <a:spcBef>
                <a:spcPts val="0"/>
              </a:spcBef>
              <a:spcAft>
                <a:spcPts val="0"/>
              </a:spcAft>
              <a:buNone/>
            </a:pPr>
            <a:r>
              <a:t/>
            </a:r>
            <a:endParaRPr b="1" sz="200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306" name="Shape 306"/>
        <p:cNvGrpSpPr/>
        <p:nvPr/>
      </p:nvGrpSpPr>
      <p:grpSpPr>
        <a:xfrm>
          <a:off x="0" y="0"/>
          <a:ext cx="0" cy="0"/>
          <a:chOff x="0" y="0"/>
          <a:chExt cx="0" cy="0"/>
        </a:xfrm>
      </p:grpSpPr>
      <p:sp>
        <p:nvSpPr>
          <p:cNvPr id="307" name="Google Shape;307;p90"/>
          <p:cNvSpPr/>
          <p:nvPr/>
        </p:nvSpPr>
        <p:spPr>
          <a:xfrm>
            <a:off x="2397905" y="2467003"/>
            <a:ext cx="453201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5400" u="none" cap="none" strike="noStrike">
                <a:solidFill>
                  <a:srgbClr val="146399"/>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0" name="Shape 120"/>
        <p:cNvGrpSpPr/>
        <p:nvPr/>
      </p:nvGrpSpPr>
      <p:grpSpPr>
        <a:xfrm>
          <a:off x="0" y="0"/>
          <a:ext cx="0" cy="0"/>
          <a:chOff x="0" y="0"/>
          <a:chExt cx="0" cy="0"/>
        </a:xfrm>
      </p:grpSpPr>
      <p:pic>
        <p:nvPicPr>
          <p:cNvPr id="121" name="Google Shape;121;p3"/>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22" name="Google Shape;122;p3"/>
          <p:cNvSpPr txBox="1"/>
          <p:nvPr/>
        </p:nvSpPr>
        <p:spPr>
          <a:xfrm>
            <a:off x="370390" y="266218"/>
            <a:ext cx="7065580"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rial"/>
                <a:ea typeface="Arial"/>
                <a:cs typeface="Arial"/>
                <a:sym typeface="Arial"/>
              </a:rPr>
              <a:t>        </a:t>
            </a:r>
            <a:r>
              <a:rPr b="1" i="0" lang="en-US" sz="3200" u="none" cap="none" strike="noStrike">
                <a:solidFill>
                  <a:srgbClr val="002776"/>
                </a:solidFill>
                <a:latin typeface="Algerian"/>
                <a:ea typeface="Algerian"/>
                <a:cs typeface="Algerian"/>
                <a:sym typeface="Algerian"/>
              </a:rPr>
              <a:t>PROJECT  ARCHITECTURE</a:t>
            </a:r>
            <a:endParaRPr b="0" i="0" sz="3200" u="none" cap="none" strike="noStrike">
              <a:solidFill>
                <a:srgbClr val="000000"/>
              </a:solidFill>
              <a:latin typeface="Algerian"/>
              <a:ea typeface="Algerian"/>
              <a:cs typeface="Algerian"/>
              <a:sym typeface="Algerian"/>
            </a:endParaRPr>
          </a:p>
        </p:txBody>
      </p:sp>
      <p:sp>
        <p:nvSpPr>
          <p:cNvPr id="123" name="Google Shape;123;p3"/>
          <p:cNvSpPr/>
          <p:nvPr/>
        </p:nvSpPr>
        <p:spPr>
          <a:xfrm>
            <a:off x="2122098" y="1000664"/>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DD</a:t>
            </a:r>
            <a:endParaRPr b="1" i="0" sz="1400" u="none" cap="none" strike="noStrike">
              <a:solidFill>
                <a:srgbClr val="8FD9FF"/>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3"/>
          <p:cNvSpPr/>
          <p:nvPr/>
        </p:nvSpPr>
        <p:spPr>
          <a:xfrm>
            <a:off x="2127849" y="3404560"/>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3"/>
          <p:cNvSpPr/>
          <p:nvPr/>
        </p:nvSpPr>
        <p:spPr>
          <a:xfrm>
            <a:off x="2159479" y="5972354"/>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3"/>
          <p:cNvSpPr/>
          <p:nvPr/>
        </p:nvSpPr>
        <p:spPr>
          <a:xfrm>
            <a:off x="2122097" y="1785666"/>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3"/>
          <p:cNvSpPr/>
          <p:nvPr/>
        </p:nvSpPr>
        <p:spPr>
          <a:xfrm>
            <a:off x="2127850" y="2585048"/>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3"/>
          <p:cNvSpPr/>
          <p:nvPr/>
        </p:nvSpPr>
        <p:spPr>
          <a:xfrm>
            <a:off x="2142227" y="4281577"/>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3"/>
          <p:cNvSpPr/>
          <p:nvPr/>
        </p:nvSpPr>
        <p:spPr>
          <a:xfrm>
            <a:off x="2165231" y="5115464"/>
            <a:ext cx="4692770" cy="569344"/>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3"/>
          <p:cNvSpPr txBox="1"/>
          <p:nvPr/>
        </p:nvSpPr>
        <p:spPr>
          <a:xfrm>
            <a:off x="2691441" y="1112808"/>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BUSINESS OBJECTIVE</a:t>
            </a:r>
            <a:endParaRPr/>
          </a:p>
        </p:txBody>
      </p:sp>
      <p:sp>
        <p:nvSpPr>
          <p:cNvPr id="131" name="Google Shape;131;p3"/>
          <p:cNvSpPr txBox="1"/>
          <p:nvPr/>
        </p:nvSpPr>
        <p:spPr>
          <a:xfrm>
            <a:off x="2748950" y="1946695"/>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DATA COLLECTION</a:t>
            </a:r>
            <a:endParaRPr/>
          </a:p>
        </p:txBody>
      </p:sp>
      <p:sp>
        <p:nvSpPr>
          <p:cNvPr id="132" name="Google Shape;132;p3"/>
          <p:cNvSpPr txBox="1"/>
          <p:nvPr/>
        </p:nvSpPr>
        <p:spPr>
          <a:xfrm>
            <a:off x="2783455" y="2697193"/>
            <a:ext cx="373811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EXPLORATORY  DATA  ANALYSIS</a:t>
            </a:r>
            <a:endParaRPr/>
          </a:p>
        </p:txBody>
      </p:sp>
      <p:sp>
        <p:nvSpPr>
          <p:cNvPr id="133" name="Google Shape;133;p3"/>
          <p:cNvSpPr txBox="1"/>
          <p:nvPr/>
        </p:nvSpPr>
        <p:spPr>
          <a:xfrm>
            <a:off x="2671313" y="5198854"/>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MODEL EVALUATION</a:t>
            </a:r>
            <a:endParaRPr/>
          </a:p>
        </p:txBody>
      </p:sp>
      <p:sp>
        <p:nvSpPr>
          <p:cNvPr id="134" name="Google Shape;134;p3"/>
          <p:cNvSpPr txBox="1"/>
          <p:nvPr/>
        </p:nvSpPr>
        <p:spPr>
          <a:xfrm>
            <a:off x="2702943" y="4367842"/>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MODEL SELECTION</a:t>
            </a:r>
            <a:endParaRPr/>
          </a:p>
        </p:txBody>
      </p:sp>
      <p:sp>
        <p:nvSpPr>
          <p:cNvPr id="135" name="Google Shape;135;p3"/>
          <p:cNvSpPr txBox="1"/>
          <p:nvPr/>
        </p:nvSpPr>
        <p:spPr>
          <a:xfrm>
            <a:off x="2743199" y="3502325"/>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DATA PREPROCESSING</a:t>
            </a:r>
            <a:endParaRPr/>
          </a:p>
        </p:txBody>
      </p:sp>
      <p:sp>
        <p:nvSpPr>
          <p:cNvPr id="136" name="Google Shape;136;p3"/>
          <p:cNvSpPr txBox="1"/>
          <p:nvPr/>
        </p:nvSpPr>
        <p:spPr>
          <a:xfrm>
            <a:off x="2740324" y="6087373"/>
            <a:ext cx="323490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accent5"/>
                </a:solidFill>
                <a:latin typeface="Arial"/>
                <a:ea typeface="Arial"/>
                <a:cs typeface="Arial"/>
                <a:sym typeface="Arial"/>
              </a:rPr>
              <a:t>MODEL DEPLOYMENT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73"/>
          <p:cNvSpPr/>
          <p:nvPr/>
        </p:nvSpPr>
        <p:spPr>
          <a:xfrm>
            <a:off x="2206676" y="411142"/>
            <a:ext cx="483177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600" u="none" cap="none" strike="noStrike">
                <a:solidFill>
                  <a:srgbClr val="002776"/>
                </a:solidFill>
                <a:latin typeface="Algerian"/>
                <a:ea typeface="Algerian"/>
                <a:cs typeface="Algerian"/>
                <a:sym typeface="Algerian"/>
              </a:rPr>
              <a:t>BUSINESS  OBJECTIVE</a:t>
            </a:r>
            <a:endParaRPr/>
          </a:p>
        </p:txBody>
      </p:sp>
      <p:pic>
        <p:nvPicPr>
          <p:cNvPr id="142" name="Google Shape;142;p73"/>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43" name="Google Shape;143;p73"/>
          <p:cNvSpPr/>
          <p:nvPr/>
        </p:nvSpPr>
        <p:spPr>
          <a:xfrm>
            <a:off x="282804" y="1679045"/>
            <a:ext cx="8676001" cy="267765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b="1" i="0" sz="2400" u="none" cap="none" strike="noStrike">
              <a:solidFill>
                <a:srgbClr val="002060"/>
              </a:solidFill>
              <a:latin typeface="Arial"/>
              <a:ea typeface="Arial"/>
              <a:cs typeface="Arial"/>
              <a:sym typeface="Arial"/>
            </a:endParaRPr>
          </a:p>
          <a:p>
            <a:pPr indent="0" lvl="0" marL="0" marR="0" rtl="0" algn="ctr">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We need to understand the liking or disliking of that product (SJCAM SJ6 Legend Action Camera) to help the organization to make some decisions about the production and supply of the same in the market. So here consider extracting reviews from ecommerce websites and analyze them to satisfy the 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7" name="Shape 147"/>
        <p:cNvGrpSpPr/>
        <p:nvPr/>
      </p:nvGrpSpPr>
      <p:grpSpPr>
        <a:xfrm>
          <a:off x="0" y="0"/>
          <a:ext cx="0" cy="0"/>
          <a:chOff x="0" y="0"/>
          <a:chExt cx="0" cy="0"/>
        </a:xfrm>
      </p:grpSpPr>
      <p:sp>
        <p:nvSpPr>
          <p:cNvPr id="148" name="Google Shape;148;p4"/>
          <p:cNvSpPr txBox="1"/>
          <p:nvPr/>
        </p:nvSpPr>
        <p:spPr>
          <a:xfrm>
            <a:off x="1336229" y="511604"/>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Data Collection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49" name="Google Shape;149;p4"/>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50" name="Google Shape;150;p4"/>
          <p:cNvSpPr/>
          <p:nvPr/>
        </p:nvSpPr>
        <p:spPr>
          <a:xfrm>
            <a:off x="173569" y="613370"/>
            <a:ext cx="8760843" cy="520142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E-commerce Website : Amazon E-commerce Website</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Product Chosen : SJCAM SJ6 Legend Action Camera</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Web-scrapping done through following packages :</a:t>
            </a:r>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1. Requests Package</a:t>
            </a:r>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2. Beautiful Soup Package</a:t>
            </a:r>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3. Pandas Package</a:t>
            </a:r>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Data Collection :</a:t>
            </a:r>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5 Columns (viz. Product, Title, Rating, Date, Body)</a:t>
            </a:r>
            <a:endParaRPr/>
          </a:p>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	148 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4" name="Shape 154"/>
        <p:cNvGrpSpPr/>
        <p:nvPr/>
      </p:nvGrpSpPr>
      <p:grpSpPr>
        <a:xfrm>
          <a:off x="0" y="0"/>
          <a:ext cx="0" cy="0"/>
          <a:chOff x="0" y="0"/>
          <a:chExt cx="0" cy="0"/>
        </a:xfrm>
      </p:grpSpPr>
      <p:sp>
        <p:nvSpPr>
          <p:cNvPr id="155" name="Google Shape;155;p74"/>
          <p:cNvSpPr txBox="1"/>
          <p:nvPr/>
        </p:nvSpPr>
        <p:spPr>
          <a:xfrm>
            <a:off x="1336984" y="2065889"/>
            <a:ext cx="6435525" cy="15080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Exploratory   Data  Analysis (EDA)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56" name="Google Shape;156;p74"/>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0" name="Shape 160"/>
        <p:cNvGrpSpPr/>
        <p:nvPr/>
      </p:nvGrpSpPr>
      <p:grpSpPr>
        <a:xfrm>
          <a:off x="0" y="0"/>
          <a:ext cx="0" cy="0"/>
          <a:chOff x="0" y="0"/>
          <a:chExt cx="0" cy="0"/>
        </a:xfrm>
      </p:grpSpPr>
      <p:sp>
        <p:nvSpPr>
          <p:cNvPr id="161" name="Google Shape;161;p5"/>
          <p:cNvSpPr txBox="1"/>
          <p:nvPr/>
        </p:nvSpPr>
        <p:spPr>
          <a:xfrm>
            <a:off x="2346385" y="345057"/>
            <a:ext cx="4287328"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DATASET DETAILS</a:t>
            </a:r>
            <a:endParaRPr b="0" i="0" sz="3200" u="none" cap="none" strike="noStrike">
              <a:solidFill>
                <a:srgbClr val="000000"/>
              </a:solidFill>
              <a:latin typeface="Algerian"/>
              <a:ea typeface="Algerian"/>
              <a:cs typeface="Algerian"/>
              <a:sym typeface="Algerian"/>
            </a:endParaRPr>
          </a:p>
        </p:txBody>
      </p:sp>
      <p:pic>
        <p:nvPicPr>
          <p:cNvPr id="162" name="Google Shape;162;p5"/>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
        <p:nvSpPr>
          <p:cNvPr id="163" name="Google Shape;163;p5"/>
          <p:cNvSpPr txBox="1"/>
          <p:nvPr/>
        </p:nvSpPr>
        <p:spPr>
          <a:xfrm>
            <a:off x="402241" y="1131842"/>
            <a:ext cx="4589254" cy="566308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ROWS- 96</a:t>
            </a:r>
            <a:endParaRPr/>
          </a:p>
          <a:p>
            <a:pPr indent="0" lvl="0" marL="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COLUMNS- 2</a:t>
            </a:r>
            <a:endParaRPr/>
          </a:p>
          <a:p>
            <a:pPr indent="0" lvl="0" marL="0" marR="0" rtl="0" algn="l">
              <a:lnSpc>
                <a:spcPct val="100000"/>
              </a:lnSpc>
              <a:spcBef>
                <a:spcPts val="0"/>
              </a:spcBef>
              <a:spcAft>
                <a:spcPts val="0"/>
              </a:spcAft>
              <a:buClr>
                <a:srgbClr val="002060"/>
              </a:buClr>
              <a:buSzPts val="2000"/>
              <a:buFont typeface="Arial"/>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a:t>
            </a:r>
            <a:r>
              <a:rPr b="1" i="0" lang="en-US" sz="2000" u="none" cap="none" strike="noStrike">
                <a:solidFill>
                  <a:srgbClr val="002060"/>
                </a:solidFill>
                <a:latin typeface="Arial"/>
                <a:ea typeface="Arial"/>
                <a:cs typeface="Arial"/>
                <a:sym typeface="Arial"/>
              </a:rPr>
              <a:t>2</a:t>
            </a:r>
            <a:r>
              <a:rPr b="1" i="0" lang="en-US" sz="2000" u="none" cap="none" strike="noStrike">
                <a:solidFill>
                  <a:srgbClr val="002060"/>
                </a:solidFill>
                <a:latin typeface="Arial"/>
                <a:ea typeface="Arial"/>
                <a:cs typeface="Arial"/>
                <a:sym typeface="Arial"/>
              </a:rPr>
              <a:t> NULL VALUES</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NO MISSING VALUES</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NO DUPLICATE VALUES</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NO OUTLIER </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COLUMNS ‘</a:t>
            </a:r>
            <a:r>
              <a:rPr b="1" i="0" lang="en-US" sz="2000" u="none" cap="none" strike="noStrike">
                <a:solidFill>
                  <a:srgbClr val="002060"/>
                </a:solidFill>
                <a:latin typeface="Arial"/>
                <a:ea typeface="Arial"/>
                <a:cs typeface="Arial"/>
                <a:sym typeface="Arial"/>
              </a:rPr>
              <a:t>REVIEW</a:t>
            </a:r>
            <a:r>
              <a:rPr b="1" i="0" lang="en-US" sz="2000" u="none" cap="none" strike="noStrike">
                <a:solidFill>
                  <a:srgbClr val="002060"/>
                </a:solidFill>
                <a:latin typeface="Arial"/>
                <a:ea typeface="Arial"/>
                <a:cs typeface="Arial"/>
                <a:sym typeface="Arial"/>
              </a:rPr>
              <a:t>' AND ‘RATING' HAVE A VERY GOOD CORRELATION</a:t>
            </a:r>
            <a:r>
              <a:rPr b="1" i="0" lang="en-US" sz="2000" u="none" cap="none" strike="noStrike">
                <a:solidFill>
                  <a:srgbClr val="21449B"/>
                </a:solidFill>
                <a:latin typeface="Arial"/>
                <a:ea typeface="Arial"/>
                <a:cs typeface="Arial"/>
                <a:sym typeface="Arial"/>
              </a:rPr>
              <a:t>.</a:t>
            </a:r>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pic>
        <p:nvPicPr>
          <p:cNvPr id="164" name="Google Shape;164;p5"/>
          <p:cNvPicPr preferRelativeResize="0"/>
          <p:nvPr/>
        </p:nvPicPr>
        <p:blipFill rotWithShape="1">
          <a:blip r:embed="rId5">
            <a:alphaModFix/>
          </a:blip>
          <a:srcRect b="0" l="0" r="0" t="0"/>
          <a:stretch/>
        </p:blipFill>
        <p:spPr>
          <a:xfrm>
            <a:off x="4572000" y="1131842"/>
            <a:ext cx="4023399" cy="45943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8" name="Shape 168"/>
        <p:cNvGrpSpPr/>
        <p:nvPr/>
      </p:nvGrpSpPr>
      <p:grpSpPr>
        <a:xfrm>
          <a:off x="0" y="0"/>
          <a:ext cx="0" cy="0"/>
          <a:chOff x="0" y="0"/>
          <a:chExt cx="0" cy="0"/>
        </a:xfrm>
      </p:grpSpPr>
      <p:sp>
        <p:nvSpPr>
          <p:cNvPr id="169" name="Google Shape;169;p75"/>
          <p:cNvSpPr txBox="1"/>
          <p:nvPr/>
        </p:nvSpPr>
        <p:spPr>
          <a:xfrm>
            <a:off x="1336229" y="2413378"/>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DATA PRE-PROCESSING</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70" name="Google Shape;170;p75"/>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74" name="Shape 174"/>
        <p:cNvGrpSpPr/>
        <p:nvPr/>
      </p:nvGrpSpPr>
      <p:grpSpPr>
        <a:xfrm>
          <a:off x="0" y="0"/>
          <a:ext cx="0" cy="0"/>
          <a:chOff x="0" y="0"/>
          <a:chExt cx="0" cy="0"/>
        </a:xfrm>
      </p:grpSpPr>
      <p:sp>
        <p:nvSpPr>
          <p:cNvPr id="175" name="Google Shape;175;p76"/>
          <p:cNvSpPr txBox="1"/>
          <p:nvPr/>
        </p:nvSpPr>
        <p:spPr>
          <a:xfrm>
            <a:off x="1354237" y="199382"/>
            <a:ext cx="6435525" cy="10156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2776"/>
                </a:solidFill>
                <a:latin typeface="Algerian"/>
                <a:ea typeface="Algerian"/>
                <a:cs typeface="Algerian"/>
                <a:sym typeface="Algerian"/>
              </a:rPr>
              <a:t>CLEANING THE DATASET</a:t>
            </a:r>
            <a:r>
              <a:rPr b="1" i="0" lang="en-US" sz="3200" u="none" cap="none" strike="noStrike">
                <a:solidFill>
                  <a:srgbClr val="002776"/>
                </a:solidFill>
                <a:latin typeface="Algerian"/>
                <a:ea typeface="Algerian"/>
                <a:cs typeface="Algerian"/>
                <a:sym typeface="Algerian"/>
              </a:rPr>
              <a:t>  </a:t>
            </a:r>
            <a:endParaRPr b="0" i="0" sz="3200" u="none" cap="none" strike="noStrike">
              <a:solidFill>
                <a:srgbClr val="000000"/>
              </a:solidFill>
              <a:latin typeface="Algerian"/>
              <a:ea typeface="Algerian"/>
              <a:cs typeface="Algerian"/>
              <a:sym typeface="Algeri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lgerian"/>
                <a:ea typeface="Algerian"/>
                <a:cs typeface="Algerian"/>
                <a:sym typeface="Algerian"/>
              </a:rPr>
              <a:t>           </a:t>
            </a:r>
            <a:endParaRPr b="0" i="0" sz="1400" u="none" cap="none" strike="noStrike">
              <a:solidFill>
                <a:srgbClr val="000000"/>
              </a:solidFill>
              <a:latin typeface="Algerian"/>
              <a:ea typeface="Algerian"/>
              <a:cs typeface="Algerian"/>
              <a:sym typeface="Algerian"/>
            </a:endParaRPr>
          </a:p>
        </p:txBody>
      </p:sp>
      <p:pic>
        <p:nvPicPr>
          <p:cNvPr id="176" name="Google Shape;176;p76"/>
          <p:cNvPicPr preferRelativeResize="0"/>
          <p:nvPr/>
        </p:nvPicPr>
        <p:blipFill rotWithShape="1">
          <a:blip r:embed="rId4">
            <a:alphaModFix/>
          </a:blip>
          <a:srcRect b="0" l="0" r="0" t="0"/>
          <a:stretch/>
        </p:blipFill>
        <p:spPr>
          <a:xfrm>
            <a:off x="7771754" y="100245"/>
            <a:ext cx="1187051" cy="411359"/>
          </a:xfrm>
          <a:prstGeom prst="rect">
            <a:avLst/>
          </a:prstGeom>
          <a:noFill/>
          <a:ln>
            <a:noFill/>
          </a:ln>
        </p:spPr>
      </p:pic>
      <p:pic>
        <p:nvPicPr>
          <p:cNvPr id="177" name="Google Shape;177;p76"/>
          <p:cNvPicPr preferRelativeResize="0"/>
          <p:nvPr/>
        </p:nvPicPr>
        <p:blipFill rotWithShape="1">
          <a:blip r:embed="rId5">
            <a:alphaModFix/>
          </a:blip>
          <a:srcRect b="0" l="0" r="0" t="0"/>
          <a:stretch/>
        </p:blipFill>
        <p:spPr>
          <a:xfrm>
            <a:off x="401168" y="1045126"/>
            <a:ext cx="8341663" cy="2159987"/>
          </a:xfrm>
          <a:prstGeom prst="rect">
            <a:avLst/>
          </a:prstGeom>
          <a:noFill/>
          <a:ln>
            <a:noFill/>
          </a:ln>
        </p:spPr>
      </p:pic>
      <p:sp>
        <p:nvSpPr>
          <p:cNvPr id="178" name="Google Shape;178;p76"/>
          <p:cNvSpPr txBox="1"/>
          <p:nvPr/>
        </p:nvSpPr>
        <p:spPr>
          <a:xfrm>
            <a:off x="401167" y="3429000"/>
            <a:ext cx="8341663" cy="3816429"/>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NORMALIZING THE REVIEW</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REMOVING TERMS WITH SMALL / HIGH FREQUENCY IN THE GIVEN CORPUS</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REMOVING THE SO-CALLED STOP-WORDS</a:t>
            </a:r>
            <a:endParaRPr/>
          </a:p>
          <a:p>
            <a:pPr indent="0" lvl="0" marL="0" marR="0" rtl="0" algn="l">
              <a:lnSpc>
                <a:spcPct val="100000"/>
              </a:lnSpc>
              <a:spcBef>
                <a:spcPts val="0"/>
              </a:spcBef>
              <a:spcAft>
                <a:spcPts val="0"/>
              </a:spcAft>
              <a:buClr>
                <a:srgbClr val="002060"/>
              </a:buClr>
              <a:buSzPts val="2000"/>
              <a:buFont typeface="Noto Sans Symbols"/>
              <a:buNone/>
            </a:pPr>
            <a:r>
              <a:t/>
            </a:r>
            <a:endParaRPr b="1" i="0" sz="2000" u="none" cap="none" strike="noStrike">
              <a:solidFill>
                <a:srgbClr val="002060"/>
              </a:solidFill>
              <a:latin typeface="Arial"/>
              <a:ea typeface="Arial"/>
              <a:cs typeface="Arial"/>
              <a:sym typeface="Arial"/>
            </a:endParaRPr>
          </a:p>
          <a:p>
            <a:pPr indent="-127000" lvl="0" marL="0" marR="0" rtl="0" algn="l">
              <a:lnSpc>
                <a:spcPct val="100000"/>
              </a:lnSpc>
              <a:spcBef>
                <a:spcPts val="0"/>
              </a:spcBef>
              <a:spcAft>
                <a:spcPts val="0"/>
              </a:spcAft>
              <a:buClr>
                <a:srgbClr val="002060"/>
              </a:buClr>
              <a:buSzPts val="2000"/>
              <a:buFont typeface="Noto Sans Symbols"/>
              <a:buChar char="❖"/>
            </a:pPr>
            <a:r>
              <a:rPr b="1" i="0" lang="en-US" sz="2000" u="none" cap="none" strike="noStrike">
                <a:solidFill>
                  <a:srgbClr val="002060"/>
                </a:solidFill>
                <a:latin typeface="Arial"/>
                <a:ea typeface="Arial"/>
                <a:cs typeface="Arial"/>
                <a:sym typeface="Arial"/>
              </a:rPr>
              <a:t> REDUCING WORDS TO THEIR ROOT FORM THROUGH STEMMING OR LEMMATIZATION</a:t>
            </a:r>
            <a:endParaRPr b="1" i="0" sz="20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002060"/>
              </a:buClr>
              <a:buSzPts val="2400"/>
              <a:buFont typeface="Arial"/>
              <a:buNone/>
            </a:pPr>
            <a:r>
              <a:t/>
            </a:r>
            <a:endParaRPr b="1" i="0" sz="2400" u="none" cap="none" strike="noStrike">
              <a:solidFill>
                <a:srgbClr val="21449B"/>
              </a:solidFill>
              <a:latin typeface="Arial"/>
              <a:ea typeface="Arial"/>
              <a:cs typeface="Arial"/>
              <a:sym typeface="Arial"/>
            </a:endParaRPr>
          </a:p>
          <a:p>
            <a:pPr indent="0" lvl="0" marL="0" marR="0" rtl="0" algn="l">
              <a:lnSpc>
                <a:spcPct val="100000"/>
              </a:lnSpc>
              <a:spcBef>
                <a:spcPts val="0"/>
              </a:spcBef>
              <a:spcAft>
                <a:spcPts val="0"/>
              </a:spcAft>
              <a:buClr>
                <a:srgbClr val="21449B"/>
              </a:buClr>
              <a:buSzPts val="1400"/>
              <a:buFont typeface="Noto Sans Symbols"/>
              <a:buNone/>
            </a:pPr>
            <a:r>
              <a:t/>
            </a:r>
            <a:endParaRPr b="0" i="0" sz="1400" u="none" cap="none" strike="noStrike">
              <a:solidFill>
                <a:srgbClr val="21449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