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6"/>
  </p:notesMasterIdLst>
  <p:sldIdLst>
    <p:sldId id="257" r:id="rId5"/>
    <p:sldId id="269" r:id="rId6"/>
    <p:sldId id="271" r:id="rId7"/>
    <p:sldId id="272" r:id="rId8"/>
    <p:sldId id="273" r:id="rId9"/>
    <p:sldId id="295" r:id="rId10"/>
    <p:sldId id="299" r:id="rId11"/>
    <p:sldId id="264" r:id="rId12"/>
    <p:sldId id="297" r:id="rId13"/>
    <p:sldId id="29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  <a:srgbClr val="FF7F27"/>
    <a:srgbClr val="F34BD3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3F63-9BA5-43CC-BAA5-7DE3D8F968E7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E566-89A0-4E1B-A181-784B51759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5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3D0-9A0E-4792-880D-167BBDE5E18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6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78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662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333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7765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858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886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55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C3AE-7294-4FF2-845B-65687AA7FF1C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051-BD34-40EF-8430-59F17158FBA8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9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9A4C-FEB0-4B59-B915-5F3F87D0197F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1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1FA1-B637-43EA-8599-7B5E731F09D6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7FF-39EA-449E-B5D5-40616114196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C50-85B8-472F-B223-BD49901F950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6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C646-8CD7-43D3-B526-FEBE78F5D07E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AA-6AF1-4932-A3B9-79B012596439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4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0BDC-B1C5-4286-B836-0DC57B368EC4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675" y="0"/>
            <a:ext cx="4775075" cy="1630907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1119" y="2047195"/>
            <a:ext cx="2861631" cy="3577879"/>
          </a:xfr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Elaboration Phase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Luis Pereira - 93321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Pedro </a:t>
            </a:r>
            <a:r>
              <a:rPr lang="en-US" dirty="0" err="1">
                <a:solidFill>
                  <a:schemeClr val="tx1"/>
                </a:solidFill>
              </a:rPr>
              <a:t>Souto</a:t>
            </a:r>
            <a:r>
              <a:rPr lang="en-US" dirty="0">
                <a:solidFill>
                  <a:schemeClr val="tx1"/>
                </a:solidFill>
              </a:rPr>
              <a:t> - 93106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Diogo</a:t>
            </a:r>
            <a:r>
              <a:rPr lang="en-US" dirty="0">
                <a:solidFill>
                  <a:schemeClr val="tx1"/>
                </a:solidFill>
              </a:rPr>
              <a:t> Moreira - 93127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Fábio</a:t>
            </a:r>
            <a:r>
              <a:rPr lang="en-US" dirty="0">
                <a:solidFill>
                  <a:schemeClr val="tx1"/>
                </a:solidFill>
              </a:rPr>
              <a:t> Andrade - 93406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Maria </a:t>
            </a:r>
            <a:r>
              <a:rPr lang="en-US" dirty="0" err="1">
                <a:solidFill>
                  <a:schemeClr val="tx1"/>
                </a:solidFill>
              </a:rPr>
              <a:t>Inês</a:t>
            </a:r>
            <a:r>
              <a:rPr lang="en-US" dirty="0">
                <a:solidFill>
                  <a:schemeClr val="tx1"/>
                </a:solidFill>
              </a:rPr>
              <a:t> Rocha - 93320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64310-ED3C-41EA-A048-A7AD33F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50" y="340980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3624"/>
              </p:ext>
            </p:extLst>
          </p:nvPr>
        </p:nvGraphicFramePr>
        <p:xfrm>
          <a:off x="1039470" y="1306275"/>
          <a:ext cx="8128000" cy="504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Search/recover the state of a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 err="1"/>
                        <a:t>Diogo</a:t>
                      </a:r>
                      <a:r>
                        <a:rPr lang="en-GB" dirty="0"/>
                        <a:t>,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3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Copy ‘question model’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Communication via 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Group chat for the administrators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Pedro,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8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Statistical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r>
                        <a:rPr lang="en-GB" dirty="0" err="1"/>
                        <a:t>iogo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Report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07/06 - 13/06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Everyone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71237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D7F641-CFC8-440C-8E93-65646C2A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10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7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862" y="3114103"/>
            <a:ext cx="2962275" cy="6297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QUESTIONS?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D08593-97EE-4778-B974-625B9AC77ACC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11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3F0B877-9715-46E4-BD4F-4FD142109BAD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A0D56-D5C1-4BEA-BD18-6788B697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2E4B-FBE1-484C-BA42-615A0BBC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67" y="2948034"/>
            <a:ext cx="10438726" cy="35600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Authorization Levels	</a:t>
            </a:r>
          </a:p>
          <a:p>
            <a:pPr marL="1076325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B050"/>
                </a:solidFill>
              </a:rPr>
              <a:t>There are different roles with different privileges (admin, teacher, student)</a:t>
            </a:r>
          </a:p>
          <a:p>
            <a:pPr marL="1076325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B050"/>
                </a:solidFill>
              </a:rPr>
              <a:t>Only possessors of the admin role can access the BackOffice</a:t>
            </a:r>
          </a:p>
          <a:p>
            <a:pPr marL="914400" lvl="2" indent="0">
              <a:buNone/>
            </a:pPr>
            <a:endParaRPr lang="pt-PT" dirty="0">
              <a:solidFill>
                <a:srgbClr val="00B05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DEB422-E7FB-41DE-9F7B-2F2EB000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C590F39-E5B1-4D7C-B35A-9CBB46593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E4C1DCC-7E3D-44AE-AF3F-78A93BBE0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400B9DE-C3EC-4C31-B4FC-EC2B82FD4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DBA45DC-6CB0-40B1-93A2-B6C060F11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67" y="2051918"/>
            <a:ext cx="802042" cy="80204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8673AE-A3DB-4238-B5F0-2A1811D6465E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071" y="2004919"/>
            <a:ext cx="10233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</a:t>
            </a: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F7F27"/>
                </a:solidFill>
                <a:effectLst/>
              </a:rPr>
              <a:t>List past competitions</a:t>
            </a:r>
            <a:endParaRPr lang="en-US" sz="2400" b="0" dirty="0">
              <a:solidFill>
                <a:srgbClr val="FF7F27"/>
              </a:solidFill>
              <a:effectLst/>
            </a:endParaRP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F7F27"/>
                </a:solidFill>
                <a:effectLst/>
              </a:rPr>
              <a:t>List the tests of a competition</a:t>
            </a:r>
            <a:endParaRPr lang="en-US" sz="2400" b="0" dirty="0">
              <a:solidFill>
                <a:srgbClr val="FF7F27"/>
              </a:solidFill>
              <a:effectLst/>
            </a:endParaRP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Search for and recover the state of a test in a competition</a:t>
            </a:r>
            <a:endParaRPr lang="en-US" sz="2400" dirty="0">
              <a:solidFill>
                <a:srgbClr val="F34BD3"/>
              </a:solidFill>
            </a:endParaRP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Option to generate an HTML with the results of a competition</a:t>
            </a:r>
          </a:p>
          <a:p>
            <a:pPr marL="10795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Options for various kinds of statistical info. (total score per school, avg score per school etc.) </a:t>
            </a:r>
            <a:endParaRPr lang="en-US" sz="2400" b="0" dirty="0">
              <a:solidFill>
                <a:srgbClr val="F34BD3"/>
              </a:solidFill>
              <a:effectLst/>
            </a:endParaRPr>
          </a:p>
          <a:p>
            <a:pPr marL="914400" rtl="0">
              <a:spcBef>
                <a:spcPts val="1200"/>
              </a:spcBef>
              <a:spcAft>
                <a:spcPts val="1200"/>
              </a:spcAft>
            </a:pPr>
            <a:endParaRPr lang="pt-PT" sz="2400" dirty="0">
              <a:solidFill>
                <a:srgbClr val="00B050"/>
              </a:solidFill>
            </a:endParaRPr>
          </a:p>
        </p:txBody>
      </p:sp>
      <p:pic>
        <p:nvPicPr>
          <p:cNvPr id="9" name="Picture 8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2B5F40A4-56C1-4BAF-831F-BD599823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0" y="1763674"/>
            <a:ext cx="816623" cy="816623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47E39F9-9DF5-48A1-B389-5EDDA2A314CC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80432242-8744-4C14-989F-6C829342E32E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18" name="Imagem 8">
            <a:extLst>
              <a:ext uri="{FF2B5EF4-FFF2-40B4-BE49-F238E27FC236}">
                <a16:creationId xmlns:a16="http://schemas.microsoft.com/office/drawing/2014/main" id="{C7F05D6B-2922-4E36-9CC7-A7C08474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9" name="Imagem 11">
            <a:extLst>
              <a:ext uri="{FF2B5EF4-FFF2-40B4-BE49-F238E27FC236}">
                <a16:creationId xmlns:a16="http://schemas.microsoft.com/office/drawing/2014/main" id="{98EEE21F-E4B7-4DC6-87C2-B56830536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00008B3A-7AE0-4BA5-BB12-2ED902574C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1" name="Imagem 15">
            <a:extLst>
              <a:ext uri="{FF2B5EF4-FFF2-40B4-BE49-F238E27FC236}">
                <a16:creationId xmlns:a16="http://schemas.microsoft.com/office/drawing/2014/main" id="{A6396E6F-1D40-43A3-84D5-9A17332144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E09026A5-A272-40EE-BA2D-6F31A7DD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27354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86989"/>
            <a:ext cx="10233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(cont.)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rgbClr val="00B050"/>
                </a:solidFill>
                <a:effectLst/>
              </a:rPr>
              <a:t>Register a School</a:t>
            </a:r>
            <a:endParaRPr lang="en-US" sz="2400" b="0" dirty="0">
              <a:solidFill>
                <a:srgbClr val="00B050"/>
              </a:solidFill>
              <a:effectLst/>
            </a:endParaRP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rgbClr val="00B050"/>
                </a:solidFill>
                <a:effectLst/>
              </a:rPr>
              <a:t>List schools</a:t>
            </a:r>
            <a:endParaRPr lang="en-US" sz="2400" b="0" dirty="0">
              <a:solidFill>
                <a:srgbClr val="00B050"/>
              </a:solidFill>
              <a:effectLst/>
            </a:endParaRP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dirty="0">
                <a:solidFill>
                  <a:srgbClr val="F34BD3"/>
                </a:solidFill>
              </a:rPr>
              <a:t>R</a:t>
            </a: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egistration of schools in competitions</a:t>
            </a:r>
            <a:endParaRPr lang="en-US" sz="2400" b="0" dirty="0">
              <a:solidFill>
                <a:srgbClr val="F34BD3"/>
              </a:solidFill>
              <a:effectLst/>
            </a:endParaRP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Associate a teacher to a school</a:t>
            </a:r>
          </a:p>
          <a:p>
            <a:pPr marL="1143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Map view of the schools involved in Pmate</a:t>
            </a:r>
            <a:endParaRPr lang="en-US" sz="2400" b="0" dirty="0">
              <a:solidFill>
                <a:srgbClr val="F34BD3"/>
              </a:solidFill>
              <a:effectLst/>
            </a:endParaRPr>
          </a:p>
        </p:txBody>
      </p:sp>
      <p:pic>
        <p:nvPicPr>
          <p:cNvPr id="4" name="Picture 3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EA606504-73F6-4FF6-98F8-924E953F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0" y="1763674"/>
            <a:ext cx="816623" cy="816623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5CC847D-51AD-4AAE-810D-7C6195A2E219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aixaDeTexto 9">
            <a:extLst>
              <a:ext uri="{FF2B5EF4-FFF2-40B4-BE49-F238E27FC236}">
                <a16:creationId xmlns:a16="http://schemas.microsoft.com/office/drawing/2014/main" id="{76BA15B1-9D27-448C-85C2-82376639D542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23" name="Imagem 8">
            <a:extLst>
              <a:ext uri="{FF2B5EF4-FFF2-40B4-BE49-F238E27FC236}">
                <a16:creationId xmlns:a16="http://schemas.microsoft.com/office/drawing/2014/main" id="{D9E53462-995A-4BD0-822C-1DBA9913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24" name="Imagem 11">
            <a:extLst>
              <a:ext uri="{FF2B5EF4-FFF2-40B4-BE49-F238E27FC236}">
                <a16:creationId xmlns:a16="http://schemas.microsoft.com/office/drawing/2014/main" id="{D2827D9D-6132-4454-8F1F-D34EEB92C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5" name="Imagem 13">
            <a:extLst>
              <a:ext uri="{FF2B5EF4-FFF2-40B4-BE49-F238E27FC236}">
                <a16:creationId xmlns:a16="http://schemas.microsoft.com/office/drawing/2014/main" id="{2990E3C0-A48F-4106-9710-5113A1DA05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6" name="Imagem 15">
            <a:extLst>
              <a:ext uri="{FF2B5EF4-FFF2-40B4-BE49-F238E27FC236}">
                <a16:creationId xmlns:a16="http://schemas.microsoft.com/office/drawing/2014/main" id="{4FFC5C28-4360-4792-9774-FCA78806AC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1BBA51E-0923-42CD-A73D-7BCBF45C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1571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36" y="2184213"/>
            <a:ext cx="10233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(cont.)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rgbClr val="00B050"/>
                </a:solidFill>
              </a:rPr>
              <a:t>Create a new test or training game.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rgbClr val="F34BD3"/>
                </a:solidFill>
              </a:rPr>
              <a:t>Copy ‘question models’ from an older to a new test.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rgbClr val="F34BD3"/>
                </a:solidFill>
              </a:rPr>
              <a:t>List students by school.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rgbClr val="F34BD3"/>
                </a:solidFill>
              </a:rPr>
              <a:t>Communication via email for a user or a target group of users (teachers, students, etc.).</a:t>
            </a:r>
          </a:p>
        </p:txBody>
      </p:sp>
      <p:pic>
        <p:nvPicPr>
          <p:cNvPr id="4" name="Picture 3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B90A8D46-EA39-4CBC-B80E-14284456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0" y="2014194"/>
            <a:ext cx="816623" cy="816623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60D99F-2392-4C28-8813-120E97B3AB48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DA7A5B30-513B-4B83-9007-3D084AF0F136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18" name="Imagem 8">
            <a:extLst>
              <a:ext uri="{FF2B5EF4-FFF2-40B4-BE49-F238E27FC236}">
                <a16:creationId xmlns:a16="http://schemas.microsoft.com/office/drawing/2014/main" id="{01647583-9434-4306-8896-67AFEB6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9" name="Imagem 11">
            <a:extLst>
              <a:ext uri="{FF2B5EF4-FFF2-40B4-BE49-F238E27FC236}">
                <a16:creationId xmlns:a16="http://schemas.microsoft.com/office/drawing/2014/main" id="{EE727FC6-9C55-4C7A-BF98-478EE6271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2352DFAE-4F69-486F-A80A-DC8A75A7A6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1" name="Imagem 15">
            <a:extLst>
              <a:ext uri="{FF2B5EF4-FFF2-40B4-BE49-F238E27FC236}">
                <a16:creationId xmlns:a16="http://schemas.microsoft.com/office/drawing/2014/main" id="{EED8A28D-C509-4471-B377-5490DE2F27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80FF603-315F-4EEA-BBE7-877F887D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0584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965" y="2202142"/>
            <a:ext cx="10233800" cy="28270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(cont.)</a:t>
            </a:r>
          </a:p>
          <a:p>
            <a:pPr marL="1076325" lvl="1" indent="-457200">
              <a:buFont typeface="+mj-lt"/>
              <a:buAutoNum type="arabicPeriod" startAt="18"/>
            </a:pPr>
            <a:r>
              <a:rPr lang="en-US" sz="2400" dirty="0">
                <a:solidFill>
                  <a:srgbClr val="00A2E8"/>
                </a:solidFill>
                <a:latin typeface="+mj-lt"/>
              </a:rPr>
              <a:t>Tab ‘</a:t>
            </a:r>
            <a:r>
              <a:rPr lang="en-US" sz="2400" dirty="0" err="1">
                <a:solidFill>
                  <a:srgbClr val="00A2E8"/>
                </a:solidFill>
                <a:latin typeface="+mj-lt"/>
              </a:rPr>
              <a:t>Utilizadores</a:t>
            </a:r>
            <a:r>
              <a:rPr lang="en-US" sz="2400" dirty="0">
                <a:solidFill>
                  <a:srgbClr val="00A2E8"/>
                </a:solidFill>
                <a:latin typeface="+mj-lt"/>
              </a:rPr>
              <a:t>’</a:t>
            </a:r>
            <a:r>
              <a:rPr lang="en-US" dirty="0">
                <a:solidFill>
                  <a:srgbClr val="00A2E8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A2E8"/>
                </a:solidFill>
                <a:latin typeface="+mj-lt"/>
              </a:rPr>
              <a:t>to list and manage the roles of the users : search users, select user, add/remove roles.</a:t>
            </a:r>
          </a:p>
          <a:p>
            <a:pPr marL="1133475" lvl="1" indent="-514350">
              <a:buFont typeface="+mj-lt"/>
              <a:buAutoNum type="arabicPeriod" startAt="18"/>
            </a:pPr>
            <a:endParaRPr lang="en-US" sz="2800" dirty="0"/>
          </a:p>
          <a:p>
            <a:pPr marL="1076325" lvl="1" indent="-457200">
              <a:buFont typeface="+mj-lt"/>
              <a:buAutoNum type="arabicPeriod" startAt="18"/>
            </a:pPr>
            <a:r>
              <a:rPr lang="en-US" sz="2400" dirty="0">
                <a:solidFill>
                  <a:srgbClr val="F34BD3"/>
                </a:solidFill>
                <a:latin typeface="+mj-lt"/>
              </a:rPr>
              <a:t>New tab with a group chat for the administrators’ easier communication.</a:t>
            </a:r>
          </a:p>
          <a:p>
            <a:pPr marL="6858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pt-PT" sz="17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3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20EAA8C4-1972-40D0-9ED3-2FBE7C80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3" y="2014194"/>
            <a:ext cx="816623" cy="816623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B5C4E99-3DAB-47A9-99C7-8BC92A406CCE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C6073385-9A74-4870-A3F7-173B27BE9705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18" name="Imagem 8">
            <a:extLst>
              <a:ext uri="{FF2B5EF4-FFF2-40B4-BE49-F238E27FC236}">
                <a16:creationId xmlns:a16="http://schemas.microsoft.com/office/drawing/2014/main" id="{2E88E8A9-F3B7-4836-AD2A-509FC417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9" name="Imagem 11">
            <a:extLst>
              <a:ext uri="{FF2B5EF4-FFF2-40B4-BE49-F238E27FC236}">
                <a16:creationId xmlns:a16="http://schemas.microsoft.com/office/drawing/2014/main" id="{959B239B-C774-4CA6-9B70-9CEB7535E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9DA1948C-96DB-4B49-9C85-1EE92931EA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1" name="Imagem 15">
            <a:extLst>
              <a:ext uri="{FF2B5EF4-FFF2-40B4-BE49-F238E27FC236}">
                <a16:creationId xmlns:a16="http://schemas.microsoft.com/office/drawing/2014/main" id="{7EB29E7B-D63C-4861-9C10-C329F72ADD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2A2A593-8855-4F01-9B8F-ADD21066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14575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7B1F-4648-42EE-BC9F-00398650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075"/>
          </a:xfrm>
        </p:spPr>
        <p:txBody>
          <a:bodyPr/>
          <a:lstStyle/>
          <a:p>
            <a:r>
              <a:rPr lang="pt-PT" dirty="0"/>
              <a:t>DB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3A1C-1912-4135-8F94-4253ACC9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1" i="0" dirty="0">
                <a:solidFill>
                  <a:schemeClr val="accent1"/>
                </a:solidFill>
                <a:effectLst/>
                <a:latin typeface="inherit"/>
              </a:rPr>
              <a:t>Users Migration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: It was necessary to change .NET Core password encryption to SHA512. It’s an encryption algorithm supported by SQL server that could be used while migrating users.</a:t>
            </a:r>
          </a:p>
          <a:p>
            <a:pPr algn="l" fontAlgn="base"/>
            <a:r>
              <a:rPr lang="en-GB" b="1" i="0" dirty="0">
                <a:solidFill>
                  <a:schemeClr val="accent1"/>
                </a:solidFill>
                <a:effectLst/>
                <a:latin typeface="inherit"/>
              </a:rPr>
              <a:t>Locations Migration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: We had to find a dataset with Portugal's locations to correctly map ‘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herit"/>
              </a:rPr>
              <a:t>Freguesia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’ to ‘Concelho’ to ‘Distrito’, while keeping the old IDs.</a:t>
            </a:r>
          </a:p>
          <a:p>
            <a:pPr algn="l" fontAlgn="base"/>
            <a:r>
              <a:rPr lang="en-GB" b="1" dirty="0">
                <a:solidFill>
                  <a:schemeClr val="accent1"/>
                </a:solidFill>
                <a:latin typeface="inherit"/>
              </a:rPr>
              <a:t>Relational Problems</a:t>
            </a:r>
            <a:r>
              <a:rPr lang="en-GB" dirty="0">
                <a:solidFill>
                  <a:srgbClr val="000000"/>
                </a:solidFill>
                <a:latin typeface="inherit"/>
              </a:rPr>
              <a:t>: Some 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IDs referenced entities that were already deleted. Since there were no Foreign Keys defined, void references were not detected or controlled.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AE0A11-BE01-440D-B867-AD262487715A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1" y="413030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75847"/>
              </p:ext>
            </p:extLst>
          </p:nvPr>
        </p:nvGraphicFramePr>
        <p:xfrm>
          <a:off x="1066388" y="1380462"/>
          <a:ext cx="8128000" cy="439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Create/ List /Delete 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26/04 – 02/05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 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Manage access through 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26/04 – 02/05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Register*/Login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r>
                        <a:rPr lang="en-GB" dirty="0"/>
                        <a:t>3/05 – 09/05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1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Register/List Schools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09/05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Maria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4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Create/List</a:t>
                      </a:r>
                    </a:p>
                    <a:p>
                      <a:pPr algn="ctr"/>
                      <a:r>
                        <a:rPr lang="pt-PT" dirty="0"/>
                        <a:t>Training Games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09/05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Create/List Competitions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3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F4964C-186D-4BAA-AA8B-35A12DF6EB6E}"/>
              </a:ext>
            </a:extLst>
          </p:cNvPr>
          <p:cNvSpPr txBox="1"/>
          <p:nvPr/>
        </p:nvSpPr>
        <p:spPr>
          <a:xfrm>
            <a:off x="804441" y="6121804"/>
            <a:ext cx="710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  * - </a:t>
            </a:r>
            <a:r>
              <a:rPr lang="en-GB" b="1" dirty="0"/>
              <a:t>Elaboration Phase: </a:t>
            </a:r>
            <a:r>
              <a:rPr lang="en-GB" dirty="0"/>
              <a:t>Register only on the main </a:t>
            </a:r>
            <a:r>
              <a:rPr lang="en-GB" dirty="0" err="1"/>
              <a:t>Pmate</a:t>
            </a:r>
            <a:r>
              <a:rPr lang="en-GB" dirty="0"/>
              <a:t> website; </a:t>
            </a:r>
          </a:p>
          <a:p>
            <a:r>
              <a:rPr lang="en-GB" b="1" dirty="0"/>
              <a:t>	Now:</a:t>
            </a:r>
            <a:r>
              <a:rPr lang="en-GB" dirty="0"/>
              <a:t> Possible through the BackOffice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20BE0F-4ED2-4DF9-800D-7F7AA75927CB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5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358017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CF8D-E1CC-471F-8951-1084A22E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27922"/>
              </p:ext>
            </p:extLst>
          </p:nvPr>
        </p:nvGraphicFramePr>
        <p:xfrm>
          <a:off x="1155866" y="1281084"/>
          <a:ext cx="8118136" cy="4942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2136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1846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Create/List</a:t>
                      </a:r>
                    </a:p>
                    <a:p>
                      <a:pPr algn="ctr"/>
                      <a:r>
                        <a:rPr lang="pt-PT" dirty="0"/>
                        <a:t>Tests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7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Tab ‘Utilizadores’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7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External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Associate a teacher to a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10/05 – 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9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List Students by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17/05 - 23/05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</a:t>
                      </a:r>
                      <a:r>
                        <a:rPr lang="en-GB" dirty="0"/>
                        <a:t>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4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Generate an HTML of a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17/05 – 23/05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4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23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71af3243-3dd4-4a8d-8c0d-dd76da1f02a5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790</Words>
  <Application>Microsoft Office PowerPoint</Application>
  <PresentationFormat>Widescreen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inherit</vt:lpstr>
      <vt:lpstr>Trebuchet MS</vt:lpstr>
      <vt:lpstr>Whitney</vt:lpstr>
      <vt:lpstr>Wingdings</vt:lpstr>
      <vt:lpstr>Wingdings 3</vt:lpstr>
      <vt:lpstr>Facet</vt:lpstr>
      <vt:lpstr>PMATE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DB Issues</vt:lpstr>
      <vt:lpstr>Plan</vt:lpstr>
      <vt:lpstr>Plan</vt:lpstr>
      <vt:lpstr>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PIPIPIMATE</dc:title>
  <dc:creator>Luis Pereira</dc:creator>
  <cp:lastModifiedBy>fabio carmelino</cp:lastModifiedBy>
  <cp:revision>31</cp:revision>
  <dcterms:created xsi:type="dcterms:W3CDTF">2021-05-09T14:06:12Z</dcterms:created>
  <dcterms:modified xsi:type="dcterms:W3CDTF">2021-05-16T23:07:10Z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