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6"/>
  </p:notesMasterIdLst>
  <p:sldIdLst>
    <p:sldId id="257" r:id="rId5"/>
    <p:sldId id="269" r:id="rId6"/>
    <p:sldId id="271" r:id="rId7"/>
    <p:sldId id="272" r:id="rId8"/>
    <p:sldId id="273" r:id="rId9"/>
    <p:sldId id="295" r:id="rId10"/>
    <p:sldId id="264" r:id="rId11"/>
    <p:sldId id="297" r:id="rId12"/>
    <p:sldId id="299" r:id="rId13"/>
    <p:sldId id="298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2E8"/>
    <a:srgbClr val="FF7F27"/>
    <a:srgbClr val="F34BD3"/>
    <a:srgbClr val="344529"/>
    <a:srgbClr val="2B3922"/>
    <a:srgbClr val="2E3722"/>
    <a:srgbClr val="FCF7F1"/>
    <a:srgbClr val="B8D233"/>
    <a:srgbClr val="5CC6D6"/>
    <a:srgbClr val="F8D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83F63-9BA5-43CC-BAA5-7DE3D8F968E7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BE566-89A0-4E1B-A181-784B51759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95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03D0-9A0E-4792-880D-167BBDE5E180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6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BDC-B1C5-4286-B836-0DC57B368EC4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3788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BDC-B1C5-4286-B836-0DC57B368EC4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616624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BDC-B1C5-4286-B836-0DC57B368EC4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93331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BDC-B1C5-4286-B836-0DC57B368EC4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877658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BDC-B1C5-4286-B836-0DC57B368EC4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8589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BDC-B1C5-4286-B836-0DC57B368EC4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3886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BDC-B1C5-4286-B836-0DC57B368EC4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552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C3AE-7294-4FF2-845B-65687AA7FF1C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88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2051-BD34-40EF-8430-59F17158FBA8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9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9A4C-FEB0-4B59-B915-5F3F87D0197F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1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1FA1-B637-43EA-8599-7B5E731F09D6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2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47FF-39EA-449E-B5D5-406161141960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9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BC50-85B8-472F-B223-BD49901F9504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6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C646-8CD7-43D3-B526-FEBE78F5D07E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3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7FAA-6AF1-4932-A3B9-79B012596439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4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0BDC-B1C5-4286-B836-0DC57B368EC4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68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7675" y="0"/>
            <a:ext cx="4775075" cy="1630907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PMATE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1119" y="2047195"/>
            <a:ext cx="2861631" cy="3577879"/>
          </a:xfr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Elaboration Phase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Luis Pereira - 93321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Pedro </a:t>
            </a:r>
            <a:r>
              <a:rPr lang="en-US" dirty="0" err="1">
                <a:solidFill>
                  <a:schemeClr val="tx1"/>
                </a:solidFill>
              </a:rPr>
              <a:t>Souto</a:t>
            </a:r>
            <a:r>
              <a:rPr lang="en-US" dirty="0">
                <a:solidFill>
                  <a:schemeClr val="tx1"/>
                </a:solidFill>
              </a:rPr>
              <a:t> - 93106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Diogo</a:t>
            </a:r>
            <a:r>
              <a:rPr lang="en-US" dirty="0">
                <a:solidFill>
                  <a:schemeClr val="tx1"/>
                </a:solidFill>
              </a:rPr>
              <a:t> Moreira - 93127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Fábio</a:t>
            </a:r>
            <a:r>
              <a:rPr lang="en-US" dirty="0">
                <a:solidFill>
                  <a:schemeClr val="tx1"/>
                </a:solidFill>
              </a:rPr>
              <a:t> Andrade - 93406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Maria </a:t>
            </a:r>
            <a:r>
              <a:rPr lang="en-US" dirty="0" err="1">
                <a:solidFill>
                  <a:schemeClr val="tx1"/>
                </a:solidFill>
              </a:rPr>
              <a:t>Inês</a:t>
            </a:r>
            <a:r>
              <a:rPr lang="en-US" dirty="0">
                <a:solidFill>
                  <a:schemeClr val="tx1"/>
                </a:solidFill>
              </a:rPr>
              <a:t> Rocha - 93320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64310-ED3C-41EA-A048-A7AD33F9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C020-4DE9-472F-8CFF-8A07F3AD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650" y="340980"/>
            <a:ext cx="10058400" cy="1371600"/>
          </a:xfrm>
        </p:spPr>
        <p:txBody>
          <a:bodyPr/>
          <a:lstStyle/>
          <a:p>
            <a:r>
              <a:rPr lang="pt-PT" b="1" dirty="0"/>
              <a:t>Plan</a:t>
            </a:r>
            <a:endParaRPr lang="en-GB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A371E5-E722-4B11-86DF-3AD60B6D9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392224"/>
              </p:ext>
            </p:extLst>
          </p:nvPr>
        </p:nvGraphicFramePr>
        <p:xfrm>
          <a:off x="1039470" y="1306275"/>
          <a:ext cx="8128000" cy="50444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94441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5887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578897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903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Feature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Progress (%)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Time until implementation</a:t>
                      </a:r>
                    </a:p>
                    <a:p>
                      <a:pPr algn="ctr"/>
                      <a:r>
                        <a:rPr lang="en-GB" sz="1600" dirty="0"/>
                        <a:t>(weeks)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Responsible members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0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Search/recover the state of a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pt-PT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24/05 - 30/05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en-GB" dirty="0" err="1"/>
                        <a:t>Diogo</a:t>
                      </a:r>
                      <a:r>
                        <a:rPr lang="en-GB" dirty="0"/>
                        <a:t>, Maria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530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Copy ‘question models’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24/05 - 30/05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Luis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6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Communication via email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24/05 - 30/05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Fabio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15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Group chat for the administrators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31/05 - 06/06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en-GB" dirty="0"/>
                        <a:t>Pedro, Maria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58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Statistical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31/05 - 06/06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</a:t>
                      </a:r>
                      <a:r>
                        <a:rPr lang="en-GB" dirty="0" err="1"/>
                        <a:t>iogo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4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Map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31/05 - 06/06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Luis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90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Report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07/06 - 13/06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Everyone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971237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4D7F641-CFC8-440C-8E93-65646C2A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34B7E4EF-A1BD-40F4-AB7B-04F084DD991D}" type="slidenum">
              <a:rPr lang="en-US" sz="2000" smtClean="0">
                <a:solidFill>
                  <a:schemeClr val="bg1"/>
                </a:solidFill>
              </a:rPr>
              <a:t>10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67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862" y="3114103"/>
            <a:ext cx="2962275" cy="62979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QUESTIONS?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DD08593-97EE-4778-B974-625B9AC77ACC}"/>
              </a:ext>
            </a:extLst>
          </p:cNvPr>
          <p:cNvSpPr txBox="1">
            <a:spLocks/>
          </p:cNvSpPr>
          <p:nvPr/>
        </p:nvSpPr>
        <p:spPr>
          <a:xfrm>
            <a:off x="11508661" y="649287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2000" smtClean="0">
                <a:solidFill>
                  <a:schemeClr val="bg1"/>
                </a:solidFill>
              </a:rPr>
              <a:pPr/>
              <a:t>11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03F0B877-9715-46E4-BD4F-4FD142109BAD}"/>
              </a:ext>
            </a:extLst>
          </p:cNvPr>
          <p:cNvSpPr txBox="1"/>
          <p:nvPr/>
        </p:nvSpPr>
        <p:spPr>
          <a:xfrm>
            <a:off x="6348589" y="804937"/>
            <a:ext cx="269907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i="0" dirty="0">
                <a:effectLst/>
                <a:latin typeface="Whitney"/>
              </a:rPr>
              <a:t>Progress Label:</a:t>
            </a:r>
            <a:endParaRPr lang="pt-PT" sz="1600" b="1" i="0" dirty="0">
              <a:effectLst/>
              <a:latin typeface="Whitney"/>
            </a:endParaRPr>
          </a:p>
          <a:p>
            <a:r>
              <a:rPr lang="pt-PT" sz="1600" dirty="0">
                <a:latin typeface="Whitney"/>
              </a:rPr>
              <a:t>	 </a:t>
            </a:r>
            <a:r>
              <a:rPr lang="pt-PT" sz="1600" b="0" i="0" dirty="0">
                <a:effectLst/>
                <a:latin typeface="Whitney"/>
              </a:rPr>
              <a:t>1 </a:t>
            </a:r>
            <a:r>
              <a:rPr lang="pt-PT" sz="1600" dirty="0">
                <a:latin typeface="Whitney"/>
              </a:rPr>
              <a:t>–</a:t>
            </a:r>
            <a:r>
              <a:rPr lang="pt-PT" sz="1600" b="0" i="0" dirty="0">
                <a:effectLst/>
                <a:latin typeface="Whitney"/>
              </a:rPr>
              <a:t> To Do (0%)</a:t>
            </a:r>
          </a:p>
          <a:p>
            <a:r>
              <a:rPr lang="pt-PT" sz="1600" b="0" i="0" dirty="0">
                <a:effectLst/>
                <a:latin typeface="Whitney"/>
              </a:rPr>
              <a:t> 	 2 </a:t>
            </a:r>
            <a:r>
              <a:rPr lang="pt-PT" sz="1600" dirty="0">
                <a:latin typeface="Whitney"/>
              </a:rPr>
              <a:t>–</a:t>
            </a:r>
            <a:r>
              <a:rPr lang="pt-PT" sz="1600" b="0" i="0" dirty="0">
                <a:effectLst/>
                <a:latin typeface="Whitney"/>
              </a:rPr>
              <a:t> Started (~33%)</a:t>
            </a:r>
          </a:p>
          <a:p>
            <a:r>
              <a:rPr lang="pt-PT" sz="1600" b="0" i="0" dirty="0">
                <a:effectLst/>
                <a:latin typeface="Whitney"/>
              </a:rPr>
              <a:t>	 3 – </a:t>
            </a:r>
            <a:r>
              <a:rPr lang="pt-PT" sz="1600" dirty="0">
                <a:latin typeface="Whitney"/>
              </a:rPr>
              <a:t>Almost Done (~66%)</a:t>
            </a:r>
            <a:endParaRPr lang="pt-PT" sz="1600" b="0" i="0" dirty="0">
              <a:effectLst/>
              <a:latin typeface="Whitney"/>
            </a:endParaRPr>
          </a:p>
          <a:p>
            <a:r>
              <a:rPr lang="pt-PT" sz="1600" b="0" i="0" dirty="0">
                <a:effectLst/>
                <a:latin typeface="Whitney"/>
              </a:rPr>
              <a:t> 	 4 – </a:t>
            </a:r>
            <a:r>
              <a:rPr lang="pt-PT" sz="1600" dirty="0">
                <a:latin typeface="Whitney"/>
              </a:rPr>
              <a:t>Done (~100%)</a:t>
            </a:r>
            <a:endParaRPr lang="en-US" sz="16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A0D56-D5C1-4BEA-BD18-6788B6979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08" y="189027"/>
            <a:ext cx="5876792" cy="864467"/>
          </a:xfrm>
        </p:spPr>
        <p:txBody>
          <a:bodyPr/>
          <a:lstStyle/>
          <a:p>
            <a:r>
              <a:rPr lang="en-US" b="1" dirty="0"/>
              <a:t>Functional Requirements</a:t>
            </a:r>
            <a:endParaRPr lang="pt-P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C2E4B-FBE1-484C-BA42-615A0BBC6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867" y="2948034"/>
            <a:ext cx="10438726" cy="35600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Authorization Levels	</a:t>
            </a:r>
          </a:p>
          <a:p>
            <a:pPr marL="1076325" lvl="1" indent="-457200">
              <a:buFont typeface="+mj-lt"/>
              <a:buAutoNum type="arabicPeriod"/>
            </a:pPr>
            <a:r>
              <a:rPr lang="en-US" sz="2200" dirty="0">
                <a:solidFill>
                  <a:srgbClr val="00B050"/>
                </a:solidFill>
              </a:rPr>
              <a:t>There are different roles with different privileges (admin, teacher, student)</a:t>
            </a:r>
          </a:p>
          <a:p>
            <a:pPr marL="1076325" lvl="1" indent="-457200">
              <a:buFont typeface="+mj-lt"/>
              <a:buAutoNum type="arabicPeriod"/>
            </a:pPr>
            <a:r>
              <a:rPr lang="en-US" sz="2200" dirty="0">
                <a:solidFill>
                  <a:srgbClr val="00B050"/>
                </a:solidFill>
              </a:rPr>
              <a:t>Only possessors of the admin role can access the BackOffice</a:t>
            </a:r>
          </a:p>
          <a:p>
            <a:pPr marL="914400" lvl="2" indent="0">
              <a:buNone/>
            </a:pPr>
            <a:endParaRPr lang="pt-PT" dirty="0">
              <a:solidFill>
                <a:srgbClr val="00B050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EDEB422-E7FB-41DE-9F7B-2F2EB0009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137" y="1919475"/>
            <a:ext cx="167781" cy="16295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C590F39-E5B1-4D7C-B35A-9CBB46593B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81" t="-4162" b="-1"/>
          <a:stretch/>
        </p:blipFill>
        <p:spPr>
          <a:xfrm>
            <a:off x="6709136" y="1400436"/>
            <a:ext cx="167780" cy="16973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E4C1DCC-7E3D-44AE-AF3F-78A93BBE0C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80" t="2921"/>
          <a:stretch/>
        </p:blipFill>
        <p:spPr>
          <a:xfrm>
            <a:off x="6709136" y="1670542"/>
            <a:ext cx="167781" cy="16295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8400B9DE-C3EC-4C31-B4FC-EC2B82FD42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628" t="-4161" b="1"/>
          <a:stretch/>
        </p:blipFill>
        <p:spPr>
          <a:xfrm>
            <a:off x="6709136" y="1155828"/>
            <a:ext cx="167780" cy="169735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4DBA45DC-6CB0-40B1-93A2-B6C060F11D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867" y="2051918"/>
            <a:ext cx="802042" cy="80204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68673AE-A3DB-4238-B5F0-2A1811D6465E}"/>
              </a:ext>
            </a:extLst>
          </p:cNvPr>
          <p:cNvSpPr txBox="1">
            <a:spLocks/>
          </p:cNvSpPr>
          <p:nvPr/>
        </p:nvSpPr>
        <p:spPr>
          <a:xfrm>
            <a:off x="11508661" y="649287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2000" smtClean="0">
                <a:solidFill>
                  <a:schemeClr val="bg1"/>
                </a:solidFill>
              </a:rPr>
              <a:pPr/>
              <a:t>2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3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86C82-E853-4C58-8BD9-BC7AA445B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071" y="2004919"/>
            <a:ext cx="102338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User Requirements </a:t>
            </a:r>
          </a:p>
          <a:p>
            <a:pPr marL="1079500" indent="-457200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4"/>
            </a:pPr>
            <a:r>
              <a:rPr lang="en-US" sz="2400" b="0" i="0" u="none" strike="noStrike" dirty="0">
                <a:solidFill>
                  <a:schemeClr val="accent2"/>
                </a:solidFill>
                <a:effectLst/>
              </a:rPr>
              <a:t>List past competitions</a:t>
            </a:r>
            <a:endParaRPr lang="en-US" sz="2400" b="0" dirty="0">
              <a:solidFill>
                <a:schemeClr val="accent2"/>
              </a:solidFill>
              <a:effectLst/>
            </a:endParaRPr>
          </a:p>
          <a:p>
            <a:pPr marL="1079500" indent="-457200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4"/>
            </a:pPr>
            <a:r>
              <a:rPr lang="en-US" sz="2400" b="0" i="0" u="none" strike="noStrike" dirty="0">
                <a:solidFill>
                  <a:schemeClr val="accent2"/>
                </a:solidFill>
                <a:effectLst/>
              </a:rPr>
              <a:t>List the tests of a competition</a:t>
            </a:r>
            <a:endParaRPr lang="en-US" sz="2400" b="0" dirty="0">
              <a:solidFill>
                <a:schemeClr val="accent2"/>
              </a:solidFill>
              <a:effectLst/>
            </a:endParaRPr>
          </a:p>
          <a:p>
            <a:pPr marL="1079500" indent="-457200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4"/>
            </a:pPr>
            <a:r>
              <a:rPr lang="en-US" sz="2400" b="0" i="0" u="none" strike="noStrike" dirty="0">
                <a:solidFill>
                  <a:schemeClr val="accent2"/>
                </a:solidFill>
                <a:effectLst/>
              </a:rPr>
              <a:t>Search for and recover the state of a test in a competition</a:t>
            </a:r>
            <a:endParaRPr lang="en-US" sz="2400" dirty="0">
              <a:solidFill>
                <a:schemeClr val="accent2"/>
              </a:solidFill>
            </a:endParaRPr>
          </a:p>
          <a:p>
            <a:pPr marL="1079500" indent="-457200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4"/>
            </a:pPr>
            <a:r>
              <a:rPr lang="en-US" sz="2400" b="0" i="0" u="none" strike="noStrike" dirty="0">
                <a:solidFill>
                  <a:schemeClr val="accent2"/>
                </a:solidFill>
                <a:effectLst/>
              </a:rPr>
              <a:t>Option to generate an HTML files with the results of a competition or a single test.</a:t>
            </a:r>
          </a:p>
          <a:p>
            <a:pPr marL="10795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4"/>
            </a:pPr>
            <a:r>
              <a:rPr lang="en-US" sz="2400" b="0" i="0" u="none" strike="noStrike" dirty="0">
                <a:solidFill>
                  <a:srgbClr val="F34BD3"/>
                </a:solidFill>
                <a:effectLst/>
              </a:rPr>
              <a:t>Options for various kinds of statistical info. (total score per school, avg score per school etc.) </a:t>
            </a:r>
            <a:endParaRPr lang="en-US" sz="2400" b="0" dirty="0">
              <a:solidFill>
                <a:srgbClr val="F34BD3"/>
              </a:solidFill>
              <a:effectLst/>
            </a:endParaRPr>
          </a:p>
          <a:p>
            <a:pPr marL="914400" rtl="0">
              <a:spcBef>
                <a:spcPts val="1200"/>
              </a:spcBef>
              <a:spcAft>
                <a:spcPts val="1200"/>
              </a:spcAft>
            </a:pPr>
            <a:endParaRPr lang="pt-PT" sz="2400" dirty="0">
              <a:solidFill>
                <a:srgbClr val="00B050"/>
              </a:solidFill>
            </a:endParaRPr>
          </a:p>
        </p:txBody>
      </p:sp>
      <p:pic>
        <p:nvPicPr>
          <p:cNvPr id="9" name="Picture 8" descr="A picture containing light, blur&#10;&#10;Description automatically generated">
            <a:extLst>
              <a:ext uri="{FF2B5EF4-FFF2-40B4-BE49-F238E27FC236}">
                <a16:creationId xmlns:a16="http://schemas.microsoft.com/office/drawing/2014/main" id="{2B5F40A4-56C1-4BAF-831F-BD5998235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20" y="1763674"/>
            <a:ext cx="816623" cy="816623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47E39F9-9DF5-48A1-B389-5EDDA2A314CC}"/>
              </a:ext>
            </a:extLst>
          </p:cNvPr>
          <p:cNvSpPr txBox="1">
            <a:spLocks/>
          </p:cNvSpPr>
          <p:nvPr/>
        </p:nvSpPr>
        <p:spPr>
          <a:xfrm>
            <a:off x="11508661" y="649287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2000" smtClean="0">
                <a:solidFill>
                  <a:schemeClr val="bg1"/>
                </a:solidFill>
              </a:rPr>
              <a:pPr/>
              <a:t>3</a:t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CaixaDeTexto 9">
            <a:extLst>
              <a:ext uri="{FF2B5EF4-FFF2-40B4-BE49-F238E27FC236}">
                <a16:creationId xmlns:a16="http://schemas.microsoft.com/office/drawing/2014/main" id="{80432242-8744-4C14-989F-6C829342E32E}"/>
              </a:ext>
            </a:extLst>
          </p:cNvPr>
          <p:cNvSpPr txBox="1"/>
          <p:nvPr/>
        </p:nvSpPr>
        <p:spPr>
          <a:xfrm>
            <a:off x="6348589" y="804937"/>
            <a:ext cx="269907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i="0" dirty="0">
                <a:effectLst/>
                <a:latin typeface="Whitney"/>
              </a:rPr>
              <a:t>Progress Label:</a:t>
            </a:r>
            <a:endParaRPr lang="pt-PT" sz="1600" b="1" i="0" dirty="0">
              <a:effectLst/>
              <a:latin typeface="Whitney"/>
            </a:endParaRPr>
          </a:p>
          <a:p>
            <a:r>
              <a:rPr lang="pt-PT" sz="1600" dirty="0">
                <a:latin typeface="Whitney"/>
              </a:rPr>
              <a:t>	 </a:t>
            </a:r>
            <a:r>
              <a:rPr lang="pt-PT" sz="1600" b="0" i="0" dirty="0">
                <a:effectLst/>
                <a:latin typeface="Whitney"/>
              </a:rPr>
              <a:t>1 </a:t>
            </a:r>
            <a:r>
              <a:rPr lang="pt-PT" sz="1600" dirty="0">
                <a:latin typeface="Whitney"/>
              </a:rPr>
              <a:t>–</a:t>
            </a:r>
            <a:r>
              <a:rPr lang="pt-PT" sz="1600" b="0" i="0" dirty="0">
                <a:effectLst/>
                <a:latin typeface="Whitney"/>
              </a:rPr>
              <a:t> To Do (0%)</a:t>
            </a:r>
          </a:p>
          <a:p>
            <a:r>
              <a:rPr lang="pt-PT" sz="1600" b="0" i="0" dirty="0">
                <a:effectLst/>
                <a:latin typeface="Whitney"/>
              </a:rPr>
              <a:t> 	 2 </a:t>
            </a:r>
            <a:r>
              <a:rPr lang="pt-PT" sz="1600" dirty="0">
                <a:latin typeface="Whitney"/>
              </a:rPr>
              <a:t>–</a:t>
            </a:r>
            <a:r>
              <a:rPr lang="pt-PT" sz="1600" b="0" i="0" dirty="0">
                <a:effectLst/>
                <a:latin typeface="Whitney"/>
              </a:rPr>
              <a:t> Started (~33%)</a:t>
            </a:r>
          </a:p>
          <a:p>
            <a:r>
              <a:rPr lang="pt-PT" sz="1600" b="0" i="0" dirty="0">
                <a:effectLst/>
                <a:latin typeface="Whitney"/>
              </a:rPr>
              <a:t>	 3 – </a:t>
            </a:r>
            <a:r>
              <a:rPr lang="pt-PT" sz="1600" dirty="0">
                <a:latin typeface="Whitney"/>
              </a:rPr>
              <a:t>Almost Done (~66%)</a:t>
            </a:r>
            <a:endParaRPr lang="pt-PT" sz="1600" b="0" i="0" dirty="0">
              <a:effectLst/>
              <a:latin typeface="Whitney"/>
            </a:endParaRPr>
          </a:p>
          <a:p>
            <a:r>
              <a:rPr lang="pt-PT" sz="1600" b="0" i="0" dirty="0">
                <a:effectLst/>
                <a:latin typeface="Whitney"/>
              </a:rPr>
              <a:t> 	 4 – </a:t>
            </a:r>
            <a:r>
              <a:rPr lang="pt-PT" sz="1600" dirty="0">
                <a:latin typeface="Whitney"/>
              </a:rPr>
              <a:t>Done (~100%)</a:t>
            </a:r>
            <a:endParaRPr lang="en-US" sz="1600" b="1" dirty="0"/>
          </a:p>
        </p:txBody>
      </p:sp>
      <p:pic>
        <p:nvPicPr>
          <p:cNvPr id="18" name="Imagem 8">
            <a:extLst>
              <a:ext uri="{FF2B5EF4-FFF2-40B4-BE49-F238E27FC236}">
                <a16:creationId xmlns:a16="http://schemas.microsoft.com/office/drawing/2014/main" id="{C7F05D6B-2922-4E36-9CC7-A7C08474A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137" y="1919475"/>
            <a:ext cx="167781" cy="162953"/>
          </a:xfrm>
          <a:prstGeom prst="rect">
            <a:avLst/>
          </a:prstGeom>
        </p:spPr>
      </p:pic>
      <p:pic>
        <p:nvPicPr>
          <p:cNvPr id="19" name="Imagem 11">
            <a:extLst>
              <a:ext uri="{FF2B5EF4-FFF2-40B4-BE49-F238E27FC236}">
                <a16:creationId xmlns:a16="http://schemas.microsoft.com/office/drawing/2014/main" id="{98EEE21F-E4B7-4DC6-87C2-B56830536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81" t="-4162" b="-1"/>
          <a:stretch/>
        </p:blipFill>
        <p:spPr>
          <a:xfrm>
            <a:off x="6709136" y="1400436"/>
            <a:ext cx="167780" cy="169736"/>
          </a:xfrm>
          <a:prstGeom prst="rect">
            <a:avLst/>
          </a:prstGeom>
        </p:spPr>
      </p:pic>
      <p:pic>
        <p:nvPicPr>
          <p:cNvPr id="20" name="Imagem 13">
            <a:extLst>
              <a:ext uri="{FF2B5EF4-FFF2-40B4-BE49-F238E27FC236}">
                <a16:creationId xmlns:a16="http://schemas.microsoft.com/office/drawing/2014/main" id="{00008B3A-7AE0-4BA5-BB12-2ED902574C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80" t="2921"/>
          <a:stretch/>
        </p:blipFill>
        <p:spPr>
          <a:xfrm>
            <a:off x="6709136" y="1670542"/>
            <a:ext cx="167781" cy="162954"/>
          </a:xfrm>
          <a:prstGeom prst="rect">
            <a:avLst/>
          </a:prstGeom>
        </p:spPr>
      </p:pic>
      <p:pic>
        <p:nvPicPr>
          <p:cNvPr id="21" name="Imagem 15">
            <a:extLst>
              <a:ext uri="{FF2B5EF4-FFF2-40B4-BE49-F238E27FC236}">
                <a16:creationId xmlns:a16="http://schemas.microsoft.com/office/drawing/2014/main" id="{A6396E6F-1D40-43A3-84D5-9A173321449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628" t="-4161" b="1"/>
          <a:stretch/>
        </p:blipFill>
        <p:spPr>
          <a:xfrm>
            <a:off x="6709136" y="1155828"/>
            <a:ext cx="167780" cy="169735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E09026A5-A272-40EE-BA2D-6F31A7DD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08" y="189027"/>
            <a:ext cx="5876792" cy="864467"/>
          </a:xfrm>
        </p:spPr>
        <p:txBody>
          <a:bodyPr/>
          <a:lstStyle/>
          <a:p>
            <a:r>
              <a:rPr lang="en-US" b="1" dirty="0"/>
              <a:t>Functional Requirements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327354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86C82-E853-4C58-8BD9-BC7AA445B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986989"/>
            <a:ext cx="102338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User Requirements (cont.)</a:t>
            </a:r>
          </a:p>
          <a:p>
            <a:pPr marL="1143000" indent="-457200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9"/>
            </a:pPr>
            <a:r>
              <a:rPr lang="en-US" sz="2400" b="0" i="0" u="none" strike="noStrike" dirty="0">
                <a:solidFill>
                  <a:srgbClr val="00B050"/>
                </a:solidFill>
                <a:effectLst/>
              </a:rPr>
              <a:t>Register a School</a:t>
            </a:r>
            <a:endParaRPr lang="en-US" sz="2400" b="0" dirty="0">
              <a:solidFill>
                <a:srgbClr val="00B050"/>
              </a:solidFill>
              <a:effectLst/>
            </a:endParaRPr>
          </a:p>
          <a:p>
            <a:pPr marL="1143000" indent="-457200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9"/>
            </a:pPr>
            <a:r>
              <a:rPr lang="en-US" sz="2400" b="0" i="0" u="none" strike="noStrike" dirty="0">
                <a:solidFill>
                  <a:srgbClr val="00B050"/>
                </a:solidFill>
                <a:effectLst/>
              </a:rPr>
              <a:t>List schools</a:t>
            </a:r>
            <a:endParaRPr lang="en-US" sz="2400" b="0" dirty="0">
              <a:solidFill>
                <a:srgbClr val="00B050"/>
              </a:solidFill>
              <a:effectLst/>
            </a:endParaRPr>
          </a:p>
          <a:p>
            <a:pPr marL="1143000" indent="-457200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9"/>
            </a:pPr>
            <a:r>
              <a:rPr lang="en-US" sz="2400" dirty="0">
                <a:solidFill>
                  <a:schemeClr val="accent2"/>
                </a:solidFill>
              </a:rPr>
              <a:t>R</a:t>
            </a:r>
            <a:r>
              <a:rPr lang="en-US" sz="2400" b="0" i="0" u="none" strike="noStrike" dirty="0">
                <a:solidFill>
                  <a:schemeClr val="accent2"/>
                </a:solidFill>
                <a:effectLst/>
              </a:rPr>
              <a:t>egistration of schools in competitions</a:t>
            </a:r>
            <a:endParaRPr lang="en-US" sz="2400" b="0" dirty="0">
              <a:solidFill>
                <a:schemeClr val="accent2"/>
              </a:solidFill>
              <a:effectLst/>
            </a:endParaRPr>
          </a:p>
          <a:p>
            <a:pPr marL="1143000" indent="-457200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9"/>
            </a:pPr>
            <a:r>
              <a:rPr lang="en-US" sz="2400" b="0" i="0" u="none" strike="noStrike" dirty="0">
                <a:solidFill>
                  <a:schemeClr val="accent2"/>
                </a:solidFill>
                <a:effectLst/>
              </a:rPr>
              <a:t>Associate a teacher or a student to a school</a:t>
            </a:r>
          </a:p>
          <a:p>
            <a:pPr marL="11430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9"/>
            </a:pPr>
            <a:r>
              <a:rPr lang="en-US" sz="2400" b="0" i="0" u="none" strike="noStrike" dirty="0">
                <a:solidFill>
                  <a:schemeClr val="accent2"/>
                </a:solidFill>
                <a:effectLst/>
              </a:rPr>
              <a:t>Map view of the schools involved in Pmate</a:t>
            </a:r>
            <a:endParaRPr lang="en-US" sz="2400" b="0" dirty="0">
              <a:solidFill>
                <a:schemeClr val="accent2"/>
              </a:solidFill>
              <a:effectLst/>
            </a:endParaRPr>
          </a:p>
        </p:txBody>
      </p:sp>
      <p:pic>
        <p:nvPicPr>
          <p:cNvPr id="4" name="Picture 3" descr="A picture containing light, blur&#10;&#10;Description automatically generated">
            <a:extLst>
              <a:ext uri="{FF2B5EF4-FFF2-40B4-BE49-F238E27FC236}">
                <a16:creationId xmlns:a16="http://schemas.microsoft.com/office/drawing/2014/main" id="{EA606504-73F6-4FF6-98F8-924E953FC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20" y="1763674"/>
            <a:ext cx="816623" cy="816623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5CC847D-51AD-4AAE-810D-7C6195A2E219}"/>
              </a:ext>
            </a:extLst>
          </p:cNvPr>
          <p:cNvSpPr txBox="1">
            <a:spLocks/>
          </p:cNvSpPr>
          <p:nvPr/>
        </p:nvSpPr>
        <p:spPr>
          <a:xfrm>
            <a:off x="11508661" y="649287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2000" smtClean="0">
                <a:solidFill>
                  <a:schemeClr val="bg1"/>
                </a:solidFill>
              </a:rPr>
              <a:pPr/>
              <a:t>4</a:t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CaixaDeTexto 9">
            <a:extLst>
              <a:ext uri="{FF2B5EF4-FFF2-40B4-BE49-F238E27FC236}">
                <a16:creationId xmlns:a16="http://schemas.microsoft.com/office/drawing/2014/main" id="{76BA15B1-9D27-448C-85C2-82376639D542}"/>
              </a:ext>
            </a:extLst>
          </p:cNvPr>
          <p:cNvSpPr txBox="1"/>
          <p:nvPr/>
        </p:nvSpPr>
        <p:spPr>
          <a:xfrm>
            <a:off x="6348589" y="804937"/>
            <a:ext cx="269907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i="0" dirty="0">
                <a:effectLst/>
                <a:latin typeface="Whitney"/>
              </a:rPr>
              <a:t>Progress Label:</a:t>
            </a:r>
            <a:endParaRPr lang="pt-PT" sz="1600" b="1" i="0" dirty="0">
              <a:effectLst/>
              <a:latin typeface="Whitney"/>
            </a:endParaRPr>
          </a:p>
          <a:p>
            <a:r>
              <a:rPr lang="pt-PT" sz="1600" dirty="0">
                <a:latin typeface="Whitney"/>
              </a:rPr>
              <a:t>	 </a:t>
            </a:r>
            <a:r>
              <a:rPr lang="pt-PT" sz="1600" b="0" i="0" dirty="0">
                <a:effectLst/>
                <a:latin typeface="Whitney"/>
              </a:rPr>
              <a:t>1 </a:t>
            </a:r>
            <a:r>
              <a:rPr lang="pt-PT" sz="1600" dirty="0">
                <a:latin typeface="Whitney"/>
              </a:rPr>
              <a:t>–</a:t>
            </a:r>
            <a:r>
              <a:rPr lang="pt-PT" sz="1600" b="0" i="0" dirty="0">
                <a:effectLst/>
                <a:latin typeface="Whitney"/>
              </a:rPr>
              <a:t> To Do (0%)</a:t>
            </a:r>
          </a:p>
          <a:p>
            <a:r>
              <a:rPr lang="pt-PT" sz="1600" b="0" i="0" dirty="0">
                <a:effectLst/>
                <a:latin typeface="Whitney"/>
              </a:rPr>
              <a:t> 	 2 </a:t>
            </a:r>
            <a:r>
              <a:rPr lang="pt-PT" sz="1600" dirty="0">
                <a:latin typeface="Whitney"/>
              </a:rPr>
              <a:t>–</a:t>
            </a:r>
            <a:r>
              <a:rPr lang="pt-PT" sz="1600" b="0" i="0" dirty="0">
                <a:effectLst/>
                <a:latin typeface="Whitney"/>
              </a:rPr>
              <a:t> Started (~33%)</a:t>
            </a:r>
          </a:p>
          <a:p>
            <a:r>
              <a:rPr lang="pt-PT" sz="1600" b="0" i="0" dirty="0">
                <a:effectLst/>
                <a:latin typeface="Whitney"/>
              </a:rPr>
              <a:t>	 3 – </a:t>
            </a:r>
            <a:r>
              <a:rPr lang="pt-PT" sz="1600" dirty="0">
                <a:latin typeface="Whitney"/>
              </a:rPr>
              <a:t>Almost Done (~66%)</a:t>
            </a:r>
            <a:endParaRPr lang="pt-PT" sz="1600" b="0" i="0" dirty="0">
              <a:effectLst/>
              <a:latin typeface="Whitney"/>
            </a:endParaRPr>
          </a:p>
          <a:p>
            <a:r>
              <a:rPr lang="pt-PT" sz="1600" b="0" i="0" dirty="0">
                <a:effectLst/>
                <a:latin typeface="Whitney"/>
              </a:rPr>
              <a:t> 	 4 – </a:t>
            </a:r>
            <a:r>
              <a:rPr lang="pt-PT" sz="1600" dirty="0">
                <a:latin typeface="Whitney"/>
              </a:rPr>
              <a:t>Done (~100%)</a:t>
            </a:r>
            <a:endParaRPr lang="en-US" sz="1600" b="1" dirty="0"/>
          </a:p>
        </p:txBody>
      </p:sp>
      <p:pic>
        <p:nvPicPr>
          <p:cNvPr id="23" name="Imagem 8">
            <a:extLst>
              <a:ext uri="{FF2B5EF4-FFF2-40B4-BE49-F238E27FC236}">
                <a16:creationId xmlns:a16="http://schemas.microsoft.com/office/drawing/2014/main" id="{D9E53462-995A-4BD0-822C-1DBA99138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137" y="1919475"/>
            <a:ext cx="167781" cy="162953"/>
          </a:xfrm>
          <a:prstGeom prst="rect">
            <a:avLst/>
          </a:prstGeom>
        </p:spPr>
      </p:pic>
      <p:pic>
        <p:nvPicPr>
          <p:cNvPr id="24" name="Imagem 11">
            <a:extLst>
              <a:ext uri="{FF2B5EF4-FFF2-40B4-BE49-F238E27FC236}">
                <a16:creationId xmlns:a16="http://schemas.microsoft.com/office/drawing/2014/main" id="{D2827D9D-6132-4454-8F1F-D34EEB92CA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81" t="-4162" b="-1"/>
          <a:stretch/>
        </p:blipFill>
        <p:spPr>
          <a:xfrm>
            <a:off x="6709136" y="1400436"/>
            <a:ext cx="167780" cy="169736"/>
          </a:xfrm>
          <a:prstGeom prst="rect">
            <a:avLst/>
          </a:prstGeom>
        </p:spPr>
      </p:pic>
      <p:pic>
        <p:nvPicPr>
          <p:cNvPr id="25" name="Imagem 13">
            <a:extLst>
              <a:ext uri="{FF2B5EF4-FFF2-40B4-BE49-F238E27FC236}">
                <a16:creationId xmlns:a16="http://schemas.microsoft.com/office/drawing/2014/main" id="{2990E3C0-A48F-4106-9710-5113A1DA05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80" t="2921"/>
          <a:stretch/>
        </p:blipFill>
        <p:spPr>
          <a:xfrm>
            <a:off x="6709136" y="1670542"/>
            <a:ext cx="167781" cy="162954"/>
          </a:xfrm>
          <a:prstGeom prst="rect">
            <a:avLst/>
          </a:prstGeom>
        </p:spPr>
      </p:pic>
      <p:pic>
        <p:nvPicPr>
          <p:cNvPr id="26" name="Imagem 15">
            <a:extLst>
              <a:ext uri="{FF2B5EF4-FFF2-40B4-BE49-F238E27FC236}">
                <a16:creationId xmlns:a16="http://schemas.microsoft.com/office/drawing/2014/main" id="{4FFC5C28-4360-4792-9774-FCA78806ACD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628" t="-4161" b="1"/>
          <a:stretch/>
        </p:blipFill>
        <p:spPr>
          <a:xfrm>
            <a:off x="6709136" y="1155828"/>
            <a:ext cx="167780" cy="169735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21BBA51E-0923-42CD-A73D-7BCBF45CB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08" y="189027"/>
            <a:ext cx="5876792" cy="864467"/>
          </a:xfrm>
        </p:spPr>
        <p:txBody>
          <a:bodyPr/>
          <a:lstStyle/>
          <a:p>
            <a:r>
              <a:rPr lang="en-US" b="1" dirty="0"/>
              <a:t>Functional Requirements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215717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86C82-E853-4C58-8BD9-BC7AA445B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036" y="2184213"/>
            <a:ext cx="102338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User Requirements (cont.)</a:t>
            </a:r>
          </a:p>
          <a:p>
            <a:pPr marL="1143000" indent="-457200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14"/>
            </a:pPr>
            <a:r>
              <a:rPr lang="en-US" sz="2400" dirty="0">
                <a:solidFill>
                  <a:srgbClr val="00B050"/>
                </a:solidFill>
              </a:rPr>
              <a:t>Create a new test or training game.</a:t>
            </a:r>
          </a:p>
          <a:p>
            <a:pPr marL="1143000" indent="-457200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14"/>
            </a:pPr>
            <a:r>
              <a:rPr lang="en-US" sz="2400" dirty="0">
                <a:solidFill>
                  <a:schemeClr val="accent2"/>
                </a:solidFill>
              </a:rPr>
              <a:t>Copy ‘question models’ from an older test to a new one.</a:t>
            </a:r>
          </a:p>
          <a:p>
            <a:pPr marL="1143000" indent="-457200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14"/>
            </a:pPr>
            <a:r>
              <a:rPr lang="en-US" sz="2400" dirty="0">
                <a:solidFill>
                  <a:schemeClr val="accent2"/>
                </a:solidFill>
              </a:rPr>
              <a:t>List students and professors of a school.</a:t>
            </a:r>
          </a:p>
          <a:p>
            <a:pPr marL="1143000" indent="-457200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14"/>
            </a:pPr>
            <a:r>
              <a:rPr lang="en-US" sz="2400" dirty="0">
                <a:solidFill>
                  <a:schemeClr val="accent2"/>
                </a:solidFill>
              </a:rPr>
              <a:t>Communication via email for a user or a target group of users (teachers, students, etc.).</a:t>
            </a:r>
          </a:p>
        </p:txBody>
      </p:sp>
      <p:pic>
        <p:nvPicPr>
          <p:cNvPr id="4" name="Picture 3" descr="A picture containing light, blur&#10;&#10;Description automatically generated">
            <a:extLst>
              <a:ext uri="{FF2B5EF4-FFF2-40B4-BE49-F238E27FC236}">
                <a16:creationId xmlns:a16="http://schemas.microsoft.com/office/drawing/2014/main" id="{B90A8D46-EA39-4CBC-B80E-142844569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20" y="2014194"/>
            <a:ext cx="816623" cy="816623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460D99F-2392-4C28-8813-120E97B3AB48}"/>
              </a:ext>
            </a:extLst>
          </p:cNvPr>
          <p:cNvSpPr txBox="1">
            <a:spLocks/>
          </p:cNvSpPr>
          <p:nvPr/>
        </p:nvSpPr>
        <p:spPr>
          <a:xfrm>
            <a:off x="11508661" y="649287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2000" smtClean="0">
                <a:solidFill>
                  <a:schemeClr val="bg1"/>
                </a:solidFill>
              </a:rPr>
              <a:pPr/>
              <a:t>5</a:t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CaixaDeTexto 9">
            <a:extLst>
              <a:ext uri="{FF2B5EF4-FFF2-40B4-BE49-F238E27FC236}">
                <a16:creationId xmlns:a16="http://schemas.microsoft.com/office/drawing/2014/main" id="{DA7A5B30-513B-4B83-9007-3D084AF0F136}"/>
              </a:ext>
            </a:extLst>
          </p:cNvPr>
          <p:cNvSpPr txBox="1"/>
          <p:nvPr/>
        </p:nvSpPr>
        <p:spPr>
          <a:xfrm>
            <a:off x="6348589" y="804937"/>
            <a:ext cx="269907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i="0" dirty="0">
                <a:effectLst/>
                <a:latin typeface="Whitney"/>
              </a:rPr>
              <a:t>Progress Label:</a:t>
            </a:r>
            <a:endParaRPr lang="pt-PT" sz="1600" b="1" i="0" dirty="0">
              <a:effectLst/>
              <a:latin typeface="Whitney"/>
            </a:endParaRPr>
          </a:p>
          <a:p>
            <a:r>
              <a:rPr lang="pt-PT" sz="1600" dirty="0">
                <a:latin typeface="Whitney"/>
              </a:rPr>
              <a:t>	 </a:t>
            </a:r>
            <a:r>
              <a:rPr lang="pt-PT" sz="1600" b="0" i="0" dirty="0">
                <a:effectLst/>
                <a:latin typeface="Whitney"/>
              </a:rPr>
              <a:t>1 </a:t>
            </a:r>
            <a:r>
              <a:rPr lang="pt-PT" sz="1600" dirty="0">
                <a:latin typeface="Whitney"/>
              </a:rPr>
              <a:t>–</a:t>
            </a:r>
            <a:r>
              <a:rPr lang="pt-PT" sz="1600" b="0" i="0" dirty="0">
                <a:effectLst/>
                <a:latin typeface="Whitney"/>
              </a:rPr>
              <a:t> To Do (0%)</a:t>
            </a:r>
          </a:p>
          <a:p>
            <a:r>
              <a:rPr lang="pt-PT" sz="1600" b="0" i="0" dirty="0">
                <a:effectLst/>
                <a:latin typeface="Whitney"/>
              </a:rPr>
              <a:t> 	 2 </a:t>
            </a:r>
            <a:r>
              <a:rPr lang="pt-PT" sz="1600" dirty="0">
                <a:latin typeface="Whitney"/>
              </a:rPr>
              <a:t>–</a:t>
            </a:r>
            <a:r>
              <a:rPr lang="pt-PT" sz="1600" b="0" i="0" dirty="0">
                <a:effectLst/>
                <a:latin typeface="Whitney"/>
              </a:rPr>
              <a:t> Started (~33%)</a:t>
            </a:r>
          </a:p>
          <a:p>
            <a:r>
              <a:rPr lang="pt-PT" sz="1600" b="0" i="0" dirty="0">
                <a:effectLst/>
                <a:latin typeface="Whitney"/>
              </a:rPr>
              <a:t>	 3 – </a:t>
            </a:r>
            <a:r>
              <a:rPr lang="pt-PT" sz="1600" dirty="0">
                <a:latin typeface="Whitney"/>
              </a:rPr>
              <a:t>Almost Done (~66%)</a:t>
            </a:r>
            <a:endParaRPr lang="pt-PT" sz="1600" b="0" i="0" dirty="0">
              <a:effectLst/>
              <a:latin typeface="Whitney"/>
            </a:endParaRPr>
          </a:p>
          <a:p>
            <a:r>
              <a:rPr lang="pt-PT" sz="1600" b="0" i="0" dirty="0">
                <a:effectLst/>
                <a:latin typeface="Whitney"/>
              </a:rPr>
              <a:t> 	 4 – </a:t>
            </a:r>
            <a:r>
              <a:rPr lang="pt-PT" sz="1600" dirty="0">
                <a:latin typeface="Whitney"/>
              </a:rPr>
              <a:t>Done (~100%)</a:t>
            </a:r>
            <a:endParaRPr lang="en-US" sz="1600" b="1" dirty="0"/>
          </a:p>
        </p:txBody>
      </p:sp>
      <p:pic>
        <p:nvPicPr>
          <p:cNvPr id="18" name="Imagem 8">
            <a:extLst>
              <a:ext uri="{FF2B5EF4-FFF2-40B4-BE49-F238E27FC236}">
                <a16:creationId xmlns:a16="http://schemas.microsoft.com/office/drawing/2014/main" id="{01647583-9434-4306-8896-67AFEB674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137" y="1919475"/>
            <a:ext cx="167781" cy="162953"/>
          </a:xfrm>
          <a:prstGeom prst="rect">
            <a:avLst/>
          </a:prstGeom>
        </p:spPr>
      </p:pic>
      <p:pic>
        <p:nvPicPr>
          <p:cNvPr id="19" name="Imagem 11">
            <a:extLst>
              <a:ext uri="{FF2B5EF4-FFF2-40B4-BE49-F238E27FC236}">
                <a16:creationId xmlns:a16="http://schemas.microsoft.com/office/drawing/2014/main" id="{EE727FC6-9C55-4C7A-BF98-478EE6271B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81" t="-4162" b="-1"/>
          <a:stretch/>
        </p:blipFill>
        <p:spPr>
          <a:xfrm>
            <a:off x="6709136" y="1400436"/>
            <a:ext cx="167780" cy="169736"/>
          </a:xfrm>
          <a:prstGeom prst="rect">
            <a:avLst/>
          </a:prstGeom>
        </p:spPr>
      </p:pic>
      <p:pic>
        <p:nvPicPr>
          <p:cNvPr id="20" name="Imagem 13">
            <a:extLst>
              <a:ext uri="{FF2B5EF4-FFF2-40B4-BE49-F238E27FC236}">
                <a16:creationId xmlns:a16="http://schemas.microsoft.com/office/drawing/2014/main" id="{2352DFAE-4F69-486F-A80A-DC8A75A7A6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80" t="2921"/>
          <a:stretch/>
        </p:blipFill>
        <p:spPr>
          <a:xfrm>
            <a:off x="6709136" y="1670542"/>
            <a:ext cx="167781" cy="162954"/>
          </a:xfrm>
          <a:prstGeom prst="rect">
            <a:avLst/>
          </a:prstGeom>
        </p:spPr>
      </p:pic>
      <p:pic>
        <p:nvPicPr>
          <p:cNvPr id="21" name="Imagem 15">
            <a:extLst>
              <a:ext uri="{FF2B5EF4-FFF2-40B4-BE49-F238E27FC236}">
                <a16:creationId xmlns:a16="http://schemas.microsoft.com/office/drawing/2014/main" id="{EED8A28D-C509-4471-B377-5490DE2F27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628" t="-4161" b="1"/>
          <a:stretch/>
        </p:blipFill>
        <p:spPr>
          <a:xfrm>
            <a:off x="6709136" y="1155828"/>
            <a:ext cx="167780" cy="169735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80FF603-315F-4EEA-BBE7-877F887D5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08" y="189027"/>
            <a:ext cx="5876792" cy="864467"/>
          </a:xfrm>
        </p:spPr>
        <p:txBody>
          <a:bodyPr/>
          <a:lstStyle/>
          <a:p>
            <a:r>
              <a:rPr lang="en-US" b="1" dirty="0"/>
              <a:t>Functional Requirements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60584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86C82-E853-4C58-8BD9-BC7AA445B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965" y="2202142"/>
            <a:ext cx="10233800" cy="282705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User Requirements (cont.)</a:t>
            </a:r>
          </a:p>
          <a:p>
            <a:pPr marL="1076325" lvl="1" indent="-457200">
              <a:buFont typeface="+mj-lt"/>
              <a:buAutoNum type="arabicPeriod" startAt="18"/>
            </a:pPr>
            <a:r>
              <a:rPr lang="en-US" sz="2400" dirty="0">
                <a:solidFill>
                  <a:schemeClr val="accent2"/>
                </a:solidFill>
                <a:latin typeface="+mj-lt"/>
              </a:rPr>
              <a:t>List and search users by various fields.</a:t>
            </a:r>
          </a:p>
          <a:p>
            <a:pPr marL="1076325" lvl="1" indent="-457200">
              <a:buFont typeface="+mj-lt"/>
              <a:buAutoNum type="arabicPeriod" startAt="18"/>
            </a:pPr>
            <a:r>
              <a:rPr lang="en-US" sz="2400" dirty="0">
                <a:solidFill>
                  <a:schemeClr val="accent2"/>
                </a:solidFill>
                <a:latin typeface="+mj-lt"/>
              </a:rPr>
              <a:t>Edit users and add/remove their roles.</a:t>
            </a:r>
          </a:p>
          <a:p>
            <a:pPr marL="1076325" lvl="1" indent="-457200">
              <a:buFont typeface="+mj-lt"/>
              <a:buAutoNum type="arabicPeriod" startAt="18"/>
            </a:pPr>
            <a:r>
              <a:rPr lang="en-US" sz="2400" dirty="0">
                <a:solidFill>
                  <a:schemeClr val="accent2"/>
                </a:solidFill>
                <a:latin typeface="+mj-lt"/>
              </a:rPr>
              <a:t>Create new roles or remove existing ones.</a:t>
            </a:r>
          </a:p>
          <a:p>
            <a:pPr marL="1076325" lvl="1" indent="-457200">
              <a:buFont typeface="+mj-lt"/>
              <a:buAutoNum type="arabicPeriod" startAt="18"/>
            </a:pPr>
            <a:r>
              <a:rPr lang="en-US" sz="2400" dirty="0">
                <a:solidFill>
                  <a:schemeClr val="accent2"/>
                </a:solidFill>
              </a:rPr>
              <a:t>Show History of Schools a user belonged to.</a:t>
            </a:r>
          </a:p>
          <a:p>
            <a:pPr marL="1076325" lvl="1" indent="-457200">
              <a:buFont typeface="+mj-lt"/>
              <a:buAutoNum type="arabicPeriod" startAt="18"/>
            </a:pPr>
            <a:r>
              <a:rPr lang="en-US" sz="2400" dirty="0">
                <a:solidFill>
                  <a:srgbClr val="F34BD3"/>
                </a:solidFill>
                <a:latin typeface="+mj-lt"/>
              </a:rPr>
              <a:t>New tab with a group chat for the administrators’ easier communication.</a:t>
            </a:r>
          </a:p>
          <a:p>
            <a:pPr marL="685800" indent="0" rtl="0">
              <a:spcBef>
                <a:spcPts val="1200"/>
              </a:spcBef>
              <a:spcAft>
                <a:spcPts val="1200"/>
              </a:spcAft>
              <a:buNone/>
            </a:pPr>
            <a:endParaRPr lang="pt-PT" sz="17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4" name="Picture 3" descr="A picture containing light, blur&#10;&#10;Description automatically generated">
            <a:extLst>
              <a:ext uri="{FF2B5EF4-FFF2-40B4-BE49-F238E27FC236}">
                <a16:creationId xmlns:a16="http://schemas.microsoft.com/office/drawing/2014/main" id="{20EAA8C4-1972-40D0-9ED3-2FBE7C808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23" y="2014194"/>
            <a:ext cx="816623" cy="816623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B5C4E99-3DAB-47A9-99C7-8BC92A406CCE}"/>
              </a:ext>
            </a:extLst>
          </p:cNvPr>
          <p:cNvSpPr txBox="1">
            <a:spLocks/>
          </p:cNvSpPr>
          <p:nvPr/>
        </p:nvSpPr>
        <p:spPr>
          <a:xfrm>
            <a:off x="11508661" y="649287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2000" smtClean="0">
                <a:solidFill>
                  <a:schemeClr val="bg1"/>
                </a:solidFill>
              </a:rPr>
              <a:pPr/>
              <a:t>6</a:t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CaixaDeTexto 9">
            <a:extLst>
              <a:ext uri="{FF2B5EF4-FFF2-40B4-BE49-F238E27FC236}">
                <a16:creationId xmlns:a16="http://schemas.microsoft.com/office/drawing/2014/main" id="{C6073385-9A74-4870-A3F7-173B27BE9705}"/>
              </a:ext>
            </a:extLst>
          </p:cNvPr>
          <p:cNvSpPr txBox="1"/>
          <p:nvPr/>
        </p:nvSpPr>
        <p:spPr>
          <a:xfrm>
            <a:off x="6348589" y="804937"/>
            <a:ext cx="269907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i="0" dirty="0">
                <a:effectLst/>
                <a:latin typeface="Whitney"/>
              </a:rPr>
              <a:t>Progress Label:</a:t>
            </a:r>
            <a:endParaRPr lang="pt-PT" sz="1600" b="1" i="0" dirty="0">
              <a:effectLst/>
              <a:latin typeface="Whitney"/>
            </a:endParaRPr>
          </a:p>
          <a:p>
            <a:r>
              <a:rPr lang="pt-PT" sz="1600" dirty="0">
                <a:latin typeface="Whitney"/>
              </a:rPr>
              <a:t>	 </a:t>
            </a:r>
            <a:r>
              <a:rPr lang="pt-PT" sz="1600" b="0" i="0" dirty="0">
                <a:effectLst/>
                <a:latin typeface="Whitney"/>
              </a:rPr>
              <a:t>1 </a:t>
            </a:r>
            <a:r>
              <a:rPr lang="pt-PT" sz="1600" dirty="0">
                <a:latin typeface="Whitney"/>
              </a:rPr>
              <a:t>–</a:t>
            </a:r>
            <a:r>
              <a:rPr lang="pt-PT" sz="1600" b="0" i="0" dirty="0">
                <a:effectLst/>
                <a:latin typeface="Whitney"/>
              </a:rPr>
              <a:t> To Do (0%)</a:t>
            </a:r>
          </a:p>
          <a:p>
            <a:r>
              <a:rPr lang="pt-PT" sz="1600" b="0" i="0" dirty="0">
                <a:effectLst/>
                <a:latin typeface="Whitney"/>
              </a:rPr>
              <a:t> 	 2 </a:t>
            </a:r>
            <a:r>
              <a:rPr lang="pt-PT" sz="1600" dirty="0">
                <a:latin typeface="Whitney"/>
              </a:rPr>
              <a:t>–</a:t>
            </a:r>
            <a:r>
              <a:rPr lang="pt-PT" sz="1600" b="0" i="0" dirty="0">
                <a:effectLst/>
                <a:latin typeface="Whitney"/>
              </a:rPr>
              <a:t> Started (~33%)</a:t>
            </a:r>
          </a:p>
          <a:p>
            <a:r>
              <a:rPr lang="pt-PT" sz="1600" b="0" i="0" dirty="0">
                <a:effectLst/>
                <a:latin typeface="Whitney"/>
              </a:rPr>
              <a:t>	 3 – </a:t>
            </a:r>
            <a:r>
              <a:rPr lang="pt-PT" sz="1600" dirty="0">
                <a:latin typeface="Whitney"/>
              </a:rPr>
              <a:t>Almost Done (~66%)</a:t>
            </a:r>
            <a:endParaRPr lang="pt-PT" sz="1600" b="0" i="0" dirty="0">
              <a:effectLst/>
              <a:latin typeface="Whitney"/>
            </a:endParaRPr>
          </a:p>
          <a:p>
            <a:r>
              <a:rPr lang="pt-PT" sz="1600" b="0" i="0" dirty="0">
                <a:effectLst/>
                <a:latin typeface="Whitney"/>
              </a:rPr>
              <a:t> 	 4 – </a:t>
            </a:r>
            <a:r>
              <a:rPr lang="pt-PT" sz="1600" dirty="0">
                <a:latin typeface="Whitney"/>
              </a:rPr>
              <a:t>Done (~100%)</a:t>
            </a:r>
            <a:endParaRPr lang="en-US" sz="1600" b="1" dirty="0"/>
          </a:p>
        </p:txBody>
      </p:sp>
      <p:pic>
        <p:nvPicPr>
          <p:cNvPr id="18" name="Imagem 8">
            <a:extLst>
              <a:ext uri="{FF2B5EF4-FFF2-40B4-BE49-F238E27FC236}">
                <a16:creationId xmlns:a16="http://schemas.microsoft.com/office/drawing/2014/main" id="{2E88E8A9-F3B7-4836-AD2A-509FC4172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137" y="1919475"/>
            <a:ext cx="167781" cy="162953"/>
          </a:xfrm>
          <a:prstGeom prst="rect">
            <a:avLst/>
          </a:prstGeom>
        </p:spPr>
      </p:pic>
      <p:pic>
        <p:nvPicPr>
          <p:cNvPr id="19" name="Imagem 11">
            <a:extLst>
              <a:ext uri="{FF2B5EF4-FFF2-40B4-BE49-F238E27FC236}">
                <a16:creationId xmlns:a16="http://schemas.microsoft.com/office/drawing/2014/main" id="{959B239B-C774-4CA6-9B70-9CEB7535E7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81" t="-4162" b="-1"/>
          <a:stretch/>
        </p:blipFill>
        <p:spPr>
          <a:xfrm>
            <a:off x="6709136" y="1400436"/>
            <a:ext cx="167780" cy="169736"/>
          </a:xfrm>
          <a:prstGeom prst="rect">
            <a:avLst/>
          </a:prstGeom>
        </p:spPr>
      </p:pic>
      <p:pic>
        <p:nvPicPr>
          <p:cNvPr id="20" name="Imagem 13">
            <a:extLst>
              <a:ext uri="{FF2B5EF4-FFF2-40B4-BE49-F238E27FC236}">
                <a16:creationId xmlns:a16="http://schemas.microsoft.com/office/drawing/2014/main" id="{9DA1948C-96DB-4B49-9C85-1EE92931EA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80" t="2921"/>
          <a:stretch/>
        </p:blipFill>
        <p:spPr>
          <a:xfrm>
            <a:off x="6709136" y="1670542"/>
            <a:ext cx="167781" cy="162954"/>
          </a:xfrm>
          <a:prstGeom prst="rect">
            <a:avLst/>
          </a:prstGeom>
        </p:spPr>
      </p:pic>
      <p:pic>
        <p:nvPicPr>
          <p:cNvPr id="21" name="Imagem 15">
            <a:extLst>
              <a:ext uri="{FF2B5EF4-FFF2-40B4-BE49-F238E27FC236}">
                <a16:creationId xmlns:a16="http://schemas.microsoft.com/office/drawing/2014/main" id="{7EB29E7B-D63C-4861-9C10-C329F72ADDB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628" t="-4161" b="1"/>
          <a:stretch/>
        </p:blipFill>
        <p:spPr>
          <a:xfrm>
            <a:off x="6709136" y="1155828"/>
            <a:ext cx="167780" cy="169735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72A2A593-8855-4F01-9B8F-ADD21066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08" y="189027"/>
            <a:ext cx="5876792" cy="864467"/>
          </a:xfrm>
        </p:spPr>
        <p:txBody>
          <a:bodyPr/>
          <a:lstStyle/>
          <a:p>
            <a:r>
              <a:rPr lang="en-US" b="1" dirty="0"/>
              <a:t>Functional Requirements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314575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C020-4DE9-472F-8CFF-8A07F3AD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141" y="413030"/>
            <a:ext cx="10058400" cy="1371600"/>
          </a:xfrm>
        </p:spPr>
        <p:txBody>
          <a:bodyPr/>
          <a:lstStyle/>
          <a:p>
            <a:r>
              <a:rPr lang="pt-PT" b="1" dirty="0"/>
              <a:t>Plan</a:t>
            </a:r>
            <a:endParaRPr lang="en-GB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A371E5-E722-4B11-86DF-3AD60B6D9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380216"/>
              </p:ext>
            </p:extLst>
          </p:nvPr>
        </p:nvGraphicFramePr>
        <p:xfrm>
          <a:off x="1066388" y="1380462"/>
          <a:ext cx="8128000" cy="439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94441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5887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578897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903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Feature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Progress (%)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Time until implementation</a:t>
                      </a:r>
                    </a:p>
                    <a:p>
                      <a:pPr algn="ctr"/>
                      <a:r>
                        <a:rPr lang="en-GB" sz="1600" dirty="0"/>
                        <a:t>(week)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Responsible members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0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Create/ List /Delete Roles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26/04 – 02/05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 Fabio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77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Manage access through Roles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26/04 – 02/05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Fabio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6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Register*/Login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  <a:r>
                        <a:rPr lang="en-GB" dirty="0"/>
                        <a:t>3/05 – 09/05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Pedro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1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Register/Edit/List Schools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03/05 – 09/05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Maria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14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Create/Edit/List</a:t>
                      </a:r>
                    </a:p>
                    <a:p>
                      <a:pPr algn="ctr"/>
                      <a:r>
                        <a:rPr lang="pt-PT" dirty="0"/>
                        <a:t>Training Games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03/05 – 09/05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Diogo, Pedro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611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Create/Edit/List Competitions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03/05 – 16/05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Luis, Pedro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1535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F4964C-186D-4BAA-AA8B-35A12DF6EB6E}"/>
              </a:ext>
            </a:extLst>
          </p:cNvPr>
          <p:cNvSpPr txBox="1"/>
          <p:nvPr/>
        </p:nvSpPr>
        <p:spPr>
          <a:xfrm>
            <a:off x="804441" y="6121804"/>
            <a:ext cx="7107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  * - </a:t>
            </a:r>
            <a:r>
              <a:rPr lang="en-GB" b="1" dirty="0"/>
              <a:t>Elaboration Phase: </a:t>
            </a:r>
            <a:r>
              <a:rPr lang="en-GB" dirty="0"/>
              <a:t>Register only on the main </a:t>
            </a:r>
            <a:r>
              <a:rPr lang="en-GB" dirty="0" err="1"/>
              <a:t>Pmate</a:t>
            </a:r>
            <a:r>
              <a:rPr lang="en-GB" dirty="0"/>
              <a:t> website; </a:t>
            </a:r>
          </a:p>
          <a:p>
            <a:r>
              <a:rPr lang="en-GB" b="1" dirty="0"/>
              <a:t>	Since Transition:</a:t>
            </a:r>
            <a:r>
              <a:rPr lang="en-GB" dirty="0"/>
              <a:t> Possible through the BackOffice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20BE0F-4ED2-4DF9-800D-7F7AA75927CB}"/>
              </a:ext>
            </a:extLst>
          </p:cNvPr>
          <p:cNvSpPr txBox="1">
            <a:spLocks/>
          </p:cNvSpPr>
          <p:nvPr/>
        </p:nvSpPr>
        <p:spPr>
          <a:xfrm>
            <a:off x="11508661" y="649287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2000" smtClean="0">
                <a:solidFill>
                  <a:schemeClr val="bg1"/>
                </a:solidFill>
              </a:rPr>
              <a:pPr/>
              <a:t>7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75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C020-4DE9-472F-8CFF-8A07F3AD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773" y="358017"/>
            <a:ext cx="10058400" cy="1371600"/>
          </a:xfrm>
        </p:spPr>
        <p:txBody>
          <a:bodyPr/>
          <a:lstStyle/>
          <a:p>
            <a:r>
              <a:rPr lang="pt-PT" b="1" dirty="0"/>
              <a:t>Plan</a:t>
            </a:r>
            <a:endParaRPr lang="en-GB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ACF8D-E1CC-471F-8951-1084A22E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34B7E4EF-A1BD-40F4-AB7B-04F084DD991D}" type="slidenum">
              <a:rPr lang="en-US" sz="2000" smtClean="0">
                <a:solidFill>
                  <a:schemeClr val="bg1"/>
                </a:solidFill>
              </a:rPr>
              <a:t>8</a:t>
            </a:fld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A371E5-E722-4B11-86DF-3AD60B6D9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423622"/>
              </p:ext>
            </p:extLst>
          </p:nvPr>
        </p:nvGraphicFramePr>
        <p:xfrm>
          <a:off x="1155866" y="1281084"/>
          <a:ext cx="8118136" cy="3931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22136">
                  <a:extLst>
                    <a:ext uri="{9D8B030D-6E8A-4147-A177-3AD203B41FA5}">
                      <a16:colId xmlns:a16="http://schemas.microsoft.com/office/drawing/2014/main" val="29894441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5887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578897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9038037"/>
                    </a:ext>
                  </a:extLst>
                </a:gridCol>
              </a:tblGrid>
              <a:tr h="318462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Feature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Progress (%)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Time until implementation</a:t>
                      </a:r>
                    </a:p>
                    <a:p>
                      <a:pPr algn="ctr"/>
                      <a:r>
                        <a:rPr lang="en-GB" sz="1600" dirty="0"/>
                        <a:t>(weeks)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Responsible members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0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Create/List</a:t>
                      </a:r>
                    </a:p>
                    <a:p>
                      <a:pPr algn="ctr"/>
                      <a:r>
                        <a:rPr lang="pt-PT" dirty="0"/>
                        <a:t>Tests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03/05 – 16/05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Luis, Pedro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7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List and Search Users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03/05 – 16/05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Diogo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978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Edit Users and Add/Remove their 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03/05 – 16/05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Fabio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879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Show History of schools a User belonged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03/05 – 16/05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Fabio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799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623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C020-4DE9-472F-8CFF-8A07F3AD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773" y="358017"/>
            <a:ext cx="10058400" cy="1371600"/>
          </a:xfrm>
        </p:spPr>
        <p:txBody>
          <a:bodyPr/>
          <a:lstStyle/>
          <a:p>
            <a:r>
              <a:rPr lang="pt-PT" b="1" dirty="0"/>
              <a:t>Plan</a:t>
            </a:r>
            <a:endParaRPr lang="en-GB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ACF8D-E1CC-471F-8951-1084A22E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34B7E4EF-A1BD-40F4-AB7B-04F084DD991D}" type="slidenum">
              <a:rPr lang="en-US" sz="2000" smtClean="0">
                <a:solidFill>
                  <a:schemeClr val="bg1"/>
                </a:solidFill>
              </a:rPr>
              <a:t>9</a:t>
            </a:fld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A371E5-E722-4B11-86DF-3AD60B6D9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650364"/>
              </p:ext>
            </p:extLst>
          </p:nvPr>
        </p:nvGraphicFramePr>
        <p:xfrm>
          <a:off x="1155866" y="1281084"/>
          <a:ext cx="8118136" cy="42062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22136">
                  <a:extLst>
                    <a:ext uri="{9D8B030D-6E8A-4147-A177-3AD203B41FA5}">
                      <a16:colId xmlns:a16="http://schemas.microsoft.com/office/drawing/2014/main" val="29894441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5887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578897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9038037"/>
                    </a:ext>
                  </a:extLst>
                </a:gridCol>
              </a:tblGrid>
              <a:tr h="318462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Feature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Progress (%)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Time until implementation</a:t>
                      </a:r>
                    </a:p>
                    <a:p>
                      <a:pPr algn="ctr"/>
                      <a:r>
                        <a:rPr lang="en-GB" sz="1600" dirty="0"/>
                        <a:t>(weeks)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Responsible members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0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External 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~66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03/05 – 16/05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Fabio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31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Associate a teacher/student to a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pt-PT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en-GB" dirty="0"/>
                        <a:t>10/05 – 16/05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en-GB" dirty="0"/>
                        <a:t>Maria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69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List Students and teachers by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17/05 - 23/05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Fabio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145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Generate an HTML of a competition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pt-PT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en-GB" dirty="0"/>
                        <a:t>17/05 – 23/05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pt-PT" dirty="0"/>
                        <a:t>Fabio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47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6415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www.w3.org/XML/1998/namespace"/>
    <ds:schemaRef ds:uri="71af3243-3dd4-4a8d-8c0d-dd76da1f02a5"/>
    <ds:schemaRef ds:uri="http://purl.org/dc/dcmitype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344</TotalTime>
  <Words>761</Words>
  <Application>Microsoft Office PowerPoint</Application>
  <PresentationFormat>Widescreen</PresentationFormat>
  <Paragraphs>199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Trebuchet MS</vt:lpstr>
      <vt:lpstr>Whitney</vt:lpstr>
      <vt:lpstr>Wingdings</vt:lpstr>
      <vt:lpstr>Wingdings 3</vt:lpstr>
      <vt:lpstr>Facet</vt:lpstr>
      <vt:lpstr>PMATE</vt:lpstr>
      <vt:lpstr>Functional Requirements</vt:lpstr>
      <vt:lpstr>Functional Requirements</vt:lpstr>
      <vt:lpstr>Functional Requirements</vt:lpstr>
      <vt:lpstr>Functional Requirements</vt:lpstr>
      <vt:lpstr>Functional Requirements</vt:lpstr>
      <vt:lpstr>Plan</vt:lpstr>
      <vt:lpstr>Plan</vt:lpstr>
      <vt:lpstr>Plan</vt:lpstr>
      <vt:lpstr>Plan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PIPIPIMATE</dc:title>
  <dc:creator>Luis Pereira</dc:creator>
  <cp:lastModifiedBy>fabio carmelino</cp:lastModifiedBy>
  <cp:revision>35</cp:revision>
  <dcterms:created xsi:type="dcterms:W3CDTF">2021-05-09T14:06:12Z</dcterms:created>
  <dcterms:modified xsi:type="dcterms:W3CDTF">2021-06-20T17:48:57Z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