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f3aa46670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6f3aa46670_2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f3aa46670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6f3aa46670_2_1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fe18075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6fe180752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f3aa46670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cmd é um meio de autenti e acesso a serviços publicos  e priv apenas com um nome/num e um pin </a:t>
            </a:r>
            <a:endParaRPr/>
          </a:p>
        </p:txBody>
      </p:sp>
      <p:sp>
        <p:nvSpPr>
          <p:cNvPr id="198" name="Google Shape;198;g6f3aa46670_2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3aa46670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6f3aa46670_2_1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f3aa46670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Permitir aos utilizadores a criacao e participacao em um jogo de cartas online atraves da cmd</a:t>
            </a:r>
            <a:endParaRPr/>
          </a:p>
        </p:txBody>
      </p:sp>
      <p:sp>
        <p:nvSpPr>
          <p:cNvPr id="210" name="Google Shape;210;g6f3aa46670_2_1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3aa46670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6f3aa46670_2_1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f3aa46670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6f3aa46670_2_1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f3aa46670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6f3aa46670_2_1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da92b0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6fda92b04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f3aa46670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6f3aa46670_2_1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866216" y="1085850"/>
            <a:ext cx="6619243" cy="24971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866216" y="3583035"/>
            <a:ext cx="6619243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to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66216" y="3583036"/>
            <a:ext cx="6619243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27484" y="1545431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827485" y="1428750"/>
            <a:ext cx="329725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827484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91" name="Google Shape;91;p18"/>
          <p:cNvSpPr txBox="1"/>
          <p:nvPr>
            <p:ph idx="3" type="body"/>
          </p:nvPr>
        </p:nvSpPr>
        <p:spPr>
          <a:xfrm>
            <a:off x="4240871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2" name="Google Shape;92;p18"/>
          <p:cNvSpPr txBox="1"/>
          <p:nvPr>
            <p:ph idx="4" type="body"/>
          </p:nvPr>
        </p:nvSpPr>
        <p:spPr>
          <a:xfrm>
            <a:off x="4240871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866215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800"/>
              </a:spcBef>
              <a:spcAft>
                <a:spcPts val="0"/>
              </a:spcAft>
              <a:buSzPts val="1200"/>
              <a:buChar char="►"/>
              <a:defRPr sz="1500"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2pPr>
            <a:lvl3pPr indent="-292100" lvl="2" marL="13716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3pPr>
            <a:lvl4pPr indent="-279400" lvl="3" marL="18288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4pPr>
            <a:lvl5pPr indent="-279400" lvl="4" marL="22860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5pPr>
            <a:lvl6pPr indent="-279400" lvl="5" marL="27432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6pPr>
            <a:lvl7pPr indent="-279400" lvl="6" marL="3200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7pPr>
            <a:lvl8pPr indent="-279400" lvl="7" marL="3657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8pPr>
            <a:lvl9pPr indent="-279400" lvl="8" marL="41148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866215" y="2346960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865430" y="1390644"/>
            <a:ext cx="3819679" cy="118110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866216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grafia Panorâmica com Legenda">
  <p:cSld name="Fotografia Panorâmica com Legenda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866217" y="3600440"/>
            <a:ext cx="6619243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/>
          <p:nvPr>
            <p:ph idx="2" type="pic"/>
          </p:nvPr>
        </p:nvSpPr>
        <p:spPr>
          <a:xfrm>
            <a:off x="866216" y="514350"/>
            <a:ext cx="6619243" cy="2730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3" name="Google Shape;123;p2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866216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866216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181101" y="1085850"/>
            <a:ext cx="5999486" cy="17425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447800" y="2828380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b="0" i="0" sz="11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866216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673721" y="7284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40" name="Google Shape;140;p25"/>
          <p:cNvSpPr txBox="1"/>
          <p:nvPr/>
        </p:nvSpPr>
        <p:spPr>
          <a:xfrm>
            <a:off x="6997867" y="19603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866216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74710" y="1485900"/>
            <a:ext cx="221014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489347" y="2000250"/>
            <a:ext cx="2195513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1" name="Google Shape;151;p27"/>
          <p:cNvSpPr txBox="1"/>
          <p:nvPr>
            <p:ph idx="3" type="body"/>
          </p:nvPr>
        </p:nvSpPr>
        <p:spPr>
          <a:xfrm>
            <a:off x="2912744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2" name="Google Shape;152;p27"/>
          <p:cNvSpPr txBox="1"/>
          <p:nvPr>
            <p:ph idx="4" type="body"/>
          </p:nvPr>
        </p:nvSpPr>
        <p:spPr>
          <a:xfrm>
            <a:off x="2904829" y="2000250"/>
            <a:ext cx="2210095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3" name="Google Shape;153;p27"/>
          <p:cNvSpPr txBox="1"/>
          <p:nvPr>
            <p:ph idx="5" type="body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4" name="Google Shape;154;p27"/>
          <p:cNvSpPr txBox="1"/>
          <p:nvPr>
            <p:ph idx="6" type="body"/>
          </p:nvPr>
        </p:nvSpPr>
        <p:spPr>
          <a:xfrm>
            <a:off x="5343525" y="2000250"/>
            <a:ext cx="2199085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55" name="Google Shape;155;p27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5221671" y="1600200"/>
            <a:ext cx="0" cy="297516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e 3 Imagens">
  <p:cSld name="Coluna de 3 Image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89347" y="3188212"/>
            <a:ext cx="220503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3" name="Google Shape;163;p28"/>
          <p:cNvSpPr/>
          <p:nvPr>
            <p:ph idx="2" type="pic"/>
          </p:nvPr>
        </p:nvSpPr>
        <p:spPr>
          <a:xfrm>
            <a:off x="489347" y="1657350"/>
            <a:ext cx="2205037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3" type="body"/>
          </p:nvPr>
        </p:nvSpPr>
        <p:spPr>
          <a:xfrm>
            <a:off x="489347" y="3620408"/>
            <a:ext cx="2205037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5" name="Google Shape;165;p28"/>
          <p:cNvSpPr txBox="1"/>
          <p:nvPr>
            <p:ph idx="4" type="body"/>
          </p:nvPr>
        </p:nvSpPr>
        <p:spPr>
          <a:xfrm>
            <a:off x="2917031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6" name="Google Shape;166;p28"/>
          <p:cNvSpPr/>
          <p:nvPr>
            <p:ph idx="5" type="pic"/>
          </p:nvPr>
        </p:nvSpPr>
        <p:spPr>
          <a:xfrm>
            <a:off x="2917030" y="1657350"/>
            <a:ext cx="2197894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6" type="body"/>
          </p:nvPr>
        </p:nvSpPr>
        <p:spPr>
          <a:xfrm>
            <a:off x="2916016" y="3620408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8" name="Google Shape;168;p28"/>
          <p:cNvSpPr txBox="1"/>
          <p:nvPr>
            <p:ph idx="7" type="body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9" name="Google Shape;169;p28"/>
          <p:cNvSpPr/>
          <p:nvPr>
            <p:ph idx="8" type="pic"/>
          </p:nvPr>
        </p:nvSpPr>
        <p:spPr>
          <a:xfrm>
            <a:off x="5343524" y="1657350"/>
            <a:ext cx="2199085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9" type="body"/>
          </p:nvPr>
        </p:nvSpPr>
        <p:spPr>
          <a:xfrm>
            <a:off x="5343431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71" name="Google Shape;171;p28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8"/>
          <p:cNvCxnSpPr/>
          <p:nvPr/>
        </p:nvCxnSpPr>
        <p:spPr>
          <a:xfrm>
            <a:off x="5221671" y="1600200"/>
            <a:ext cx="0" cy="297516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 rot="5400000">
            <a:off x="2609132" y="-241959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 rot="5400000">
            <a:off x="4700588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 rot="5400000">
            <a:off x="1259681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23" Type="http://schemas.openxmlformats.org/officeDocument/2006/relationships/theme" Target="../theme/theme2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5" Type="http://schemas.openxmlformats.org/officeDocument/2006/relationships/image" Target="../media/image5.png"/><Relationship Id="rId19" Type="http://schemas.openxmlformats.org/officeDocument/2006/relationships/slideLayout" Target="../slideLayouts/slideLayout25.xml"/><Relationship Id="rId6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6454409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845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1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94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94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9400" lvl="5" marL="27432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9400" lvl="6" marL="32004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9400" lvl="7" marL="36576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9400" lvl="8" marL="4114800" marR="0" rtl="0" algn="l"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ctrTitle"/>
          </p:nvPr>
        </p:nvSpPr>
        <p:spPr>
          <a:xfrm>
            <a:off x="866216" y="1085851"/>
            <a:ext cx="6619243" cy="13094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</a:pPr>
            <a:r>
              <a:rPr lang="pt-BR" sz="3600"/>
              <a:t>Distributed card game with security requirements</a:t>
            </a:r>
            <a:endParaRPr sz="3600"/>
          </a:p>
        </p:txBody>
      </p:sp>
      <p:sp>
        <p:nvSpPr>
          <p:cNvPr id="193" name="Google Shape;193;p31"/>
          <p:cNvSpPr txBox="1"/>
          <p:nvPr>
            <p:ph idx="1" type="subTitle"/>
          </p:nvPr>
        </p:nvSpPr>
        <p:spPr>
          <a:xfrm>
            <a:off x="866225" y="3353877"/>
            <a:ext cx="25926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pt-BR" sz="1300"/>
              <a:t>GRUPO 15: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pt-BR" sz="1300"/>
              <a:t>GONÇALO ALMEIDA - 79994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300"/>
              <a:t>NUNO MATAMBA – 78444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</a:pPr>
            <a:r>
              <a:rPr lang="pt-BR" sz="1300"/>
              <a:t>PEDRO CANDOSO - 86140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300"/>
              <a:t>RICARDO ANTÃO - 73237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600"/>
          </a:p>
        </p:txBody>
      </p:sp>
      <p:sp>
        <p:nvSpPr>
          <p:cNvPr id="194" name="Google Shape;194;p31"/>
          <p:cNvSpPr txBox="1"/>
          <p:nvPr/>
        </p:nvSpPr>
        <p:spPr>
          <a:xfrm>
            <a:off x="5685175" y="3607850"/>
            <a:ext cx="32496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b="0" i="0" lang="pt-BR" sz="15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ORIENTADOR:</a:t>
            </a:r>
            <a:endParaRPr sz="1100"/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pt-BR" sz="150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</a:t>
            </a:r>
            <a:r>
              <a:rPr b="0" i="0" lang="pt-BR" sz="15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ANDRÉ ZÚQUETE</a:t>
            </a:r>
            <a:endParaRPr sz="1100"/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b="0" i="0" lang="pt-BR" sz="15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CO-ORIENTADOR:</a:t>
            </a:r>
            <a:endParaRPr sz="1100"/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None/>
            </a:pPr>
            <a:r>
              <a:rPr lang="pt-BR" sz="150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</a:t>
            </a:r>
            <a:r>
              <a:rPr b="0" i="0" lang="pt-BR" sz="15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PAULO BARRACA</a:t>
            </a:r>
            <a:endParaRPr sz="1100"/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600"/>
              <a:buFont typeface="Noto Sans Symbols"/>
              <a:buNone/>
            </a:pPr>
            <a:r>
              <a:t/>
            </a:r>
            <a:endParaRPr b="0" i="0" sz="700" u="none" cap="none" strike="noStrike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2626425" y="607950"/>
            <a:ext cx="40857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em Informática 2020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884419" y="3685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</a:pPr>
            <a:r>
              <a:rPr lang="pt-BR" sz="3000">
                <a:solidFill>
                  <a:srgbClr val="FFFFFF"/>
                </a:solidFill>
              </a:rPr>
              <a:t>Communication plan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884425" y="1362703"/>
            <a:ext cx="73752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pt-BR" sz="1600"/>
              <a:t>Project Repository:</a:t>
            </a:r>
            <a:endParaRPr b="1" sz="1600"/>
          </a:p>
          <a:p>
            <a:pPr indent="-304800" lvl="0" marL="2540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600"/>
              <a:buChar char="►"/>
            </a:pPr>
            <a:r>
              <a:rPr lang="pt-BR" sz="1600"/>
              <a:t>GitHub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600"/>
              <a:t>Communication methods:</a:t>
            </a:r>
            <a:endParaRPr b="1" sz="1600"/>
          </a:p>
          <a:p>
            <a:pPr indent="-330200" lvl="0" marL="4572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600"/>
              <a:buChar char="►"/>
            </a:pPr>
            <a:r>
              <a:rPr lang="pt-BR" sz="1600"/>
              <a:t>Weekly meeting for group members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pt-BR" sz="1600"/>
              <a:t>Email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pt-BR" sz="1600"/>
              <a:t>Facebook group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rPr b="1" lang="pt-BR" sz="1600"/>
              <a:t>Team Assignments:</a:t>
            </a:r>
            <a:endParaRPr sz="1600"/>
          </a:p>
          <a:p>
            <a:pPr indent="-304800" lvl="0" marL="2540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600"/>
              <a:buChar char="►"/>
            </a:pPr>
            <a:r>
              <a:rPr lang="pt-BR" sz="1600">
                <a:solidFill>
                  <a:srgbClr val="4CB9C3"/>
                </a:solidFill>
              </a:rPr>
              <a:t>Gonçalo Almeida:</a:t>
            </a:r>
            <a:r>
              <a:rPr lang="pt-BR" sz="1600"/>
              <a:t> Team Manager, Developer;</a:t>
            </a:r>
            <a:endParaRPr sz="1600"/>
          </a:p>
          <a:p>
            <a:pPr indent="-304800" lvl="0" marL="2540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600"/>
              <a:buChar char="►"/>
            </a:pPr>
            <a:r>
              <a:rPr lang="pt-BR" sz="1600">
                <a:solidFill>
                  <a:srgbClr val="4CB9C3"/>
                </a:solidFill>
              </a:rPr>
              <a:t>Ricardo Antão:</a:t>
            </a:r>
            <a:r>
              <a:rPr lang="pt-BR" sz="1600"/>
              <a:t> Architect, Developer;</a:t>
            </a:r>
            <a:endParaRPr sz="1600"/>
          </a:p>
          <a:p>
            <a:pPr indent="-304800" lvl="0" marL="2540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600"/>
              <a:buChar char="►"/>
            </a:pPr>
            <a:r>
              <a:rPr lang="pt-BR" sz="1600">
                <a:solidFill>
                  <a:srgbClr val="4CB9C3"/>
                </a:solidFill>
              </a:rPr>
              <a:t>Pedro Candoso:</a:t>
            </a:r>
            <a:r>
              <a:rPr lang="pt-BR" sz="1600"/>
              <a:t> Product Owner, Developer;</a:t>
            </a:r>
            <a:endParaRPr sz="1600"/>
          </a:p>
          <a:p>
            <a:pPr indent="-304800" lvl="0" marL="2540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600"/>
              <a:buChar char="►"/>
            </a:pPr>
            <a:r>
              <a:rPr lang="pt-BR" sz="1600">
                <a:solidFill>
                  <a:srgbClr val="4CB9C3"/>
                </a:solidFill>
              </a:rPr>
              <a:t>Nuno Matamba:</a:t>
            </a:r>
            <a:r>
              <a:rPr lang="pt-BR" sz="1600"/>
              <a:t> DevOps Master, Developer;</a:t>
            </a:r>
            <a:endParaRPr sz="1600"/>
          </a:p>
          <a:p>
            <a:pPr indent="-203200" lvl="0" marL="2540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884394" y="207466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</a:pPr>
            <a:r>
              <a:rPr lang="pt-BR" sz="3000">
                <a:solidFill>
                  <a:srgbClr val="FFFFFF"/>
                </a:solidFill>
              </a:rPr>
              <a:t>Questions?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884394" y="3764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</a:pPr>
            <a:r>
              <a:rPr lang="pt-BR" sz="3000">
                <a:solidFill>
                  <a:srgbClr val="FFFFFF"/>
                </a:solidFill>
              </a:rPr>
              <a:t>Context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884394" y="1370590"/>
            <a:ext cx="73752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2540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pt-BR" sz="2400"/>
              <a:t>Digital Mobile Key(CMD)</a:t>
            </a:r>
            <a:r>
              <a:rPr lang="pt-BR" sz="2400"/>
              <a:t> is a largely unexplored technology, the intent is to promote it by using it in a distributed game using remote players with strict security and authentication.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884394" y="3903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</a:pPr>
            <a:r>
              <a:rPr lang="pt-BR" sz="3000">
                <a:solidFill>
                  <a:srgbClr val="FFFFFF"/>
                </a:solidFill>
              </a:rPr>
              <a:t>Problems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884419" y="1384502"/>
            <a:ext cx="73752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2540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pt-BR" sz="2400"/>
              <a:t>Secure communication without a trusted central entity.</a:t>
            </a:r>
            <a:endParaRPr sz="2400"/>
          </a:p>
          <a:p>
            <a:pPr indent="-330200" lvl="0" marL="254000" rtl="0" algn="l">
              <a:spcBef>
                <a:spcPts val="800"/>
              </a:spcBef>
              <a:spcAft>
                <a:spcPts val="0"/>
              </a:spcAft>
              <a:buSzPts val="2400"/>
              <a:buChar char="►"/>
            </a:pPr>
            <a:r>
              <a:rPr lang="pt-BR" sz="2400"/>
              <a:t>An Inverted API implementation.</a:t>
            </a:r>
            <a:endParaRPr sz="2400"/>
          </a:p>
          <a:p>
            <a:pPr indent="-330200" lvl="0" marL="254000" rtl="0" algn="l">
              <a:spcBef>
                <a:spcPts val="800"/>
              </a:spcBef>
              <a:spcAft>
                <a:spcPts val="0"/>
              </a:spcAft>
              <a:buSzPts val="2400"/>
              <a:buChar char="►"/>
            </a:pPr>
            <a:r>
              <a:rPr lang="pt-BR" sz="2400"/>
              <a:t>Both allow and control cheating.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884393" y="387163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</a:pPr>
            <a:r>
              <a:rPr lang="pt-BR" sz="3000">
                <a:solidFill>
                  <a:srgbClr val="FFFFFF"/>
                </a:solidFill>
              </a:rPr>
              <a:t>Goals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884406" y="1445458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2540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pt-BR" sz="2400"/>
              <a:t>Develop a distributed card game with a high level of security and anonymity. 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400"/>
          </a:p>
          <a:p>
            <a:pPr indent="-304800" lvl="0" marL="254000" rtl="0" algn="l">
              <a:spcBef>
                <a:spcPts val="800"/>
              </a:spcBef>
              <a:spcAft>
                <a:spcPts val="0"/>
              </a:spcAft>
              <a:buSzPts val="2400"/>
              <a:buChar char="►"/>
            </a:pPr>
            <a:r>
              <a:rPr lang="pt-BR" sz="2400"/>
              <a:t>Promote the use of </a:t>
            </a:r>
            <a:r>
              <a:rPr b="1" lang="pt-BR" sz="2400"/>
              <a:t>Digital Mobile Key</a:t>
            </a:r>
            <a:r>
              <a:rPr lang="pt-BR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884394" y="3903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</a:pPr>
            <a:r>
              <a:rPr lang="pt-BR" sz="3000">
                <a:solidFill>
                  <a:srgbClr val="FFFFFF"/>
                </a:solidFill>
              </a:rPr>
              <a:t>Expected Results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884394" y="1238583"/>
            <a:ext cx="73752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254000" rtl="0" algn="l"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pt-BR" sz="2000"/>
              <a:t>Secure communication for the entire system</a:t>
            </a:r>
            <a:endParaRPr sz="2000"/>
          </a:p>
          <a:p>
            <a:pPr indent="-304800" lvl="0" marL="254000" rtl="0" algn="l">
              <a:spcBef>
                <a:spcPts val="800"/>
              </a:spcBef>
              <a:spcAft>
                <a:spcPts val="0"/>
              </a:spcAft>
              <a:buSzPts val="2000"/>
              <a:buChar char="►"/>
            </a:pPr>
            <a:r>
              <a:rPr lang="pt-BR" sz="2000"/>
              <a:t>Player Authentication</a:t>
            </a:r>
            <a:endParaRPr sz="2000"/>
          </a:p>
          <a:p>
            <a:pPr indent="-304800" lvl="0" marL="254000" rtl="0" algn="l">
              <a:spcBef>
                <a:spcPts val="800"/>
              </a:spcBef>
              <a:spcAft>
                <a:spcPts val="0"/>
              </a:spcAft>
              <a:buSzPts val="2000"/>
              <a:buChar char="►"/>
            </a:pPr>
            <a:r>
              <a:rPr lang="pt-BR" sz="2000"/>
              <a:t>Deck distribution grants a high level of confusion (“shuffle”)</a:t>
            </a:r>
            <a:endParaRPr sz="2000"/>
          </a:p>
          <a:p>
            <a:pPr indent="-304800" lvl="0" marL="254000" rtl="0" algn="l">
              <a:spcBef>
                <a:spcPts val="800"/>
              </a:spcBef>
              <a:spcAft>
                <a:spcPts val="0"/>
              </a:spcAft>
              <a:buSzPts val="2000"/>
              <a:buChar char="►"/>
            </a:pPr>
            <a:r>
              <a:rPr lang="pt-BR" sz="2000"/>
              <a:t>Support for game table creation</a:t>
            </a:r>
            <a:endParaRPr sz="2000"/>
          </a:p>
          <a:p>
            <a:pPr indent="-304800" lvl="0" marL="254000" rtl="0" algn="l">
              <a:spcBef>
                <a:spcPts val="800"/>
              </a:spcBef>
              <a:spcAft>
                <a:spcPts val="0"/>
              </a:spcAft>
              <a:buSzPts val="2000"/>
              <a:buChar char="►"/>
            </a:pPr>
            <a:r>
              <a:rPr lang="pt-BR" sz="2000"/>
              <a:t>Support for different kind of games (Sueca, Hearts, etc.)</a:t>
            </a:r>
            <a:endParaRPr sz="2000"/>
          </a:p>
          <a:p>
            <a:pPr indent="-304800" lvl="0" marL="254000" rtl="0" algn="l">
              <a:spcBef>
                <a:spcPts val="800"/>
              </a:spcBef>
              <a:spcAft>
                <a:spcPts val="0"/>
              </a:spcAft>
              <a:buSzPts val="2000"/>
              <a:buChar char="►"/>
            </a:pPr>
            <a:r>
              <a:rPr lang="pt-BR" sz="2000"/>
              <a:t>Ranking System (Highscores)</a:t>
            </a:r>
            <a:endParaRPr sz="2000"/>
          </a:p>
          <a:p>
            <a:pPr indent="-304800" lvl="0" marL="254000" rtl="0" algn="l">
              <a:spcBef>
                <a:spcPts val="800"/>
              </a:spcBef>
              <a:spcAft>
                <a:spcPts val="0"/>
              </a:spcAft>
              <a:buSzPts val="2000"/>
              <a:buChar char="►"/>
            </a:pPr>
            <a:r>
              <a:rPr lang="pt-BR" sz="2000"/>
              <a:t>Pseudonyms and K-anonymity</a:t>
            </a:r>
            <a:endParaRPr sz="2000"/>
          </a:p>
          <a:p>
            <a:pPr indent="-304800" lvl="0" marL="254000" rtl="0" algn="l">
              <a:spcBef>
                <a:spcPts val="800"/>
              </a:spcBef>
              <a:spcAft>
                <a:spcPts val="0"/>
              </a:spcAft>
              <a:buSzPts val="2000"/>
              <a:buChar char="►"/>
            </a:pPr>
            <a:r>
              <a:rPr lang="pt-BR" sz="2000"/>
              <a:t>Detection and reporting of cheating</a:t>
            </a:r>
            <a:r>
              <a:rPr lang="pt-BR" sz="2000">
                <a:solidFill>
                  <a:srgbClr val="000000"/>
                </a:solidFill>
              </a:rPr>
              <a:t>.</a:t>
            </a:r>
            <a:endParaRPr sz="2000"/>
          </a:p>
          <a:p>
            <a:pPr indent="-177800" lvl="0" marL="2540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177800" lvl="0" marL="2540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-177800" lvl="0" marL="2540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884394" y="36946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</a:pPr>
            <a:r>
              <a:rPr lang="pt-BR" sz="3000">
                <a:solidFill>
                  <a:srgbClr val="FFFFFF"/>
                </a:solidFill>
              </a:rPr>
              <a:t>Related Work (Draft version)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808219" y="1614182"/>
            <a:ext cx="7375200" cy="27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254000" rtl="0" algn="just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200"/>
          </a:p>
          <a:p>
            <a:pPr indent="-177800" lvl="0" marL="2540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2200"/>
              <a:t>Multiplayer</a:t>
            </a:r>
            <a:r>
              <a:rPr lang="pt-BR" sz="2200"/>
              <a:t> online card game by MIECT(Security) uses Citizen Card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884394" y="369435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</a:pPr>
            <a:r>
              <a:rPr lang="pt-BR" sz="3000">
                <a:solidFill>
                  <a:srgbClr val="FFFFFF"/>
                </a:solidFill>
              </a:rPr>
              <a:t>Tasks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884400" y="1443949"/>
            <a:ext cx="73752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pt-BR" sz="1800"/>
              <a:t>1. Create a component </a:t>
            </a:r>
            <a:r>
              <a:rPr lang="pt-BR" sz="1800"/>
              <a:t>architecture that supports multiple card games without any security requirements</a:t>
            </a:r>
            <a:endParaRPr sz="1800"/>
          </a:p>
          <a:p>
            <a:pPr indent="-2921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pt-BR" sz="1800"/>
              <a:t>2. Design a security protocol for the game that uses the Digital Mobile Key</a:t>
            </a:r>
            <a:endParaRPr sz="1800"/>
          </a:p>
          <a:p>
            <a:pPr indent="-2921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pt-BR" sz="1800"/>
              <a:t>3.  Create the game interfaces which must include player ranking, the creation of new tables, card distribution and reporting for cheating.</a:t>
            </a:r>
            <a:endParaRPr sz="1800"/>
          </a:p>
          <a:p>
            <a:pPr indent="-3048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pt-BR" sz="1800"/>
              <a:t>4. Create a prototype client web app</a:t>
            </a:r>
            <a:endParaRPr sz="1800"/>
          </a:p>
          <a:p>
            <a:pPr indent="-3048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pt-BR" sz="1800"/>
              <a:t>5. Test the product in a real environment with volunteer players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884394" y="38161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</a:pPr>
            <a:r>
              <a:rPr lang="pt-BR" sz="3000">
                <a:solidFill>
                  <a:srgbClr val="FFFFFF"/>
                </a:solidFill>
              </a:rPr>
              <a:t>Task List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884400" y="1152150"/>
            <a:ext cx="7375200" cy="3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►"/>
            </a:pPr>
            <a:r>
              <a:rPr lang="pt-BR" sz="1800">
                <a:solidFill>
                  <a:srgbClr val="4CB9C3"/>
                </a:solidFill>
              </a:rPr>
              <a:t>Server module</a:t>
            </a:r>
            <a:r>
              <a:rPr lang="pt-BR" sz="1800"/>
              <a:t> (Pedro Candoso, Gonçalo Almeida):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Server-client communication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Table creation functionality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Client authentication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Support for anonymity</a:t>
            </a:r>
            <a:endParaRPr sz="1800"/>
          </a:p>
          <a:p>
            <a:pPr indent="-3048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pt-BR" sz="1800">
                <a:solidFill>
                  <a:srgbClr val="4CB9C3"/>
                </a:solidFill>
              </a:rPr>
              <a:t>Client </a:t>
            </a:r>
            <a:r>
              <a:rPr lang="pt-BR" sz="1800">
                <a:solidFill>
                  <a:srgbClr val="4CB9C3"/>
                </a:solidFill>
              </a:rPr>
              <a:t>module </a:t>
            </a:r>
            <a:r>
              <a:rPr lang="pt-BR" sz="1800"/>
              <a:t>(Nuno Matamba):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Client-server communication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Login with DMK support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Leaderboards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Player profile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Cheat detection</a:t>
            </a:r>
            <a:endParaRPr sz="1800"/>
          </a:p>
          <a:p>
            <a:pPr indent="-30480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►"/>
            </a:pPr>
            <a:r>
              <a:rPr lang="pt-BR" sz="1800">
                <a:solidFill>
                  <a:srgbClr val="4CB9C3"/>
                </a:solidFill>
              </a:rPr>
              <a:t>Games module</a:t>
            </a:r>
            <a:r>
              <a:rPr lang="pt-BR" sz="1800"/>
              <a:t>: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Games’ interface (Ricardo Antão);</a:t>
            </a:r>
            <a:endParaRPr sz="1800"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Games’ logic (Gonçalo Almeida);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884444" y="383360"/>
            <a:ext cx="73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</a:pPr>
            <a:r>
              <a:rPr lang="pt-BR" sz="3000">
                <a:solidFill>
                  <a:srgbClr val="FFFFFF"/>
                </a:solidFill>
              </a:rPr>
              <a:t>Project Calendar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884400" y="1377547"/>
            <a:ext cx="73752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pt-BR" sz="2200"/>
              <a:t>[</a:t>
            </a:r>
            <a:r>
              <a:rPr lang="pt-BR" sz="2200"/>
              <a:t>24/02/20] </a:t>
            </a:r>
            <a:r>
              <a:rPr lang="pt-BR" sz="2200"/>
              <a:t>Milestone 1:</a:t>
            </a:r>
            <a:r>
              <a:rPr lang="pt-BR" sz="2200">
                <a:solidFill>
                  <a:srgbClr val="FFFFFF"/>
                </a:solidFill>
              </a:rPr>
              <a:t> P</a:t>
            </a:r>
            <a:r>
              <a:rPr lang="pt-BR" sz="2200">
                <a:solidFill>
                  <a:srgbClr val="FFFFFF"/>
                </a:solidFill>
              </a:rPr>
              <a:t>resentation of the lifecycle objectives and </a:t>
            </a:r>
            <a:r>
              <a:rPr lang="pt-BR" sz="2200">
                <a:solidFill>
                  <a:srgbClr val="FFFFFF"/>
                </a:solidFill>
              </a:rPr>
              <a:t>calendar</a:t>
            </a:r>
            <a:r>
              <a:rPr lang="pt-BR" sz="2200">
                <a:solidFill>
                  <a:srgbClr val="FFFFFF"/>
                </a:solidFill>
              </a:rPr>
              <a:t> for the project.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pt-BR" sz="2200"/>
              <a:t>[09/03/20] </a:t>
            </a:r>
            <a:r>
              <a:rPr lang="pt-BR" sz="2200"/>
              <a:t>Milestone 2: Presentation of the lifecycle architecture.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pt-BR" sz="2200"/>
              <a:t>[20/04/20] Milestone 3: Prototype.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pt-BR" sz="2200"/>
              <a:t>[25/05/20] Milestone 4: Project Presentation.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ão">
  <a:themeElements>
    <a:clrScheme name="Ião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