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7" r:id="rId7"/>
    <p:sldId id="265" r:id="rId8"/>
    <p:sldId id="266" r:id="rId9"/>
    <p:sldId id="261" r:id="rId10"/>
    <p:sldId id="269" r:id="rId11"/>
    <p:sldId id="270" r:id="rId12"/>
    <p:sldId id="271"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4599"/>
  </p:normalViewPr>
  <p:slideViewPr>
    <p:cSldViewPr snapToGrid="0" snapToObjects="1">
      <p:cViewPr varScale="1">
        <p:scale>
          <a:sx n="106" d="100"/>
          <a:sy n="106" d="100"/>
        </p:scale>
        <p:origin x="101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17EEDD-87DB-3740-A114-3CACE493933E}" type="datetimeFigureOut">
              <a:rPr lang="en-US" smtClean="0"/>
              <a:t>11/10/18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8061207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EEDD-87DB-3740-A114-3CACE493933E}" type="datetimeFigureOut">
              <a:rPr lang="en-US" smtClean="0"/>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25976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7EEDD-87DB-3740-A114-3CACE493933E}" type="datetimeFigureOut">
              <a:rPr lang="en-US" smtClean="0"/>
              <a:t>11/10/18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94589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7EEDD-87DB-3740-A114-3CACE493933E}" type="datetimeFigureOut">
              <a:rPr lang="en-US" smtClean="0"/>
              <a:t>11/10/18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415984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C17EEDD-87DB-3740-A114-3CACE493933E}" type="datetimeFigureOut">
              <a:rPr lang="en-US" smtClean="0"/>
              <a:t>11/10/18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4872880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17EEDD-87DB-3740-A114-3CACE493933E}" type="datetimeFigureOut">
              <a:rPr lang="en-US" smtClean="0"/>
              <a:t>11/10/18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278735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C17EEDD-87DB-3740-A114-3CACE493933E}" type="datetimeFigureOut">
              <a:rPr lang="en-US" smtClean="0"/>
              <a:t>11/10/18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3A2B-B1FB-BB4F-B079-759A4A1290D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928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17EEDD-87DB-3740-A114-3CACE493933E}" type="datetimeFigureOut">
              <a:rPr lang="en-US" smtClean="0"/>
              <a:t>11/10/18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8753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7EEDD-87DB-3740-A114-3CACE493933E}" type="datetimeFigureOut">
              <a:rPr lang="en-US" smtClean="0"/>
              <a:t>11/10/18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381826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C17EEDD-87DB-3740-A114-3CACE493933E}" type="datetimeFigureOut">
              <a:rPr lang="en-US" smtClean="0"/>
              <a:t>11/10/18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112306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17EEDD-87DB-3740-A114-3CACE493933E}" type="datetimeFigureOut">
              <a:rPr lang="en-US" smtClean="0"/>
              <a:t>11/10/18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0D43A2B-B1FB-BB4F-B079-759A4A1290D0}" type="slidenum">
              <a:rPr lang="en-US" smtClean="0"/>
              <a:t>‹#›</a:t>
            </a:fld>
            <a:endParaRPr lang="en-US"/>
          </a:p>
        </p:txBody>
      </p:sp>
    </p:spTree>
    <p:extLst>
      <p:ext uri="{BB962C8B-B14F-4D97-AF65-F5344CB8AC3E}">
        <p14:creationId xmlns:p14="http://schemas.microsoft.com/office/powerpoint/2010/main" val="54489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17EEDD-87DB-3740-A114-3CACE493933E}" type="datetimeFigureOut">
              <a:rPr lang="en-US" smtClean="0"/>
              <a:t>11/10/18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D43A2B-B1FB-BB4F-B079-759A4A1290D0}" type="slidenum">
              <a:rPr lang="en-US" smtClean="0"/>
              <a:t>‹#›</a:t>
            </a:fld>
            <a:endParaRPr lang="en-US"/>
          </a:p>
        </p:txBody>
      </p:sp>
    </p:spTree>
    <p:extLst>
      <p:ext uri="{BB962C8B-B14F-4D97-AF65-F5344CB8AC3E}">
        <p14:creationId xmlns:p14="http://schemas.microsoft.com/office/powerpoint/2010/main" val="42753229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EC21-DB2C-5B42-B392-27F4AE8B6ACA}"/>
              </a:ext>
            </a:extLst>
          </p:cNvPr>
          <p:cNvSpPr>
            <a:spLocks noGrp="1"/>
          </p:cNvSpPr>
          <p:nvPr>
            <p:ph type="ctrTitle"/>
          </p:nvPr>
        </p:nvSpPr>
        <p:spPr>
          <a:xfrm>
            <a:off x="1915128" y="1788454"/>
            <a:ext cx="8414735" cy="1183346"/>
          </a:xfrm>
        </p:spPr>
        <p:txBody>
          <a:bodyPr>
            <a:normAutofit/>
          </a:bodyPr>
          <a:lstStyle/>
          <a:p>
            <a:r>
              <a:rPr lang="en-US" dirty="0"/>
              <a:t>Demographics and food</a:t>
            </a:r>
          </a:p>
        </p:txBody>
      </p:sp>
      <p:sp>
        <p:nvSpPr>
          <p:cNvPr id="3" name="Subtitle 2">
            <a:extLst>
              <a:ext uri="{FF2B5EF4-FFF2-40B4-BE49-F238E27FC236}">
                <a16:creationId xmlns:a16="http://schemas.microsoft.com/office/drawing/2014/main" id="{E9355E9F-444E-274E-BF85-581F43B64B3D}"/>
              </a:ext>
            </a:extLst>
          </p:cNvPr>
          <p:cNvSpPr>
            <a:spLocks noGrp="1"/>
          </p:cNvSpPr>
          <p:nvPr>
            <p:ph type="subTitle" idx="1"/>
          </p:nvPr>
        </p:nvSpPr>
        <p:spPr>
          <a:xfrm>
            <a:off x="2679906" y="3243263"/>
            <a:ext cx="7164182" cy="1799253"/>
          </a:xfrm>
        </p:spPr>
        <p:txBody>
          <a:bodyPr>
            <a:normAutofit fontScale="92500" lnSpcReduction="10000"/>
          </a:bodyPr>
          <a:lstStyle/>
          <a:p>
            <a:r>
              <a:rPr lang="en-US" dirty="0"/>
              <a:t>Group I </a:t>
            </a:r>
          </a:p>
          <a:p>
            <a:r>
              <a:rPr lang="en-US" sz="1800" dirty="0"/>
              <a:t>Maria </a:t>
            </a:r>
            <a:r>
              <a:rPr lang="en-US" sz="1800" dirty="0" err="1"/>
              <a:t>Jadoon</a:t>
            </a:r>
            <a:endParaRPr lang="en-US" sz="1800" dirty="0"/>
          </a:p>
          <a:p>
            <a:r>
              <a:rPr lang="en-US" sz="1800" dirty="0"/>
              <a:t>Emily Kuhns</a:t>
            </a:r>
          </a:p>
          <a:p>
            <a:r>
              <a:rPr lang="en-US" sz="1800" dirty="0"/>
              <a:t>Martel Mann</a:t>
            </a:r>
          </a:p>
          <a:p>
            <a:r>
              <a:rPr lang="en-US" sz="1800" dirty="0" err="1"/>
              <a:t>Coel</a:t>
            </a:r>
            <a:r>
              <a:rPr lang="en-US" sz="1800" dirty="0"/>
              <a:t> </a:t>
            </a:r>
            <a:r>
              <a:rPr lang="en-US" sz="1800" dirty="0" err="1"/>
              <a:t>Locandro</a:t>
            </a:r>
            <a:endParaRPr lang="en-US" sz="1800" dirty="0"/>
          </a:p>
        </p:txBody>
      </p:sp>
    </p:spTree>
    <p:extLst>
      <p:ext uri="{BB962C8B-B14F-4D97-AF65-F5344CB8AC3E}">
        <p14:creationId xmlns:p14="http://schemas.microsoft.com/office/powerpoint/2010/main" val="24091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78-EA70-4C45-B703-71C554035587}"/>
              </a:ext>
            </a:extLst>
          </p:cNvPr>
          <p:cNvSpPr>
            <a:spLocks noGrp="1"/>
          </p:cNvSpPr>
          <p:nvPr>
            <p:ph type="title"/>
          </p:nvPr>
        </p:nvSpPr>
        <p:spPr/>
        <p:txBody>
          <a:bodyPr/>
          <a:lstStyle/>
          <a:p>
            <a:r>
              <a:rPr lang="en-US" dirty="0"/>
              <a:t>Does poverty rate affect the popularity of $ restaurants?</a:t>
            </a:r>
          </a:p>
        </p:txBody>
      </p:sp>
      <p:pic>
        <p:nvPicPr>
          <p:cNvPr id="4" name="Picture 3">
            <a:extLst>
              <a:ext uri="{FF2B5EF4-FFF2-40B4-BE49-F238E27FC236}">
                <a16:creationId xmlns:a16="http://schemas.microsoft.com/office/drawing/2014/main" id="{E2162338-9CF4-4876-9623-6D84CB63236E}"/>
              </a:ext>
            </a:extLst>
          </p:cNvPr>
          <p:cNvPicPr>
            <a:picLocks noChangeAspect="1"/>
          </p:cNvPicPr>
          <p:nvPr/>
        </p:nvPicPr>
        <p:blipFill>
          <a:blip r:embed="rId2"/>
          <a:stretch>
            <a:fillRect/>
          </a:stretch>
        </p:blipFill>
        <p:spPr>
          <a:xfrm>
            <a:off x="0" y="2514600"/>
            <a:ext cx="12192000" cy="1828800"/>
          </a:xfrm>
          <a:prstGeom prst="rect">
            <a:avLst/>
          </a:prstGeom>
        </p:spPr>
      </p:pic>
      <p:sp>
        <p:nvSpPr>
          <p:cNvPr id="7" name="TextBox 6">
            <a:extLst>
              <a:ext uri="{FF2B5EF4-FFF2-40B4-BE49-F238E27FC236}">
                <a16:creationId xmlns:a16="http://schemas.microsoft.com/office/drawing/2014/main" id="{7DCAF6D8-C716-4F7B-9809-F711DCDDB740}"/>
              </a:ext>
            </a:extLst>
          </p:cNvPr>
          <p:cNvSpPr txBox="1"/>
          <p:nvPr/>
        </p:nvSpPr>
        <p:spPr>
          <a:xfrm>
            <a:off x="2490919" y="4853354"/>
            <a:ext cx="7469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count of $ restaurants doesn’t appear to vary with changes in poverty rate.</a:t>
            </a:r>
          </a:p>
        </p:txBody>
      </p:sp>
    </p:spTree>
    <p:extLst>
      <p:ext uri="{BB962C8B-B14F-4D97-AF65-F5344CB8AC3E}">
        <p14:creationId xmlns:p14="http://schemas.microsoft.com/office/powerpoint/2010/main" val="367701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F8D-704B-C247-8FD9-537013E4E98D}"/>
              </a:ext>
            </a:extLst>
          </p:cNvPr>
          <p:cNvSpPr>
            <a:spLocks noGrp="1"/>
          </p:cNvSpPr>
          <p:nvPr>
            <p:ph type="title"/>
          </p:nvPr>
        </p:nvSpPr>
        <p:spPr/>
        <p:txBody>
          <a:bodyPr>
            <a:normAutofit/>
          </a:bodyPr>
          <a:lstStyle/>
          <a:p>
            <a:r>
              <a:rPr lang="en-US" dirty="0"/>
              <a:t>Poverty Rate does impact the number of $$$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92E50-AC83-3548-B24D-0E06A4A29AB5}"/>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States with a higher poverty rate will have a lesser number of $$$ 	restaurants than states with a lower poverty rate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States with a higher poverty rate do not have a lesser number of 	$$$ restaurants than states with a lower poverty rate</a:t>
                </a:r>
              </a:p>
              <a:p>
                <a:r>
                  <a:rPr lang="en-US" dirty="0"/>
                  <a:t>Ratio of poverty rate to the number of $ and $$$ restaurants </a:t>
                </a:r>
              </a:p>
              <a:p>
                <a:r>
                  <a:rPr lang="en-US" i="1" dirty="0"/>
                  <a:t>T-statistics: 2.1394728748891425</a:t>
                </a:r>
              </a:p>
              <a:p>
                <a:r>
                  <a:rPr lang="en-US" i="1" dirty="0"/>
                  <a:t>P-Value: 0.0349922093978486</a:t>
                </a:r>
              </a:p>
              <a:p>
                <a:r>
                  <a:rPr lang="en-US" i="1" dirty="0"/>
                  <a:t>P-Value is &lt; 0.05 which means we reject the null hypothesis </a:t>
                </a:r>
              </a:p>
              <a:p>
                <a:endParaRPr lang="en-US" i="1" dirty="0"/>
              </a:p>
              <a:p>
                <a:endParaRPr lang="en-US" i="1" dirty="0"/>
              </a:p>
            </p:txBody>
          </p:sp>
        </mc:Choice>
        <mc:Fallback xmlns="">
          <p:sp>
            <p:nvSpPr>
              <p:cNvPr id="3" name="Content Placeholder 2">
                <a:extLst>
                  <a:ext uri="{FF2B5EF4-FFF2-40B4-BE49-F238E27FC236}">
                    <a16:creationId xmlns:a16="http://schemas.microsoft.com/office/drawing/2014/main" id="{42892E50-AC83-3548-B24D-0E06A4A29AB5}"/>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391685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2CAA-86AE-D240-8BF9-AE72ADE0F5EA}"/>
              </a:ext>
            </a:extLst>
          </p:cNvPr>
          <p:cNvSpPr>
            <a:spLocks noGrp="1"/>
          </p:cNvSpPr>
          <p:nvPr>
            <p:ph type="title"/>
          </p:nvPr>
        </p:nvSpPr>
        <p:spPr>
          <a:xfrm>
            <a:off x="2231136" y="964692"/>
            <a:ext cx="7729728" cy="1188720"/>
          </a:xfrm>
        </p:spPr>
        <p:txBody>
          <a:bodyPr>
            <a:normAutofit/>
          </a:bodyPr>
          <a:lstStyle/>
          <a:p>
            <a:r>
              <a:rPr lang="en-US" dirty="0"/>
              <a:t>Income per capital does impact the RATINGS OF Restaurants</a:t>
            </a:r>
          </a:p>
        </p:txBody>
      </p:sp>
      <p:sp>
        <p:nvSpPr>
          <p:cNvPr id="6" name="TextBox 5">
            <a:extLst>
              <a:ext uri="{FF2B5EF4-FFF2-40B4-BE49-F238E27FC236}">
                <a16:creationId xmlns:a16="http://schemas.microsoft.com/office/drawing/2014/main" id="{BDC7EC73-F219-46A3-BC0C-97E2700F09B4}"/>
              </a:ext>
            </a:extLst>
          </p:cNvPr>
          <p:cNvSpPr txBox="1"/>
          <p:nvPr/>
        </p:nvSpPr>
        <p:spPr>
          <a:xfrm>
            <a:off x="1920240" y="4829695"/>
            <a:ext cx="8395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 NJ: Few “low rating” restaurant reviews compared to per capita income </a:t>
            </a:r>
          </a:p>
          <a:p>
            <a:pPr marL="285750" indent="-285750">
              <a:buFont typeface="Arial" panose="020B0604020202020204" pitchFamily="34" charset="0"/>
              <a:buChar char="•"/>
            </a:pPr>
            <a:r>
              <a:rPr lang="en-US" dirty="0"/>
              <a:t>DC:  Income higher than other states compared to per capita income </a:t>
            </a:r>
          </a:p>
          <a:p>
            <a:pPr marL="285750" indent="-285750">
              <a:buFont typeface="Arial" panose="020B0604020202020204" pitchFamily="34" charset="0"/>
              <a:buChar char="•"/>
            </a:pPr>
            <a:r>
              <a:rPr lang="en-US" dirty="0"/>
              <a:t>Florida: Problem in data collection</a:t>
            </a:r>
          </a:p>
        </p:txBody>
      </p:sp>
      <p:pic>
        <p:nvPicPr>
          <p:cNvPr id="10" name="Picture 9">
            <a:extLst>
              <a:ext uri="{FF2B5EF4-FFF2-40B4-BE49-F238E27FC236}">
                <a16:creationId xmlns:a16="http://schemas.microsoft.com/office/drawing/2014/main" id="{47087F1A-5665-4D88-A746-D54C883C3BE1}"/>
              </a:ext>
            </a:extLst>
          </p:cNvPr>
          <p:cNvPicPr>
            <a:picLocks noChangeAspect="1"/>
          </p:cNvPicPr>
          <p:nvPr/>
        </p:nvPicPr>
        <p:blipFill>
          <a:blip r:embed="rId2"/>
          <a:stretch>
            <a:fillRect/>
          </a:stretch>
        </p:blipFill>
        <p:spPr>
          <a:xfrm>
            <a:off x="0" y="2514600"/>
            <a:ext cx="12192000" cy="1828800"/>
          </a:xfrm>
          <a:prstGeom prst="rect">
            <a:avLst/>
          </a:prstGeom>
        </p:spPr>
      </p:pic>
    </p:spTree>
    <p:extLst>
      <p:ext uri="{BB962C8B-B14F-4D97-AF65-F5344CB8AC3E}">
        <p14:creationId xmlns:p14="http://schemas.microsoft.com/office/powerpoint/2010/main" val="258409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2CAA-86AE-D240-8BF9-AE72ADE0F5EA}"/>
              </a:ext>
            </a:extLst>
          </p:cNvPr>
          <p:cNvSpPr>
            <a:spLocks noGrp="1"/>
          </p:cNvSpPr>
          <p:nvPr>
            <p:ph type="title"/>
          </p:nvPr>
        </p:nvSpPr>
        <p:spPr>
          <a:xfrm>
            <a:off x="2231136" y="964692"/>
            <a:ext cx="7729728" cy="1188720"/>
          </a:xfrm>
        </p:spPr>
        <p:txBody>
          <a:bodyPr>
            <a:normAutofit/>
          </a:bodyPr>
          <a:lstStyle/>
          <a:p>
            <a:r>
              <a:rPr lang="en-US" dirty="0"/>
              <a:t>Income per capital does impact the RATINGS OF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E54FE2-3120-A747-8A53-EF31D502AB5D}"/>
                  </a:ext>
                </a:extLst>
              </p:cNvPr>
              <p:cNvSpPr>
                <a:spLocks noGrp="1"/>
              </p:cNvSpPr>
              <p:nvPr>
                <p:ph idx="1"/>
              </p:nvPr>
            </p:nvSpPr>
            <p:spPr/>
            <p:txBody>
              <a:bodyPr>
                <a:normAutofit lnSpcReduction="10000"/>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oMath>
                </a14:m>
                <a:r>
                  <a:rPr lang="en-US" dirty="0"/>
                  <a:t>  	States with a higher income per capita have a greater average 	restaurant rating than states with a lower income per capita</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States with a higher income per capita do not have a greater average 	restaurant rating than states with a lower income per capita</a:t>
                </a:r>
              </a:p>
              <a:p>
                <a:endParaRPr lang="en-US" dirty="0"/>
              </a:p>
              <a:p>
                <a:r>
                  <a:rPr lang="en-US" dirty="0"/>
                  <a:t>Ratio of income per capita to the number of $ and $$$ restaurants </a:t>
                </a:r>
              </a:p>
              <a:p>
                <a:r>
                  <a:rPr lang="en-US" i="1" dirty="0"/>
                  <a:t>T-statistics: -4.536432299685778</a:t>
                </a:r>
              </a:p>
              <a:p>
                <a:r>
                  <a:rPr lang="en-US" i="1" dirty="0"/>
                  <a:t>P-Value: 1.6534529064672634e-05</a:t>
                </a:r>
              </a:p>
              <a:p>
                <a:r>
                  <a:rPr lang="en-US" i="1" dirty="0"/>
                  <a:t>P-Value is &lt; 0.05 which means we reject the null hypothesis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5E54FE2-3120-A747-8A53-EF31D502AB5D}"/>
                  </a:ext>
                </a:extLst>
              </p:cNvPr>
              <p:cNvSpPr>
                <a:spLocks noGrp="1" noRot="1" noChangeAspect="1" noMove="1" noResize="1" noEditPoints="1" noAdjustHandles="1" noChangeArrowheads="1" noChangeShapeType="1" noTextEdit="1"/>
              </p:cNvSpPr>
              <p:nvPr>
                <p:ph idx="1"/>
              </p:nvPr>
            </p:nvSpPr>
            <p:spPr>
              <a:blipFill>
                <a:blip r:embed="rId2"/>
                <a:stretch>
                  <a:fillRect l="-473" t="-1965" b="-2358"/>
                </a:stretch>
              </a:blipFill>
            </p:spPr>
            <p:txBody>
              <a:bodyPr/>
              <a:lstStyle/>
              <a:p>
                <a:r>
                  <a:rPr lang="en-US">
                    <a:noFill/>
                  </a:rPr>
                  <a:t> </a:t>
                </a:r>
              </a:p>
            </p:txBody>
          </p:sp>
        </mc:Fallback>
      </mc:AlternateContent>
    </p:spTree>
    <p:extLst>
      <p:ext uri="{BB962C8B-B14F-4D97-AF65-F5344CB8AC3E}">
        <p14:creationId xmlns:p14="http://schemas.microsoft.com/office/powerpoint/2010/main" val="79468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AC86-6EBA-6848-955C-BE69B2959DD4}"/>
              </a:ext>
            </a:extLst>
          </p:cNvPr>
          <p:cNvSpPr>
            <a:spLocks noGrp="1"/>
          </p:cNvSpPr>
          <p:nvPr>
            <p:ph type="title"/>
          </p:nvPr>
        </p:nvSpPr>
        <p:spPr/>
        <p:txBody>
          <a:bodyPr>
            <a:normAutofit/>
          </a:bodyPr>
          <a:lstStyle/>
          <a:p>
            <a:r>
              <a:rPr lang="en-US" dirty="0"/>
              <a:t>Post Mortem</a:t>
            </a:r>
            <a:br>
              <a:rPr lang="en-US" dirty="0"/>
            </a:br>
            <a:endParaRPr lang="en-US" dirty="0"/>
          </a:p>
        </p:txBody>
      </p:sp>
      <p:sp>
        <p:nvSpPr>
          <p:cNvPr id="3" name="Content Placeholder 2">
            <a:extLst>
              <a:ext uri="{FF2B5EF4-FFF2-40B4-BE49-F238E27FC236}">
                <a16:creationId xmlns:a16="http://schemas.microsoft.com/office/drawing/2014/main" id="{497B7C63-3284-4445-ACBF-9AD749173B04}"/>
              </a:ext>
            </a:extLst>
          </p:cNvPr>
          <p:cNvSpPr>
            <a:spLocks noGrp="1"/>
          </p:cNvSpPr>
          <p:nvPr>
            <p:ph idx="1"/>
          </p:nvPr>
        </p:nvSpPr>
        <p:spPr/>
        <p:txBody>
          <a:bodyPr/>
          <a:lstStyle/>
          <a:p>
            <a:endParaRPr lang="en-US" dirty="0"/>
          </a:p>
          <a:p>
            <a:r>
              <a:rPr lang="en-US" sz="2200" dirty="0"/>
              <a:t>  Data collection issues</a:t>
            </a:r>
          </a:p>
          <a:p>
            <a:r>
              <a:rPr lang="en-US" sz="2200" dirty="0"/>
              <a:t>  Limitations of Census API</a:t>
            </a:r>
          </a:p>
          <a:p>
            <a:r>
              <a:rPr lang="en-US" sz="2200" dirty="0"/>
              <a:t>  Limitations of Yelp API</a:t>
            </a:r>
          </a:p>
          <a:p>
            <a:r>
              <a:rPr lang="en-US" sz="2200" dirty="0"/>
              <a:t>  Normalization of data</a:t>
            </a:r>
          </a:p>
        </p:txBody>
      </p:sp>
    </p:spTree>
    <p:extLst>
      <p:ext uri="{BB962C8B-B14F-4D97-AF65-F5344CB8AC3E}">
        <p14:creationId xmlns:p14="http://schemas.microsoft.com/office/powerpoint/2010/main" val="65408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C072-6032-004B-8337-56E3CB285B0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4882CE8-6EB0-D944-9AA7-413C7F182735}"/>
              </a:ext>
            </a:extLst>
          </p:cNvPr>
          <p:cNvSpPr>
            <a:spLocks noGrp="1"/>
          </p:cNvSpPr>
          <p:nvPr>
            <p:ph idx="1"/>
          </p:nvPr>
        </p:nvSpPr>
        <p:spPr/>
        <p:txBody>
          <a:bodyPr>
            <a:normAutofit/>
          </a:bodyPr>
          <a:lstStyle/>
          <a:p>
            <a:r>
              <a:rPr lang="en-US" dirty="0"/>
              <a:t> Core message/hypothesis: Demographics effect what Americans eat, how much they spend and how they review restaurants</a:t>
            </a:r>
          </a:p>
          <a:p>
            <a:r>
              <a:rPr lang="en-US" dirty="0"/>
              <a:t>1. Does income per capita affect the popularity of $$$ and $ restaurants?</a:t>
            </a:r>
          </a:p>
          <a:p>
            <a:r>
              <a:rPr lang="en-US" dirty="0"/>
              <a:t>2. Does poverty rate affect the popularity of $$$ and $ restaurants?</a:t>
            </a:r>
          </a:p>
          <a:p>
            <a:r>
              <a:rPr lang="en-US" dirty="0"/>
              <a:t>3. Does income per capita affect the average rating of restaurants? </a:t>
            </a:r>
          </a:p>
          <a:p>
            <a:r>
              <a:rPr lang="en-US" dirty="0"/>
              <a:t>4.  Does the diversity of the population in a State affect their taste in food? </a:t>
            </a:r>
          </a:p>
          <a:p>
            <a:r>
              <a:rPr lang="en-US" dirty="0"/>
              <a:t> Describe whether you were able to answer these questions to your satisfaction, and briefly summarize your findings</a:t>
            </a:r>
          </a:p>
          <a:p>
            <a:endParaRPr lang="en-US" dirty="0"/>
          </a:p>
        </p:txBody>
      </p:sp>
    </p:spTree>
    <p:extLst>
      <p:ext uri="{BB962C8B-B14F-4D97-AF65-F5344CB8AC3E}">
        <p14:creationId xmlns:p14="http://schemas.microsoft.com/office/powerpoint/2010/main" val="296043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D9E5-DAF0-C148-892A-6C542F3B91C1}"/>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BC526B9A-DFB9-AB4B-B740-94A7DB3B45C6}"/>
              </a:ext>
            </a:extLst>
          </p:cNvPr>
          <p:cNvSpPr>
            <a:spLocks noGrp="1"/>
          </p:cNvSpPr>
          <p:nvPr>
            <p:ph idx="1"/>
          </p:nvPr>
        </p:nvSpPr>
        <p:spPr/>
        <p:txBody>
          <a:bodyPr>
            <a:normAutofit fontScale="70000" lnSpcReduction="20000"/>
          </a:bodyPr>
          <a:lstStyle/>
          <a:p>
            <a:pPr marL="0" indent="0">
              <a:buNone/>
            </a:pPr>
            <a:endParaRPr lang="en-US" dirty="0"/>
          </a:p>
          <a:p>
            <a:pPr marL="0" indent="0">
              <a:buNone/>
            </a:pPr>
            <a:r>
              <a:rPr lang="en-US" dirty="0"/>
              <a:t>Questions</a:t>
            </a:r>
          </a:p>
          <a:p>
            <a:r>
              <a:rPr lang="en-US" dirty="0"/>
              <a:t>How does demographics affect food preference?</a:t>
            </a:r>
          </a:p>
          <a:p>
            <a:r>
              <a:rPr lang="en-US" dirty="0"/>
              <a:t>Does economic status affect food preference?</a:t>
            </a:r>
          </a:p>
          <a:p>
            <a:r>
              <a:rPr lang="en-US" dirty="0"/>
              <a:t>Does race affect food preference?</a:t>
            </a:r>
          </a:p>
          <a:p>
            <a:pPr marL="0" indent="0">
              <a:buNone/>
            </a:pPr>
            <a:endParaRPr lang="en-US" dirty="0"/>
          </a:p>
          <a:p>
            <a:pPr marL="0" indent="0">
              <a:buNone/>
            </a:pPr>
            <a:r>
              <a:rPr lang="en-US" dirty="0"/>
              <a:t>Data </a:t>
            </a:r>
          </a:p>
          <a:p>
            <a:r>
              <a:rPr lang="en-US" dirty="0"/>
              <a:t>Demographic information was obtained from Census data that was found on Kaggle.com.  This dataset is categorized by census tract and contains demographic info related to location, gender, race, and economic status.</a:t>
            </a:r>
          </a:p>
          <a:p>
            <a:r>
              <a:rPr lang="en-US" dirty="0"/>
              <a:t>Yelp! data was collected using the Yelp API.  Information collected includes location, rating, number of reviews, and cuisine type.</a:t>
            </a:r>
          </a:p>
          <a:p>
            <a:pPr marL="0" indent="0">
              <a:buNone/>
            </a:pPr>
            <a:endParaRPr lang="en-US" dirty="0"/>
          </a:p>
        </p:txBody>
      </p:sp>
    </p:spTree>
    <p:extLst>
      <p:ext uri="{BB962C8B-B14F-4D97-AF65-F5344CB8AC3E}">
        <p14:creationId xmlns:p14="http://schemas.microsoft.com/office/powerpoint/2010/main" val="6141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1901-080F-CD46-BBB7-AA49C5CE49E8}"/>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D7CE1064-4F02-664E-8884-922B49C1AA07}"/>
              </a:ext>
            </a:extLst>
          </p:cNvPr>
          <p:cNvSpPr>
            <a:spLocks noGrp="1"/>
          </p:cNvSpPr>
          <p:nvPr>
            <p:ph idx="1"/>
          </p:nvPr>
        </p:nvSpPr>
        <p:spPr/>
        <p:txBody>
          <a:bodyPr/>
          <a:lstStyle/>
          <a:p>
            <a:endParaRPr lang="en-US" dirty="0"/>
          </a:p>
          <a:p>
            <a:endParaRPr lang="en-US" dirty="0"/>
          </a:p>
        </p:txBody>
      </p:sp>
      <p:sp>
        <p:nvSpPr>
          <p:cNvPr id="4" name="Content Placeholder 2">
            <a:extLst>
              <a:ext uri="{FF2B5EF4-FFF2-40B4-BE49-F238E27FC236}">
                <a16:creationId xmlns:a16="http://schemas.microsoft.com/office/drawing/2014/main" id="{03B74F72-45FB-4080-8853-70E3E8D517D5}"/>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a:p>
            <a:r>
              <a:rPr lang="en-US" sz="2200" dirty="0"/>
              <a:t>  </a:t>
            </a:r>
            <a:r>
              <a:rPr lang="en-US" sz="2200"/>
              <a:t>Data cleaning</a:t>
            </a:r>
            <a:endParaRPr lang="en-US" sz="2200" dirty="0"/>
          </a:p>
        </p:txBody>
      </p:sp>
    </p:spTree>
    <p:extLst>
      <p:ext uri="{BB962C8B-B14F-4D97-AF65-F5344CB8AC3E}">
        <p14:creationId xmlns:p14="http://schemas.microsoft.com/office/powerpoint/2010/main" val="39450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F69B-E505-1941-85E8-FC9F536BC98D}"/>
              </a:ext>
            </a:extLst>
          </p:cNvPr>
          <p:cNvSpPr>
            <a:spLocks noGrp="1"/>
          </p:cNvSpPr>
          <p:nvPr>
            <p:ph type="title"/>
          </p:nvPr>
        </p:nvSpPr>
        <p:spPr>
          <a:xfrm>
            <a:off x="2231136" y="512619"/>
            <a:ext cx="7729728" cy="1529957"/>
          </a:xfrm>
        </p:spPr>
        <p:txBody>
          <a:bodyPr>
            <a:normAutofit/>
          </a:bodyPr>
          <a:lstStyle/>
          <a:p>
            <a:r>
              <a:rPr lang="en-US" dirty="0"/>
              <a:t>Does the diversity of the population in a State affect their taste in food? </a:t>
            </a:r>
          </a:p>
        </p:txBody>
      </p:sp>
      <p:sp>
        <p:nvSpPr>
          <p:cNvPr id="3" name="Content Placeholder 2">
            <a:extLst>
              <a:ext uri="{FF2B5EF4-FFF2-40B4-BE49-F238E27FC236}">
                <a16:creationId xmlns:a16="http://schemas.microsoft.com/office/drawing/2014/main" id="{5B7B8AAD-C60C-A049-AFD7-5502AF951D57}"/>
              </a:ext>
            </a:extLst>
          </p:cNvPr>
          <p:cNvSpPr>
            <a:spLocks noGrp="1"/>
          </p:cNvSpPr>
          <p:nvPr>
            <p:ph idx="1"/>
          </p:nvPr>
        </p:nvSpPr>
        <p:spPr/>
        <p:txBody>
          <a:bodyPr>
            <a:normAutofit/>
          </a:bodyPr>
          <a:lstStyle/>
          <a:p>
            <a:pPr marL="0" indent="0">
              <a:buNone/>
            </a:pPr>
            <a:endParaRPr lang="en-US" dirty="0"/>
          </a:p>
          <a:p>
            <a:r>
              <a:rPr lang="en-US" dirty="0"/>
              <a:t> Discuss the steps you took to analyze the data and answer each question you asked in your proposal</a:t>
            </a:r>
          </a:p>
          <a:p>
            <a:r>
              <a:rPr lang="en-US" dirty="0"/>
              <a:t>  Present and discuss interesting figures developed during analysis, ideally with the help of </a:t>
            </a:r>
            <a:r>
              <a:rPr lang="en-US" dirty="0" err="1"/>
              <a:t>Jupyter</a:t>
            </a:r>
            <a:r>
              <a:rPr lang="en-US" dirty="0"/>
              <a:t> Notebook</a:t>
            </a:r>
          </a:p>
          <a:p>
            <a:r>
              <a:rPr lang="en-US" dirty="0"/>
              <a:t>Discuss your findings. Did you find what you expected to find? If not, why not? What inferences or general conclusions can you draw from your analysis?</a:t>
            </a:r>
          </a:p>
          <a:p>
            <a:endParaRPr lang="en-US" dirty="0"/>
          </a:p>
        </p:txBody>
      </p:sp>
      <p:pic>
        <p:nvPicPr>
          <p:cNvPr id="1026" name="Picture 2" descr="https://raw.githubusercontent.com/Mariajadoon/Project-1---Group-I/emily/white_fo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7" y="2131094"/>
            <a:ext cx="10225891" cy="426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8F09-26F0-4A46-93FC-636D7239E5B1}"/>
              </a:ext>
            </a:extLst>
          </p:cNvPr>
          <p:cNvSpPr>
            <a:spLocks noGrp="1"/>
          </p:cNvSpPr>
          <p:nvPr>
            <p:ph type="title"/>
          </p:nvPr>
        </p:nvSpPr>
        <p:spPr/>
        <p:txBody>
          <a:bodyPr>
            <a:normAutofit/>
          </a:bodyPr>
          <a:lstStyle/>
          <a:p>
            <a:r>
              <a:rPr lang="en-US" dirty="0"/>
              <a:t>Does income per capita affect the popularity of $$$ restaurants?</a:t>
            </a:r>
            <a:endParaRPr lang="en-US" b="1" dirty="0"/>
          </a:p>
        </p:txBody>
      </p:sp>
      <p:pic>
        <p:nvPicPr>
          <p:cNvPr id="5" name="Content Placeholder 4">
            <a:extLst>
              <a:ext uri="{FF2B5EF4-FFF2-40B4-BE49-F238E27FC236}">
                <a16:creationId xmlns:a16="http://schemas.microsoft.com/office/drawing/2014/main" id="{B26DEDEB-B537-5747-AD3B-7D40F887FB25}"/>
              </a:ext>
            </a:extLst>
          </p:cNvPr>
          <p:cNvPicPr>
            <a:picLocks noGrp="1" noChangeAspect="1"/>
          </p:cNvPicPr>
          <p:nvPr>
            <p:ph idx="1"/>
          </p:nvPr>
        </p:nvPicPr>
        <p:blipFill>
          <a:blip r:embed="rId2"/>
          <a:stretch>
            <a:fillRect/>
          </a:stretch>
        </p:blipFill>
        <p:spPr>
          <a:xfrm>
            <a:off x="58990" y="2687696"/>
            <a:ext cx="11994466" cy="1799170"/>
          </a:xfrm>
        </p:spPr>
      </p:pic>
      <p:sp>
        <p:nvSpPr>
          <p:cNvPr id="6" name="TextBox 5">
            <a:extLst>
              <a:ext uri="{FF2B5EF4-FFF2-40B4-BE49-F238E27FC236}">
                <a16:creationId xmlns:a16="http://schemas.microsoft.com/office/drawing/2014/main" id="{594B229B-D37D-8F48-A50D-98605A5108FA}"/>
              </a:ext>
            </a:extLst>
          </p:cNvPr>
          <p:cNvSpPr txBox="1"/>
          <p:nvPr/>
        </p:nvSpPr>
        <p:spPr>
          <a:xfrm>
            <a:off x="1920240" y="4829695"/>
            <a:ext cx="8395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California : Few $$$ restaurants compared to per capita income </a:t>
            </a:r>
          </a:p>
          <a:p>
            <a:pPr marL="285750" indent="-285750">
              <a:buFont typeface="Arial" panose="020B0604020202020204" pitchFamily="34" charset="0"/>
              <a:buChar char="•"/>
            </a:pPr>
            <a:r>
              <a:rPr lang="en-US" dirty="0"/>
              <a:t>Nevada : More $$$ restaurants compared to per capita income</a:t>
            </a:r>
          </a:p>
          <a:p>
            <a:pPr marL="285750" indent="-285750">
              <a:buFont typeface="Arial" panose="020B0604020202020204" pitchFamily="34" charset="0"/>
              <a:buChar char="•"/>
            </a:pPr>
            <a:r>
              <a:rPr lang="en-US" dirty="0"/>
              <a:t>Washington and Puerto Rico : Problem in data collection</a:t>
            </a:r>
          </a:p>
        </p:txBody>
      </p:sp>
    </p:spTree>
    <p:extLst>
      <p:ext uri="{BB962C8B-B14F-4D97-AF65-F5344CB8AC3E}">
        <p14:creationId xmlns:p14="http://schemas.microsoft.com/office/powerpoint/2010/main" val="22509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F8CE-A534-7A4D-A5F3-035D3A6F2481}"/>
              </a:ext>
            </a:extLst>
          </p:cNvPr>
          <p:cNvSpPr>
            <a:spLocks noGrp="1"/>
          </p:cNvSpPr>
          <p:nvPr>
            <p:ph type="title"/>
          </p:nvPr>
        </p:nvSpPr>
        <p:spPr/>
        <p:txBody>
          <a:bodyPr>
            <a:normAutofit/>
          </a:bodyPr>
          <a:lstStyle/>
          <a:p>
            <a:r>
              <a:rPr lang="en-US" dirty="0"/>
              <a:t>Does income per capita affect the popularity of $ restaurants?</a:t>
            </a:r>
          </a:p>
        </p:txBody>
      </p:sp>
      <p:pic>
        <p:nvPicPr>
          <p:cNvPr id="8" name="Content Placeholder 7">
            <a:extLst>
              <a:ext uri="{FF2B5EF4-FFF2-40B4-BE49-F238E27FC236}">
                <a16:creationId xmlns:a16="http://schemas.microsoft.com/office/drawing/2014/main" id="{9CD1BC89-7FE5-5A4B-ABC1-3FEFF55E6C73}"/>
              </a:ext>
            </a:extLst>
          </p:cNvPr>
          <p:cNvPicPr>
            <a:picLocks noGrp="1" noChangeAspect="1"/>
          </p:cNvPicPr>
          <p:nvPr>
            <p:ph idx="1"/>
          </p:nvPr>
        </p:nvPicPr>
        <p:blipFill>
          <a:blip r:embed="rId2"/>
          <a:stretch>
            <a:fillRect/>
          </a:stretch>
        </p:blipFill>
        <p:spPr>
          <a:xfrm>
            <a:off x="66502" y="2664423"/>
            <a:ext cx="12010505" cy="1823500"/>
          </a:xfrm>
        </p:spPr>
      </p:pic>
      <p:graphicFrame>
        <p:nvGraphicFramePr>
          <p:cNvPr id="11" name="Table 10">
            <a:extLst>
              <a:ext uri="{FF2B5EF4-FFF2-40B4-BE49-F238E27FC236}">
                <a16:creationId xmlns:a16="http://schemas.microsoft.com/office/drawing/2014/main" id="{A345EB6E-CC12-FB48-8C1C-ED67E7F0177C}"/>
              </a:ext>
            </a:extLst>
          </p:cNvPr>
          <p:cNvGraphicFramePr>
            <a:graphicFrameLocks noGrp="1"/>
          </p:cNvGraphicFramePr>
          <p:nvPr>
            <p:extLst>
              <p:ext uri="{D42A27DB-BD31-4B8C-83A1-F6EECF244321}">
                <p14:modId xmlns:p14="http://schemas.microsoft.com/office/powerpoint/2010/main" val="1029279442"/>
              </p:ext>
            </p:extLst>
          </p:nvPr>
        </p:nvGraphicFramePr>
        <p:xfrm>
          <a:off x="1749368" y="51337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40816147"/>
                    </a:ext>
                  </a:extLst>
                </a:gridCol>
                <a:gridCol w="2709333">
                  <a:extLst>
                    <a:ext uri="{9D8B030D-6E8A-4147-A177-3AD203B41FA5}">
                      <a16:colId xmlns:a16="http://schemas.microsoft.com/office/drawing/2014/main" val="1924619308"/>
                    </a:ext>
                  </a:extLst>
                </a:gridCol>
                <a:gridCol w="2709333">
                  <a:extLst>
                    <a:ext uri="{9D8B030D-6E8A-4147-A177-3AD203B41FA5}">
                      <a16:colId xmlns:a16="http://schemas.microsoft.com/office/drawing/2014/main" val="2559205526"/>
                    </a:ext>
                  </a:extLst>
                </a:gridCol>
              </a:tblGrid>
              <a:tr h="370840">
                <a:tc>
                  <a:txBody>
                    <a:bodyPr/>
                    <a:lstStyle/>
                    <a:p>
                      <a:pPr algn="ctr"/>
                      <a:r>
                        <a:rPr lang="en-US" dirty="0"/>
                        <a:t>State</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394859260"/>
                  </a:ext>
                </a:extLst>
              </a:tr>
              <a:tr h="370840">
                <a:tc>
                  <a:txBody>
                    <a:bodyPr/>
                    <a:lstStyle/>
                    <a:p>
                      <a:pPr algn="ctr"/>
                      <a:r>
                        <a:rPr lang="en-US" dirty="0"/>
                        <a:t>MA</a:t>
                      </a:r>
                    </a:p>
                  </a:txBody>
                  <a:tcPr/>
                </a:tc>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597441644"/>
                  </a:ext>
                </a:extLst>
              </a:tr>
              <a:tr h="370840">
                <a:tc>
                  <a:txBody>
                    <a:bodyPr/>
                    <a:lstStyle/>
                    <a:p>
                      <a:pPr algn="ctr"/>
                      <a:r>
                        <a:rPr lang="en-US" dirty="0"/>
                        <a:t>CA</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3912136622"/>
                  </a:ext>
                </a:extLst>
              </a:tr>
            </a:tbl>
          </a:graphicData>
        </a:graphic>
      </p:graphicFrame>
    </p:spTree>
    <p:extLst>
      <p:ext uri="{BB962C8B-B14F-4D97-AF65-F5344CB8AC3E}">
        <p14:creationId xmlns:p14="http://schemas.microsoft.com/office/powerpoint/2010/main" val="29204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F8D-704B-C247-8FD9-537013E4E98D}"/>
              </a:ext>
            </a:extLst>
          </p:cNvPr>
          <p:cNvSpPr>
            <a:spLocks noGrp="1"/>
          </p:cNvSpPr>
          <p:nvPr>
            <p:ph type="title"/>
          </p:nvPr>
        </p:nvSpPr>
        <p:spPr/>
        <p:txBody>
          <a:bodyPr>
            <a:normAutofit fontScale="90000"/>
          </a:bodyPr>
          <a:lstStyle/>
          <a:p>
            <a:r>
              <a:rPr lang="en-US" dirty="0"/>
              <a:t>Income per capital does not impact the number of $$$ Restaurants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92E50-AC83-3548-B24D-0E06A4A29AB5}"/>
                  </a:ext>
                </a:extLst>
              </p:cNvPr>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oMath>
                </a14:m>
                <a:r>
                  <a:rPr lang="en-US" dirty="0"/>
                  <a:t>  	States with a higher income per capita have a greater number of $$$ 	restaurants than states with a lower income per capita</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States with a higher income per capita do not have a greater number of 	$$$ restaurants than states with a lower income per capita</a:t>
                </a:r>
              </a:p>
              <a:p>
                <a:r>
                  <a:rPr lang="en-US" dirty="0"/>
                  <a:t>Ratio of income per capita to the number of $ and $$$ restaurants </a:t>
                </a:r>
              </a:p>
              <a:p>
                <a:r>
                  <a:rPr lang="en-US" i="1" dirty="0"/>
                  <a:t>T-statistics: -1.6737008943531222</a:t>
                </a:r>
              </a:p>
              <a:p>
                <a:r>
                  <a:rPr lang="en-US" i="1" dirty="0"/>
                  <a:t>P-Value: 0.09738386597476226</a:t>
                </a:r>
              </a:p>
              <a:p>
                <a:r>
                  <a:rPr lang="en-US" i="1" dirty="0"/>
                  <a:t>P-Value is &gt; 0.05 which means we do not reject the null hypothesis </a:t>
                </a:r>
              </a:p>
            </p:txBody>
          </p:sp>
        </mc:Choice>
        <mc:Fallback xmlns="">
          <p:sp>
            <p:nvSpPr>
              <p:cNvPr id="3" name="Content Placeholder 2">
                <a:extLst>
                  <a:ext uri="{FF2B5EF4-FFF2-40B4-BE49-F238E27FC236}">
                    <a16:creationId xmlns:a16="http://schemas.microsoft.com/office/drawing/2014/main" id="{42892E50-AC83-3548-B24D-0E06A4A29AB5}"/>
                  </a:ext>
                </a:extLst>
              </p:cNvPr>
              <p:cNvSpPr>
                <a:spLocks noGrp="1" noRot="1" noChangeAspect="1" noMove="1" noResize="1" noEditPoints="1" noAdjustHandles="1" noChangeArrowheads="1" noChangeShapeType="1" noTextEdit="1"/>
              </p:cNvSpPr>
              <p:nvPr>
                <p:ph idx="1"/>
              </p:nvPr>
            </p:nvSpPr>
            <p:spPr>
              <a:blipFill>
                <a:blip r:embed="rId2"/>
                <a:stretch>
                  <a:fillRect l="-493" t="-816" r="-1149"/>
                </a:stretch>
              </a:blipFill>
            </p:spPr>
            <p:txBody>
              <a:bodyPr/>
              <a:lstStyle/>
              <a:p>
                <a:r>
                  <a:rPr lang="en-US">
                    <a:noFill/>
                  </a:rPr>
                  <a:t> </a:t>
                </a:r>
              </a:p>
            </p:txBody>
          </p:sp>
        </mc:Fallback>
      </mc:AlternateContent>
    </p:spTree>
    <p:extLst>
      <p:ext uri="{BB962C8B-B14F-4D97-AF65-F5344CB8AC3E}">
        <p14:creationId xmlns:p14="http://schemas.microsoft.com/office/powerpoint/2010/main" val="183766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78-EA70-4C45-B703-71C554035587}"/>
              </a:ext>
            </a:extLst>
          </p:cNvPr>
          <p:cNvSpPr>
            <a:spLocks noGrp="1"/>
          </p:cNvSpPr>
          <p:nvPr>
            <p:ph type="title"/>
          </p:nvPr>
        </p:nvSpPr>
        <p:spPr/>
        <p:txBody>
          <a:bodyPr>
            <a:normAutofit/>
          </a:bodyPr>
          <a:lstStyle/>
          <a:p>
            <a:r>
              <a:rPr lang="en-US" dirty="0"/>
              <a:t>Does poverty rate affect the popularity of $$$ restaurants?</a:t>
            </a:r>
          </a:p>
        </p:txBody>
      </p:sp>
      <p:pic>
        <p:nvPicPr>
          <p:cNvPr id="5" name="Picture 4">
            <a:extLst>
              <a:ext uri="{FF2B5EF4-FFF2-40B4-BE49-F238E27FC236}">
                <a16:creationId xmlns:a16="http://schemas.microsoft.com/office/drawing/2014/main" id="{779A21B3-A333-4117-B2AF-9C618D2F8A99}"/>
              </a:ext>
            </a:extLst>
          </p:cNvPr>
          <p:cNvPicPr>
            <a:picLocks noChangeAspect="1"/>
          </p:cNvPicPr>
          <p:nvPr/>
        </p:nvPicPr>
        <p:blipFill>
          <a:blip r:embed="rId2"/>
          <a:stretch>
            <a:fillRect/>
          </a:stretch>
        </p:blipFill>
        <p:spPr>
          <a:xfrm>
            <a:off x="0" y="2514600"/>
            <a:ext cx="12192000" cy="1828800"/>
          </a:xfrm>
          <a:prstGeom prst="rect">
            <a:avLst/>
          </a:prstGeom>
        </p:spPr>
      </p:pic>
      <p:sp>
        <p:nvSpPr>
          <p:cNvPr id="9" name="TextBox 8">
            <a:extLst>
              <a:ext uri="{FF2B5EF4-FFF2-40B4-BE49-F238E27FC236}">
                <a16:creationId xmlns:a16="http://schemas.microsoft.com/office/drawing/2014/main" id="{78F59EE1-B4D2-4C7E-B63C-5E31B95BDF50}"/>
              </a:ext>
            </a:extLst>
          </p:cNvPr>
          <p:cNvSpPr txBox="1"/>
          <p:nvPr/>
        </p:nvSpPr>
        <p:spPr>
          <a:xfrm>
            <a:off x="2490919" y="4853354"/>
            <a:ext cx="7469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count of $$$ restaurants appears to increase as the poverty rate decreases.</a:t>
            </a:r>
          </a:p>
        </p:txBody>
      </p:sp>
    </p:spTree>
    <p:extLst>
      <p:ext uri="{BB962C8B-B14F-4D97-AF65-F5344CB8AC3E}">
        <p14:creationId xmlns:p14="http://schemas.microsoft.com/office/powerpoint/2010/main" val="26219711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{7D0D13A8-428F-6248-89A7-7CB47B48F4AE}tf10001120</Template>
  <TotalTime>906</TotalTime>
  <Words>493</Words>
  <Application>Microsoft Macintosh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Gill Sans MT</vt:lpstr>
      <vt:lpstr>Parcel</vt:lpstr>
      <vt:lpstr>Demographics and food</vt:lpstr>
      <vt:lpstr>Summary</vt:lpstr>
      <vt:lpstr>Questions &amp; Data</vt:lpstr>
      <vt:lpstr>Questions &amp; Data</vt:lpstr>
      <vt:lpstr>Does the diversity of the population in a State affect their taste in food? </vt:lpstr>
      <vt:lpstr>Does income per capita affect the popularity of $$$ restaurants?</vt:lpstr>
      <vt:lpstr>Does income per capita affect the popularity of $ restaurants?</vt:lpstr>
      <vt:lpstr>Income per capital does not impact the number of $$$ Restaurants</vt:lpstr>
      <vt:lpstr>Does poverty rate affect the popularity of $$$ restaurants?</vt:lpstr>
      <vt:lpstr>Does poverty rate affect the popularity of $ restaurants?</vt:lpstr>
      <vt:lpstr>Poverty Rate does impact the number of $$$ Restaurants</vt:lpstr>
      <vt:lpstr>Income per capital does impact the RATINGS OF Restaurants</vt:lpstr>
      <vt:lpstr>Income per capital does impact the RATINGS OF Restaurants</vt:lpstr>
      <vt:lpstr>Post Mortem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Jadoon</dc:creator>
  <cp:lastModifiedBy>Maria Jadoon</cp:lastModifiedBy>
  <cp:revision>35</cp:revision>
  <dcterms:created xsi:type="dcterms:W3CDTF">2018-11-08T00:28:23Z</dcterms:created>
  <dcterms:modified xsi:type="dcterms:W3CDTF">2018-11-10T17:13:07Z</dcterms:modified>
</cp:coreProperties>
</file>