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0"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777D6-ECD4-1DDA-7E59-52AD0DCD3CB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647C786C-040F-4FFC-3142-86B59603B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23C24548-53D2-E10E-853C-38CE4568C98A}"/>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5" name="Marcador de pie de página 4">
            <a:extLst>
              <a:ext uri="{FF2B5EF4-FFF2-40B4-BE49-F238E27FC236}">
                <a16:creationId xmlns:a16="http://schemas.microsoft.com/office/drawing/2014/main" id="{BF47675B-A847-B0A2-556D-303265790ECB}"/>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FAF2A047-8133-DB01-F753-2BF608AA0931}"/>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148285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274BA-304F-5C98-CCA8-F805A30D7031}"/>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5711F635-733B-4805-6D3E-1CC69BE9D0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47D8E7E1-A9DF-4A88-21F9-5300F84F97AE}"/>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5" name="Marcador de pie de página 4">
            <a:extLst>
              <a:ext uri="{FF2B5EF4-FFF2-40B4-BE49-F238E27FC236}">
                <a16:creationId xmlns:a16="http://schemas.microsoft.com/office/drawing/2014/main" id="{A205138B-5E7B-4209-141F-DC07920AF4F4}"/>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9A38D510-5B7A-5584-DD8E-7EDA62D81C44}"/>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245992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044DCE4-1185-B861-C239-48233EE168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EDF6A673-9E6B-FE22-BC0E-B0F8C31F2D8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408119C0-4D6C-34B9-4BFE-AEE362FDE508}"/>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5" name="Marcador de pie de página 4">
            <a:extLst>
              <a:ext uri="{FF2B5EF4-FFF2-40B4-BE49-F238E27FC236}">
                <a16:creationId xmlns:a16="http://schemas.microsoft.com/office/drawing/2014/main" id="{2DA4E18A-BECD-1C2E-D797-5A9B99D4E7F9}"/>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81483693-3505-7A4F-6AF9-B267B154D29A}"/>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118855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C9047-DD89-43B0-20E6-ACA71E4449B8}"/>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21787862-DC1D-7F38-275F-C1C6AED641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2AC117D4-D4E4-A9FE-8DBF-0F8108B0523E}"/>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5" name="Marcador de pie de página 4">
            <a:extLst>
              <a:ext uri="{FF2B5EF4-FFF2-40B4-BE49-F238E27FC236}">
                <a16:creationId xmlns:a16="http://schemas.microsoft.com/office/drawing/2014/main" id="{361004A4-FCE1-39BE-CCEE-7BD5D31AE1B4}"/>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4F7D6A7-B730-328C-94A5-A887E4DBCC32}"/>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406870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A117C-A154-9AB2-0A28-0636F52EA3D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D847362E-A9E4-2165-105E-D1BC7A5D4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779E538-B921-6370-5770-5C9C84D1DF2A}"/>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5" name="Marcador de pie de página 4">
            <a:extLst>
              <a:ext uri="{FF2B5EF4-FFF2-40B4-BE49-F238E27FC236}">
                <a16:creationId xmlns:a16="http://schemas.microsoft.com/office/drawing/2014/main" id="{94C5E6AF-7BCB-01DB-1D31-62201D7D4287}"/>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834B0063-160E-FA47-2879-9465006B89FB}"/>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256186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A0AF1-0B77-3E72-9757-0CB64DA147A5}"/>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0D0573F4-A37E-70DE-0D64-5FC28FA8088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AD384094-D3A7-3BDB-AD15-30E753B9115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97446299-5AEC-62E5-FF74-D9C29E3FF5B3}"/>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6" name="Marcador de pie de página 5">
            <a:extLst>
              <a:ext uri="{FF2B5EF4-FFF2-40B4-BE49-F238E27FC236}">
                <a16:creationId xmlns:a16="http://schemas.microsoft.com/office/drawing/2014/main" id="{201655C1-849C-810B-E583-128985C20309}"/>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FCDF23D8-450C-9A4F-0079-8EC5B6A602DB}"/>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21720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0AC99-FB47-26E6-5B47-E97784B0A45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5DADC2AE-2A92-FBAF-89FA-38763E09A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E38583D-6008-0C77-56BB-8D03B1EA5D3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D4A24576-B126-CF1E-1470-D9DC1B7B7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1E865A8-9BC4-211E-01C3-9411C1C229A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428EBBAC-0A73-6FBD-4CE2-FBF66E302CD4}"/>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8" name="Marcador de pie de página 7">
            <a:extLst>
              <a:ext uri="{FF2B5EF4-FFF2-40B4-BE49-F238E27FC236}">
                <a16:creationId xmlns:a16="http://schemas.microsoft.com/office/drawing/2014/main" id="{4C378E1C-ED72-3182-5DEF-ACCCF5ADE055}"/>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8326E9CC-FCC4-A530-85A9-5316335C399A}"/>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267314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A6DD6-EAAB-7388-3505-DC2915A63609}"/>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6F54465A-45EA-F59F-2BA2-B8DCE581B4B5}"/>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4" name="Marcador de pie de página 3">
            <a:extLst>
              <a:ext uri="{FF2B5EF4-FFF2-40B4-BE49-F238E27FC236}">
                <a16:creationId xmlns:a16="http://schemas.microsoft.com/office/drawing/2014/main" id="{FE7026FD-B0A5-2B1F-7C15-85667A125D20}"/>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11488B8B-98CC-46D9-8CBF-EDDE28FC06B9}"/>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232458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575DE92-3D48-4235-8E85-9DAAC66CA477}"/>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3" name="Marcador de pie de página 2">
            <a:extLst>
              <a:ext uri="{FF2B5EF4-FFF2-40B4-BE49-F238E27FC236}">
                <a16:creationId xmlns:a16="http://schemas.microsoft.com/office/drawing/2014/main" id="{3BFC17EE-C26E-41AF-E069-4174F539769B}"/>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A4D66B4A-3D7F-A615-044C-DAE0576BADC1}"/>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158587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3FCC1-0D23-A0D7-A18E-CFDFC51D1F3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F6390D99-59D3-5824-AB7D-A20E68AA9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FD1E02DA-6589-2E8D-96EE-E3AF63DAB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1108D3-064F-EE0C-8DA3-374E7D82832C}"/>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6" name="Marcador de pie de página 5">
            <a:extLst>
              <a:ext uri="{FF2B5EF4-FFF2-40B4-BE49-F238E27FC236}">
                <a16:creationId xmlns:a16="http://schemas.microsoft.com/office/drawing/2014/main" id="{E64E98F4-B1AA-12D1-BF92-A26B368CFF95}"/>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605B24FA-FCA6-1098-B13D-6CDFFAAFDEFC}"/>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267549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34FEF-D726-5B8F-797A-C292AC14B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ADB4612B-2411-6A94-293B-0D1658C2A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C6D3DD11-3A24-4ABC-2D07-FEF471E09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7F453C-D945-456C-A7AF-93DFF680AD21}"/>
              </a:ext>
            </a:extLst>
          </p:cNvPr>
          <p:cNvSpPr>
            <a:spLocks noGrp="1"/>
          </p:cNvSpPr>
          <p:nvPr>
            <p:ph type="dt" sz="half" idx="10"/>
          </p:nvPr>
        </p:nvSpPr>
        <p:spPr/>
        <p:txBody>
          <a:bodyPr/>
          <a:lstStyle/>
          <a:p>
            <a:fld id="{723980E1-E448-4992-8576-83D0F514EFB6}" type="datetimeFigureOut">
              <a:rPr lang="es-GT" smtClean="0"/>
              <a:t>8/08/2024</a:t>
            </a:fld>
            <a:endParaRPr lang="es-GT"/>
          </a:p>
        </p:txBody>
      </p:sp>
      <p:sp>
        <p:nvSpPr>
          <p:cNvPr id="6" name="Marcador de pie de página 5">
            <a:extLst>
              <a:ext uri="{FF2B5EF4-FFF2-40B4-BE49-F238E27FC236}">
                <a16:creationId xmlns:a16="http://schemas.microsoft.com/office/drawing/2014/main" id="{45B1DE0B-9B12-6650-842C-DD1A55AEF276}"/>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FFB4D64C-7907-C6F3-0293-1E1F08AA68C4}"/>
              </a:ext>
            </a:extLst>
          </p:cNvPr>
          <p:cNvSpPr>
            <a:spLocks noGrp="1"/>
          </p:cNvSpPr>
          <p:nvPr>
            <p:ph type="sldNum" sz="quarter" idx="12"/>
          </p:nvPr>
        </p:nvSpPr>
        <p:spPr/>
        <p:txBody>
          <a:bodyPr/>
          <a:lstStyle/>
          <a:p>
            <a:fld id="{F94747D9-1E76-459D-926D-E1A8F6E157A8}" type="slidenum">
              <a:rPr lang="es-GT" smtClean="0"/>
              <a:t>‹Nº›</a:t>
            </a:fld>
            <a:endParaRPr lang="es-GT"/>
          </a:p>
        </p:txBody>
      </p:sp>
    </p:spTree>
    <p:extLst>
      <p:ext uri="{BB962C8B-B14F-4D97-AF65-F5344CB8AC3E}">
        <p14:creationId xmlns:p14="http://schemas.microsoft.com/office/powerpoint/2010/main" val="168082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2A665C5-E511-E6D6-305D-334B18F35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8AE63B4F-99DC-8366-D293-5A1C7747E6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4F394DC2-E65B-AB71-28E3-B034440A9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980E1-E448-4992-8576-83D0F514EFB6}" type="datetimeFigureOut">
              <a:rPr lang="es-GT" smtClean="0"/>
              <a:t>8/08/2024</a:t>
            </a:fld>
            <a:endParaRPr lang="es-GT"/>
          </a:p>
        </p:txBody>
      </p:sp>
      <p:sp>
        <p:nvSpPr>
          <p:cNvPr id="5" name="Marcador de pie de página 4">
            <a:extLst>
              <a:ext uri="{FF2B5EF4-FFF2-40B4-BE49-F238E27FC236}">
                <a16:creationId xmlns:a16="http://schemas.microsoft.com/office/drawing/2014/main" id="{58224D92-57B4-D5D0-5BC0-120EBC08B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a:extLst>
              <a:ext uri="{FF2B5EF4-FFF2-40B4-BE49-F238E27FC236}">
                <a16:creationId xmlns:a16="http://schemas.microsoft.com/office/drawing/2014/main" id="{D1687560-A4CB-D118-7504-E68558F94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47D9-1E76-459D-926D-E1A8F6E157A8}" type="slidenum">
              <a:rPr lang="es-GT" smtClean="0"/>
              <a:t>‹Nº›</a:t>
            </a:fld>
            <a:endParaRPr lang="es-GT"/>
          </a:p>
        </p:txBody>
      </p:sp>
      <p:sp>
        <p:nvSpPr>
          <p:cNvPr id="8" name="CuadroTexto 7">
            <a:extLst>
              <a:ext uri="{FF2B5EF4-FFF2-40B4-BE49-F238E27FC236}">
                <a16:creationId xmlns:a16="http://schemas.microsoft.com/office/drawing/2014/main" id="{7146E6B2-E8CB-552B-7D9C-13ACBA62C726}"/>
              </a:ext>
            </a:extLst>
          </p:cNvPr>
          <p:cNvSpPr txBox="1"/>
          <p:nvPr userDrawn="1">
            <p:extLst>
              <p:ext uri="{1162E1C5-73C7-4A58-AE30-91384D911F3F}">
                <p184:classification xmlns:p184="http://schemas.microsoft.com/office/powerpoint/2018/4/main" val="hdr"/>
              </p:ext>
            </p:extLst>
          </p:nvPr>
        </p:nvSpPr>
        <p:spPr>
          <a:xfrm>
            <a:off x="10688638" y="63500"/>
            <a:ext cx="1474787" cy="152400"/>
          </a:xfrm>
          <a:prstGeom prst="rect">
            <a:avLst/>
          </a:prstGeom>
        </p:spPr>
        <p:txBody>
          <a:bodyPr horzOverflow="overflow" lIns="0" tIns="0" rIns="0" bIns="0">
            <a:spAutoFit/>
          </a:bodyPr>
          <a:lstStyle/>
          <a:p>
            <a:pPr algn="l"/>
            <a:r>
              <a:rPr lang="es-GT" sz="1000">
                <a:solidFill>
                  <a:srgbClr val="BDBDBD"/>
                </a:solidFill>
                <a:latin typeface="Arial" panose="020B0604020202020204" pitchFamily="34" charset="0"/>
                <a:cs typeface="Arial" panose="020B0604020202020204" pitchFamily="34" charset="0"/>
              </a:rPr>
              <a:t>DOCUMENTO INTERNO</a:t>
            </a:r>
          </a:p>
        </p:txBody>
      </p:sp>
    </p:spTree>
    <p:extLst>
      <p:ext uri="{BB962C8B-B14F-4D97-AF65-F5344CB8AC3E}">
        <p14:creationId xmlns:p14="http://schemas.microsoft.com/office/powerpoint/2010/main" val="220847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7E479-0D28-F4DB-A94E-44993849A911}"/>
              </a:ext>
            </a:extLst>
          </p:cNvPr>
          <p:cNvSpPr>
            <a:spLocks noGrp="1"/>
          </p:cNvSpPr>
          <p:nvPr>
            <p:ph type="ctrTitle"/>
          </p:nvPr>
        </p:nvSpPr>
        <p:spPr/>
        <p:txBody>
          <a:bodyPr/>
          <a:lstStyle/>
          <a:p>
            <a:r>
              <a:rPr lang="es-ES" dirty="0"/>
              <a:t>Precios Foco Bi</a:t>
            </a:r>
            <a:endParaRPr lang="es-GT" dirty="0"/>
          </a:p>
        </p:txBody>
      </p:sp>
      <p:sp>
        <p:nvSpPr>
          <p:cNvPr id="4" name="CuadroTexto 3">
            <a:extLst>
              <a:ext uri="{FF2B5EF4-FFF2-40B4-BE49-F238E27FC236}">
                <a16:creationId xmlns:a16="http://schemas.microsoft.com/office/drawing/2014/main" id="{AF17DCA4-26DF-7D48-8539-9377CFCF5ECE}"/>
              </a:ext>
            </a:extLst>
          </p:cNvPr>
          <p:cNvSpPr txBox="1"/>
          <p:nvPr/>
        </p:nvSpPr>
        <p:spPr>
          <a:xfrm>
            <a:off x="5105400" y="3619500"/>
            <a:ext cx="1742657" cy="369332"/>
          </a:xfrm>
          <a:prstGeom prst="rect">
            <a:avLst/>
          </a:prstGeom>
          <a:noFill/>
        </p:spPr>
        <p:txBody>
          <a:bodyPr wrap="none" rtlCol="0">
            <a:spAutoFit/>
          </a:bodyPr>
          <a:lstStyle/>
          <a:p>
            <a:r>
              <a:rPr lang="es-ES" dirty="0"/>
              <a:t>Cliente existente</a:t>
            </a:r>
            <a:endParaRPr lang="es-GT" dirty="0"/>
          </a:p>
        </p:txBody>
      </p:sp>
    </p:spTree>
    <p:extLst>
      <p:ext uri="{BB962C8B-B14F-4D97-AF65-F5344CB8AC3E}">
        <p14:creationId xmlns:p14="http://schemas.microsoft.com/office/powerpoint/2010/main" val="192291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E1F7B18-4598-AA8A-EA1F-91E3A5ADDA57}"/>
              </a:ext>
            </a:extLst>
          </p:cNvPr>
          <p:cNvSpPr txBox="1"/>
          <p:nvPr/>
        </p:nvSpPr>
        <p:spPr>
          <a:xfrm>
            <a:off x="647700" y="426775"/>
            <a:ext cx="10055189" cy="923330"/>
          </a:xfrm>
          <a:prstGeom prst="rect">
            <a:avLst/>
          </a:prstGeom>
          <a:noFill/>
        </p:spPr>
        <p:txBody>
          <a:bodyPr wrap="none" rtlCol="0">
            <a:spAutoFit/>
          </a:bodyPr>
          <a:lstStyle/>
          <a:p>
            <a:r>
              <a:rPr lang="es-ES" dirty="0"/>
              <a:t>La combinación de plazo y nivel riesgo no tiene resultados para los patronos de Ministerio de Educación y</a:t>
            </a:r>
          </a:p>
          <a:p>
            <a:r>
              <a:rPr lang="es-ES" dirty="0"/>
              <a:t>Organismo Judicial por la distribución de estas variables. La eliminamos como tentativa y nos quedamos </a:t>
            </a:r>
          </a:p>
          <a:p>
            <a:r>
              <a:rPr lang="es-ES" dirty="0"/>
              <a:t>con las siguientes dos:</a:t>
            </a:r>
          </a:p>
        </p:txBody>
      </p:sp>
      <p:sp>
        <p:nvSpPr>
          <p:cNvPr id="12" name="CuadroTexto 11">
            <a:extLst>
              <a:ext uri="{FF2B5EF4-FFF2-40B4-BE49-F238E27FC236}">
                <a16:creationId xmlns:a16="http://schemas.microsoft.com/office/drawing/2014/main" id="{F89B12A5-6B3E-A482-2492-FF14C9E3CBF8}"/>
              </a:ext>
            </a:extLst>
          </p:cNvPr>
          <p:cNvSpPr txBox="1"/>
          <p:nvPr/>
        </p:nvSpPr>
        <p:spPr>
          <a:xfrm>
            <a:off x="1714500" y="1830943"/>
            <a:ext cx="6096000" cy="400110"/>
          </a:xfrm>
          <a:prstGeom prst="rect">
            <a:avLst/>
          </a:prstGeom>
          <a:noFill/>
        </p:spPr>
        <p:txBody>
          <a:bodyPr wrap="square">
            <a:spAutoFit/>
          </a:bodyPr>
          <a:lstStyle/>
          <a:p>
            <a:r>
              <a:rPr lang="es-ES" sz="2000" b="1" dirty="0"/>
              <a:t>Nivel riesgo e ingresos</a:t>
            </a:r>
          </a:p>
        </p:txBody>
      </p:sp>
      <p:sp>
        <p:nvSpPr>
          <p:cNvPr id="14" name="CuadroTexto 13">
            <a:extLst>
              <a:ext uri="{FF2B5EF4-FFF2-40B4-BE49-F238E27FC236}">
                <a16:creationId xmlns:a16="http://schemas.microsoft.com/office/drawing/2014/main" id="{16952F5B-11BB-67CB-8506-510993F2BDE7}"/>
              </a:ext>
            </a:extLst>
          </p:cNvPr>
          <p:cNvSpPr txBox="1"/>
          <p:nvPr/>
        </p:nvSpPr>
        <p:spPr>
          <a:xfrm>
            <a:off x="7286625" y="1830943"/>
            <a:ext cx="6096000" cy="369332"/>
          </a:xfrm>
          <a:prstGeom prst="rect">
            <a:avLst/>
          </a:prstGeom>
          <a:noFill/>
        </p:spPr>
        <p:txBody>
          <a:bodyPr wrap="square">
            <a:spAutoFit/>
          </a:bodyPr>
          <a:lstStyle>
            <a:defPPr>
              <a:defRPr lang="es-GT"/>
            </a:defPPr>
            <a:lvl1pPr>
              <a:defRPr sz="2000" b="1"/>
            </a:lvl1pPr>
          </a:lstStyle>
          <a:p>
            <a:r>
              <a:rPr lang="es-ES" dirty="0"/>
              <a:t>Nivel riesgo y RCI interno</a:t>
            </a:r>
            <a:endParaRPr lang="es-GT" dirty="0"/>
          </a:p>
        </p:txBody>
      </p:sp>
      <p:pic>
        <p:nvPicPr>
          <p:cNvPr id="17" name="Imagen 16">
            <a:extLst>
              <a:ext uri="{FF2B5EF4-FFF2-40B4-BE49-F238E27FC236}">
                <a16:creationId xmlns:a16="http://schemas.microsoft.com/office/drawing/2014/main" id="{37D137C4-8C98-5CFA-AC5B-AFD73BAF3ABE}"/>
              </a:ext>
            </a:extLst>
          </p:cNvPr>
          <p:cNvPicPr>
            <a:picLocks noChangeAspect="1"/>
          </p:cNvPicPr>
          <p:nvPr/>
        </p:nvPicPr>
        <p:blipFill>
          <a:blip r:embed="rId2"/>
          <a:stretch>
            <a:fillRect/>
          </a:stretch>
        </p:blipFill>
        <p:spPr>
          <a:xfrm>
            <a:off x="561706" y="2936699"/>
            <a:ext cx="5301200" cy="984602"/>
          </a:xfrm>
          <a:prstGeom prst="rect">
            <a:avLst/>
          </a:prstGeom>
        </p:spPr>
      </p:pic>
      <p:pic>
        <p:nvPicPr>
          <p:cNvPr id="19" name="Imagen 18">
            <a:extLst>
              <a:ext uri="{FF2B5EF4-FFF2-40B4-BE49-F238E27FC236}">
                <a16:creationId xmlns:a16="http://schemas.microsoft.com/office/drawing/2014/main" id="{664F60C7-4615-92C6-1F98-29EB12416BA7}"/>
              </a:ext>
            </a:extLst>
          </p:cNvPr>
          <p:cNvPicPr>
            <a:picLocks noChangeAspect="1"/>
          </p:cNvPicPr>
          <p:nvPr/>
        </p:nvPicPr>
        <p:blipFill>
          <a:blip r:embed="rId3"/>
          <a:stretch>
            <a:fillRect/>
          </a:stretch>
        </p:blipFill>
        <p:spPr>
          <a:xfrm>
            <a:off x="6329095" y="2914223"/>
            <a:ext cx="5167827" cy="1029554"/>
          </a:xfrm>
          <a:prstGeom prst="rect">
            <a:avLst/>
          </a:prstGeom>
        </p:spPr>
      </p:pic>
      <p:grpSp>
        <p:nvGrpSpPr>
          <p:cNvPr id="26" name="Grupo 25">
            <a:extLst>
              <a:ext uri="{FF2B5EF4-FFF2-40B4-BE49-F238E27FC236}">
                <a16:creationId xmlns:a16="http://schemas.microsoft.com/office/drawing/2014/main" id="{650918F5-2539-A9E6-16B1-A3187CF75B1F}"/>
              </a:ext>
            </a:extLst>
          </p:cNvPr>
          <p:cNvGrpSpPr/>
          <p:nvPr/>
        </p:nvGrpSpPr>
        <p:grpSpPr>
          <a:xfrm>
            <a:off x="328612" y="2390774"/>
            <a:ext cx="11534775" cy="4219575"/>
            <a:chOff x="328612" y="2390774"/>
            <a:chExt cx="11534775" cy="4219575"/>
          </a:xfrm>
        </p:grpSpPr>
        <p:grpSp>
          <p:nvGrpSpPr>
            <p:cNvPr id="15" name="Grupo 14">
              <a:extLst>
                <a:ext uri="{FF2B5EF4-FFF2-40B4-BE49-F238E27FC236}">
                  <a16:creationId xmlns:a16="http://schemas.microsoft.com/office/drawing/2014/main" id="{14001154-0818-4FF3-40B1-25F958759C76}"/>
                </a:ext>
              </a:extLst>
            </p:cNvPr>
            <p:cNvGrpSpPr/>
            <p:nvPr/>
          </p:nvGrpSpPr>
          <p:grpSpPr>
            <a:xfrm>
              <a:off x="328612" y="2390774"/>
              <a:ext cx="11534775" cy="4219575"/>
              <a:chOff x="333375" y="2714625"/>
              <a:chExt cx="11534775" cy="3886200"/>
            </a:xfrm>
          </p:grpSpPr>
          <p:sp>
            <p:nvSpPr>
              <p:cNvPr id="4" name="Rectángulo 3">
                <a:extLst>
                  <a:ext uri="{FF2B5EF4-FFF2-40B4-BE49-F238E27FC236}">
                    <a16:creationId xmlns:a16="http://schemas.microsoft.com/office/drawing/2014/main" id="{77E285E3-3F82-238D-9135-172E0CC90555}"/>
                  </a:ext>
                </a:extLst>
              </p:cNvPr>
              <p:cNvSpPr/>
              <p:nvPr/>
            </p:nvSpPr>
            <p:spPr>
              <a:xfrm>
                <a:off x="333375" y="2714625"/>
                <a:ext cx="11534775" cy="38862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cxnSp>
            <p:nvCxnSpPr>
              <p:cNvPr id="6" name="Conector recto 5">
                <a:extLst>
                  <a:ext uri="{FF2B5EF4-FFF2-40B4-BE49-F238E27FC236}">
                    <a16:creationId xmlns:a16="http://schemas.microsoft.com/office/drawing/2014/main" id="{3D34B5ED-916B-77F0-2C63-0EA0B0E82023}"/>
                  </a:ext>
                </a:extLst>
              </p:cNvPr>
              <p:cNvCxnSpPr>
                <a:stCxn id="4" idx="0"/>
                <a:endCxn id="4" idx="2"/>
              </p:cNvCxnSpPr>
              <p:nvPr/>
            </p:nvCxnSpPr>
            <p:spPr>
              <a:xfrm>
                <a:off x="6100763" y="2714625"/>
                <a:ext cx="0" cy="388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E2622BF2-979D-CE1A-F2E1-66C8E3FF7AF7}"/>
                  </a:ext>
                </a:extLst>
              </p:cNvPr>
              <p:cNvCxnSpPr>
                <a:cxnSpLocks/>
                <a:stCxn id="4" idx="3"/>
              </p:cNvCxnSpPr>
              <p:nvPr/>
            </p:nvCxnSpPr>
            <p:spPr>
              <a:xfrm flipH="1">
                <a:off x="333375" y="4657725"/>
                <a:ext cx="11534775" cy="47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CuadroTexto 19">
              <a:extLst>
                <a:ext uri="{FF2B5EF4-FFF2-40B4-BE49-F238E27FC236}">
                  <a16:creationId xmlns:a16="http://schemas.microsoft.com/office/drawing/2014/main" id="{94798327-A1B3-717D-3C8A-355394594FB1}"/>
                </a:ext>
              </a:extLst>
            </p:cNvPr>
            <p:cNvSpPr txBox="1"/>
            <p:nvPr/>
          </p:nvSpPr>
          <p:spPr>
            <a:xfrm>
              <a:off x="409575" y="2476231"/>
              <a:ext cx="1589859" cy="369332"/>
            </a:xfrm>
            <a:prstGeom prst="rect">
              <a:avLst/>
            </a:prstGeom>
            <a:noFill/>
          </p:spPr>
          <p:txBody>
            <a:bodyPr wrap="none" rtlCol="0">
              <a:spAutoFit/>
            </a:bodyPr>
            <a:lstStyle/>
            <a:p>
              <a:r>
                <a:rPr lang="es-ES" b="1" dirty="0">
                  <a:solidFill>
                    <a:schemeClr val="accent1"/>
                  </a:solidFill>
                </a:rPr>
                <a:t>MINEDUC u OJ</a:t>
              </a:r>
              <a:endParaRPr lang="es-GT" b="1" dirty="0">
                <a:solidFill>
                  <a:schemeClr val="accent1"/>
                </a:solidFill>
              </a:endParaRPr>
            </a:p>
          </p:txBody>
        </p:sp>
        <p:sp>
          <p:nvSpPr>
            <p:cNvPr id="21" name="CuadroTexto 20">
              <a:extLst>
                <a:ext uri="{FF2B5EF4-FFF2-40B4-BE49-F238E27FC236}">
                  <a16:creationId xmlns:a16="http://schemas.microsoft.com/office/drawing/2014/main" id="{83974108-3809-49D4-DDF8-89D4777863DB}"/>
                </a:ext>
              </a:extLst>
            </p:cNvPr>
            <p:cNvSpPr txBox="1"/>
            <p:nvPr/>
          </p:nvSpPr>
          <p:spPr>
            <a:xfrm>
              <a:off x="6182541" y="2451165"/>
              <a:ext cx="1589859" cy="369332"/>
            </a:xfrm>
            <a:prstGeom prst="rect">
              <a:avLst/>
            </a:prstGeom>
            <a:noFill/>
          </p:spPr>
          <p:txBody>
            <a:bodyPr wrap="none" rtlCol="0">
              <a:spAutoFit/>
            </a:bodyPr>
            <a:lstStyle/>
            <a:p>
              <a:r>
                <a:rPr lang="es-ES" b="1" dirty="0">
                  <a:solidFill>
                    <a:schemeClr val="accent1"/>
                  </a:solidFill>
                </a:rPr>
                <a:t>MINEDUC u OJ</a:t>
              </a:r>
              <a:endParaRPr lang="es-GT" b="1" dirty="0">
                <a:solidFill>
                  <a:schemeClr val="accent1"/>
                </a:solidFill>
              </a:endParaRPr>
            </a:p>
          </p:txBody>
        </p:sp>
      </p:grpSp>
      <p:pic>
        <p:nvPicPr>
          <p:cNvPr id="23" name="Imagen 22">
            <a:extLst>
              <a:ext uri="{FF2B5EF4-FFF2-40B4-BE49-F238E27FC236}">
                <a16:creationId xmlns:a16="http://schemas.microsoft.com/office/drawing/2014/main" id="{66948C1F-AA09-8342-D2D0-A8771998E73A}"/>
              </a:ext>
            </a:extLst>
          </p:cNvPr>
          <p:cNvPicPr>
            <a:picLocks noChangeAspect="1"/>
          </p:cNvPicPr>
          <p:nvPr/>
        </p:nvPicPr>
        <p:blipFill>
          <a:blip r:embed="rId4"/>
          <a:stretch>
            <a:fillRect/>
          </a:stretch>
        </p:blipFill>
        <p:spPr>
          <a:xfrm>
            <a:off x="448065" y="4989469"/>
            <a:ext cx="5414841" cy="1039544"/>
          </a:xfrm>
          <a:prstGeom prst="rect">
            <a:avLst/>
          </a:prstGeom>
        </p:spPr>
      </p:pic>
      <p:pic>
        <p:nvPicPr>
          <p:cNvPr id="25" name="Imagen 24">
            <a:extLst>
              <a:ext uri="{FF2B5EF4-FFF2-40B4-BE49-F238E27FC236}">
                <a16:creationId xmlns:a16="http://schemas.microsoft.com/office/drawing/2014/main" id="{1B8DA4D7-CB61-9770-658D-0595DEDE8A33}"/>
              </a:ext>
            </a:extLst>
          </p:cNvPr>
          <p:cNvPicPr>
            <a:picLocks noChangeAspect="1"/>
          </p:cNvPicPr>
          <p:nvPr/>
        </p:nvPicPr>
        <p:blipFill>
          <a:blip r:embed="rId5"/>
          <a:stretch>
            <a:fillRect/>
          </a:stretch>
        </p:blipFill>
        <p:spPr>
          <a:xfrm>
            <a:off x="6267997" y="4989469"/>
            <a:ext cx="5286075" cy="1035417"/>
          </a:xfrm>
          <a:prstGeom prst="rect">
            <a:avLst/>
          </a:prstGeom>
        </p:spPr>
      </p:pic>
    </p:spTree>
    <p:extLst>
      <p:ext uri="{BB962C8B-B14F-4D97-AF65-F5344CB8AC3E}">
        <p14:creationId xmlns:p14="http://schemas.microsoft.com/office/powerpoint/2010/main" val="23096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7A29E36-AA82-6735-FF1E-B9FDA6F377B3}"/>
              </a:ext>
            </a:extLst>
          </p:cNvPr>
          <p:cNvSpPr txBox="1"/>
          <p:nvPr/>
        </p:nvSpPr>
        <p:spPr>
          <a:xfrm>
            <a:off x="600074" y="847725"/>
            <a:ext cx="10601325" cy="1938992"/>
          </a:xfrm>
          <a:prstGeom prst="rect">
            <a:avLst/>
          </a:prstGeom>
          <a:noFill/>
        </p:spPr>
        <p:txBody>
          <a:bodyPr wrap="square" rtlCol="0">
            <a:spAutoFit/>
          </a:bodyPr>
          <a:lstStyle/>
          <a:p>
            <a:r>
              <a:rPr lang="es-ES" sz="2000" dirty="0"/>
              <a:t>Procedemos a estudiar el salario promedio en cada grupo. Para este caso, ya no tomaremos quintiles sino que aproximaremos el corte de quintil para calcular el salario promedio por grupo. Esto es porque al momento de configurar los precios, necesitamos dar un esquema con cantidades más “simples”.</a:t>
            </a:r>
          </a:p>
          <a:p>
            <a:endParaRPr lang="es-ES" sz="2000" dirty="0"/>
          </a:p>
          <a:p>
            <a:r>
              <a:rPr lang="es-ES" sz="2000" dirty="0"/>
              <a:t>Por ejemplo,</a:t>
            </a:r>
          </a:p>
        </p:txBody>
      </p:sp>
      <p:pic>
        <p:nvPicPr>
          <p:cNvPr id="4" name="Imagen 3">
            <a:extLst>
              <a:ext uri="{FF2B5EF4-FFF2-40B4-BE49-F238E27FC236}">
                <a16:creationId xmlns:a16="http://schemas.microsoft.com/office/drawing/2014/main" id="{B181D87B-C5FE-B88A-6A35-D130AEC99CF7}"/>
              </a:ext>
            </a:extLst>
          </p:cNvPr>
          <p:cNvPicPr>
            <a:picLocks noChangeAspect="1"/>
          </p:cNvPicPr>
          <p:nvPr/>
        </p:nvPicPr>
        <p:blipFill>
          <a:blip r:embed="rId2"/>
          <a:stretch>
            <a:fillRect/>
          </a:stretch>
        </p:blipFill>
        <p:spPr>
          <a:xfrm>
            <a:off x="561706" y="2936698"/>
            <a:ext cx="10828624" cy="2011221"/>
          </a:xfrm>
          <a:prstGeom prst="rect">
            <a:avLst/>
          </a:prstGeom>
        </p:spPr>
      </p:pic>
      <p:sp>
        <p:nvSpPr>
          <p:cNvPr id="5" name="Elipse 4">
            <a:extLst>
              <a:ext uri="{FF2B5EF4-FFF2-40B4-BE49-F238E27FC236}">
                <a16:creationId xmlns:a16="http://schemas.microsoft.com/office/drawing/2014/main" id="{ADF518FC-3375-5108-30F6-9CCA3D9D2F8B}"/>
              </a:ext>
            </a:extLst>
          </p:cNvPr>
          <p:cNvSpPr/>
          <p:nvPr/>
        </p:nvSpPr>
        <p:spPr>
          <a:xfrm>
            <a:off x="561706" y="3261360"/>
            <a:ext cx="2181494" cy="59944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cxnSp>
        <p:nvCxnSpPr>
          <p:cNvPr id="7" name="Conector recto de flecha 6">
            <a:extLst>
              <a:ext uri="{FF2B5EF4-FFF2-40B4-BE49-F238E27FC236}">
                <a16:creationId xmlns:a16="http://schemas.microsoft.com/office/drawing/2014/main" id="{B5F925CB-CEB2-44E0-4190-F857AA35E026}"/>
              </a:ext>
            </a:extLst>
          </p:cNvPr>
          <p:cNvCxnSpPr>
            <a:cxnSpLocks/>
          </p:cNvCxnSpPr>
          <p:nvPr/>
        </p:nvCxnSpPr>
        <p:spPr>
          <a:xfrm flipH="1" flipV="1">
            <a:off x="2743200" y="3860800"/>
            <a:ext cx="1543050" cy="17430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DB910DD6-00C9-614B-CEE0-FEE1B6975513}"/>
              </a:ext>
            </a:extLst>
          </p:cNvPr>
          <p:cNvSpPr txBox="1"/>
          <p:nvPr/>
        </p:nvSpPr>
        <p:spPr>
          <a:xfrm>
            <a:off x="4600575" y="5829300"/>
            <a:ext cx="2372316" cy="369332"/>
          </a:xfrm>
          <a:prstGeom prst="rect">
            <a:avLst/>
          </a:prstGeom>
          <a:noFill/>
        </p:spPr>
        <p:txBody>
          <a:bodyPr wrap="none" rtlCol="0">
            <a:spAutoFit/>
          </a:bodyPr>
          <a:lstStyle/>
          <a:p>
            <a:r>
              <a:rPr lang="es-ES" dirty="0"/>
              <a:t>Podríamos tomar 3k-7k</a:t>
            </a:r>
            <a:endParaRPr lang="es-GT" dirty="0"/>
          </a:p>
        </p:txBody>
      </p:sp>
    </p:spTree>
    <p:extLst>
      <p:ext uri="{BB962C8B-B14F-4D97-AF65-F5344CB8AC3E}">
        <p14:creationId xmlns:p14="http://schemas.microsoft.com/office/powerpoint/2010/main" val="10949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80C234-7F45-41AC-8DD9-3110197409F9}"/>
              </a:ext>
            </a:extLst>
          </p:cNvPr>
          <p:cNvSpPr txBox="1"/>
          <p:nvPr/>
        </p:nvSpPr>
        <p:spPr>
          <a:xfrm>
            <a:off x="581008" y="447717"/>
            <a:ext cx="7191392" cy="369332"/>
          </a:xfrm>
          <a:prstGeom prst="rect">
            <a:avLst/>
          </a:prstGeom>
          <a:noFill/>
        </p:spPr>
        <p:txBody>
          <a:bodyPr wrap="none" rtlCol="0">
            <a:spAutoFit/>
          </a:bodyPr>
          <a:lstStyle/>
          <a:p>
            <a:r>
              <a:rPr lang="es-ES" dirty="0"/>
              <a:t>La distribución de salarios para las cuatro combinaciones estudiadas es así:</a:t>
            </a:r>
            <a:endParaRPr lang="es-GT" dirty="0"/>
          </a:p>
        </p:txBody>
      </p:sp>
      <p:grpSp>
        <p:nvGrpSpPr>
          <p:cNvPr id="3" name="Grupo 2">
            <a:extLst>
              <a:ext uri="{FF2B5EF4-FFF2-40B4-BE49-F238E27FC236}">
                <a16:creationId xmlns:a16="http://schemas.microsoft.com/office/drawing/2014/main" id="{9B300266-A5D1-90CF-E6D6-44D5AC8170D4}"/>
              </a:ext>
            </a:extLst>
          </p:cNvPr>
          <p:cNvGrpSpPr/>
          <p:nvPr/>
        </p:nvGrpSpPr>
        <p:grpSpPr>
          <a:xfrm>
            <a:off x="328612" y="1571624"/>
            <a:ext cx="11534775" cy="4219575"/>
            <a:chOff x="328612" y="2390774"/>
            <a:chExt cx="11534775" cy="4219575"/>
          </a:xfrm>
        </p:grpSpPr>
        <p:grpSp>
          <p:nvGrpSpPr>
            <p:cNvPr id="4" name="Grupo 3">
              <a:extLst>
                <a:ext uri="{FF2B5EF4-FFF2-40B4-BE49-F238E27FC236}">
                  <a16:creationId xmlns:a16="http://schemas.microsoft.com/office/drawing/2014/main" id="{C306C1CB-FC48-0297-EB55-2D0E67A340B2}"/>
                </a:ext>
              </a:extLst>
            </p:cNvPr>
            <p:cNvGrpSpPr/>
            <p:nvPr/>
          </p:nvGrpSpPr>
          <p:grpSpPr>
            <a:xfrm>
              <a:off x="328612" y="2390774"/>
              <a:ext cx="11534775" cy="4219575"/>
              <a:chOff x="333375" y="2714625"/>
              <a:chExt cx="11534775" cy="3886200"/>
            </a:xfrm>
          </p:grpSpPr>
          <p:sp>
            <p:nvSpPr>
              <p:cNvPr id="7" name="Rectángulo 6">
                <a:extLst>
                  <a:ext uri="{FF2B5EF4-FFF2-40B4-BE49-F238E27FC236}">
                    <a16:creationId xmlns:a16="http://schemas.microsoft.com/office/drawing/2014/main" id="{C6EE982D-8D38-C27F-9DD7-90EB753E0136}"/>
                  </a:ext>
                </a:extLst>
              </p:cNvPr>
              <p:cNvSpPr/>
              <p:nvPr/>
            </p:nvSpPr>
            <p:spPr>
              <a:xfrm>
                <a:off x="333375" y="2714625"/>
                <a:ext cx="11534775" cy="38862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cxnSp>
            <p:nvCxnSpPr>
              <p:cNvPr id="8" name="Conector recto 7">
                <a:extLst>
                  <a:ext uri="{FF2B5EF4-FFF2-40B4-BE49-F238E27FC236}">
                    <a16:creationId xmlns:a16="http://schemas.microsoft.com/office/drawing/2014/main" id="{F0F25ED0-F24C-49E4-A4F8-17AA51A7A0CA}"/>
                  </a:ext>
                </a:extLst>
              </p:cNvPr>
              <p:cNvCxnSpPr>
                <a:stCxn id="7" idx="0"/>
                <a:endCxn id="7" idx="2"/>
              </p:cNvCxnSpPr>
              <p:nvPr/>
            </p:nvCxnSpPr>
            <p:spPr>
              <a:xfrm>
                <a:off x="6100763" y="2714625"/>
                <a:ext cx="0" cy="388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BFC4861-634A-26B2-C7AE-11AB41FAE721}"/>
                  </a:ext>
                </a:extLst>
              </p:cNvPr>
              <p:cNvCxnSpPr>
                <a:cxnSpLocks/>
                <a:stCxn id="7" idx="3"/>
              </p:cNvCxnSpPr>
              <p:nvPr/>
            </p:nvCxnSpPr>
            <p:spPr>
              <a:xfrm flipH="1">
                <a:off x="333375" y="4657725"/>
                <a:ext cx="11534775" cy="47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CuadroTexto 4">
              <a:extLst>
                <a:ext uri="{FF2B5EF4-FFF2-40B4-BE49-F238E27FC236}">
                  <a16:creationId xmlns:a16="http://schemas.microsoft.com/office/drawing/2014/main" id="{E11E978A-2B1A-1424-DFCC-F9D753F4E5BE}"/>
                </a:ext>
              </a:extLst>
            </p:cNvPr>
            <p:cNvSpPr txBox="1"/>
            <p:nvPr/>
          </p:nvSpPr>
          <p:spPr>
            <a:xfrm>
              <a:off x="409575" y="2476231"/>
              <a:ext cx="1589859" cy="369332"/>
            </a:xfrm>
            <a:prstGeom prst="rect">
              <a:avLst/>
            </a:prstGeom>
            <a:noFill/>
          </p:spPr>
          <p:txBody>
            <a:bodyPr wrap="none" rtlCol="0">
              <a:spAutoFit/>
            </a:bodyPr>
            <a:lstStyle/>
            <a:p>
              <a:r>
                <a:rPr lang="es-ES" b="1" dirty="0">
                  <a:solidFill>
                    <a:schemeClr val="accent1"/>
                  </a:solidFill>
                </a:rPr>
                <a:t>MINEDUC u OJ</a:t>
              </a:r>
              <a:endParaRPr lang="es-GT" b="1" dirty="0">
                <a:solidFill>
                  <a:schemeClr val="accent1"/>
                </a:solidFill>
              </a:endParaRPr>
            </a:p>
          </p:txBody>
        </p:sp>
        <p:sp>
          <p:nvSpPr>
            <p:cNvPr id="6" name="CuadroTexto 5">
              <a:extLst>
                <a:ext uri="{FF2B5EF4-FFF2-40B4-BE49-F238E27FC236}">
                  <a16:creationId xmlns:a16="http://schemas.microsoft.com/office/drawing/2014/main" id="{9893651C-B3B8-4DB2-120C-6AF042F98D4F}"/>
                </a:ext>
              </a:extLst>
            </p:cNvPr>
            <p:cNvSpPr txBox="1"/>
            <p:nvPr/>
          </p:nvSpPr>
          <p:spPr>
            <a:xfrm>
              <a:off x="6182541" y="2451165"/>
              <a:ext cx="1589859" cy="369332"/>
            </a:xfrm>
            <a:prstGeom prst="rect">
              <a:avLst/>
            </a:prstGeom>
            <a:noFill/>
          </p:spPr>
          <p:txBody>
            <a:bodyPr wrap="none" rtlCol="0">
              <a:spAutoFit/>
            </a:bodyPr>
            <a:lstStyle/>
            <a:p>
              <a:r>
                <a:rPr lang="es-ES" b="1" dirty="0">
                  <a:solidFill>
                    <a:schemeClr val="accent1"/>
                  </a:solidFill>
                </a:rPr>
                <a:t>MINEDUC u OJ</a:t>
              </a:r>
              <a:endParaRPr lang="es-GT" b="1" dirty="0">
                <a:solidFill>
                  <a:schemeClr val="accent1"/>
                </a:solidFill>
              </a:endParaRPr>
            </a:p>
          </p:txBody>
        </p:sp>
      </p:grpSp>
      <p:sp>
        <p:nvSpPr>
          <p:cNvPr id="12" name="CuadroTexto 11">
            <a:extLst>
              <a:ext uri="{FF2B5EF4-FFF2-40B4-BE49-F238E27FC236}">
                <a16:creationId xmlns:a16="http://schemas.microsoft.com/office/drawing/2014/main" id="{CA5F64D6-2232-B4A2-8A19-1C0C498DF5FB}"/>
              </a:ext>
            </a:extLst>
          </p:cNvPr>
          <p:cNvSpPr txBox="1"/>
          <p:nvPr/>
        </p:nvSpPr>
        <p:spPr>
          <a:xfrm>
            <a:off x="7568020" y="1023322"/>
            <a:ext cx="6096000" cy="400110"/>
          </a:xfrm>
          <a:prstGeom prst="rect">
            <a:avLst/>
          </a:prstGeom>
          <a:noFill/>
        </p:spPr>
        <p:txBody>
          <a:bodyPr wrap="square">
            <a:spAutoFit/>
          </a:bodyPr>
          <a:lstStyle/>
          <a:p>
            <a:r>
              <a:rPr lang="es-ES" sz="2000" b="1" dirty="0"/>
              <a:t>Nivel riesgo e ingresos</a:t>
            </a:r>
          </a:p>
        </p:txBody>
      </p:sp>
      <p:sp>
        <p:nvSpPr>
          <p:cNvPr id="13" name="CuadroTexto 12">
            <a:extLst>
              <a:ext uri="{FF2B5EF4-FFF2-40B4-BE49-F238E27FC236}">
                <a16:creationId xmlns:a16="http://schemas.microsoft.com/office/drawing/2014/main" id="{B143DAA7-24CB-5786-B1BA-EE7D86A98C4F}"/>
              </a:ext>
            </a:extLst>
          </p:cNvPr>
          <p:cNvSpPr txBox="1"/>
          <p:nvPr/>
        </p:nvSpPr>
        <p:spPr>
          <a:xfrm>
            <a:off x="1362075" y="1075444"/>
            <a:ext cx="6096000" cy="400110"/>
          </a:xfrm>
          <a:prstGeom prst="rect">
            <a:avLst/>
          </a:prstGeom>
          <a:noFill/>
        </p:spPr>
        <p:txBody>
          <a:bodyPr wrap="square">
            <a:spAutoFit/>
          </a:bodyPr>
          <a:lstStyle>
            <a:defPPr>
              <a:defRPr lang="es-GT"/>
            </a:defPPr>
            <a:lvl1pPr>
              <a:defRPr sz="2000" b="1"/>
            </a:lvl1pPr>
          </a:lstStyle>
          <a:p>
            <a:r>
              <a:rPr lang="es-ES" dirty="0"/>
              <a:t>Nivel riesgo y RCI interno</a:t>
            </a:r>
            <a:endParaRPr lang="es-GT" dirty="0"/>
          </a:p>
        </p:txBody>
      </p:sp>
      <p:pic>
        <p:nvPicPr>
          <p:cNvPr id="17" name="Imagen 16">
            <a:extLst>
              <a:ext uri="{FF2B5EF4-FFF2-40B4-BE49-F238E27FC236}">
                <a16:creationId xmlns:a16="http://schemas.microsoft.com/office/drawing/2014/main" id="{3DC7F051-D4CF-E1C3-7314-19E2E748749E}"/>
              </a:ext>
            </a:extLst>
          </p:cNvPr>
          <p:cNvPicPr>
            <a:picLocks noChangeAspect="1"/>
          </p:cNvPicPr>
          <p:nvPr/>
        </p:nvPicPr>
        <p:blipFill>
          <a:blip r:embed="rId2"/>
          <a:stretch>
            <a:fillRect/>
          </a:stretch>
        </p:blipFill>
        <p:spPr>
          <a:xfrm>
            <a:off x="6270329" y="4141759"/>
            <a:ext cx="5418730" cy="1243643"/>
          </a:xfrm>
          <a:prstGeom prst="rect">
            <a:avLst/>
          </a:prstGeom>
        </p:spPr>
      </p:pic>
      <p:pic>
        <p:nvPicPr>
          <p:cNvPr id="19" name="Imagen 18">
            <a:extLst>
              <a:ext uri="{FF2B5EF4-FFF2-40B4-BE49-F238E27FC236}">
                <a16:creationId xmlns:a16="http://schemas.microsoft.com/office/drawing/2014/main" id="{E6E70734-327F-E886-1B61-F26B72145C72}"/>
              </a:ext>
            </a:extLst>
          </p:cNvPr>
          <p:cNvPicPr>
            <a:picLocks noChangeAspect="1"/>
          </p:cNvPicPr>
          <p:nvPr/>
        </p:nvPicPr>
        <p:blipFill>
          <a:blip r:embed="rId3"/>
          <a:stretch>
            <a:fillRect/>
          </a:stretch>
        </p:blipFill>
        <p:spPr>
          <a:xfrm>
            <a:off x="6353176" y="2095439"/>
            <a:ext cx="5335883" cy="1455934"/>
          </a:xfrm>
          <a:prstGeom prst="rect">
            <a:avLst/>
          </a:prstGeom>
        </p:spPr>
      </p:pic>
      <p:pic>
        <p:nvPicPr>
          <p:cNvPr id="25" name="Imagen 24">
            <a:extLst>
              <a:ext uri="{FF2B5EF4-FFF2-40B4-BE49-F238E27FC236}">
                <a16:creationId xmlns:a16="http://schemas.microsoft.com/office/drawing/2014/main" id="{9F86E17A-B5D1-E0B1-000A-5B793A19DB08}"/>
              </a:ext>
            </a:extLst>
          </p:cNvPr>
          <p:cNvPicPr>
            <a:picLocks noChangeAspect="1"/>
          </p:cNvPicPr>
          <p:nvPr/>
        </p:nvPicPr>
        <p:blipFill>
          <a:blip r:embed="rId4"/>
          <a:stretch>
            <a:fillRect/>
          </a:stretch>
        </p:blipFill>
        <p:spPr>
          <a:xfrm>
            <a:off x="733408" y="2232108"/>
            <a:ext cx="5105417" cy="1018421"/>
          </a:xfrm>
          <a:prstGeom prst="rect">
            <a:avLst/>
          </a:prstGeom>
        </p:spPr>
      </p:pic>
      <p:pic>
        <p:nvPicPr>
          <p:cNvPr id="29" name="Imagen 28">
            <a:extLst>
              <a:ext uri="{FF2B5EF4-FFF2-40B4-BE49-F238E27FC236}">
                <a16:creationId xmlns:a16="http://schemas.microsoft.com/office/drawing/2014/main" id="{4EE1EB63-5399-98D6-2803-3FA684E52155}"/>
              </a:ext>
            </a:extLst>
          </p:cNvPr>
          <p:cNvPicPr>
            <a:picLocks noChangeAspect="1"/>
          </p:cNvPicPr>
          <p:nvPr/>
        </p:nvPicPr>
        <p:blipFill>
          <a:blip r:embed="rId5"/>
          <a:stretch>
            <a:fillRect/>
          </a:stretch>
        </p:blipFill>
        <p:spPr>
          <a:xfrm>
            <a:off x="464830" y="4136200"/>
            <a:ext cx="5544630" cy="1100296"/>
          </a:xfrm>
          <a:prstGeom prst="rect">
            <a:avLst/>
          </a:prstGeom>
        </p:spPr>
      </p:pic>
    </p:spTree>
    <p:extLst>
      <p:ext uri="{BB962C8B-B14F-4D97-AF65-F5344CB8AC3E}">
        <p14:creationId xmlns:p14="http://schemas.microsoft.com/office/powerpoint/2010/main" val="308278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0EFD017-DF44-6BD9-D27D-7E87B497E451}"/>
              </a:ext>
            </a:extLst>
          </p:cNvPr>
          <p:cNvSpPr txBox="1"/>
          <p:nvPr/>
        </p:nvSpPr>
        <p:spPr>
          <a:xfrm>
            <a:off x="647700" y="733425"/>
            <a:ext cx="11161261" cy="923330"/>
          </a:xfrm>
          <a:prstGeom prst="rect">
            <a:avLst/>
          </a:prstGeom>
          <a:noFill/>
        </p:spPr>
        <p:txBody>
          <a:bodyPr wrap="none" rtlCol="0">
            <a:spAutoFit/>
          </a:bodyPr>
          <a:lstStyle/>
          <a:p>
            <a:r>
              <a:rPr lang="es-ES" dirty="0"/>
              <a:t>Al no tener tan buena segmentación para la combinación de nivel de riesgo e ingresos en los patronos mencionados, </a:t>
            </a:r>
          </a:p>
          <a:p>
            <a:r>
              <a:rPr lang="es-ES" dirty="0"/>
              <a:t>decidimos trabajar con nivel de riesgo y RCI. Sin embargo, para el caso de Mineduc y OJ, trabajaremos con nivel de </a:t>
            </a:r>
          </a:p>
          <a:p>
            <a:r>
              <a:rPr lang="es-ES" dirty="0"/>
              <a:t>riesgo e ingresos.</a:t>
            </a:r>
          </a:p>
        </p:txBody>
      </p:sp>
      <p:sp>
        <p:nvSpPr>
          <p:cNvPr id="3" name="CuadroTexto 2">
            <a:extLst>
              <a:ext uri="{FF2B5EF4-FFF2-40B4-BE49-F238E27FC236}">
                <a16:creationId xmlns:a16="http://schemas.microsoft.com/office/drawing/2014/main" id="{9A601C0D-4CED-822B-E1BA-AEAFB6AAE37E}"/>
              </a:ext>
            </a:extLst>
          </p:cNvPr>
          <p:cNvSpPr txBox="1"/>
          <p:nvPr/>
        </p:nvSpPr>
        <p:spPr>
          <a:xfrm>
            <a:off x="3514725" y="2828925"/>
            <a:ext cx="5812104" cy="1938992"/>
          </a:xfrm>
          <a:prstGeom prst="rect">
            <a:avLst/>
          </a:prstGeom>
          <a:noFill/>
        </p:spPr>
        <p:txBody>
          <a:bodyPr wrap="none" rtlCol="0">
            <a:spAutoFit/>
          </a:bodyPr>
          <a:lstStyle/>
          <a:p>
            <a:r>
              <a:rPr lang="es-ES" sz="2400" b="1" dirty="0">
                <a:solidFill>
                  <a:schemeClr val="accent1"/>
                </a:solidFill>
              </a:rPr>
              <a:t>MINEDUC y OJ	-&gt; Riesgo e ingresos</a:t>
            </a:r>
          </a:p>
          <a:p>
            <a:endParaRPr lang="es-ES" sz="2400" b="1" dirty="0">
              <a:solidFill>
                <a:schemeClr val="accent1"/>
              </a:solidFill>
            </a:endParaRPr>
          </a:p>
          <a:p>
            <a:endParaRPr lang="es-ES" sz="2400" b="1" dirty="0">
              <a:solidFill>
                <a:schemeClr val="accent1"/>
              </a:solidFill>
            </a:endParaRPr>
          </a:p>
          <a:p>
            <a:endParaRPr lang="es-ES" sz="2400" b="1" dirty="0">
              <a:solidFill>
                <a:schemeClr val="accent1"/>
              </a:solidFill>
            </a:endParaRPr>
          </a:p>
          <a:p>
            <a:r>
              <a:rPr lang="es-ES" sz="2400" b="1" dirty="0">
                <a:solidFill>
                  <a:schemeClr val="accent1"/>
                </a:solidFill>
              </a:rPr>
              <a:t>Otros patronos	-&gt; Riesgo y RCI interno</a:t>
            </a:r>
            <a:endParaRPr lang="es-GT" sz="2400" b="1" dirty="0">
              <a:solidFill>
                <a:schemeClr val="accent1"/>
              </a:solidFill>
            </a:endParaRPr>
          </a:p>
        </p:txBody>
      </p:sp>
    </p:spTree>
    <p:extLst>
      <p:ext uri="{BB962C8B-B14F-4D97-AF65-F5344CB8AC3E}">
        <p14:creationId xmlns:p14="http://schemas.microsoft.com/office/powerpoint/2010/main" val="159716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2F2E52-894E-971F-B896-292C4337B570}"/>
              </a:ext>
            </a:extLst>
          </p:cNvPr>
          <p:cNvPicPr>
            <a:picLocks noChangeAspect="1"/>
          </p:cNvPicPr>
          <p:nvPr/>
        </p:nvPicPr>
        <p:blipFill rotWithShape="1">
          <a:blip r:embed="rId2"/>
          <a:srcRect t="5879"/>
          <a:stretch/>
        </p:blipFill>
        <p:spPr>
          <a:xfrm>
            <a:off x="832587" y="1530894"/>
            <a:ext cx="9603193" cy="1898106"/>
          </a:xfrm>
          <a:prstGeom prst="rect">
            <a:avLst/>
          </a:prstGeom>
        </p:spPr>
      </p:pic>
      <p:sp>
        <p:nvSpPr>
          <p:cNvPr id="4" name="CuadroTexto 3">
            <a:extLst>
              <a:ext uri="{FF2B5EF4-FFF2-40B4-BE49-F238E27FC236}">
                <a16:creationId xmlns:a16="http://schemas.microsoft.com/office/drawing/2014/main" id="{CB3EB7FE-3F06-A4C7-DEA7-0626FDEE0AF9}"/>
              </a:ext>
            </a:extLst>
          </p:cNvPr>
          <p:cNvSpPr txBox="1"/>
          <p:nvPr/>
        </p:nvSpPr>
        <p:spPr>
          <a:xfrm>
            <a:off x="416560" y="772160"/>
            <a:ext cx="9530301" cy="461665"/>
          </a:xfrm>
          <a:prstGeom prst="rect">
            <a:avLst/>
          </a:prstGeom>
          <a:noFill/>
        </p:spPr>
        <p:txBody>
          <a:bodyPr wrap="none" rtlCol="0">
            <a:spAutoFit/>
          </a:bodyPr>
          <a:lstStyle/>
          <a:p>
            <a:r>
              <a:rPr lang="es-ES" sz="2400" b="1" dirty="0"/>
              <a:t>Propuesta de precios para OJ y MINEDUC Foco Industrial cliente existente</a:t>
            </a:r>
            <a:endParaRPr lang="es-GT" sz="2400" b="1" dirty="0"/>
          </a:p>
        </p:txBody>
      </p:sp>
      <p:sp>
        <p:nvSpPr>
          <p:cNvPr id="5" name="CuadroTexto 4">
            <a:extLst>
              <a:ext uri="{FF2B5EF4-FFF2-40B4-BE49-F238E27FC236}">
                <a16:creationId xmlns:a16="http://schemas.microsoft.com/office/drawing/2014/main" id="{EC19F3B2-6B6C-709A-BB2E-77B19ABD6306}"/>
              </a:ext>
            </a:extLst>
          </p:cNvPr>
          <p:cNvSpPr txBox="1"/>
          <p:nvPr/>
        </p:nvSpPr>
        <p:spPr>
          <a:xfrm>
            <a:off x="670560" y="4439920"/>
            <a:ext cx="10443821" cy="1231106"/>
          </a:xfrm>
          <a:prstGeom prst="rect">
            <a:avLst/>
          </a:prstGeom>
          <a:noFill/>
        </p:spPr>
        <p:txBody>
          <a:bodyPr wrap="none" rtlCol="0">
            <a:spAutoFit/>
          </a:bodyPr>
          <a:lstStyle/>
          <a:p>
            <a:r>
              <a:rPr lang="es-ES" dirty="0"/>
              <a:t>Nótese que los precios no tienen una diferencia sistemática. La diferencia entre tasas fue diseñada así </a:t>
            </a:r>
            <a:r>
              <a:rPr lang="es-GT" dirty="0"/>
              <a:t>por las </a:t>
            </a:r>
          </a:p>
          <a:p>
            <a:r>
              <a:rPr lang="es-GT" dirty="0"/>
              <a:t>proporciones de cosecha en cada grupo. </a:t>
            </a:r>
          </a:p>
          <a:p>
            <a:endParaRPr lang="es-GT" dirty="0"/>
          </a:p>
          <a:p>
            <a:pPr algn="ctr"/>
            <a:r>
              <a:rPr lang="es-GT" sz="2000" b="1" dirty="0"/>
              <a:t>La TPP estimada es de: 16.18%</a:t>
            </a:r>
          </a:p>
        </p:txBody>
      </p:sp>
    </p:spTree>
    <p:extLst>
      <p:ext uri="{BB962C8B-B14F-4D97-AF65-F5344CB8AC3E}">
        <p14:creationId xmlns:p14="http://schemas.microsoft.com/office/powerpoint/2010/main" val="338872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3EB7FE-3F06-A4C7-DEA7-0626FDEE0AF9}"/>
              </a:ext>
            </a:extLst>
          </p:cNvPr>
          <p:cNvSpPr txBox="1"/>
          <p:nvPr/>
        </p:nvSpPr>
        <p:spPr>
          <a:xfrm>
            <a:off x="416560" y="772160"/>
            <a:ext cx="8848320" cy="461665"/>
          </a:xfrm>
          <a:prstGeom prst="rect">
            <a:avLst/>
          </a:prstGeom>
          <a:noFill/>
        </p:spPr>
        <p:txBody>
          <a:bodyPr wrap="none" rtlCol="0">
            <a:spAutoFit/>
          </a:bodyPr>
          <a:lstStyle/>
          <a:p>
            <a:r>
              <a:rPr lang="es-ES" sz="2400" b="1" dirty="0"/>
              <a:t>Propuesta de precios otros patronos Foco Industrial cliente existente</a:t>
            </a:r>
            <a:endParaRPr lang="es-GT" sz="2400" b="1" dirty="0"/>
          </a:p>
        </p:txBody>
      </p:sp>
      <p:sp>
        <p:nvSpPr>
          <p:cNvPr id="5" name="CuadroTexto 4">
            <a:extLst>
              <a:ext uri="{FF2B5EF4-FFF2-40B4-BE49-F238E27FC236}">
                <a16:creationId xmlns:a16="http://schemas.microsoft.com/office/drawing/2014/main" id="{EC19F3B2-6B6C-709A-BB2E-77B19ABD6306}"/>
              </a:ext>
            </a:extLst>
          </p:cNvPr>
          <p:cNvSpPr txBox="1"/>
          <p:nvPr/>
        </p:nvSpPr>
        <p:spPr>
          <a:xfrm>
            <a:off x="670560" y="4439920"/>
            <a:ext cx="10443821" cy="1231106"/>
          </a:xfrm>
          <a:prstGeom prst="rect">
            <a:avLst/>
          </a:prstGeom>
          <a:noFill/>
        </p:spPr>
        <p:txBody>
          <a:bodyPr wrap="none" rtlCol="0">
            <a:spAutoFit/>
          </a:bodyPr>
          <a:lstStyle/>
          <a:p>
            <a:r>
              <a:rPr lang="es-ES" dirty="0"/>
              <a:t>Nótese que los precios no tienen una diferencia sistemática. La diferencia entre tasas fue diseñada así </a:t>
            </a:r>
            <a:r>
              <a:rPr lang="es-GT" dirty="0"/>
              <a:t>por las </a:t>
            </a:r>
          </a:p>
          <a:p>
            <a:r>
              <a:rPr lang="es-GT" dirty="0"/>
              <a:t>proporciones de cosecha en cada grupo y los salarios. (Los cálculos están en la hoja de Excel)</a:t>
            </a:r>
          </a:p>
          <a:p>
            <a:endParaRPr lang="es-GT" dirty="0"/>
          </a:p>
          <a:p>
            <a:pPr algn="ctr"/>
            <a:r>
              <a:rPr lang="es-GT" sz="2000" b="1" dirty="0"/>
              <a:t>La TPP estimada es de: 16.47%</a:t>
            </a:r>
          </a:p>
        </p:txBody>
      </p:sp>
      <p:pic>
        <p:nvPicPr>
          <p:cNvPr id="6" name="Imagen 5">
            <a:extLst>
              <a:ext uri="{FF2B5EF4-FFF2-40B4-BE49-F238E27FC236}">
                <a16:creationId xmlns:a16="http://schemas.microsoft.com/office/drawing/2014/main" id="{897927D8-C99C-FDD8-A350-BC716122D37E}"/>
              </a:ext>
            </a:extLst>
          </p:cNvPr>
          <p:cNvPicPr>
            <a:picLocks noChangeAspect="1"/>
          </p:cNvPicPr>
          <p:nvPr/>
        </p:nvPicPr>
        <p:blipFill>
          <a:blip r:embed="rId2"/>
          <a:stretch>
            <a:fillRect/>
          </a:stretch>
        </p:blipFill>
        <p:spPr>
          <a:xfrm>
            <a:off x="909157" y="1617461"/>
            <a:ext cx="9899079" cy="2183014"/>
          </a:xfrm>
          <a:prstGeom prst="rect">
            <a:avLst/>
          </a:prstGeom>
        </p:spPr>
      </p:pic>
    </p:spTree>
    <p:extLst>
      <p:ext uri="{BB962C8B-B14F-4D97-AF65-F5344CB8AC3E}">
        <p14:creationId xmlns:p14="http://schemas.microsoft.com/office/powerpoint/2010/main" val="314324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79837-4DA0-24E2-E964-F34F2912EB24}"/>
              </a:ext>
            </a:extLst>
          </p:cNvPr>
          <p:cNvSpPr>
            <a:spLocks noGrp="1"/>
          </p:cNvSpPr>
          <p:nvPr>
            <p:ph type="title"/>
          </p:nvPr>
        </p:nvSpPr>
        <p:spPr/>
        <p:txBody>
          <a:bodyPr/>
          <a:lstStyle/>
          <a:p>
            <a:r>
              <a:rPr lang="es-ES" dirty="0"/>
              <a:t>Fase 1: extracción de información</a:t>
            </a:r>
            <a:endParaRPr lang="es-GT" dirty="0"/>
          </a:p>
        </p:txBody>
      </p:sp>
      <p:sp>
        <p:nvSpPr>
          <p:cNvPr id="3" name="CuadroTexto 2">
            <a:extLst>
              <a:ext uri="{FF2B5EF4-FFF2-40B4-BE49-F238E27FC236}">
                <a16:creationId xmlns:a16="http://schemas.microsoft.com/office/drawing/2014/main" id="{6900C35F-B628-F9F1-A5BC-3A4E313370FC}"/>
              </a:ext>
            </a:extLst>
          </p:cNvPr>
          <p:cNvSpPr txBox="1"/>
          <p:nvPr/>
        </p:nvSpPr>
        <p:spPr>
          <a:xfrm>
            <a:off x="838200" y="1971675"/>
            <a:ext cx="10220325" cy="2031325"/>
          </a:xfrm>
          <a:prstGeom prst="rect">
            <a:avLst/>
          </a:prstGeom>
          <a:noFill/>
        </p:spPr>
        <p:txBody>
          <a:bodyPr wrap="square" rtlCol="0">
            <a:spAutoFit/>
          </a:bodyPr>
          <a:lstStyle/>
          <a:p>
            <a:r>
              <a:rPr lang="es-ES" dirty="0"/>
              <a:t>Para explorar la información, se consultó la cartera activa de julio con la consulta SIRC de mayo y, de ese conjunto de datos, se eliminaron aquellos que cumplieran al menos una de las siguientes condiciones:</a:t>
            </a:r>
          </a:p>
          <a:p>
            <a:pPr marL="285750" indent="-285750">
              <a:buFont typeface="Arial" panose="020B0604020202020204" pitchFamily="34" charset="0"/>
              <a:buChar char="•"/>
            </a:pPr>
            <a:r>
              <a:rPr lang="es-ES" dirty="0"/>
              <a:t>La tasa Bi era menor a 12%</a:t>
            </a:r>
          </a:p>
          <a:p>
            <a:pPr marL="285750" indent="-285750">
              <a:buFont typeface="Arial" panose="020B0604020202020204" pitchFamily="34" charset="0"/>
              <a:buChar char="•"/>
            </a:pPr>
            <a:r>
              <a:rPr lang="es-ES" dirty="0"/>
              <a:t>El plazo Bi otorgado era mayor a 144</a:t>
            </a:r>
          </a:p>
          <a:p>
            <a:pPr marL="285750" indent="-285750">
              <a:buFont typeface="Arial" panose="020B0604020202020204" pitchFamily="34" charset="0"/>
              <a:buChar char="•"/>
            </a:pPr>
            <a:r>
              <a:rPr lang="es-ES" dirty="0"/>
              <a:t>Cliente tenía un campo vacío en al menos una de las siguientes: tasa, plazo, monto, DPI</a:t>
            </a:r>
          </a:p>
          <a:p>
            <a:pPr marL="285750" indent="-285750">
              <a:buFont typeface="Arial" panose="020B0604020202020204" pitchFamily="34" charset="0"/>
              <a:buChar char="•"/>
            </a:pPr>
            <a:r>
              <a:rPr lang="es-ES" dirty="0"/>
              <a:t>Salarios por debajo de 3k o por arriba de 150k</a:t>
            </a:r>
          </a:p>
          <a:p>
            <a:pPr marL="285750" indent="-285750">
              <a:buFont typeface="Arial" panose="020B0604020202020204" pitchFamily="34" charset="0"/>
              <a:buChar char="•"/>
            </a:pPr>
            <a:r>
              <a:rPr lang="es-ES" dirty="0"/>
              <a:t>RCI interno mayor o igual a 60</a:t>
            </a:r>
            <a:endParaRPr lang="es-GT" dirty="0"/>
          </a:p>
        </p:txBody>
      </p:sp>
      <p:sp>
        <p:nvSpPr>
          <p:cNvPr id="4" name="CuadroTexto 3">
            <a:extLst>
              <a:ext uri="{FF2B5EF4-FFF2-40B4-BE49-F238E27FC236}">
                <a16:creationId xmlns:a16="http://schemas.microsoft.com/office/drawing/2014/main" id="{D7EF67E7-8C9E-8019-BB4F-EDAEEB622E6A}"/>
              </a:ext>
            </a:extLst>
          </p:cNvPr>
          <p:cNvSpPr txBox="1"/>
          <p:nvPr/>
        </p:nvSpPr>
        <p:spPr>
          <a:xfrm>
            <a:off x="914400" y="4200525"/>
            <a:ext cx="11075468" cy="1200329"/>
          </a:xfrm>
          <a:prstGeom prst="rect">
            <a:avLst/>
          </a:prstGeom>
          <a:noFill/>
        </p:spPr>
        <p:txBody>
          <a:bodyPr wrap="none" rtlCol="0">
            <a:spAutoFit/>
          </a:bodyPr>
          <a:lstStyle/>
          <a:p>
            <a:r>
              <a:rPr lang="es-ES" dirty="0"/>
              <a:t>Las columnas que se extrajeron de estas consultas fueron: </a:t>
            </a:r>
          </a:p>
          <a:p>
            <a:r>
              <a:rPr lang="es-GT" b="0" i="0" dirty="0">
                <a:effectLst/>
                <a:latin typeface="Consolas" panose="020B0609020204030204" pitchFamily="49" charset="0"/>
              </a:rPr>
              <a:t>'ENTIDAD', 'DESEMBOLSO', 'SALDO', 'FECHA_CONCESION', 'FECHA_VENCE', 'PLAZO', 'TASA’, </a:t>
            </a:r>
          </a:p>
          <a:p>
            <a:r>
              <a:rPr lang="es-GT" b="0" i="0" dirty="0">
                <a:effectLst/>
                <a:latin typeface="Consolas" panose="020B0609020204030204" pitchFamily="49" charset="0"/>
              </a:rPr>
              <a:t>'DPI', 'CODIGO_CLIENTE', 'INGRESOS', 'RCI_INTERNO', 'NIVEL RIESGO', 'SALDO_BT’, </a:t>
            </a:r>
          </a:p>
          <a:p>
            <a:r>
              <a:rPr lang="es-GT" b="0" i="0" dirty="0">
                <a:effectLst/>
                <a:latin typeface="Consolas" panose="020B0609020204030204" pitchFamily="49" charset="0"/>
              </a:rPr>
              <a:t>'TASA_MIN_BT', 'TASA_MAX_BT', 'PATRONO', '</a:t>
            </a:r>
            <a:r>
              <a:rPr lang="es-GT" b="0" i="0" dirty="0" err="1">
                <a:effectLst/>
                <a:latin typeface="Consolas" panose="020B0609020204030204" pitchFamily="49" charset="0"/>
              </a:rPr>
              <a:t>nombre_patrono</a:t>
            </a:r>
            <a:r>
              <a:rPr lang="es-GT" b="0" i="0" dirty="0">
                <a:effectLst/>
                <a:latin typeface="Consolas" panose="020B0609020204030204" pitchFamily="49" charset="0"/>
              </a:rPr>
              <a:t>', 'segmento', 'TIPO_CLIENTE'</a:t>
            </a:r>
            <a:endParaRPr lang="es-GT" dirty="0"/>
          </a:p>
        </p:txBody>
      </p:sp>
      <p:sp>
        <p:nvSpPr>
          <p:cNvPr id="5" name="CuadroTexto 4">
            <a:extLst>
              <a:ext uri="{FF2B5EF4-FFF2-40B4-BE49-F238E27FC236}">
                <a16:creationId xmlns:a16="http://schemas.microsoft.com/office/drawing/2014/main" id="{CD242F00-81A6-0D81-B565-9091281195B8}"/>
              </a:ext>
            </a:extLst>
          </p:cNvPr>
          <p:cNvSpPr txBox="1"/>
          <p:nvPr/>
        </p:nvSpPr>
        <p:spPr>
          <a:xfrm>
            <a:off x="2924175" y="5962650"/>
            <a:ext cx="6834179" cy="369332"/>
          </a:xfrm>
          <a:prstGeom prst="rect">
            <a:avLst/>
          </a:prstGeom>
          <a:noFill/>
        </p:spPr>
        <p:txBody>
          <a:bodyPr wrap="none" rtlCol="0">
            <a:spAutoFit/>
          </a:bodyPr>
          <a:lstStyle/>
          <a:p>
            <a:r>
              <a:rPr lang="es-ES" b="1" dirty="0">
                <a:solidFill>
                  <a:srgbClr val="FF0000"/>
                </a:solidFill>
              </a:rPr>
              <a:t>Total de la muestra: 3041 créditos de Bi de clientes existentes Bantrab</a:t>
            </a:r>
            <a:endParaRPr lang="es-GT" b="1" dirty="0">
              <a:solidFill>
                <a:srgbClr val="FF0000"/>
              </a:solidFill>
            </a:endParaRPr>
          </a:p>
        </p:txBody>
      </p:sp>
    </p:spTree>
    <p:extLst>
      <p:ext uri="{BB962C8B-B14F-4D97-AF65-F5344CB8AC3E}">
        <p14:creationId xmlns:p14="http://schemas.microsoft.com/office/powerpoint/2010/main" val="392630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5C60D-E91E-E34B-5A80-5FD68B40C48E}"/>
              </a:ext>
            </a:extLst>
          </p:cNvPr>
          <p:cNvSpPr>
            <a:spLocks noGrp="1"/>
          </p:cNvSpPr>
          <p:nvPr>
            <p:ph type="title"/>
          </p:nvPr>
        </p:nvSpPr>
        <p:spPr/>
        <p:txBody>
          <a:bodyPr/>
          <a:lstStyle/>
          <a:p>
            <a:r>
              <a:rPr lang="es-ES" dirty="0"/>
              <a:t>Fase 2: exploración de condiciones actuales</a:t>
            </a:r>
            <a:endParaRPr lang="es-GT" dirty="0"/>
          </a:p>
        </p:txBody>
      </p:sp>
      <p:sp>
        <p:nvSpPr>
          <p:cNvPr id="4" name="CuadroTexto 3">
            <a:extLst>
              <a:ext uri="{FF2B5EF4-FFF2-40B4-BE49-F238E27FC236}">
                <a16:creationId xmlns:a16="http://schemas.microsoft.com/office/drawing/2014/main" id="{59DC06A2-0D08-3D57-D7B4-F11A9E2A3CA8}"/>
              </a:ext>
            </a:extLst>
          </p:cNvPr>
          <p:cNvSpPr txBox="1"/>
          <p:nvPr/>
        </p:nvSpPr>
        <p:spPr>
          <a:xfrm>
            <a:off x="733424" y="2019985"/>
            <a:ext cx="10182225" cy="3416320"/>
          </a:xfrm>
          <a:prstGeom prst="rect">
            <a:avLst/>
          </a:prstGeom>
          <a:noFill/>
        </p:spPr>
        <p:txBody>
          <a:bodyPr wrap="square">
            <a:spAutoFit/>
          </a:bodyPr>
          <a:lstStyle/>
          <a:p>
            <a:r>
              <a:rPr lang="es-ES" dirty="0"/>
              <a:t>Se hizo un estudio de cómo se encontraba la TPP de Bi considerando distintas combinaciones de variables. Los análisis se hicieron por quintiles. Las combinaciones que se hicieron fueron:</a:t>
            </a:r>
          </a:p>
          <a:p>
            <a:pPr marL="285750" indent="-285750">
              <a:buFont typeface="Arial" panose="020B0604020202020204" pitchFamily="34" charset="0"/>
              <a:buChar char="•"/>
            </a:pPr>
            <a:r>
              <a:rPr lang="es-ES" b="0" i="0" dirty="0">
                <a:effectLst/>
                <a:latin typeface="Consolas" panose="020B0609020204030204" pitchFamily="49" charset="0"/>
              </a:rPr>
              <a:t>PLAZO con INGRESOS </a:t>
            </a:r>
          </a:p>
          <a:p>
            <a:pPr marL="285750" indent="-285750">
              <a:buFont typeface="Arial" panose="020B0604020202020204" pitchFamily="34" charset="0"/>
              <a:buChar char="•"/>
            </a:pPr>
            <a:r>
              <a:rPr lang="es-ES" b="0" i="0" dirty="0">
                <a:effectLst/>
                <a:latin typeface="Consolas" panose="020B0609020204030204" pitchFamily="49" charset="0"/>
              </a:rPr>
              <a:t>INGRESOS con NIVEL RIESGO </a:t>
            </a:r>
          </a:p>
          <a:p>
            <a:pPr marL="285750" indent="-285750">
              <a:buFont typeface="Arial" panose="020B0604020202020204" pitchFamily="34" charset="0"/>
              <a:buChar char="•"/>
            </a:pPr>
            <a:r>
              <a:rPr lang="es-ES" b="0" i="0" dirty="0">
                <a:effectLst/>
                <a:latin typeface="Consolas" panose="020B0609020204030204" pitchFamily="49" charset="0"/>
              </a:rPr>
              <a:t>RCI_INTERNO con NIVEL RIESGO </a:t>
            </a:r>
          </a:p>
          <a:p>
            <a:pPr marL="285750" indent="-285750">
              <a:buFont typeface="Arial" panose="020B0604020202020204" pitchFamily="34" charset="0"/>
              <a:buChar char="•"/>
            </a:pPr>
            <a:r>
              <a:rPr lang="es-ES" b="0" i="0" dirty="0">
                <a:effectLst/>
                <a:latin typeface="Consolas" panose="020B0609020204030204" pitchFamily="49" charset="0"/>
              </a:rPr>
              <a:t>PLAZO con RCI_INTERNO </a:t>
            </a:r>
          </a:p>
          <a:p>
            <a:pPr marL="285750" indent="-285750">
              <a:buFont typeface="Arial" panose="020B0604020202020204" pitchFamily="34" charset="0"/>
              <a:buChar char="•"/>
            </a:pPr>
            <a:r>
              <a:rPr lang="es-ES" b="0" i="0" dirty="0">
                <a:effectLst/>
                <a:latin typeface="Consolas" panose="020B0609020204030204" pitchFamily="49" charset="0"/>
              </a:rPr>
              <a:t>PLAZO con NIVEL RIESGO </a:t>
            </a:r>
          </a:p>
          <a:p>
            <a:pPr marL="285750" indent="-285750">
              <a:buFont typeface="Arial" panose="020B0604020202020204" pitchFamily="34" charset="0"/>
              <a:buChar char="•"/>
            </a:pPr>
            <a:r>
              <a:rPr lang="es-ES" b="0" i="0" dirty="0">
                <a:effectLst/>
                <a:latin typeface="Consolas" panose="020B0609020204030204" pitchFamily="49" charset="0"/>
              </a:rPr>
              <a:t>INGRESOS con RCI_INTERNO</a:t>
            </a:r>
          </a:p>
          <a:p>
            <a:pPr marL="285750" indent="-285750">
              <a:buFont typeface="Arial" panose="020B0604020202020204" pitchFamily="34" charset="0"/>
              <a:buChar char="•"/>
            </a:pPr>
            <a:endParaRPr lang="es-ES" dirty="0">
              <a:latin typeface="Consolas" panose="020B0609020204030204" pitchFamily="49" charset="0"/>
            </a:endParaRPr>
          </a:p>
          <a:p>
            <a:endParaRPr lang="es-ES" dirty="0">
              <a:latin typeface="Consolas" panose="020B0609020204030204" pitchFamily="49" charset="0"/>
            </a:endParaRPr>
          </a:p>
          <a:p>
            <a:r>
              <a:rPr lang="es-ES" dirty="0"/>
              <a:t>Luego, elegiríamos aquella combinación que permita tener un panorama más manejable para Bantrab. Los resultados de las combinaciones se ven así:</a:t>
            </a:r>
          </a:p>
        </p:txBody>
      </p:sp>
    </p:spTree>
    <p:extLst>
      <p:ext uri="{BB962C8B-B14F-4D97-AF65-F5344CB8AC3E}">
        <p14:creationId xmlns:p14="http://schemas.microsoft.com/office/powerpoint/2010/main" val="3444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86563B5-F7AD-C696-1A95-E7BA051422E6}"/>
              </a:ext>
            </a:extLst>
          </p:cNvPr>
          <p:cNvSpPr txBox="1"/>
          <p:nvPr/>
        </p:nvSpPr>
        <p:spPr>
          <a:xfrm>
            <a:off x="1933794" y="1967983"/>
            <a:ext cx="2647950" cy="369332"/>
          </a:xfrm>
          <a:prstGeom prst="rect">
            <a:avLst/>
          </a:prstGeom>
          <a:noFill/>
        </p:spPr>
        <p:txBody>
          <a:bodyPr wrap="square">
            <a:spAutoFit/>
          </a:bodyPr>
          <a:lstStyle/>
          <a:p>
            <a:r>
              <a:rPr lang="es-ES" b="0" i="0" dirty="0">
                <a:effectLst/>
                <a:latin typeface="Consolas" panose="020B0609020204030204" pitchFamily="49" charset="0"/>
              </a:rPr>
              <a:t>PLAZO con INGRESOS </a:t>
            </a:r>
            <a:endParaRPr lang="es-GT" dirty="0"/>
          </a:p>
        </p:txBody>
      </p:sp>
      <p:sp>
        <p:nvSpPr>
          <p:cNvPr id="7" name="CuadroTexto 6">
            <a:extLst>
              <a:ext uri="{FF2B5EF4-FFF2-40B4-BE49-F238E27FC236}">
                <a16:creationId xmlns:a16="http://schemas.microsoft.com/office/drawing/2014/main" id="{59F1B589-F9D4-DAEF-D1EF-1DD89F7AB3C1}"/>
              </a:ext>
            </a:extLst>
          </p:cNvPr>
          <p:cNvSpPr txBox="1"/>
          <p:nvPr/>
        </p:nvSpPr>
        <p:spPr>
          <a:xfrm>
            <a:off x="6524625" y="4061738"/>
            <a:ext cx="3371850" cy="369332"/>
          </a:xfrm>
          <a:prstGeom prst="rect">
            <a:avLst/>
          </a:prstGeom>
          <a:noFill/>
        </p:spPr>
        <p:txBody>
          <a:bodyPr wrap="square">
            <a:spAutoFit/>
          </a:bodyPr>
          <a:lstStyle/>
          <a:p>
            <a:r>
              <a:rPr lang="es-ES" b="0" i="0" dirty="0">
                <a:effectLst/>
                <a:latin typeface="Consolas" panose="020B0609020204030204" pitchFamily="49" charset="0"/>
              </a:rPr>
              <a:t>INGRESOS con NIVEL RIESGO </a:t>
            </a:r>
          </a:p>
        </p:txBody>
      </p:sp>
      <p:sp>
        <p:nvSpPr>
          <p:cNvPr id="11" name="CuadroTexto 10">
            <a:extLst>
              <a:ext uri="{FF2B5EF4-FFF2-40B4-BE49-F238E27FC236}">
                <a16:creationId xmlns:a16="http://schemas.microsoft.com/office/drawing/2014/main" id="{B508526D-9D9C-EF8D-9CA2-B8D57954BA41}"/>
              </a:ext>
            </a:extLst>
          </p:cNvPr>
          <p:cNvSpPr txBox="1"/>
          <p:nvPr/>
        </p:nvSpPr>
        <p:spPr>
          <a:xfrm>
            <a:off x="1847850" y="6250543"/>
            <a:ext cx="6096000" cy="369332"/>
          </a:xfrm>
          <a:prstGeom prst="rect">
            <a:avLst/>
          </a:prstGeom>
          <a:noFill/>
        </p:spPr>
        <p:txBody>
          <a:bodyPr wrap="square">
            <a:spAutoFit/>
          </a:bodyPr>
          <a:lstStyle/>
          <a:p>
            <a:r>
              <a:rPr lang="es-ES" b="0" i="0" dirty="0">
                <a:effectLst/>
                <a:latin typeface="Consolas" panose="020B0609020204030204" pitchFamily="49" charset="0"/>
              </a:rPr>
              <a:t>RCI_INTERNO con NIVEL RIESGO </a:t>
            </a:r>
          </a:p>
        </p:txBody>
      </p:sp>
      <p:pic>
        <p:nvPicPr>
          <p:cNvPr id="15" name="Imagen 14">
            <a:extLst>
              <a:ext uri="{FF2B5EF4-FFF2-40B4-BE49-F238E27FC236}">
                <a16:creationId xmlns:a16="http://schemas.microsoft.com/office/drawing/2014/main" id="{C58F627E-DA3B-6190-BAEC-277BDAB8118A}"/>
              </a:ext>
            </a:extLst>
          </p:cNvPr>
          <p:cNvPicPr>
            <a:picLocks noChangeAspect="1"/>
          </p:cNvPicPr>
          <p:nvPr/>
        </p:nvPicPr>
        <p:blipFill>
          <a:blip r:embed="rId2"/>
          <a:stretch>
            <a:fillRect/>
          </a:stretch>
        </p:blipFill>
        <p:spPr>
          <a:xfrm>
            <a:off x="832899" y="343772"/>
            <a:ext cx="7706801" cy="1428949"/>
          </a:xfrm>
          <a:prstGeom prst="rect">
            <a:avLst/>
          </a:prstGeom>
        </p:spPr>
      </p:pic>
      <p:pic>
        <p:nvPicPr>
          <p:cNvPr id="17" name="Imagen 16">
            <a:extLst>
              <a:ext uri="{FF2B5EF4-FFF2-40B4-BE49-F238E27FC236}">
                <a16:creationId xmlns:a16="http://schemas.microsoft.com/office/drawing/2014/main" id="{83B146D7-7920-9DEF-3EDC-AFE98B45C0A5}"/>
              </a:ext>
            </a:extLst>
          </p:cNvPr>
          <p:cNvPicPr>
            <a:picLocks noChangeAspect="1"/>
          </p:cNvPicPr>
          <p:nvPr/>
        </p:nvPicPr>
        <p:blipFill>
          <a:blip r:embed="rId3"/>
          <a:stretch>
            <a:fillRect/>
          </a:stretch>
        </p:blipFill>
        <p:spPr>
          <a:xfrm>
            <a:off x="3771355" y="2461343"/>
            <a:ext cx="7811590" cy="1381318"/>
          </a:xfrm>
          <a:prstGeom prst="rect">
            <a:avLst/>
          </a:prstGeom>
        </p:spPr>
      </p:pic>
      <p:pic>
        <p:nvPicPr>
          <p:cNvPr id="19" name="Imagen 18">
            <a:extLst>
              <a:ext uri="{FF2B5EF4-FFF2-40B4-BE49-F238E27FC236}">
                <a16:creationId xmlns:a16="http://schemas.microsoft.com/office/drawing/2014/main" id="{3777BC0B-4316-AE3F-534F-65426B8D20D2}"/>
              </a:ext>
            </a:extLst>
          </p:cNvPr>
          <p:cNvPicPr>
            <a:picLocks noChangeAspect="1"/>
          </p:cNvPicPr>
          <p:nvPr/>
        </p:nvPicPr>
        <p:blipFill>
          <a:blip r:embed="rId4"/>
          <a:stretch>
            <a:fillRect/>
          </a:stretch>
        </p:blipFill>
        <p:spPr>
          <a:xfrm>
            <a:off x="675223" y="4650147"/>
            <a:ext cx="7535327" cy="1495634"/>
          </a:xfrm>
          <a:prstGeom prst="rect">
            <a:avLst/>
          </a:prstGeom>
        </p:spPr>
      </p:pic>
    </p:spTree>
    <p:extLst>
      <p:ext uri="{BB962C8B-B14F-4D97-AF65-F5344CB8AC3E}">
        <p14:creationId xmlns:p14="http://schemas.microsoft.com/office/powerpoint/2010/main" val="172426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86563B5-F7AD-C696-1A95-E7BA051422E6}"/>
              </a:ext>
            </a:extLst>
          </p:cNvPr>
          <p:cNvSpPr txBox="1"/>
          <p:nvPr/>
        </p:nvSpPr>
        <p:spPr>
          <a:xfrm>
            <a:off x="1933794" y="1967983"/>
            <a:ext cx="2962056" cy="369332"/>
          </a:xfrm>
          <a:prstGeom prst="rect">
            <a:avLst/>
          </a:prstGeom>
          <a:noFill/>
        </p:spPr>
        <p:txBody>
          <a:bodyPr wrap="square">
            <a:spAutoFit/>
          </a:bodyPr>
          <a:lstStyle/>
          <a:p>
            <a:r>
              <a:rPr lang="es-ES" b="0" i="0" dirty="0">
                <a:effectLst/>
                <a:latin typeface="Consolas" panose="020B0609020204030204" pitchFamily="49" charset="0"/>
              </a:rPr>
              <a:t>PLAZO con RCI_INTERNO  </a:t>
            </a:r>
            <a:endParaRPr lang="es-GT" dirty="0"/>
          </a:p>
        </p:txBody>
      </p:sp>
      <p:sp>
        <p:nvSpPr>
          <p:cNvPr id="7" name="CuadroTexto 6">
            <a:extLst>
              <a:ext uri="{FF2B5EF4-FFF2-40B4-BE49-F238E27FC236}">
                <a16:creationId xmlns:a16="http://schemas.microsoft.com/office/drawing/2014/main" id="{59F1B589-F9D4-DAEF-D1EF-1DD89F7AB3C1}"/>
              </a:ext>
            </a:extLst>
          </p:cNvPr>
          <p:cNvSpPr txBox="1"/>
          <p:nvPr/>
        </p:nvSpPr>
        <p:spPr>
          <a:xfrm>
            <a:off x="6524625" y="4061738"/>
            <a:ext cx="3371850" cy="369332"/>
          </a:xfrm>
          <a:prstGeom prst="rect">
            <a:avLst/>
          </a:prstGeom>
          <a:noFill/>
        </p:spPr>
        <p:txBody>
          <a:bodyPr wrap="square">
            <a:spAutoFit/>
          </a:bodyPr>
          <a:lstStyle/>
          <a:p>
            <a:r>
              <a:rPr lang="es-ES" b="0" i="0" dirty="0">
                <a:effectLst/>
                <a:latin typeface="Consolas" panose="020B0609020204030204" pitchFamily="49" charset="0"/>
              </a:rPr>
              <a:t>PLAZO con NIVEL RIESGO </a:t>
            </a:r>
          </a:p>
        </p:txBody>
      </p:sp>
      <p:sp>
        <p:nvSpPr>
          <p:cNvPr id="11" name="CuadroTexto 10">
            <a:extLst>
              <a:ext uri="{FF2B5EF4-FFF2-40B4-BE49-F238E27FC236}">
                <a16:creationId xmlns:a16="http://schemas.microsoft.com/office/drawing/2014/main" id="{B508526D-9D9C-EF8D-9CA2-B8D57954BA41}"/>
              </a:ext>
            </a:extLst>
          </p:cNvPr>
          <p:cNvSpPr txBox="1"/>
          <p:nvPr/>
        </p:nvSpPr>
        <p:spPr>
          <a:xfrm>
            <a:off x="1847850" y="6250543"/>
            <a:ext cx="6096000" cy="369332"/>
          </a:xfrm>
          <a:prstGeom prst="rect">
            <a:avLst/>
          </a:prstGeom>
          <a:noFill/>
        </p:spPr>
        <p:txBody>
          <a:bodyPr wrap="square">
            <a:spAutoFit/>
          </a:bodyPr>
          <a:lstStyle/>
          <a:p>
            <a:r>
              <a:rPr lang="es-ES" dirty="0">
                <a:latin typeface="Consolas" panose="020B0609020204030204" pitchFamily="49" charset="0"/>
              </a:rPr>
              <a:t>INGRESOS</a:t>
            </a:r>
            <a:r>
              <a:rPr lang="es-ES" b="0" i="0" dirty="0">
                <a:effectLst/>
                <a:latin typeface="Consolas" panose="020B0609020204030204" pitchFamily="49" charset="0"/>
              </a:rPr>
              <a:t> con </a:t>
            </a:r>
            <a:r>
              <a:rPr lang="es-ES" dirty="0">
                <a:latin typeface="Consolas" panose="020B0609020204030204" pitchFamily="49" charset="0"/>
              </a:rPr>
              <a:t>RCI_INTERNO</a:t>
            </a:r>
            <a:endParaRPr lang="es-ES" b="0" i="0" dirty="0">
              <a:effectLst/>
              <a:latin typeface="Consolas" panose="020B0609020204030204" pitchFamily="49" charset="0"/>
            </a:endParaRPr>
          </a:p>
        </p:txBody>
      </p:sp>
      <p:pic>
        <p:nvPicPr>
          <p:cNvPr id="3" name="Imagen 2">
            <a:extLst>
              <a:ext uri="{FF2B5EF4-FFF2-40B4-BE49-F238E27FC236}">
                <a16:creationId xmlns:a16="http://schemas.microsoft.com/office/drawing/2014/main" id="{0F418728-373B-BC67-9069-D5A90A2CA579}"/>
              </a:ext>
            </a:extLst>
          </p:cNvPr>
          <p:cNvPicPr>
            <a:picLocks noChangeAspect="1"/>
          </p:cNvPicPr>
          <p:nvPr/>
        </p:nvPicPr>
        <p:blipFill>
          <a:blip r:embed="rId2"/>
          <a:stretch>
            <a:fillRect/>
          </a:stretch>
        </p:blipFill>
        <p:spPr>
          <a:xfrm>
            <a:off x="684750" y="334246"/>
            <a:ext cx="7525800" cy="1448002"/>
          </a:xfrm>
          <a:prstGeom prst="rect">
            <a:avLst/>
          </a:prstGeom>
        </p:spPr>
      </p:pic>
      <p:pic>
        <p:nvPicPr>
          <p:cNvPr id="6" name="Imagen 5">
            <a:extLst>
              <a:ext uri="{FF2B5EF4-FFF2-40B4-BE49-F238E27FC236}">
                <a16:creationId xmlns:a16="http://schemas.microsoft.com/office/drawing/2014/main" id="{00F65B01-8683-E179-95A4-E0E0A3FCEBD2}"/>
              </a:ext>
            </a:extLst>
          </p:cNvPr>
          <p:cNvPicPr>
            <a:picLocks noChangeAspect="1"/>
          </p:cNvPicPr>
          <p:nvPr/>
        </p:nvPicPr>
        <p:blipFill>
          <a:blip r:embed="rId3"/>
          <a:stretch>
            <a:fillRect/>
          </a:stretch>
        </p:blipFill>
        <p:spPr>
          <a:xfrm>
            <a:off x="4895850" y="2423238"/>
            <a:ext cx="6944694" cy="1457528"/>
          </a:xfrm>
          <a:prstGeom prst="rect">
            <a:avLst/>
          </a:prstGeom>
        </p:spPr>
      </p:pic>
      <p:pic>
        <p:nvPicPr>
          <p:cNvPr id="9" name="Imagen 8">
            <a:extLst>
              <a:ext uri="{FF2B5EF4-FFF2-40B4-BE49-F238E27FC236}">
                <a16:creationId xmlns:a16="http://schemas.microsoft.com/office/drawing/2014/main" id="{F320565F-D8F4-4D53-91A8-E4B32738D1F0}"/>
              </a:ext>
            </a:extLst>
          </p:cNvPr>
          <p:cNvPicPr>
            <a:picLocks noChangeAspect="1"/>
          </p:cNvPicPr>
          <p:nvPr/>
        </p:nvPicPr>
        <p:blipFill>
          <a:blip r:embed="rId4"/>
          <a:stretch>
            <a:fillRect/>
          </a:stretch>
        </p:blipFill>
        <p:spPr>
          <a:xfrm>
            <a:off x="937815" y="4520686"/>
            <a:ext cx="5687219" cy="1533739"/>
          </a:xfrm>
          <a:prstGeom prst="rect">
            <a:avLst/>
          </a:prstGeom>
        </p:spPr>
      </p:pic>
    </p:spTree>
    <p:extLst>
      <p:ext uri="{BB962C8B-B14F-4D97-AF65-F5344CB8AC3E}">
        <p14:creationId xmlns:p14="http://schemas.microsoft.com/office/powerpoint/2010/main" val="46022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B50F905-877E-532F-CF69-64BF371D0EAA}"/>
              </a:ext>
            </a:extLst>
          </p:cNvPr>
          <p:cNvSpPr txBox="1"/>
          <p:nvPr/>
        </p:nvSpPr>
        <p:spPr>
          <a:xfrm>
            <a:off x="1047750" y="3067050"/>
            <a:ext cx="9379747" cy="400110"/>
          </a:xfrm>
          <a:prstGeom prst="rect">
            <a:avLst/>
          </a:prstGeom>
          <a:noFill/>
        </p:spPr>
        <p:txBody>
          <a:bodyPr wrap="none" rtlCol="0">
            <a:spAutoFit/>
          </a:bodyPr>
          <a:lstStyle/>
          <a:p>
            <a:r>
              <a:rPr lang="es-ES" sz="2000" dirty="0"/>
              <a:t>Eliminamos las siguientes combinaciones por no tener información en muchos campos…</a:t>
            </a:r>
            <a:endParaRPr lang="es-GT" sz="2000" dirty="0"/>
          </a:p>
        </p:txBody>
      </p:sp>
    </p:spTree>
    <p:extLst>
      <p:ext uri="{BB962C8B-B14F-4D97-AF65-F5344CB8AC3E}">
        <p14:creationId xmlns:p14="http://schemas.microsoft.com/office/powerpoint/2010/main" val="277140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86563B5-F7AD-C696-1A95-E7BA051422E6}"/>
              </a:ext>
            </a:extLst>
          </p:cNvPr>
          <p:cNvSpPr txBox="1"/>
          <p:nvPr/>
        </p:nvSpPr>
        <p:spPr>
          <a:xfrm>
            <a:off x="1933794" y="1967983"/>
            <a:ext cx="2647950" cy="369332"/>
          </a:xfrm>
          <a:prstGeom prst="rect">
            <a:avLst/>
          </a:prstGeom>
          <a:noFill/>
        </p:spPr>
        <p:txBody>
          <a:bodyPr wrap="square">
            <a:spAutoFit/>
          </a:bodyPr>
          <a:lstStyle/>
          <a:p>
            <a:r>
              <a:rPr lang="es-ES" b="0" i="0" dirty="0">
                <a:effectLst/>
                <a:latin typeface="Consolas" panose="020B0609020204030204" pitchFamily="49" charset="0"/>
              </a:rPr>
              <a:t>PLAZO con INGRESOS </a:t>
            </a:r>
            <a:endParaRPr lang="es-GT" dirty="0"/>
          </a:p>
        </p:txBody>
      </p:sp>
      <p:sp>
        <p:nvSpPr>
          <p:cNvPr id="7" name="CuadroTexto 6">
            <a:extLst>
              <a:ext uri="{FF2B5EF4-FFF2-40B4-BE49-F238E27FC236}">
                <a16:creationId xmlns:a16="http://schemas.microsoft.com/office/drawing/2014/main" id="{59F1B589-F9D4-DAEF-D1EF-1DD89F7AB3C1}"/>
              </a:ext>
            </a:extLst>
          </p:cNvPr>
          <p:cNvSpPr txBox="1"/>
          <p:nvPr/>
        </p:nvSpPr>
        <p:spPr>
          <a:xfrm>
            <a:off x="6524625" y="4061738"/>
            <a:ext cx="3371850" cy="369332"/>
          </a:xfrm>
          <a:prstGeom prst="rect">
            <a:avLst/>
          </a:prstGeom>
          <a:noFill/>
        </p:spPr>
        <p:txBody>
          <a:bodyPr wrap="square">
            <a:spAutoFit/>
          </a:bodyPr>
          <a:lstStyle/>
          <a:p>
            <a:r>
              <a:rPr lang="es-ES" b="0" i="0" dirty="0">
                <a:effectLst/>
                <a:latin typeface="Consolas" panose="020B0609020204030204" pitchFamily="49" charset="0"/>
              </a:rPr>
              <a:t>INGRESOS con NIVEL RIESGO </a:t>
            </a:r>
          </a:p>
        </p:txBody>
      </p:sp>
      <p:sp>
        <p:nvSpPr>
          <p:cNvPr id="11" name="CuadroTexto 10">
            <a:extLst>
              <a:ext uri="{FF2B5EF4-FFF2-40B4-BE49-F238E27FC236}">
                <a16:creationId xmlns:a16="http://schemas.microsoft.com/office/drawing/2014/main" id="{B508526D-9D9C-EF8D-9CA2-B8D57954BA41}"/>
              </a:ext>
            </a:extLst>
          </p:cNvPr>
          <p:cNvSpPr txBox="1"/>
          <p:nvPr/>
        </p:nvSpPr>
        <p:spPr>
          <a:xfrm>
            <a:off x="1847850" y="6250543"/>
            <a:ext cx="6096000" cy="369332"/>
          </a:xfrm>
          <a:prstGeom prst="rect">
            <a:avLst/>
          </a:prstGeom>
          <a:noFill/>
        </p:spPr>
        <p:txBody>
          <a:bodyPr wrap="square">
            <a:spAutoFit/>
          </a:bodyPr>
          <a:lstStyle/>
          <a:p>
            <a:r>
              <a:rPr lang="es-ES" b="0" i="0" dirty="0">
                <a:effectLst/>
                <a:latin typeface="Consolas" panose="020B0609020204030204" pitchFamily="49" charset="0"/>
              </a:rPr>
              <a:t>RCI_INTERNO con NIVEL RIESGO </a:t>
            </a:r>
          </a:p>
        </p:txBody>
      </p:sp>
      <p:pic>
        <p:nvPicPr>
          <p:cNvPr id="15" name="Imagen 14">
            <a:extLst>
              <a:ext uri="{FF2B5EF4-FFF2-40B4-BE49-F238E27FC236}">
                <a16:creationId xmlns:a16="http://schemas.microsoft.com/office/drawing/2014/main" id="{C58F627E-DA3B-6190-BAEC-277BDAB8118A}"/>
              </a:ext>
            </a:extLst>
          </p:cNvPr>
          <p:cNvPicPr>
            <a:picLocks noChangeAspect="1"/>
          </p:cNvPicPr>
          <p:nvPr/>
        </p:nvPicPr>
        <p:blipFill>
          <a:blip r:embed="rId2"/>
          <a:stretch>
            <a:fillRect/>
          </a:stretch>
        </p:blipFill>
        <p:spPr>
          <a:xfrm>
            <a:off x="832899" y="343772"/>
            <a:ext cx="7706801" cy="1428949"/>
          </a:xfrm>
          <a:prstGeom prst="rect">
            <a:avLst/>
          </a:prstGeom>
        </p:spPr>
      </p:pic>
      <p:pic>
        <p:nvPicPr>
          <p:cNvPr id="17" name="Imagen 16">
            <a:extLst>
              <a:ext uri="{FF2B5EF4-FFF2-40B4-BE49-F238E27FC236}">
                <a16:creationId xmlns:a16="http://schemas.microsoft.com/office/drawing/2014/main" id="{83B146D7-7920-9DEF-3EDC-AFE98B45C0A5}"/>
              </a:ext>
            </a:extLst>
          </p:cNvPr>
          <p:cNvPicPr>
            <a:picLocks noChangeAspect="1"/>
          </p:cNvPicPr>
          <p:nvPr/>
        </p:nvPicPr>
        <p:blipFill>
          <a:blip r:embed="rId3"/>
          <a:stretch>
            <a:fillRect/>
          </a:stretch>
        </p:blipFill>
        <p:spPr>
          <a:xfrm>
            <a:off x="3771355" y="2461343"/>
            <a:ext cx="7811590" cy="1381318"/>
          </a:xfrm>
          <a:prstGeom prst="rect">
            <a:avLst/>
          </a:prstGeom>
        </p:spPr>
      </p:pic>
      <p:pic>
        <p:nvPicPr>
          <p:cNvPr id="19" name="Imagen 18">
            <a:extLst>
              <a:ext uri="{FF2B5EF4-FFF2-40B4-BE49-F238E27FC236}">
                <a16:creationId xmlns:a16="http://schemas.microsoft.com/office/drawing/2014/main" id="{3777BC0B-4316-AE3F-534F-65426B8D20D2}"/>
              </a:ext>
            </a:extLst>
          </p:cNvPr>
          <p:cNvPicPr>
            <a:picLocks noChangeAspect="1"/>
          </p:cNvPicPr>
          <p:nvPr/>
        </p:nvPicPr>
        <p:blipFill>
          <a:blip r:embed="rId4"/>
          <a:stretch>
            <a:fillRect/>
          </a:stretch>
        </p:blipFill>
        <p:spPr>
          <a:xfrm>
            <a:off x="675223" y="4650147"/>
            <a:ext cx="7535327" cy="1495634"/>
          </a:xfrm>
          <a:prstGeom prst="rect">
            <a:avLst/>
          </a:prstGeom>
        </p:spPr>
      </p:pic>
      <p:sp>
        <p:nvSpPr>
          <p:cNvPr id="4" name="Signo de multiplicación 3">
            <a:extLst>
              <a:ext uri="{FF2B5EF4-FFF2-40B4-BE49-F238E27FC236}">
                <a16:creationId xmlns:a16="http://schemas.microsoft.com/office/drawing/2014/main" id="{9C66B285-751C-8647-3F8C-2AEDF96CDC94}"/>
              </a:ext>
            </a:extLst>
          </p:cNvPr>
          <p:cNvSpPr/>
          <p:nvPr/>
        </p:nvSpPr>
        <p:spPr>
          <a:xfrm>
            <a:off x="1114425" y="-138783"/>
            <a:ext cx="8391525" cy="2724150"/>
          </a:xfrm>
          <a:prstGeom prst="mathMultiply">
            <a:avLst>
              <a:gd name="adj1" fmla="val 524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52135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86563B5-F7AD-C696-1A95-E7BA051422E6}"/>
              </a:ext>
            </a:extLst>
          </p:cNvPr>
          <p:cNvSpPr txBox="1"/>
          <p:nvPr/>
        </p:nvSpPr>
        <p:spPr>
          <a:xfrm>
            <a:off x="1933794" y="1967983"/>
            <a:ext cx="2962056" cy="369332"/>
          </a:xfrm>
          <a:prstGeom prst="rect">
            <a:avLst/>
          </a:prstGeom>
          <a:noFill/>
        </p:spPr>
        <p:txBody>
          <a:bodyPr wrap="square">
            <a:spAutoFit/>
          </a:bodyPr>
          <a:lstStyle/>
          <a:p>
            <a:r>
              <a:rPr lang="es-ES" b="0" i="0" dirty="0">
                <a:effectLst/>
                <a:latin typeface="Consolas" panose="020B0609020204030204" pitchFamily="49" charset="0"/>
              </a:rPr>
              <a:t>PLAZO con RCI_INTERNO  </a:t>
            </a:r>
            <a:endParaRPr lang="es-GT" dirty="0"/>
          </a:p>
        </p:txBody>
      </p:sp>
      <p:sp>
        <p:nvSpPr>
          <p:cNvPr id="7" name="CuadroTexto 6">
            <a:extLst>
              <a:ext uri="{FF2B5EF4-FFF2-40B4-BE49-F238E27FC236}">
                <a16:creationId xmlns:a16="http://schemas.microsoft.com/office/drawing/2014/main" id="{59F1B589-F9D4-DAEF-D1EF-1DD89F7AB3C1}"/>
              </a:ext>
            </a:extLst>
          </p:cNvPr>
          <p:cNvSpPr txBox="1"/>
          <p:nvPr/>
        </p:nvSpPr>
        <p:spPr>
          <a:xfrm>
            <a:off x="6524625" y="4061738"/>
            <a:ext cx="3371850" cy="369332"/>
          </a:xfrm>
          <a:prstGeom prst="rect">
            <a:avLst/>
          </a:prstGeom>
          <a:noFill/>
        </p:spPr>
        <p:txBody>
          <a:bodyPr wrap="square">
            <a:spAutoFit/>
          </a:bodyPr>
          <a:lstStyle/>
          <a:p>
            <a:r>
              <a:rPr lang="es-ES" b="0" i="0" dirty="0">
                <a:effectLst/>
                <a:latin typeface="Consolas" panose="020B0609020204030204" pitchFamily="49" charset="0"/>
              </a:rPr>
              <a:t>PLAZO con NIVEL RIESGO </a:t>
            </a:r>
          </a:p>
        </p:txBody>
      </p:sp>
      <p:sp>
        <p:nvSpPr>
          <p:cNvPr id="11" name="CuadroTexto 10">
            <a:extLst>
              <a:ext uri="{FF2B5EF4-FFF2-40B4-BE49-F238E27FC236}">
                <a16:creationId xmlns:a16="http://schemas.microsoft.com/office/drawing/2014/main" id="{B508526D-9D9C-EF8D-9CA2-B8D57954BA41}"/>
              </a:ext>
            </a:extLst>
          </p:cNvPr>
          <p:cNvSpPr txBox="1"/>
          <p:nvPr/>
        </p:nvSpPr>
        <p:spPr>
          <a:xfrm>
            <a:off x="1847850" y="6250543"/>
            <a:ext cx="6096000" cy="369332"/>
          </a:xfrm>
          <a:prstGeom prst="rect">
            <a:avLst/>
          </a:prstGeom>
          <a:noFill/>
        </p:spPr>
        <p:txBody>
          <a:bodyPr wrap="square">
            <a:spAutoFit/>
          </a:bodyPr>
          <a:lstStyle/>
          <a:p>
            <a:r>
              <a:rPr lang="es-ES" dirty="0">
                <a:latin typeface="Consolas" panose="020B0609020204030204" pitchFamily="49" charset="0"/>
              </a:rPr>
              <a:t>INGRESOS</a:t>
            </a:r>
            <a:r>
              <a:rPr lang="es-ES" b="0" i="0" dirty="0">
                <a:effectLst/>
                <a:latin typeface="Consolas" panose="020B0609020204030204" pitchFamily="49" charset="0"/>
              </a:rPr>
              <a:t> con </a:t>
            </a:r>
            <a:r>
              <a:rPr lang="es-ES" dirty="0">
                <a:latin typeface="Consolas" panose="020B0609020204030204" pitchFamily="49" charset="0"/>
              </a:rPr>
              <a:t>RCI_INTERNO</a:t>
            </a:r>
            <a:endParaRPr lang="es-ES" b="0" i="0" dirty="0">
              <a:effectLst/>
              <a:latin typeface="Consolas" panose="020B0609020204030204" pitchFamily="49" charset="0"/>
            </a:endParaRPr>
          </a:p>
        </p:txBody>
      </p:sp>
      <p:pic>
        <p:nvPicPr>
          <p:cNvPr id="3" name="Imagen 2">
            <a:extLst>
              <a:ext uri="{FF2B5EF4-FFF2-40B4-BE49-F238E27FC236}">
                <a16:creationId xmlns:a16="http://schemas.microsoft.com/office/drawing/2014/main" id="{0F418728-373B-BC67-9069-D5A90A2CA579}"/>
              </a:ext>
            </a:extLst>
          </p:cNvPr>
          <p:cNvPicPr>
            <a:picLocks noChangeAspect="1"/>
          </p:cNvPicPr>
          <p:nvPr/>
        </p:nvPicPr>
        <p:blipFill>
          <a:blip r:embed="rId2"/>
          <a:stretch>
            <a:fillRect/>
          </a:stretch>
        </p:blipFill>
        <p:spPr>
          <a:xfrm>
            <a:off x="684750" y="334246"/>
            <a:ext cx="7525800" cy="1448002"/>
          </a:xfrm>
          <a:prstGeom prst="rect">
            <a:avLst/>
          </a:prstGeom>
        </p:spPr>
      </p:pic>
      <p:pic>
        <p:nvPicPr>
          <p:cNvPr id="6" name="Imagen 5">
            <a:extLst>
              <a:ext uri="{FF2B5EF4-FFF2-40B4-BE49-F238E27FC236}">
                <a16:creationId xmlns:a16="http://schemas.microsoft.com/office/drawing/2014/main" id="{00F65B01-8683-E179-95A4-E0E0A3FCEBD2}"/>
              </a:ext>
            </a:extLst>
          </p:cNvPr>
          <p:cNvPicPr>
            <a:picLocks noChangeAspect="1"/>
          </p:cNvPicPr>
          <p:nvPr/>
        </p:nvPicPr>
        <p:blipFill>
          <a:blip r:embed="rId3"/>
          <a:stretch>
            <a:fillRect/>
          </a:stretch>
        </p:blipFill>
        <p:spPr>
          <a:xfrm>
            <a:off x="4895850" y="2423238"/>
            <a:ext cx="6944694" cy="1457528"/>
          </a:xfrm>
          <a:prstGeom prst="rect">
            <a:avLst/>
          </a:prstGeom>
        </p:spPr>
      </p:pic>
      <p:pic>
        <p:nvPicPr>
          <p:cNvPr id="9" name="Imagen 8">
            <a:extLst>
              <a:ext uri="{FF2B5EF4-FFF2-40B4-BE49-F238E27FC236}">
                <a16:creationId xmlns:a16="http://schemas.microsoft.com/office/drawing/2014/main" id="{F320565F-D8F4-4D53-91A8-E4B32738D1F0}"/>
              </a:ext>
            </a:extLst>
          </p:cNvPr>
          <p:cNvPicPr>
            <a:picLocks noChangeAspect="1"/>
          </p:cNvPicPr>
          <p:nvPr/>
        </p:nvPicPr>
        <p:blipFill>
          <a:blip r:embed="rId4"/>
          <a:stretch>
            <a:fillRect/>
          </a:stretch>
        </p:blipFill>
        <p:spPr>
          <a:xfrm>
            <a:off x="937815" y="4520686"/>
            <a:ext cx="5687219" cy="1533739"/>
          </a:xfrm>
          <a:prstGeom prst="rect">
            <a:avLst/>
          </a:prstGeom>
        </p:spPr>
      </p:pic>
      <p:sp>
        <p:nvSpPr>
          <p:cNvPr id="2" name="Signo de multiplicación 1">
            <a:extLst>
              <a:ext uri="{FF2B5EF4-FFF2-40B4-BE49-F238E27FC236}">
                <a16:creationId xmlns:a16="http://schemas.microsoft.com/office/drawing/2014/main" id="{30ECE182-ACFC-7F6C-5BC0-EE629AD5BDAC}"/>
              </a:ext>
            </a:extLst>
          </p:cNvPr>
          <p:cNvSpPr/>
          <p:nvPr/>
        </p:nvSpPr>
        <p:spPr>
          <a:xfrm>
            <a:off x="495573" y="-277974"/>
            <a:ext cx="8391525" cy="2724150"/>
          </a:xfrm>
          <a:prstGeom prst="mathMultiply">
            <a:avLst>
              <a:gd name="adj1" fmla="val 524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4" name="Signo de multiplicación 3">
            <a:extLst>
              <a:ext uri="{FF2B5EF4-FFF2-40B4-BE49-F238E27FC236}">
                <a16:creationId xmlns:a16="http://schemas.microsoft.com/office/drawing/2014/main" id="{17FC4A12-189B-74CB-5A69-CDC3655B8571}"/>
              </a:ext>
            </a:extLst>
          </p:cNvPr>
          <p:cNvSpPr/>
          <p:nvPr/>
        </p:nvSpPr>
        <p:spPr>
          <a:xfrm>
            <a:off x="-523602" y="3966689"/>
            <a:ext cx="8391525" cy="2724150"/>
          </a:xfrm>
          <a:prstGeom prst="mathMultiply">
            <a:avLst>
              <a:gd name="adj1" fmla="val 524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396001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6E6CE-7926-4338-D40E-BB8BE85FAF76}"/>
              </a:ext>
            </a:extLst>
          </p:cNvPr>
          <p:cNvSpPr>
            <a:spLocks noGrp="1"/>
          </p:cNvSpPr>
          <p:nvPr>
            <p:ph type="title"/>
          </p:nvPr>
        </p:nvSpPr>
        <p:spPr/>
        <p:txBody>
          <a:bodyPr/>
          <a:lstStyle/>
          <a:p>
            <a:r>
              <a:rPr lang="es-ES" dirty="0"/>
              <a:t>Fase 3: condiciones actuales segmentadas por patrono</a:t>
            </a:r>
            <a:endParaRPr lang="es-GT" dirty="0"/>
          </a:p>
        </p:txBody>
      </p:sp>
      <p:sp>
        <p:nvSpPr>
          <p:cNvPr id="3" name="CuadroTexto 2">
            <a:extLst>
              <a:ext uri="{FF2B5EF4-FFF2-40B4-BE49-F238E27FC236}">
                <a16:creationId xmlns:a16="http://schemas.microsoft.com/office/drawing/2014/main" id="{0C97B3DF-AAB7-E542-07FC-7942B6AE945C}"/>
              </a:ext>
            </a:extLst>
          </p:cNvPr>
          <p:cNvSpPr txBox="1"/>
          <p:nvPr/>
        </p:nvSpPr>
        <p:spPr>
          <a:xfrm flipH="1">
            <a:off x="741044" y="2276475"/>
            <a:ext cx="10612756" cy="2308324"/>
          </a:xfrm>
          <a:prstGeom prst="rect">
            <a:avLst/>
          </a:prstGeom>
          <a:noFill/>
        </p:spPr>
        <p:txBody>
          <a:bodyPr wrap="square" rtlCol="0">
            <a:spAutoFit/>
          </a:bodyPr>
          <a:lstStyle/>
          <a:p>
            <a:r>
              <a:rPr lang="es-ES" dirty="0"/>
              <a:t>De las combinaciones que se probaron, quedaron 3 como tentativas: </a:t>
            </a:r>
          </a:p>
          <a:p>
            <a:pPr marL="285750" indent="-285750">
              <a:buFont typeface="Arial" panose="020B0604020202020204" pitchFamily="34" charset="0"/>
              <a:buChar char="•"/>
            </a:pPr>
            <a:r>
              <a:rPr lang="es-GT" dirty="0"/>
              <a:t>INGRESOS con NIVEL RIESGO</a:t>
            </a:r>
          </a:p>
          <a:p>
            <a:pPr marL="285750" indent="-285750">
              <a:buFont typeface="Arial" panose="020B0604020202020204" pitchFamily="34" charset="0"/>
              <a:buChar char="•"/>
            </a:pPr>
            <a:r>
              <a:rPr lang="es-GT" dirty="0"/>
              <a:t>RCI_INTERNO con NIVEL RIESGO</a:t>
            </a:r>
          </a:p>
          <a:p>
            <a:pPr marL="285750" indent="-285750">
              <a:buFont typeface="Arial" panose="020B0604020202020204" pitchFamily="34" charset="0"/>
              <a:buChar char="•"/>
            </a:pPr>
            <a:r>
              <a:rPr lang="es-GT" dirty="0"/>
              <a:t>PLAZO con NIVEL RIESGO</a:t>
            </a:r>
          </a:p>
          <a:p>
            <a:pPr marL="285750" indent="-285750">
              <a:buFont typeface="Arial" panose="020B0604020202020204" pitchFamily="34" charset="0"/>
              <a:buChar char="•"/>
            </a:pPr>
            <a:endParaRPr lang="es-GT" dirty="0"/>
          </a:p>
          <a:p>
            <a:endParaRPr lang="es-GT" dirty="0"/>
          </a:p>
          <a:p>
            <a:r>
              <a:rPr lang="es-GT" dirty="0"/>
              <a:t>Procedemos a probar estas combinaciones separando a los clientes del Ministerio de Educación y Organismo Judicial del resto de la muestra (pues estos patronos son los dos patronos con mayor densidad de clientes)</a:t>
            </a:r>
          </a:p>
        </p:txBody>
      </p:sp>
    </p:spTree>
    <p:extLst>
      <p:ext uri="{BB962C8B-B14F-4D97-AF65-F5344CB8AC3E}">
        <p14:creationId xmlns:p14="http://schemas.microsoft.com/office/powerpoint/2010/main" val="10593506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717</Words>
  <Application>Microsoft Office PowerPoint</Application>
  <PresentationFormat>Panorámica</PresentationFormat>
  <Paragraphs>80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Consolas</vt:lpstr>
      <vt:lpstr>Tema de Office</vt:lpstr>
      <vt:lpstr>Precios Foco Bi</vt:lpstr>
      <vt:lpstr>Fase 1: extracción de información</vt:lpstr>
      <vt:lpstr>Fase 2: exploración de condiciones actuales</vt:lpstr>
      <vt:lpstr>Presentación de PowerPoint</vt:lpstr>
      <vt:lpstr>Presentación de PowerPoint</vt:lpstr>
      <vt:lpstr>Presentación de PowerPoint</vt:lpstr>
      <vt:lpstr>Presentación de PowerPoint</vt:lpstr>
      <vt:lpstr>Presentación de PowerPoint</vt:lpstr>
      <vt:lpstr>Fase 3: condiciones actuales segmentadas por patrono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Precios Foco Bi</dc:title>
  <dc:creator>MariaJose Chinchilla</dc:creator>
  <cp:lastModifiedBy>MariaJose Chinchilla</cp:lastModifiedBy>
  <cp:revision>5</cp:revision>
  <dcterms:created xsi:type="dcterms:W3CDTF">2024-08-08T19:14:13Z</dcterms:created>
  <dcterms:modified xsi:type="dcterms:W3CDTF">2024-08-08T22:26:18Z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860d69-286e-4a02-b593-0e1cf0ff2d9c_Enabled">
    <vt:lpwstr>true</vt:lpwstr>
  </property>
  <property fmtid="{D5CDD505-2E9C-101B-9397-08002B2CF9AE}" pid="3" name="MSIP_Label_40860d69-286e-4a02-b593-0e1cf0ff2d9c_SetDate">
    <vt:lpwstr>2024-08-08T21:15:47Z</vt:lpwstr>
  </property>
  <property fmtid="{D5CDD505-2E9C-101B-9397-08002B2CF9AE}" pid="4" name="MSIP_Label_40860d69-286e-4a02-b593-0e1cf0ff2d9c_Method">
    <vt:lpwstr>Privileged</vt:lpwstr>
  </property>
  <property fmtid="{D5CDD505-2E9C-101B-9397-08002B2CF9AE}" pid="5" name="MSIP_Label_40860d69-286e-4a02-b593-0e1cf0ff2d9c_Name">
    <vt:lpwstr>Interna_0</vt:lpwstr>
  </property>
  <property fmtid="{D5CDD505-2E9C-101B-9397-08002B2CF9AE}" pid="6" name="MSIP_Label_40860d69-286e-4a02-b593-0e1cf0ff2d9c_SiteId">
    <vt:lpwstr>e95d19cb-8725-4b0b-8ce2-ff42be9ae6e9</vt:lpwstr>
  </property>
  <property fmtid="{D5CDD505-2E9C-101B-9397-08002B2CF9AE}" pid="7" name="MSIP_Label_40860d69-286e-4a02-b593-0e1cf0ff2d9c_ActionId">
    <vt:lpwstr>6c205195-9d54-4447-9481-6a3f45484735</vt:lpwstr>
  </property>
  <property fmtid="{D5CDD505-2E9C-101B-9397-08002B2CF9AE}" pid="8" name="MSIP_Label_40860d69-286e-4a02-b593-0e1cf0ff2d9c_ContentBits">
    <vt:lpwstr>1</vt:lpwstr>
  </property>
  <property fmtid="{D5CDD505-2E9C-101B-9397-08002B2CF9AE}" pid="9" name="ClassificationContentMarkingHeaderLocations">
    <vt:lpwstr>Tema de Office:8</vt:lpwstr>
  </property>
  <property fmtid="{D5CDD505-2E9C-101B-9397-08002B2CF9AE}" pid="10" name="ClassificationContentMarkingHeaderText">
    <vt:lpwstr>DOCUMENTO INTERNO</vt:lpwstr>
  </property>
</Properties>
</file>