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77" r:id="rId5"/>
    <p:sldId id="2147472193" r:id="rId6"/>
    <p:sldId id="2147472195" r:id="rId7"/>
    <p:sldId id="2147472199" r:id="rId8"/>
    <p:sldId id="2147472198" r:id="rId9"/>
    <p:sldId id="2147472204" r:id="rId10"/>
    <p:sldId id="2147472205" r:id="rId11"/>
    <p:sldId id="2147472210" r:id="rId12"/>
    <p:sldId id="2147472206" r:id="rId13"/>
    <p:sldId id="2147472207" r:id="rId14"/>
    <p:sldId id="2147472211" r:id="rId15"/>
    <p:sldId id="2147472208" r:id="rId16"/>
    <p:sldId id="269" r:id="rId17"/>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D900"/>
    <a:srgbClr val="E21570"/>
    <a:srgbClr val="00B6B0"/>
    <a:srgbClr val="A513BD"/>
    <a:srgbClr val="A1AB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98E799-1D11-4C97-BA83-C4234AB11886}" type="datetimeFigureOut">
              <a:rPr lang="es-GT" smtClean="0"/>
              <a:t>6/09/2024</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188F4B-B15C-475B-883E-5A313F731924}" type="slidenum">
              <a:rPr lang="es-GT" smtClean="0"/>
              <a:t>‹Nº›</a:t>
            </a:fld>
            <a:endParaRPr lang="es-GT"/>
          </a:p>
        </p:txBody>
      </p:sp>
    </p:spTree>
    <p:extLst>
      <p:ext uri="{BB962C8B-B14F-4D97-AF65-F5344CB8AC3E}">
        <p14:creationId xmlns:p14="http://schemas.microsoft.com/office/powerpoint/2010/main" val="4091321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1</a:t>
            </a:fld>
            <a:endParaRPr lang="es-GT"/>
          </a:p>
        </p:txBody>
      </p:sp>
    </p:spTree>
    <p:extLst>
      <p:ext uri="{BB962C8B-B14F-4D97-AF65-F5344CB8AC3E}">
        <p14:creationId xmlns:p14="http://schemas.microsoft.com/office/powerpoint/2010/main" val="1136831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10</a:t>
            </a:fld>
            <a:endParaRPr lang="es-GT"/>
          </a:p>
        </p:txBody>
      </p:sp>
    </p:spTree>
    <p:extLst>
      <p:ext uri="{BB962C8B-B14F-4D97-AF65-F5344CB8AC3E}">
        <p14:creationId xmlns:p14="http://schemas.microsoft.com/office/powerpoint/2010/main" val="131352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11</a:t>
            </a:fld>
            <a:endParaRPr lang="es-GT"/>
          </a:p>
        </p:txBody>
      </p:sp>
    </p:spTree>
    <p:extLst>
      <p:ext uri="{BB962C8B-B14F-4D97-AF65-F5344CB8AC3E}">
        <p14:creationId xmlns:p14="http://schemas.microsoft.com/office/powerpoint/2010/main" val="2624638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12</a:t>
            </a:fld>
            <a:endParaRPr lang="es-GT"/>
          </a:p>
        </p:txBody>
      </p:sp>
    </p:spTree>
    <p:extLst>
      <p:ext uri="{BB962C8B-B14F-4D97-AF65-F5344CB8AC3E}">
        <p14:creationId xmlns:p14="http://schemas.microsoft.com/office/powerpoint/2010/main" val="1676864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13</a:t>
            </a:fld>
            <a:endParaRPr lang="es-GT"/>
          </a:p>
        </p:txBody>
      </p:sp>
    </p:spTree>
    <p:extLst>
      <p:ext uri="{BB962C8B-B14F-4D97-AF65-F5344CB8AC3E}">
        <p14:creationId xmlns:p14="http://schemas.microsoft.com/office/powerpoint/2010/main" val="949457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2</a:t>
            </a:fld>
            <a:endParaRPr lang="es-GT"/>
          </a:p>
        </p:txBody>
      </p:sp>
    </p:spTree>
    <p:extLst>
      <p:ext uri="{BB962C8B-B14F-4D97-AF65-F5344CB8AC3E}">
        <p14:creationId xmlns:p14="http://schemas.microsoft.com/office/powerpoint/2010/main" val="1696839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3</a:t>
            </a:fld>
            <a:endParaRPr lang="es-GT"/>
          </a:p>
        </p:txBody>
      </p:sp>
    </p:spTree>
    <p:extLst>
      <p:ext uri="{BB962C8B-B14F-4D97-AF65-F5344CB8AC3E}">
        <p14:creationId xmlns:p14="http://schemas.microsoft.com/office/powerpoint/2010/main" val="274647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4</a:t>
            </a:fld>
            <a:endParaRPr lang="es-GT"/>
          </a:p>
        </p:txBody>
      </p:sp>
    </p:spTree>
    <p:extLst>
      <p:ext uri="{BB962C8B-B14F-4D97-AF65-F5344CB8AC3E}">
        <p14:creationId xmlns:p14="http://schemas.microsoft.com/office/powerpoint/2010/main" val="3905687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5</a:t>
            </a:fld>
            <a:endParaRPr lang="es-GT"/>
          </a:p>
        </p:txBody>
      </p:sp>
    </p:spTree>
    <p:extLst>
      <p:ext uri="{BB962C8B-B14F-4D97-AF65-F5344CB8AC3E}">
        <p14:creationId xmlns:p14="http://schemas.microsoft.com/office/powerpoint/2010/main" val="2144130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6</a:t>
            </a:fld>
            <a:endParaRPr lang="es-GT"/>
          </a:p>
        </p:txBody>
      </p:sp>
    </p:spTree>
    <p:extLst>
      <p:ext uri="{BB962C8B-B14F-4D97-AF65-F5344CB8AC3E}">
        <p14:creationId xmlns:p14="http://schemas.microsoft.com/office/powerpoint/2010/main" val="2172347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7</a:t>
            </a:fld>
            <a:endParaRPr lang="es-GT"/>
          </a:p>
        </p:txBody>
      </p:sp>
    </p:spTree>
    <p:extLst>
      <p:ext uri="{BB962C8B-B14F-4D97-AF65-F5344CB8AC3E}">
        <p14:creationId xmlns:p14="http://schemas.microsoft.com/office/powerpoint/2010/main" val="3237655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8</a:t>
            </a:fld>
            <a:endParaRPr lang="es-GT"/>
          </a:p>
        </p:txBody>
      </p:sp>
    </p:spTree>
    <p:extLst>
      <p:ext uri="{BB962C8B-B14F-4D97-AF65-F5344CB8AC3E}">
        <p14:creationId xmlns:p14="http://schemas.microsoft.com/office/powerpoint/2010/main" val="2489018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9</a:t>
            </a:fld>
            <a:endParaRPr lang="es-GT"/>
          </a:p>
        </p:txBody>
      </p:sp>
    </p:spTree>
    <p:extLst>
      <p:ext uri="{BB962C8B-B14F-4D97-AF65-F5344CB8AC3E}">
        <p14:creationId xmlns:p14="http://schemas.microsoft.com/office/powerpoint/2010/main" val="4091906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6409D2-6E35-D9C1-85B2-71ECD3B5342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GT"/>
          </a:p>
        </p:txBody>
      </p:sp>
      <p:sp>
        <p:nvSpPr>
          <p:cNvPr id="3" name="Subtítulo 2">
            <a:extLst>
              <a:ext uri="{FF2B5EF4-FFF2-40B4-BE49-F238E27FC236}">
                <a16:creationId xmlns:a16="http://schemas.microsoft.com/office/drawing/2014/main" id="{D381A4F7-301B-9FF5-E4B6-8897CA4FAF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GT"/>
          </a:p>
        </p:txBody>
      </p:sp>
      <p:sp>
        <p:nvSpPr>
          <p:cNvPr id="4" name="Marcador de fecha 3">
            <a:extLst>
              <a:ext uri="{FF2B5EF4-FFF2-40B4-BE49-F238E27FC236}">
                <a16:creationId xmlns:a16="http://schemas.microsoft.com/office/drawing/2014/main" id="{CB1C6665-13E7-7956-5E1F-BFB1F17052D0}"/>
              </a:ext>
            </a:extLst>
          </p:cNvPr>
          <p:cNvSpPr>
            <a:spLocks noGrp="1"/>
          </p:cNvSpPr>
          <p:nvPr>
            <p:ph type="dt" sz="half" idx="10"/>
          </p:nvPr>
        </p:nvSpPr>
        <p:spPr/>
        <p:txBody>
          <a:bodyPr/>
          <a:lstStyle/>
          <a:p>
            <a:fld id="{37A9F07D-03E5-4B6B-89BF-579B1EB0063F}" type="datetimeFigureOut">
              <a:rPr lang="es-GT" smtClean="0"/>
              <a:t>6/09/2024</a:t>
            </a:fld>
            <a:endParaRPr lang="es-GT"/>
          </a:p>
        </p:txBody>
      </p:sp>
      <p:sp>
        <p:nvSpPr>
          <p:cNvPr id="5" name="Marcador de pie de página 4">
            <a:extLst>
              <a:ext uri="{FF2B5EF4-FFF2-40B4-BE49-F238E27FC236}">
                <a16:creationId xmlns:a16="http://schemas.microsoft.com/office/drawing/2014/main" id="{8BE01D4A-D1FF-D534-16F5-0B820A641746}"/>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4C149B5A-BBF2-9EE9-44FA-A3C0BB70C959}"/>
              </a:ext>
            </a:extLst>
          </p:cNvPr>
          <p:cNvSpPr>
            <a:spLocks noGrp="1"/>
          </p:cNvSpPr>
          <p:nvPr>
            <p:ph type="sldNum" sz="quarter" idx="12"/>
          </p:nvPr>
        </p:nvSpPr>
        <p:spPr/>
        <p:txBody>
          <a:bodyPr/>
          <a:lstStyle/>
          <a:p>
            <a:fld id="{1FF8C119-1456-4AA5-994D-E456CB82C579}" type="slidenum">
              <a:rPr lang="es-GT" smtClean="0"/>
              <a:t>‹Nº›</a:t>
            </a:fld>
            <a:endParaRPr lang="es-GT"/>
          </a:p>
        </p:txBody>
      </p:sp>
    </p:spTree>
    <p:extLst>
      <p:ext uri="{BB962C8B-B14F-4D97-AF65-F5344CB8AC3E}">
        <p14:creationId xmlns:p14="http://schemas.microsoft.com/office/powerpoint/2010/main" val="3691115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F5D413-21FE-F236-37AB-53641B5BA465}"/>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texto vertical 2">
            <a:extLst>
              <a:ext uri="{FF2B5EF4-FFF2-40B4-BE49-F238E27FC236}">
                <a16:creationId xmlns:a16="http://schemas.microsoft.com/office/drawing/2014/main" id="{77D3F009-F7DA-65BD-FDFD-60FABCBF732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82EA2B5D-1798-2B10-8524-85E38D549C05}"/>
              </a:ext>
            </a:extLst>
          </p:cNvPr>
          <p:cNvSpPr>
            <a:spLocks noGrp="1"/>
          </p:cNvSpPr>
          <p:nvPr>
            <p:ph type="dt" sz="half" idx="10"/>
          </p:nvPr>
        </p:nvSpPr>
        <p:spPr/>
        <p:txBody>
          <a:bodyPr/>
          <a:lstStyle/>
          <a:p>
            <a:fld id="{37A9F07D-03E5-4B6B-89BF-579B1EB0063F}" type="datetimeFigureOut">
              <a:rPr lang="es-GT" smtClean="0"/>
              <a:t>6/09/2024</a:t>
            </a:fld>
            <a:endParaRPr lang="es-GT"/>
          </a:p>
        </p:txBody>
      </p:sp>
      <p:sp>
        <p:nvSpPr>
          <p:cNvPr id="5" name="Marcador de pie de página 4">
            <a:extLst>
              <a:ext uri="{FF2B5EF4-FFF2-40B4-BE49-F238E27FC236}">
                <a16:creationId xmlns:a16="http://schemas.microsoft.com/office/drawing/2014/main" id="{6E76C9BF-37B1-22E5-EA6E-AC76A550B6EC}"/>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50C53CE8-DAD0-5BF9-2FF5-49D2ED13E764}"/>
              </a:ext>
            </a:extLst>
          </p:cNvPr>
          <p:cNvSpPr>
            <a:spLocks noGrp="1"/>
          </p:cNvSpPr>
          <p:nvPr>
            <p:ph type="sldNum" sz="quarter" idx="12"/>
          </p:nvPr>
        </p:nvSpPr>
        <p:spPr/>
        <p:txBody>
          <a:bodyPr/>
          <a:lstStyle/>
          <a:p>
            <a:fld id="{1FF8C119-1456-4AA5-994D-E456CB82C579}" type="slidenum">
              <a:rPr lang="es-GT" smtClean="0"/>
              <a:t>‹Nº›</a:t>
            </a:fld>
            <a:endParaRPr lang="es-GT"/>
          </a:p>
        </p:txBody>
      </p:sp>
    </p:spTree>
    <p:extLst>
      <p:ext uri="{BB962C8B-B14F-4D97-AF65-F5344CB8AC3E}">
        <p14:creationId xmlns:p14="http://schemas.microsoft.com/office/powerpoint/2010/main" val="736423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A79F819-2C77-0A7F-90DA-A48FBF22F31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GT"/>
          </a:p>
        </p:txBody>
      </p:sp>
      <p:sp>
        <p:nvSpPr>
          <p:cNvPr id="3" name="Marcador de texto vertical 2">
            <a:extLst>
              <a:ext uri="{FF2B5EF4-FFF2-40B4-BE49-F238E27FC236}">
                <a16:creationId xmlns:a16="http://schemas.microsoft.com/office/drawing/2014/main" id="{3DD5D8EB-D3A6-DBFC-2ECA-62464AD4480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D942AE24-B141-2180-C4B2-3100E3E354B6}"/>
              </a:ext>
            </a:extLst>
          </p:cNvPr>
          <p:cNvSpPr>
            <a:spLocks noGrp="1"/>
          </p:cNvSpPr>
          <p:nvPr>
            <p:ph type="dt" sz="half" idx="10"/>
          </p:nvPr>
        </p:nvSpPr>
        <p:spPr/>
        <p:txBody>
          <a:bodyPr/>
          <a:lstStyle/>
          <a:p>
            <a:fld id="{37A9F07D-03E5-4B6B-89BF-579B1EB0063F}" type="datetimeFigureOut">
              <a:rPr lang="es-GT" smtClean="0"/>
              <a:t>6/09/2024</a:t>
            </a:fld>
            <a:endParaRPr lang="es-GT"/>
          </a:p>
        </p:txBody>
      </p:sp>
      <p:sp>
        <p:nvSpPr>
          <p:cNvPr id="5" name="Marcador de pie de página 4">
            <a:extLst>
              <a:ext uri="{FF2B5EF4-FFF2-40B4-BE49-F238E27FC236}">
                <a16:creationId xmlns:a16="http://schemas.microsoft.com/office/drawing/2014/main" id="{70E0C9CC-C852-58BC-F3E1-0C1C75ECF46E}"/>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DCD5D233-1794-6149-153F-70CE56E64AEC}"/>
              </a:ext>
            </a:extLst>
          </p:cNvPr>
          <p:cNvSpPr>
            <a:spLocks noGrp="1"/>
          </p:cNvSpPr>
          <p:nvPr>
            <p:ph type="sldNum" sz="quarter" idx="12"/>
          </p:nvPr>
        </p:nvSpPr>
        <p:spPr/>
        <p:txBody>
          <a:bodyPr/>
          <a:lstStyle/>
          <a:p>
            <a:fld id="{1FF8C119-1456-4AA5-994D-E456CB82C579}" type="slidenum">
              <a:rPr lang="es-GT" smtClean="0"/>
              <a:t>‹Nº›</a:t>
            </a:fld>
            <a:endParaRPr lang="es-GT"/>
          </a:p>
        </p:txBody>
      </p:sp>
    </p:spTree>
    <p:extLst>
      <p:ext uri="{BB962C8B-B14F-4D97-AF65-F5344CB8AC3E}">
        <p14:creationId xmlns:p14="http://schemas.microsoft.com/office/powerpoint/2010/main" val="2136759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024C24-B047-F3C6-3CEF-2620D735BE11}"/>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contenido 2">
            <a:extLst>
              <a:ext uri="{FF2B5EF4-FFF2-40B4-BE49-F238E27FC236}">
                <a16:creationId xmlns:a16="http://schemas.microsoft.com/office/drawing/2014/main" id="{739986DA-C14C-7BFB-EB49-4F44E810602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06D9C908-BA6F-A155-09E9-FA4761653810}"/>
              </a:ext>
            </a:extLst>
          </p:cNvPr>
          <p:cNvSpPr>
            <a:spLocks noGrp="1"/>
          </p:cNvSpPr>
          <p:nvPr>
            <p:ph type="dt" sz="half" idx="10"/>
          </p:nvPr>
        </p:nvSpPr>
        <p:spPr/>
        <p:txBody>
          <a:bodyPr/>
          <a:lstStyle/>
          <a:p>
            <a:fld id="{37A9F07D-03E5-4B6B-89BF-579B1EB0063F}" type="datetimeFigureOut">
              <a:rPr lang="es-GT" smtClean="0"/>
              <a:t>6/09/2024</a:t>
            </a:fld>
            <a:endParaRPr lang="es-GT"/>
          </a:p>
        </p:txBody>
      </p:sp>
      <p:sp>
        <p:nvSpPr>
          <p:cNvPr id="5" name="Marcador de pie de página 4">
            <a:extLst>
              <a:ext uri="{FF2B5EF4-FFF2-40B4-BE49-F238E27FC236}">
                <a16:creationId xmlns:a16="http://schemas.microsoft.com/office/drawing/2014/main" id="{F590EE9E-3928-1BD6-DA51-527C2A91730D}"/>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75BE8220-7AC1-2F1A-B0F7-7EDDDF03F5DD}"/>
              </a:ext>
            </a:extLst>
          </p:cNvPr>
          <p:cNvSpPr>
            <a:spLocks noGrp="1"/>
          </p:cNvSpPr>
          <p:nvPr>
            <p:ph type="sldNum" sz="quarter" idx="12"/>
          </p:nvPr>
        </p:nvSpPr>
        <p:spPr/>
        <p:txBody>
          <a:bodyPr/>
          <a:lstStyle/>
          <a:p>
            <a:fld id="{1FF8C119-1456-4AA5-994D-E456CB82C579}" type="slidenum">
              <a:rPr lang="es-GT" smtClean="0"/>
              <a:t>‹Nº›</a:t>
            </a:fld>
            <a:endParaRPr lang="es-GT"/>
          </a:p>
        </p:txBody>
      </p:sp>
    </p:spTree>
    <p:extLst>
      <p:ext uri="{BB962C8B-B14F-4D97-AF65-F5344CB8AC3E}">
        <p14:creationId xmlns:p14="http://schemas.microsoft.com/office/powerpoint/2010/main" val="641512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205C0-B108-9CCE-DE2D-45278E7C51F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A893EF49-C2A0-07F2-8617-0D3349CDC7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DF364A5-09FB-2874-C315-5FF63FEBE0CE}"/>
              </a:ext>
            </a:extLst>
          </p:cNvPr>
          <p:cNvSpPr>
            <a:spLocks noGrp="1"/>
          </p:cNvSpPr>
          <p:nvPr>
            <p:ph type="dt" sz="half" idx="10"/>
          </p:nvPr>
        </p:nvSpPr>
        <p:spPr/>
        <p:txBody>
          <a:bodyPr/>
          <a:lstStyle/>
          <a:p>
            <a:fld id="{37A9F07D-03E5-4B6B-89BF-579B1EB0063F}" type="datetimeFigureOut">
              <a:rPr lang="es-GT" smtClean="0"/>
              <a:t>6/09/2024</a:t>
            </a:fld>
            <a:endParaRPr lang="es-GT"/>
          </a:p>
        </p:txBody>
      </p:sp>
      <p:sp>
        <p:nvSpPr>
          <p:cNvPr id="5" name="Marcador de pie de página 4">
            <a:extLst>
              <a:ext uri="{FF2B5EF4-FFF2-40B4-BE49-F238E27FC236}">
                <a16:creationId xmlns:a16="http://schemas.microsoft.com/office/drawing/2014/main" id="{3DE09092-51D5-479D-17B6-A3A8936E770A}"/>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002397D8-F456-30EF-F1DD-CBFDBDD734E0}"/>
              </a:ext>
            </a:extLst>
          </p:cNvPr>
          <p:cNvSpPr>
            <a:spLocks noGrp="1"/>
          </p:cNvSpPr>
          <p:nvPr>
            <p:ph type="sldNum" sz="quarter" idx="12"/>
          </p:nvPr>
        </p:nvSpPr>
        <p:spPr/>
        <p:txBody>
          <a:bodyPr/>
          <a:lstStyle/>
          <a:p>
            <a:fld id="{1FF8C119-1456-4AA5-994D-E456CB82C579}" type="slidenum">
              <a:rPr lang="es-GT" smtClean="0"/>
              <a:t>‹Nº›</a:t>
            </a:fld>
            <a:endParaRPr lang="es-GT"/>
          </a:p>
        </p:txBody>
      </p:sp>
    </p:spTree>
    <p:extLst>
      <p:ext uri="{BB962C8B-B14F-4D97-AF65-F5344CB8AC3E}">
        <p14:creationId xmlns:p14="http://schemas.microsoft.com/office/powerpoint/2010/main" val="1774852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049AE5-B187-81EA-D80D-3D5ABC339F39}"/>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contenido 2">
            <a:extLst>
              <a:ext uri="{FF2B5EF4-FFF2-40B4-BE49-F238E27FC236}">
                <a16:creationId xmlns:a16="http://schemas.microsoft.com/office/drawing/2014/main" id="{AEE5E164-5D30-FAB9-4EED-7D25D7053C1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contenido 3">
            <a:extLst>
              <a:ext uri="{FF2B5EF4-FFF2-40B4-BE49-F238E27FC236}">
                <a16:creationId xmlns:a16="http://schemas.microsoft.com/office/drawing/2014/main" id="{A550C326-0823-AD66-9055-09C2203C617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5" name="Marcador de fecha 4">
            <a:extLst>
              <a:ext uri="{FF2B5EF4-FFF2-40B4-BE49-F238E27FC236}">
                <a16:creationId xmlns:a16="http://schemas.microsoft.com/office/drawing/2014/main" id="{46CAB1A8-7412-B464-EE42-CB761B9F1716}"/>
              </a:ext>
            </a:extLst>
          </p:cNvPr>
          <p:cNvSpPr>
            <a:spLocks noGrp="1"/>
          </p:cNvSpPr>
          <p:nvPr>
            <p:ph type="dt" sz="half" idx="10"/>
          </p:nvPr>
        </p:nvSpPr>
        <p:spPr/>
        <p:txBody>
          <a:bodyPr/>
          <a:lstStyle/>
          <a:p>
            <a:fld id="{37A9F07D-03E5-4B6B-89BF-579B1EB0063F}" type="datetimeFigureOut">
              <a:rPr lang="es-GT" smtClean="0"/>
              <a:t>6/09/2024</a:t>
            </a:fld>
            <a:endParaRPr lang="es-GT"/>
          </a:p>
        </p:txBody>
      </p:sp>
      <p:sp>
        <p:nvSpPr>
          <p:cNvPr id="6" name="Marcador de pie de página 5">
            <a:extLst>
              <a:ext uri="{FF2B5EF4-FFF2-40B4-BE49-F238E27FC236}">
                <a16:creationId xmlns:a16="http://schemas.microsoft.com/office/drawing/2014/main" id="{ECCFCD65-18E8-6296-E3D4-BAACCC332527}"/>
              </a:ext>
            </a:extLst>
          </p:cNvPr>
          <p:cNvSpPr>
            <a:spLocks noGrp="1"/>
          </p:cNvSpPr>
          <p:nvPr>
            <p:ph type="ftr" sz="quarter" idx="11"/>
          </p:nvPr>
        </p:nvSpPr>
        <p:spPr/>
        <p:txBody>
          <a:bodyPr/>
          <a:lstStyle/>
          <a:p>
            <a:endParaRPr lang="es-GT"/>
          </a:p>
        </p:txBody>
      </p:sp>
      <p:sp>
        <p:nvSpPr>
          <p:cNvPr id="7" name="Marcador de número de diapositiva 6">
            <a:extLst>
              <a:ext uri="{FF2B5EF4-FFF2-40B4-BE49-F238E27FC236}">
                <a16:creationId xmlns:a16="http://schemas.microsoft.com/office/drawing/2014/main" id="{65F2C88B-C74C-D1F8-83A6-87DB71707546}"/>
              </a:ext>
            </a:extLst>
          </p:cNvPr>
          <p:cNvSpPr>
            <a:spLocks noGrp="1"/>
          </p:cNvSpPr>
          <p:nvPr>
            <p:ph type="sldNum" sz="quarter" idx="12"/>
          </p:nvPr>
        </p:nvSpPr>
        <p:spPr/>
        <p:txBody>
          <a:bodyPr/>
          <a:lstStyle/>
          <a:p>
            <a:fld id="{1FF8C119-1456-4AA5-994D-E456CB82C579}" type="slidenum">
              <a:rPr lang="es-GT" smtClean="0"/>
              <a:t>‹Nº›</a:t>
            </a:fld>
            <a:endParaRPr lang="es-GT"/>
          </a:p>
        </p:txBody>
      </p:sp>
    </p:spTree>
    <p:extLst>
      <p:ext uri="{BB962C8B-B14F-4D97-AF65-F5344CB8AC3E}">
        <p14:creationId xmlns:p14="http://schemas.microsoft.com/office/powerpoint/2010/main" val="2544460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AD18B6-FFA5-CE6F-3400-B15921F55E7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4E1BE0E4-3217-7E34-4351-9F284A20A7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3E0565B-2AE5-8BB4-286F-C20D4DD3E71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5" name="Marcador de texto 4">
            <a:extLst>
              <a:ext uri="{FF2B5EF4-FFF2-40B4-BE49-F238E27FC236}">
                <a16:creationId xmlns:a16="http://schemas.microsoft.com/office/drawing/2014/main" id="{A389BCBB-B05C-A9E6-5615-952499BE49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745EADC-6EF5-7356-AE2E-D49B45E1207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7" name="Marcador de fecha 6">
            <a:extLst>
              <a:ext uri="{FF2B5EF4-FFF2-40B4-BE49-F238E27FC236}">
                <a16:creationId xmlns:a16="http://schemas.microsoft.com/office/drawing/2014/main" id="{AD61DFC7-C274-CADB-94FE-7D0464F078DD}"/>
              </a:ext>
            </a:extLst>
          </p:cNvPr>
          <p:cNvSpPr>
            <a:spLocks noGrp="1"/>
          </p:cNvSpPr>
          <p:nvPr>
            <p:ph type="dt" sz="half" idx="10"/>
          </p:nvPr>
        </p:nvSpPr>
        <p:spPr/>
        <p:txBody>
          <a:bodyPr/>
          <a:lstStyle/>
          <a:p>
            <a:fld id="{37A9F07D-03E5-4B6B-89BF-579B1EB0063F}" type="datetimeFigureOut">
              <a:rPr lang="es-GT" smtClean="0"/>
              <a:t>6/09/2024</a:t>
            </a:fld>
            <a:endParaRPr lang="es-GT"/>
          </a:p>
        </p:txBody>
      </p:sp>
      <p:sp>
        <p:nvSpPr>
          <p:cNvPr id="8" name="Marcador de pie de página 7">
            <a:extLst>
              <a:ext uri="{FF2B5EF4-FFF2-40B4-BE49-F238E27FC236}">
                <a16:creationId xmlns:a16="http://schemas.microsoft.com/office/drawing/2014/main" id="{55D93983-0747-498F-C628-8B6A155306D3}"/>
              </a:ext>
            </a:extLst>
          </p:cNvPr>
          <p:cNvSpPr>
            <a:spLocks noGrp="1"/>
          </p:cNvSpPr>
          <p:nvPr>
            <p:ph type="ftr" sz="quarter" idx="11"/>
          </p:nvPr>
        </p:nvSpPr>
        <p:spPr/>
        <p:txBody>
          <a:bodyPr/>
          <a:lstStyle/>
          <a:p>
            <a:endParaRPr lang="es-GT"/>
          </a:p>
        </p:txBody>
      </p:sp>
      <p:sp>
        <p:nvSpPr>
          <p:cNvPr id="9" name="Marcador de número de diapositiva 8">
            <a:extLst>
              <a:ext uri="{FF2B5EF4-FFF2-40B4-BE49-F238E27FC236}">
                <a16:creationId xmlns:a16="http://schemas.microsoft.com/office/drawing/2014/main" id="{9C99BE0A-58CF-06F6-AF2E-357B9D0EEC65}"/>
              </a:ext>
            </a:extLst>
          </p:cNvPr>
          <p:cNvSpPr>
            <a:spLocks noGrp="1"/>
          </p:cNvSpPr>
          <p:nvPr>
            <p:ph type="sldNum" sz="quarter" idx="12"/>
          </p:nvPr>
        </p:nvSpPr>
        <p:spPr/>
        <p:txBody>
          <a:bodyPr/>
          <a:lstStyle/>
          <a:p>
            <a:fld id="{1FF8C119-1456-4AA5-994D-E456CB82C579}" type="slidenum">
              <a:rPr lang="es-GT" smtClean="0"/>
              <a:t>‹Nº›</a:t>
            </a:fld>
            <a:endParaRPr lang="es-GT"/>
          </a:p>
        </p:txBody>
      </p:sp>
    </p:spTree>
    <p:extLst>
      <p:ext uri="{BB962C8B-B14F-4D97-AF65-F5344CB8AC3E}">
        <p14:creationId xmlns:p14="http://schemas.microsoft.com/office/powerpoint/2010/main" val="408045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A534D3-F152-0EF7-F0D7-2C8F4FAE15E8}"/>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fecha 2">
            <a:extLst>
              <a:ext uri="{FF2B5EF4-FFF2-40B4-BE49-F238E27FC236}">
                <a16:creationId xmlns:a16="http://schemas.microsoft.com/office/drawing/2014/main" id="{7A5CF726-9A80-619C-1D37-AD6B2141B21F}"/>
              </a:ext>
            </a:extLst>
          </p:cNvPr>
          <p:cNvSpPr>
            <a:spLocks noGrp="1"/>
          </p:cNvSpPr>
          <p:nvPr>
            <p:ph type="dt" sz="half" idx="10"/>
          </p:nvPr>
        </p:nvSpPr>
        <p:spPr/>
        <p:txBody>
          <a:bodyPr/>
          <a:lstStyle/>
          <a:p>
            <a:fld id="{37A9F07D-03E5-4B6B-89BF-579B1EB0063F}" type="datetimeFigureOut">
              <a:rPr lang="es-GT" smtClean="0"/>
              <a:t>6/09/2024</a:t>
            </a:fld>
            <a:endParaRPr lang="es-GT"/>
          </a:p>
        </p:txBody>
      </p:sp>
      <p:sp>
        <p:nvSpPr>
          <p:cNvPr id="4" name="Marcador de pie de página 3">
            <a:extLst>
              <a:ext uri="{FF2B5EF4-FFF2-40B4-BE49-F238E27FC236}">
                <a16:creationId xmlns:a16="http://schemas.microsoft.com/office/drawing/2014/main" id="{D604D4D1-D402-CABB-BCCC-D392E86917E2}"/>
              </a:ext>
            </a:extLst>
          </p:cNvPr>
          <p:cNvSpPr>
            <a:spLocks noGrp="1"/>
          </p:cNvSpPr>
          <p:nvPr>
            <p:ph type="ftr" sz="quarter" idx="11"/>
          </p:nvPr>
        </p:nvSpPr>
        <p:spPr/>
        <p:txBody>
          <a:bodyPr/>
          <a:lstStyle/>
          <a:p>
            <a:endParaRPr lang="es-GT"/>
          </a:p>
        </p:txBody>
      </p:sp>
      <p:sp>
        <p:nvSpPr>
          <p:cNvPr id="5" name="Marcador de número de diapositiva 4">
            <a:extLst>
              <a:ext uri="{FF2B5EF4-FFF2-40B4-BE49-F238E27FC236}">
                <a16:creationId xmlns:a16="http://schemas.microsoft.com/office/drawing/2014/main" id="{32707E89-5041-C6D4-4B98-CF38AB9537D3}"/>
              </a:ext>
            </a:extLst>
          </p:cNvPr>
          <p:cNvSpPr>
            <a:spLocks noGrp="1"/>
          </p:cNvSpPr>
          <p:nvPr>
            <p:ph type="sldNum" sz="quarter" idx="12"/>
          </p:nvPr>
        </p:nvSpPr>
        <p:spPr/>
        <p:txBody>
          <a:bodyPr/>
          <a:lstStyle/>
          <a:p>
            <a:fld id="{1FF8C119-1456-4AA5-994D-E456CB82C579}" type="slidenum">
              <a:rPr lang="es-GT" smtClean="0"/>
              <a:t>‹Nº›</a:t>
            </a:fld>
            <a:endParaRPr lang="es-GT"/>
          </a:p>
        </p:txBody>
      </p:sp>
    </p:spTree>
    <p:extLst>
      <p:ext uri="{BB962C8B-B14F-4D97-AF65-F5344CB8AC3E}">
        <p14:creationId xmlns:p14="http://schemas.microsoft.com/office/powerpoint/2010/main" val="50389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65D9A14-7CD1-1143-61DC-078ED6653380}"/>
              </a:ext>
            </a:extLst>
          </p:cNvPr>
          <p:cNvSpPr>
            <a:spLocks noGrp="1"/>
          </p:cNvSpPr>
          <p:nvPr>
            <p:ph type="dt" sz="half" idx="10"/>
          </p:nvPr>
        </p:nvSpPr>
        <p:spPr/>
        <p:txBody>
          <a:bodyPr/>
          <a:lstStyle/>
          <a:p>
            <a:fld id="{37A9F07D-03E5-4B6B-89BF-579B1EB0063F}" type="datetimeFigureOut">
              <a:rPr lang="es-GT" smtClean="0"/>
              <a:t>6/09/2024</a:t>
            </a:fld>
            <a:endParaRPr lang="es-GT"/>
          </a:p>
        </p:txBody>
      </p:sp>
      <p:sp>
        <p:nvSpPr>
          <p:cNvPr id="3" name="Marcador de pie de página 2">
            <a:extLst>
              <a:ext uri="{FF2B5EF4-FFF2-40B4-BE49-F238E27FC236}">
                <a16:creationId xmlns:a16="http://schemas.microsoft.com/office/drawing/2014/main" id="{0273546B-41BB-E299-5933-959130848AC9}"/>
              </a:ext>
            </a:extLst>
          </p:cNvPr>
          <p:cNvSpPr>
            <a:spLocks noGrp="1"/>
          </p:cNvSpPr>
          <p:nvPr>
            <p:ph type="ftr" sz="quarter" idx="11"/>
          </p:nvPr>
        </p:nvSpPr>
        <p:spPr/>
        <p:txBody>
          <a:bodyPr/>
          <a:lstStyle/>
          <a:p>
            <a:endParaRPr lang="es-GT"/>
          </a:p>
        </p:txBody>
      </p:sp>
      <p:sp>
        <p:nvSpPr>
          <p:cNvPr id="4" name="Marcador de número de diapositiva 3">
            <a:extLst>
              <a:ext uri="{FF2B5EF4-FFF2-40B4-BE49-F238E27FC236}">
                <a16:creationId xmlns:a16="http://schemas.microsoft.com/office/drawing/2014/main" id="{79A430E2-8828-D729-6266-A693838AD603}"/>
              </a:ext>
            </a:extLst>
          </p:cNvPr>
          <p:cNvSpPr>
            <a:spLocks noGrp="1"/>
          </p:cNvSpPr>
          <p:nvPr>
            <p:ph type="sldNum" sz="quarter" idx="12"/>
          </p:nvPr>
        </p:nvSpPr>
        <p:spPr/>
        <p:txBody>
          <a:bodyPr/>
          <a:lstStyle/>
          <a:p>
            <a:fld id="{1FF8C119-1456-4AA5-994D-E456CB82C579}" type="slidenum">
              <a:rPr lang="es-GT" smtClean="0"/>
              <a:t>‹Nº›</a:t>
            </a:fld>
            <a:endParaRPr lang="es-GT"/>
          </a:p>
        </p:txBody>
      </p:sp>
    </p:spTree>
    <p:extLst>
      <p:ext uri="{BB962C8B-B14F-4D97-AF65-F5344CB8AC3E}">
        <p14:creationId xmlns:p14="http://schemas.microsoft.com/office/powerpoint/2010/main" val="577136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173CE0-A6C1-1A65-C3C2-F0E7169F5E1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GT"/>
          </a:p>
        </p:txBody>
      </p:sp>
      <p:sp>
        <p:nvSpPr>
          <p:cNvPr id="3" name="Marcador de contenido 2">
            <a:extLst>
              <a:ext uri="{FF2B5EF4-FFF2-40B4-BE49-F238E27FC236}">
                <a16:creationId xmlns:a16="http://schemas.microsoft.com/office/drawing/2014/main" id="{3C17B503-1C67-80F8-7573-8A99DFE8CE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texto 3">
            <a:extLst>
              <a:ext uri="{FF2B5EF4-FFF2-40B4-BE49-F238E27FC236}">
                <a16:creationId xmlns:a16="http://schemas.microsoft.com/office/drawing/2014/main" id="{4FBE57DC-0409-7EDB-A75D-B2255E561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15BC228-2106-67F8-134C-B5EF419922FF}"/>
              </a:ext>
            </a:extLst>
          </p:cNvPr>
          <p:cNvSpPr>
            <a:spLocks noGrp="1"/>
          </p:cNvSpPr>
          <p:nvPr>
            <p:ph type="dt" sz="half" idx="10"/>
          </p:nvPr>
        </p:nvSpPr>
        <p:spPr/>
        <p:txBody>
          <a:bodyPr/>
          <a:lstStyle/>
          <a:p>
            <a:fld id="{37A9F07D-03E5-4B6B-89BF-579B1EB0063F}" type="datetimeFigureOut">
              <a:rPr lang="es-GT" smtClean="0"/>
              <a:t>6/09/2024</a:t>
            </a:fld>
            <a:endParaRPr lang="es-GT"/>
          </a:p>
        </p:txBody>
      </p:sp>
      <p:sp>
        <p:nvSpPr>
          <p:cNvPr id="6" name="Marcador de pie de página 5">
            <a:extLst>
              <a:ext uri="{FF2B5EF4-FFF2-40B4-BE49-F238E27FC236}">
                <a16:creationId xmlns:a16="http://schemas.microsoft.com/office/drawing/2014/main" id="{EE7FD93C-0818-692B-8774-5CB7590C5412}"/>
              </a:ext>
            </a:extLst>
          </p:cNvPr>
          <p:cNvSpPr>
            <a:spLocks noGrp="1"/>
          </p:cNvSpPr>
          <p:nvPr>
            <p:ph type="ftr" sz="quarter" idx="11"/>
          </p:nvPr>
        </p:nvSpPr>
        <p:spPr/>
        <p:txBody>
          <a:bodyPr/>
          <a:lstStyle/>
          <a:p>
            <a:endParaRPr lang="es-GT"/>
          </a:p>
        </p:txBody>
      </p:sp>
      <p:sp>
        <p:nvSpPr>
          <p:cNvPr id="7" name="Marcador de número de diapositiva 6">
            <a:extLst>
              <a:ext uri="{FF2B5EF4-FFF2-40B4-BE49-F238E27FC236}">
                <a16:creationId xmlns:a16="http://schemas.microsoft.com/office/drawing/2014/main" id="{FB6C9649-5D31-DB07-94AA-3587BA47EE20}"/>
              </a:ext>
            </a:extLst>
          </p:cNvPr>
          <p:cNvSpPr>
            <a:spLocks noGrp="1"/>
          </p:cNvSpPr>
          <p:nvPr>
            <p:ph type="sldNum" sz="quarter" idx="12"/>
          </p:nvPr>
        </p:nvSpPr>
        <p:spPr/>
        <p:txBody>
          <a:bodyPr/>
          <a:lstStyle/>
          <a:p>
            <a:fld id="{1FF8C119-1456-4AA5-994D-E456CB82C579}" type="slidenum">
              <a:rPr lang="es-GT" smtClean="0"/>
              <a:t>‹Nº›</a:t>
            </a:fld>
            <a:endParaRPr lang="es-GT"/>
          </a:p>
        </p:txBody>
      </p:sp>
    </p:spTree>
    <p:extLst>
      <p:ext uri="{BB962C8B-B14F-4D97-AF65-F5344CB8AC3E}">
        <p14:creationId xmlns:p14="http://schemas.microsoft.com/office/powerpoint/2010/main" val="3652781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709026-0108-2D33-6B88-04AC7C42FB5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GT"/>
          </a:p>
        </p:txBody>
      </p:sp>
      <p:sp>
        <p:nvSpPr>
          <p:cNvPr id="3" name="Marcador de posición de imagen 2">
            <a:extLst>
              <a:ext uri="{FF2B5EF4-FFF2-40B4-BE49-F238E27FC236}">
                <a16:creationId xmlns:a16="http://schemas.microsoft.com/office/drawing/2014/main" id="{7C651B8E-7F4D-B47A-5D06-472DAB6F74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GT"/>
          </a:p>
        </p:txBody>
      </p:sp>
      <p:sp>
        <p:nvSpPr>
          <p:cNvPr id="4" name="Marcador de texto 3">
            <a:extLst>
              <a:ext uri="{FF2B5EF4-FFF2-40B4-BE49-F238E27FC236}">
                <a16:creationId xmlns:a16="http://schemas.microsoft.com/office/drawing/2014/main" id="{588B8E4A-7D02-3369-792C-F25BD26537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D871584-1F05-6648-34EC-3F1A4E9A9514}"/>
              </a:ext>
            </a:extLst>
          </p:cNvPr>
          <p:cNvSpPr>
            <a:spLocks noGrp="1"/>
          </p:cNvSpPr>
          <p:nvPr>
            <p:ph type="dt" sz="half" idx="10"/>
          </p:nvPr>
        </p:nvSpPr>
        <p:spPr/>
        <p:txBody>
          <a:bodyPr/>
          <a:lstStyle/>
          <a:p>
            <a:fld id="{37A9F07D-03E5-4B6B-89BF-579B1EB0063F}" type="datetimeFigureOut">
              <a:rPr lang="es-GT" smtClean="0"/>
              <a:t>6/09/2024</a:t>
            </a:fld>
            <a:endParaRPr lang="es-GT"/>
          </a:p>
        </p:txBody>
      </p:sp>
      <p:sp>
        <p:nvSpPr>
          <p:cNvPr id="6" name="Marcador de pie de página 5">
            <a:extLst>
              <a:ext uri="{FF2B5EF4-FFF2-40B4-BE49-F238E27FC236}">
                <a16:creationId xmlns:a16="http://schemas.microsoft.com/office/drawing/2014/main" id="{A5C68B13-E32C-CA0D-AE95-8508FA7295BA}"/>
              </a:ext>
            </a:extLst>
          </p:cNvPr>
          <p:cNvSpPr>
            <a:spLocks noGrp="1"/>
          </p:cNvSpPr>
          <p:nvPr>
            <p:ph type="ftr" sz="quarter" idx="11"/>
          </p:nvPr>
        </p:nvSpPr>
        <p:spPr/>
        <p:txBody>
          <a:bodyPr/>
          <a:lstStyle/>
          <a:p>
            <a:endParaRPr lang="es-GT"/>
          </a:p>
        </p:txBody>
      </p:sp>
      <p:sp>
        <p:nvSpPr>
          <p:cNvPr id="7" name="Marcador de número de diapositiva 6">
            <a:extLst>
              <a:ext uri="{FF2B5EF4-FFF2-40B4-BE49-F238E27FC236}">
                <a16:creationId xmlns:a16="http://schemas.microsoft.com/office/drawing/2014/main" id="{3AFE0EAB-CB7F-8042-60AE-7FF3B716365D}"/>
              </a:ext>
            </a:extLst>
          </p:cNvPr>
          <p:cNvSpPr>
            <a:spLocks noGrp="1"/>
          </p:cNvSpPr>
          <p:nvPr>
            <p:ph type="sldNum" sz="quarter" idx="12"/>
          </p:nvPr>
        </p:nvSpPr>
        <p:spPr/>
        <p:txBody>
          <a:bodyPr/>
          <a:lstStyle/>
          <a:p>
            <a:fld id="{1FF8C119-1456-4AA5-994D-E456CB82C579}" type="slidenum">
              <a:rPr lang="es-GT" smtClean="0"/>
              <a:t>‹Nº›</a:t>
            </a:fld>
            <a:endParaRPr lang="es-GT"/>
          </a:p>
        </p:txBody>
      </p:sp>
    </p:spTree>
    <p:extLst>
      <p:ext uri="{BB962C8B-B14F-4D97-AF65-F5344CB8AC3E}">
        <p14:creationId xmlns:p14="http://schemas.microsoft.com/office/powerpoint/2010/main" val="2266409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7AAE61B-D526-278A-BDF0-12858D184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C6E2253E-8DAF-B33D-4942-070859749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860BB90B-C3AE-EE8E-6A06-818B6B7584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9F07D-03E5-4B6B-89BF-579B1EB0063F}" type="datetimeFigureOut">
              <a:rPr lang="es-GT" smtClean="0"/>
              <a:t>6/09/2024</a:t>
            </a:fld>
            <a:endParaRPr lang="es-GT"/>
          </a:p>
        </p:txBody>
      </p:sp>
      <p:sp>
        <p:nvSpPr>
          <p:cNvPr id="5" name="Marcador de pie de página 4">
            <a:extLst>
              <a:ext uri="{FF2B5EF4-FFF2-40B4-BE49-F238E27FC236}">
                <a16:creationId xmlns:a16="http://schemas.microsoft.com/office/drawing/2014/main" id="{6C5AE9B5-2FBF-8D69-F0EC-8EA6799ECB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GT"/>
          </a:p>
        </p:txBody>
      </p:sp>
      <p:sp>
        <p:nvSpPr>
          <p:cNvPr id="6" name="Marcador de número de diapositiva 5">
            <a:extLst>
              <a:ext uri="{FF2B5EF4-FFF2-40B4-BE49-F238E27FC236}">
                <a16:creationId xmlns:a16="http://schemas.microsoft.com/office/drawing/2014/main" id="{3A7BB960-FEDC-51A4-7186-FE1FDCE21E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8C119-1456-4AA5-994D-E456CB82C579}" type="slidenum">
              <a:rPr lang="es-GT" smtClean="0"/>
              <a:t>‹Nº›</a:t>
            </a:fld>
            <a:endParaRPr lang="es-GT"/>
          </a:p>
        </p:txBody>
      </p:sp>
      <p:sp>
        <p:nvSpPr>
          <p:cNvPr id="8" name="CuadroTexto 7">
            <a:extLst>
              <a:ext uri="{FF2B5EF4-FFF2-40B4-BE49-F238E27FC236}">
                <a16:creationId xmlns:a16="http://schemas.microsoft.com/office/drawing/2014/main" id="{1CFCC08E-0004-1980-EF77-D354D6B4AFBE}"/>
              </a:ext>
            </a:extLst>
          </p:cNvPr>
          <p:cNvSpPr txBox="1"/>
          <p:nvPr userDrawn="1">
            <p:extLst>
              <p:ext uri="{1162E1C5-73C7-4A58-AE30-91384D911F3F}">
                <p184:classification xmlns:p184="http://schemas.microsoft.com/office/powerpoint/2018/4/main" val="hdr"/>
              </p:ext>
            </p:extLst>
          </p:nvPr>
        </p:nvSpPr>
        <p:spPr>
          <a:xfrm>
            <a:off x="10688638" y="63500"/>
            <a:ext cx="1474787" cy="152400"/>
          </a:xfrm>
          <a:prstGeom prst="rect">
            <a:avLst/>
          </a:prstGeom>
        </p:spPr>
        <p:txBody>
          <a:bodyPr horzOverflow="overflow" lIns="0" tIns="0" rIns="0" bIns="0">
            <a:spAutoFit/>
          </a:bodyPr>
          <a:lstStyle/>
          <a:p>
            <a:pPr algn="l"/>
            <a:r>
              <a:rPr lang="es-GT" sz="1000">
                <a:solidFill>
                  <a:srgbClr val="BDBDBD"/>
                </a:solidFill>
                <a:latin typeface="Arial" panose="020B0604020202020204" pitchFamily="34" charset="0"/>
                <a:cs typeface="Arial" panose="020B0604020202020204" pitchFamily="34" charset="0"/>
              </a:rPr>
              <a:t>DOCUMENTO INTERNO</a:t>
            </a:r>
          </a:p>
        </p:txBody>
      </p:sp>
    </p:spTree>
    <p:extLst>
      <p:ext uri="{BB962C8B-B14F-4D97-AF65-F5344CB8AC3E}">
        <p14:creationId xmlns:p14="http://schemas.microsoft.com/office/powerpoint/2010/main" val="533060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12.sv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4.sv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16.sv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8.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6A01BD0-EB55-199F-56C2-59FD346A9BA6}"/>
              </a:ext>
            </a:extLst>
          </p:cNvPr>
          <p:cNvPicPr>
            <a:picLocks noChangeAspect="1"/>
          </p:cNvPicPr>
          <p:nvPr/>
        </p:nvPicPr>
        <p:blipFill rotWithShape="1">
          <a:blip r:embed="rId3">
            <a:alphaModFix amt="68000"/>
          </a:blip>
          <a:srcRect l="54717"/>
          <a:stretch/>
        </p:blipFill>
        <p:spPr>
          <a:xfrm>
            <a:off x="176893" y="-900872"/>
            <a:ext cx="3759002" cy="8659744"/>
          </a:xfrm>
          <a:prstGeom prst="rect">
            <a:avLst/>
          </a:prstGeom>
          <a:effectLst>
            <a:outerShdw blurRad="50800" dist="38100" dir="2700000" algn="tl" rotWithShape="0">
              <a:prstClr val="black">
                <a:alpha val="40000"/>
              </a:prstClr>
            </a:outerShdw>
            <a:reflection stA="46285" endPos="65000" dist="50800" dir="5400000" sy="-100000" algn="bl" rotWithShape="0"/>
          </a:effectLst>
        </p:spPr>
      </p:pic>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3249265" y="1261796"/>
            <a:ext cx="8255163" cy="1909763"/>
          </a:xfrm>
        </p:spPr>
        <p:txBody>
          <a:bodyPr>
            <a:normAutofit/>
          </a:bodyPr>
          <a:lstStyle/>
          <a:p>
            <a:pPr algn="l"/>
            <a:r>
              <a:rPr lang="es-ES" b="1">
                <a:solidFill>
                  <a:srgbClr val="00AFA9"/>
                </a:solidFill>
                <a:latin typeface="Arial Black" panose="020B0604020202020204" pitchFamily="34" charset="0"/>
                <a:cs typeface="Arial Black" panose="020B0604020202020204" pitchFamily="34" charset="0"/>
              </a:rPr>
              <a:t>CAMBIO DE CORTE EN SCORE</a:t>
            </a:r>
            <a:endParaRPr lang="es-GT" b="1">
              <a:solidFill>
                <a:srgbClr val="00AFA9"/>
              </a:solidFill>
              <a:latin typeface="Arial Black" panose="020B0604020202020204" pitchFamily="34" charset="0"/>
              <a:cs typeface="Arial Black" panose="020B0604020202020204" pitchFamily="34" charset="0"/>
            </a:endParaRPr>
          </a:p>
        </p:txBody>
      </p:sp>
      <p:sp>
        <p:nvSpPr>
          <p:cNvPr id="3" name="Subtítulo 2">
            <a:extLst>
              <a:ext uri="{FF2B5EF4-FFF2-40B4-BE49-F238E27FC236}">
                <a16:creationId xmlns:a16="http://schemas.microsoft.com/office/drawing/2014/main" id="{03631384-DA6B-8308-BDA5-6A18208158FF}"/>
              </a:ext>
            </a:extLst>
          </p:cNvPr>
          <p:cNvSpPr>
            <a:spLocks noGrp="1"/>
          </p:cNvSpPr>
          <p:nvPr>
            <p:ph type="subTitle" idx="1"/>
          </p:nvPr>
        </p:nvSpPr>
        <p:spPr>
          <a:xfrm>
            <a:off x="3249264" y="3095215"/>
            <a:ext cx="7754357" cy="423424"/>
          </a:xfrm>
        </p:spPr>
        <p:txBody>
          <a:bodyPr>
            <a:noAutofit/>
          </a:bodyPr>
          <a:lstStyle/>
          <a:p>
            <a:pPr algn="l"/>
            <a:r>
              <a:rPr lang="es-ES" b="1" i="1">
                <a:solidFill>
                  <a:schemeClr val="tx1">
                    <a:lumMod val="75000"/>
                    <a:lumOff val="25000"/>
                  </a:schemeClr>
                </a:solidFill>
                <a:latin typeface="TT Interphases" panose="02000503020000020004" pitchFamily="2" charset="0"/>
                <a:cs typeface="Aharoni" panose="02010803020104030203" pitchFamily="2" charset="-79"/>
              </a:rPr>
              <a:t>Ministerio de Educación y Ministerio de Salud</a:t>
            </a:r>
            <a:endParaRPr lang="es-GT" b="1" i="1">
              <a:solidFill>
                <a:schemeClr val="tx1">
                  <a:lumMod val="75000"/>
                  <a:lumOff val="25000"/>
                </a:schemeClr>
              </a:solidFill>
              <a:latin typeface="TT Interphases" panose="02000503020000020004" pitchFamily="2" charset="0"/>
              <a:cs typeface="Aharoni" panose="02010803020104030203" pitchFamily="2" charset="-79"/>
            </a:endParaRPr>
          </a:p>
        </p:txBody>
      </p:sp>
      <p:grpSp>
        <p:nvGrpSpPr>
          <p:cNvPr id="16" name="Grupo 15">
            <a:extLst>
              <a:ext uri="{FF2B5EF4-FFF2-40B4-BE49-F238E27FC236}">
                <a16:creationId xmlns:a16="http://schemas.microsoft.com/office/drawing/2014/main" id="{E0B6E311-1F3E-1422-227F-796BB3F3627A}"/>
              </a:ext>
            </a:extLst>
          </p:cNvPr>
          <p:cNvGrpSpPr/>
          <p:nvPr/>
        </p:nvGrpSpPr>
        <p:grpSpPr>
          <a:xfrm rot="5400000">
            <a:off x="5528397" y="1838753"/>
            <a:ext cx="45719" cy="3988904"/>
            <a:chOff x="4126690" y="2712811"/>
            <a:chExt cx="45719" cy="3988904"/>
          </a:xfrm>
          <a:solidFill>
            <a:schemeClr val="tx1">
              <a:lumMod val="50000"/>
              <a:lumOff val="50000"/>
            </a:schemeClr>
          </a:solidFill>
        </p:grpSpPr>
        <p:cxnSp>
          <p:nvCxnSpPr>
            <p:cNvPr id="11" name="Conector recto 10">
              <a:extLst>
                <a:ext uri="{FF2B5EF4-FFF2-40B4-BE49-F238E27FC236}">
                  <a16:creationId xmlns:a16="http://schemas.microsoft.com/office/drawing/2014/main" id="{F34519C3-A201-037B-140C-C5A2938F4866}"/>
                </a:ext>
              </a:extLst>
            </p:cNvPr>
            <p:cNvCxnSpPr>
              <a:cxnSpLocks/>
            </p:cNvCxnSpPr>
            <p:nvPr/>
          </p:nvCxnSpPr>
          <p:spPr>
            <a:xfrm rot="16200000" flipH="1">
              <a:off x="2220219" y="4761243"/>
              <a:ext cx="3880945" cy="0"/>
            </a:xfrm>
            <a:prstGeom prst="line">
              <a:avLst/>
            </a:prstGeom>
            <a:grpFill/>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ángulo 13">
              <a:extLst>
                <a:ext uri="{FF2B5EF4-FFF2-40B4-BE49-F238E27FC236}">
                  <a16:creationId xmlns:a16="http://schemas.microsoft.com/office/drawing/2014/main" id="{D65C7212-17E7-5624-8DF9-72A3FCF8BCB9}"/>
                </a:ext>
              </a:extLst>
            </p:cNvPr>
            <p:cNvSpPr/>
            <p:nvPr/>
          </p:nvSpPr>
          <p:spPr>
            <a:xfrm>
              <a:off x="4126690" y="2712811"/>
              <a:ext cx="45719" cy="506171"/>
            </a:xfrm>
            <a:prstGeom prst="rect">
              <a:avLst/>
            </a:prstGeom>
            <a:grp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21" name="Imagen 20">
            <a:extLst>
              <a:ext uri="{FF2B5EF4-FFF2-40B4-BE49-F238E27FC236}">
                <a16:creationId xmlns:a16="http://schemas.microsoft.com/office/drawing/2014/main" id="{0096B068-3144-2AFE-B936-97646E014232}"/>
              </a:ext>
            </a:extLst>
          </p:cNvPr>
          <p:cNvPicPr>
            <a:picLocks noChangeAspect="1"/>
          </p:cNvPicPr>
          <p:nvPr/>
        </p:nvPicPr>
        <p:blipFill>
          <a:blip r:embed="rId4"/>
          <a:stretch>
            <a:fillRect/>
          </a:stretch>
        </p:blipFill>
        <p:spPr>
          <a:xfrm>
            <a:off x="6216391" y="4494850"/>
            <a:ext cx="4220817" cy="1350661"/>
          </a:xfrm>
          <a:prstGeom prst="rect">
            <a:avLst/>
          </a:prstGeom>
        </p:spPr>
      </p:pic>
      <p:pic>
        <p:nvPicPr>
          <p:cNvPr id="4" name="Imagen 3">
            <a:extLst>
              <a:ext uri="{FF2B5EF4-FFF2-40B4-BE49-F238E27FC236}">
                <a16:creationId xmlns:a16="http://schemas.microsoft.com/office/drawing/2014/main" id="{C305093F-F5CB-8908-6E32-B0FDDFE37A46}"/>
              </a:ext>
            </a:extLst>
          </p:cNvPr>
          <p:cNvPicPr>
            <a:picLocks noChangeAspect="1"/>
          </p:cNvPicPr>
          <p:nvPr/>
        </p:nvPicPr>
        <p:blipFill>
          <a:blip r:embed="rId5"/>
          <a:stretch>
            <a:fillRect/>
          </a:stretch>
        </p:blipFill>
        <p:spPr>
          <a:xfrm>
            <a:off x="-8400" y="-336912"/>
            <a:ext cx="2976887" cy="7287678"/>
          </a:xfrm>
          <a:prstGeom prst="rect">
            <a:avLst/>
          </a:prstGeom>
        </p:spPr>
      </p:pic>
    </p:spTree>
    <p:extLst>
      <p:ext uri="{BB962C8B-B14F-4D97-AF65-F5344CB8AC3E}">
        <p14:creationId xmlns:p14="http://schemas.microsoft.com/office/powerpoint/2010/main" val="3573979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Imagen 32">
            <a:extLst>
              <a:ext uri="{FF2B5EF4-FFF2-40B4-BE49-F238E27FC236}">
                <a16:creationId xmlns:a16="http://schemas.microsoft.com/office/drawing/2014/main" id="{3EC23D88-9B50-030F-39DD-B4729DCF446A}"/>
              </a:ext>
            </a:extLst>
          </p:cNvPr>
          <p:cNvPicPr>
            <a:picLocks noChangeAspect="1"/>
          </p:cNvPicPr>
          <p:nvPr/>
        </p:nvPicPr>
        <p:blipFill>
          <a:blip r:embed="rId3"/>
          <a:stretch>
            <a:fillRect/>
          </a:stretch>
        </p:blipFill>
        <p:spPr>
          <a:xfrm>
            <a:off x="785826" y="2674147"/>
            <a:ext cx="4115374" cy="2181529"/>
          </a:xfrm>
          <a:prstGeom prst="rect">
            <a:avLst/>
          </a:prstGeom>
        </p:spPr>
      </p:pic>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Justificación Técnica</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4">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5">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6">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B6769D80-CDE4-8FE5-4494-20ED58CB7A01}"/>
              </a:ext>
            </a:extLst>
          </p:cNvPr>
          <p:cNvSpPr txBox="1"/>
          <p:nvPr/>
        </p:nvSpPr>
        <p:spPr>
          <a:xfrm>
            <a:off x="2019198" y="129525"/>
            <a:ext cx="10113374" cy="954107"/>
          </a:xfrm>
          <a:prstGeom prst="rect">
            <a:avLst/>
          </a:prstGeom>
          <a:noFill/>
        </p:spPr>
        <p:txBody>
          <a:bodyPr wrap="square" rtlCol="0">
            <a:spAutoFit/>
          </a:bodyPr>
          <a:lstStyle/>
          <a:p>
            <a:pPr algn="ctr"/>
            <a:r>
              <a:rPr lang="es-ES" sz="2800">
                <a:solidFill>
                  <a:srgbClr val="00B6B0"/>
                </a:solidFill>
                <a:latin typeface="Arial Black" panose="020B0A04020102020204" pitchFamily="34" charset="0"/>
              </a:rPr>
              <a:t>Analizar proporción malos sobre buenos y hacer prueba de hipótesis</a:t>
            </a:r>
            <a:endParaRPr lang="es-GT" sz="2800">
              <a:solidFill>
                <a:srgbClr val="00B6B0"/>
              </a:solidFill>
              <a:latin typeface="Arial Black" panose="020B0A04020102020204" pitchFamily="34" charset="0"/>
            </a:endParaRPr>
          </a:p>
        </p:txBody>
      </p:sp>
      <p:cxnSp>
        <p:nvCxnSpPr>
          <p:cNvPr id="31" name="Conector recto 30">
            <a:extLst>
              <a:ext uri="{FF2B5EF4-FFF2-40B4-BE49-F238E27FC236}">
                <a16:creationId xmlns:a16="http://schemas.microsoft.com/office/drawing/2014/main" id="{02D920BD-7E6E-15C2-2A16-B5C2AB417E7E}"/>
              </a:ext>
            </a:extLst>
          </p:cNvPr>
          <p:cNvCxnSpPr>
            <a:cxnSpLocks/>
          </p:cNvCxnSpPr>
          <p:nvPr/>
        </p:nvCxnSpPr>
        <p:spPr>
          <a:xfrm>
            <a:off x="6365708" y="2488019"/>
            <a:ext cx="0" cy="2331095"/>
          </a:xfrm>
          <a:prstGeom prst="line">
            <a:avLst/>
          </a:prstGeom>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6B300956-E0C2-7731-04B0-9F6EA1582B51}"/>
              </a:ext>
            </a:extLst>
          </p:cNvPr>
          <p:cNvSpPr txBox="1"/>
          <p:nvPr/>
        </p:nvSpPr>
        <p:spPr>
          <a:xfrm>
            <a:off x="-796183" y="2177824"/>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MINEDUC</a:t>
            </a:r>
            <a:endParaRPr lang="es-GT" sz="2400">
              <a:solidFill>
                <a:srgbClr val="E21570"/>
              </a:solidFill>
              <a:latin typeface="Arial" panose="020B0604020202020204" pitchFamily="34" charset="0"/>
              <a:cs typeface="Arial" panose="020B0604020202020204" pitchFamily="34" charset="0"/>
            </a:endParaRPr>
          </a:p>
        </p:txBody>
      </p:sp>
      <p:sp>
        <p:nvSpPr>
          <p:cNvPr id="41" name="CuadroTexto 40">
            <a:extLst>
              <a:ext uri="{FF2B5EF4-FFF2-40B4-BE49-F238E27FC236}">
                <a16:creationId xmlns:a16="http://schemas.microsoft.com/office/drawing/2014/main" id="{6C4CF349-50D7-6FCC-A282-ABDF8F186833}"/>
              </a:ext>
            </a:extLst>
          </p:cNvPr>
          <p:cNvSpPr txBox="1"/>
          <p:nvPr/>
        </p:nvSpPr>
        <p:spPr>
          <a:xfrm>
            <a:off x="5384504" y="2289003"/>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MSPAS</a:t>
            </a:r>
            <a:endParaRPr lang="es-GT" sz="2400">
              <a:solidFill>
                <a:srgbClr val="E21570"/>
              </a:solidFill>
              <a:latin typeface="Arial" panose="020B0604020202020204" pitchFamily="34" charset="0"/>
              <a:cs typeface="Arial" panose="020B0604020202020204" pitchFamily="34" charset="0"/>
            </a:endParaRPr>
          </a:p>
        </p:txBody>
      </p:sp>
      <p:sp>
        <p:nvSpPr>
          <p:cNvPr id="16" name="Elipse 15">
            <a:extLst>
              <a:ext uri="{FF2B5EF4-FFF2-40B4-BE49-F238E27FC236}">
                <a16:creationId xmlns:a16="http://schemas.microsoft.com/office/drawing/2014/main" id="{82016597-7A72-13C2-4FA7-03216AC4244F}"/>
              </a:ext>
            </a:extLst>
          </p:cNvPr>
          <p:cNvSpPr/>
          <p:nvPr/>
        </p:nvSpPr>
        <p:spPr>
          <a:xfrm>
            <a:off x="498602" y="4514883"/>
            <a:ext cx="4722731" cy="461665"/>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17" name="CuadroTexto 16">
            <a:extLst>
              <a:ext uri="{FF2B5EF4-FFF2-40B4-BE49-F238E27FC236}">
                <a16:creationId xmlns:a16="http://schemas.microsoft.com/office/drawing/2014/main" id="{B3075AFB-FF72-84C3-6C03-2D520639E45E}"/>
              </a:ext>
            </a:extLst>
          </p:cNvPr>
          <p:cNvSpPr txBox="1"/>
          <p:nvPr/>
        </p:nvSpPr>
        <p:spPr>
          <a:xfrm>
            <a:off x="820880" y="5087727"/>
            <a:ext cx="10550239" cy="707886"/>
          </a:xfrm>
          <a:prstGeom prst="rect">
            <a:avLst/>
          </a:prstGeom>
          <a:noFill/>
        </p:spPr>
        <p:txBody>
          <a:bodyPr wrap="square" rtlCol="0">
            <a:spAutoFit/>
          </a:bodyPr>
          <a:lstStyle/>
          <a:p>
            <a:pPr algn="ctr"/>
            <a:r>
              <a:rPr lang="es-ES" sz="2000">
                <a:latin typeface="Arial" panose="020B0604020202020204" pitchFamily="34" charset="0"/>
                <a:cs typeface="Arial" panose="020B0604020202020204" pitchFamily="34" charset="0"/>
              </a:rPr>
              <a:t>Elegimos el extremo derecho del intervalo y hacemos la prueba de</a:t>
            </a:r>
            <a:r>
              <a:rPr lang="es-GT" sz="2000">
                <a:latin typeface="Arial" panose="020B0604020202020204" pitchFamily="34" charset="0"/>
                <a:cs typeface="Arial" panose="020B0604020202020204" pitchFamily="34" charset="0"/>
              </a:rPr>
              <a:t> hipótesis de que, bajo este nuevo corte de codeudor, un cliente moroso sea detectado.</a:t>
            </a:r>
            <a:endParaRPr lang="es-ES" sz="2000">
              <a:latin typeface="Arial" panose="020B0604020202020204" pitchFamily="34" charset="0"/>
              <a:cs typeface="Arial" panose="020B0604020202020204" pitchFamily="34" charset="0"/>
            </a:endParaRPr>
          </a:p>
        </p:txBody>
      </p:sp>
      <p:sp>
        <p:nvSpPr>
          <p:cNvPr id="22" name="CuadroTexto 21">
            <a:extLst>
              <a:ext uri="{FF2B5EF4-FFF2-40B4-BE49-F238E27FC236}">
                <a16:creationId xmlns:a16="http://schemas.microsoft.com/office/drawing/2014/main" id="{79087DFD-7B09-30F0-E142-967190C834FF}"/>
              </a:ext>
            </a:extLst>
          </p:cNvPr>
          <p:cNvSpPr txBox="1"/>
          <p:nvPr/>
        </p:nvSpPr>
        <p:spPr>
          <a:xfrm>
            <a:off x="267788" y="1253871"/>
            <a:ext cx="11652584" cy="646331"/>
          </a:xfrm>
          <a:prstGeom prst="rect">
            <a:avLst/>
          </a:prstGeom>
          <a:noFill/>
        </p:spPr>
        <p:txBody>
          <a:bodyPr wrap="square" rtlCol="0">
            <a:spAutoFit/>
          </a:bodyPr>
          <a:lstStyle/>
          <a:p>
            <a:pPr algn="ctr"/>
            <a:r>
              <a:rPr lang="es-ES">
                <a:latin typeface="Arial" panose="020B0604020202020204" pitchFamily="34" charset="0"/>
                <a:cs typeface="Arial" panose="020B0604020202020204" pitchFamily="34" charset="0"/>
              </a:rPr>
              <a:t>Separamos a los clientes en grupos del mismo tamaño y calculamos la proporción de clientes malos acumulados en los grupos sobre los clientes buenos acumulados.</a:t>
            </a:r>
            <a:endParaRPr lang="es-GT">
              <a:latin typeface="Arial" panose="020B0604020202020204" pitchFamily="34" charset="0"/>
              <a:cs typeface="Arial" panose="020B0604020202020204" pitchFamily="34" charset="0"/>
            </a:endParaRPr>
          </a:p>
        </p:txBody>
      </p:sp>
      <p:pic>
        <p:nvPicPr>
          <p:cNvPr id="26" name="Imagen 25">
            <a:extLst>
              <a:ext uri="{FF2B5EF4-FFF2-40B4-BE49-F238E27FC236}">
                <a16:creationId xmlns:a16="http://schemas.microsoft.com/office/drawing/2014/main" id="{2FB52F10-F35B-F6AE-1CD0-F54EE69F8D5C}"/>
              </a:ext>
            </a:extLst>
          </p:cNvPr>
          <p:cNvPicPr>
            <a:picLocks noChangeAspect="1"/>
          </p:cNvPicPr>
          <p:nvPr/>
        </p:nvPicPr>
        <p:blipFill>
          <a:blip r:embed="rId7"/>
          <a:stretch>
            <a:fillRect/>
          </a:stretch>
        </p:blipFill>
        <p:spPr>
          <a:xfrm>
            <a:off x="6724771" y="2897641"/>
            <a:ext cx="4907427" cy="1627200"/>
          </a:xfrm>
          <a:prstGeom prst="rect">
            <a:avLst/>
          </a:prstGeom>
        </p:spPr>
      </p:pic>
      <p:sp>
        <p:nvSpPr>
          <p:cNvPr id="27" name="Elipse 26">
            <a:extLst>
              <a:ext uri="{FF2B5EF4-FFF2-40B4-BE49-F238E27FC236}">
                <a16:creationId xmlns:a16="http://schemas.microsoft.com/office/drawing/2014/main" id="{39C3B09B-4E45-F9B8-8F46-54AF8D764AC4}"/>
              </a:ext>
            </a:extLst>
          </p:cNvPr>
          <p:cNvSpPr/>
          <p:nvPr/>
        </p:nvSpPr>
        <p:spPr>
          <a:xfrm>
            <a:off x="6583630" y="3730606"/>
            <a:ext cx="5230983" cy="461665"/>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28" name="CuadroTexto 27">
            <a:extLst>
              <a:ext uri="{FF2B5EF4-FFF2-40B4-BE49-F238E27FC236}">
                <a16:creationId xmlns:a16="http://schemas.microsoft.com/office/drawing/2014/main" id="{913014B6-C4CD-E5B7-78DF-E7A937F08BEE}"/>
              </a:ext>
            </a:extLst>
          </p:cNvPr>
          <p:cNvSpPr txBox="1"/>
          <p:nvPr/>
        </p:nvSpPr>
        <p:spPr>
          <a:xfrm>
            <a:off x="4308174" y="2185964"/>
            <a:ext cx="1210588" cy="369332"/>
          </a:xfrm>
          <a:prstGeom prst="rect">
            <a:avLst/>
          </a:prstGeom>
          <a:solidFill>
            <a:srgbClr val="00B6B0"/>
          </a:solidFill>
          <a:ln>
            <a:solidFill>
              <a:schemeClr val="tx1"/>
            </a:solidFill>
          </a:ln>
        </p:spPr>
        <p:txBody>
          <a:bodyPr wrap="none" rtlCol="0">
            <a:spAutoFit/>
          </a:bodyPr>
          <a:lstStyle/>
          <a:p>
            <a:r>
              <a:rPr lang="es-ES">
                <a:latin typeface="Arial" panose="020B0604020202020204" pitchFamily="34" charset="0"/>
                <a:cs typeface="Arial" panose="020B0604020202020204" pitchFamily="34" charset="0"/>
              </a:rPr>
              <a:t>40 grupos</a:t>
            </a:r>
            <a:endParaRPr lang="es-GT">
              <a:latin typeface="Arial" panose="020B0604020202020204" pitchFamily="34" charset="0"/>
              <a:cs typeface="Arial" panose="020B0604020202020204" pitchFamily="34" charset="0"/>
            </a:endParaRPr>
          </a:p>
        </p:txBody>
      </p:sp>
      <p:sp>
        <p:nvSpPr>
          <p:cNvPr id="29" name="CuadroTexto 28">
            <a:extLst>
              <a:ext uri="{FF2B5EF4-FFF2-40B4-BE49-F238E27FC236}">
                <a16:creationId xmlns:a16="http://schemas.microsoft.com/office/drawing/2014/main" id="{1E404262-3CBF-785E-EEBA-986FEB617792}"/>
              </a:ext>
            </a:extLst>
          </p:cNvPr>
          <p:cNvSpPr txBox="1"/>
          <p:nvPr/>
        </p:nvSpPr>
        <p:spPr>
          <a:xfrm>
            <a:off x="10421610" y="2270157"/>
            <a:ext cx="1210588" cy="369332"/>
          </a:xfrm>
          <a:prstGeom prst="rect">
            <a:avLst/>
          </a:prstGeom>
          <a:solidFill>
            <a:srgbClr val="00B6B0"/>
          </a:solidFill>
          <a:ln>
            <a:solidFill>
              <a:schemeClr val="tx1"/>
            </a:solidFill>
          </a:ln>
        </p:spPr>
        <p:txBody>
          <a:bodyPr wrap="none" rtlCol="0">
            <a:spAutoFit/>
          </a:bodyPr>
          <a:lstStyle/>
          <a:p>
            <a:r>
              <a:rPr lang="es-ES">
                <a:latin typeface="Arial" panose="020B0604020202020204" pitchFamily="34" charset="0"/>
                <a:cs typeface="Arial" panose="020B0604020202020204" pitchFamily="34" charset="0"/>
              </a:rPr>
              <a:t>10 grupos</a:t>
            </a:r>
            <a:endParaRPr lang="es-G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448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Justificación Técnica</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B6769D80-CDE4-8FE5-4494-20ED58CB7A01}"/>
              </a:ext>
            </a:extLst>
          </p:cNvPr>
          <p:cNvSpPr txBox="1"/>
          <p:nvPr/>
        </p:nvSpPr>
        <p:spPr>
          <a:xfrm>
            <a:off x="2019198" y="129525"/>
            <a:ext cx="10113374" cy="954107"/>
          </a:xfrm>
          <a:prstGeom prst="rect">
            <a:avLst/>
          </a:prstGeom>
          <a:noFill/>
        </p:spPr>
        <p:txBody>
          <a:bodyPr wrap="square" rtlCol="0">
            <a:spAutoFit/>
          </a:bodyPr>
          <a:lstStyle/>
          <a:p>
            <a:pPr algn="ctr"/>
            <a:r>
              <a:rPr lang="es-ES" sz="2800">
                <a:solidFill>
                  <a:srgbClr val="00B6B0"/>
                </a:solidFill>
                <a:latin typeface="Arial Black" panose="020B0A04020102020204" pitchFamily="34" charset="0"/>
              </a:rPr>
              <a:t>Analizar proporción malos sobre buenos y hacer prueba de hipótesis</a:t>
            </a:r>
            <a:endParaRPr lang="es-GT" sz="2800">
              <a:solidFill>
                <a:srgbClr val="00B6B0"/>
              </a:solidFill>
              <a:latin typeface="Arial Black" panose="020B0A04020102020204" pitchFamily="34" charset="0"/>
            </a:endParaRPr>
          </a:p>
        </p:txBody>
      </p:sp>
      <p:cxnSp>
        <p:nvCxnSpPr>
          <p:cNvPr id="31" name="Conector recto 30">
            <a:extLst>
              <a:ext uri="{FF2B5EF4-FFF2-40B4-BE49-F238E27FC236}">
                <a16:creationId xmlns:a16="http://schemas.microsoft.com/office/drawing/2014/main" id="{02D920BD-7E6E-15C2-2A16-B5C2AB417E7E}"/>
              </a:ext>
            </a:extLst>
          </p:cNvPr>
          <p:cNvCxnSpPr>
            <a:cxnSpLocks/>
          </p:cNvCxnSpPr>
          <p:nvPr/>
        </p:nvCxnSpPr>
        <p:spPr>
          <a:xfrm>
            <a:off x="6369978" y="1119883"/>
            <a:ext cx="0" cy="3688423"/>
          </a:xfrm>
          <a:prstGeom prst="line">
            <a:avLst/>
          </a:prstGeom>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6B300956-E0C2-7731-04B0-9F6EA1582B51}"/>
              </a:ext>
            </a:extLst>
          </p:cNvPr>
          <p:cNvSpPr txBox="1"/>
          <p:nvPr/>
        </p:nvSpPr>
        <p:spPr>
          <a:xfrm>
            <a:off x="-395566" y="1342964"/>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MINEDUC</a:t>
            </a:r>
            <a:endParaRPr lang="es-GT" sz="2400">
              <a:solidFill>
                <a:srgbClr val="E21570"/>
              </a:solidFill>
              <a:latin typeface="Arial" panose="020B0604020202020204" pitchFamily="34" charset="0"/>
              <a:cs typeface="Arial" panose="020B0604020202020204" pitchFamily="34" charset="0"/>
            </a:endParaRPr>
          </a:p>
        </p:txBody>
      </p:sp>
      <p:sp>
        <p:nvSpPr>
          <p:cNvPr id="41" name="CuadroTexto 40">
            <a:extLst>
              <a:ext uri="{FF2B5EF4-FFF2-40B4-BE49-F238E27FC236}">
                <a16:creationId xmlns:a16="http://schemas.microsoft.com/office/drawing/2014/main" id="{6C4CF349-50D7-6FCC-A282-ABDF8F186833}"/>
              </a:ext>
            </a:extLst>
          </p:cNvPr>
          <p:cNvSpPr txBox="1"/>
          <p:nvPr/>
        </p:nvSpPr>
        <p:spPr>
          <a:xfrm>
            <a:off x="5770653" y="1326326"/>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MSPAS</a:t>
            </a:r>
            <a:endParaRPr lang="es-GT" sz="2400">
              <a:solidFill>
                <a:srgbClr val="E21570"/>
              </a:solidFill>
              <a:latin typeface="Arial" panose="020B0604020202020204" pitchFamily="34" charset="0"/>
              <a:cs typeface="Arial" panose="020B0604020202020204" pitchFamily="34" charset="0"/>
            </a:endParaRPr>
          </a:p>
        </p:txBody>
      </p:sp>
      <p:sp>
        <p:nvSpPr>
          <p:cNvPr id="12" name="CuadroTexto 11">
            <a:extLst>
              <a:ext uri="{FF2B5EF4-FFF2-40B4-BE49-F238E27FC236}">
                <a16:creationId xmlns:a16="http://schemas.microsoft.com/office/drawing/2014/main" id="{DC1ED591-536D-A2EB-9718-53A337DF0217}"/>
              </a:ext>
            </a:extLst>
          </p:cNvPr>
          <p:cNvSpPr txBox="1"/>
          <p:nvPr/>
        </p:nvSpPr>
        <p:spPr>
          <a:xfrm>
            <a:off x="958168" y="3907037"/>
            <a:ext cx="4448050" cy="1754326"/>
          </a:xfrm>
          <a:prstGeom prst="rect">
            <a:avLst/>
          </a:prstGeom>
          <a:noFill/>
        </p:spPr>
        <p:txBody>
          <a:bodyPr wrap="square" rtlCol="0">
            <a:spAutoFit/>
          </a:bodyPr>
          <a:lstStyle/>
          <a:p>
            <a:pPr algn="ctr"/>
            <a:r>
              <a:rPr lang="es-ES">
                <a:latin typeface="Arial" panose="020B0604020202020204" pitchFamily="34" charset="0"/>
                <a:cs typeface="Arial" panose="020B0604020202020204" pitchFamily="34" charset="0"/>
              </a:rPr>
              <a:t>Con significancia del 5%, obtenemos un p valor de 0.00 para la prueba. </a:t>
            </a:r>
          </a:p>
          <a:p>
            <a:pPr algn="ctr"/>
            <a:endParaRPr lang="es-GT">
              <a:latin typeface="Arial" panose="020B0604020202020204" pitchFamily="34" charset="0"/>
              <a:cs typeface="Arial" panose="020B0604020202020204" pitchFamily="34" charset="0"/>
            </a:endParaRPr>
          </a:p>
          <a:p>
            <a:pPr algn="ctr"/>
            <a:r>
              <a:rPr lang="es-GT">
                <a:latin typeface="Arial" panose="020B0604020202020204" pitchFamily="34" charset="0"/>
                <a:cs typeface="Arial" panose="020B0604020202020204" pitchFamily="34" charset="0"/>
              </a:rPr>
              <a:t>Aceptamos el nuevo corte de Score como buen discriminador entre cliente moroso y no moroso.</a:t>
            </a:r>
            <a:endParaRPr lang="es-ES">
              <a:latin typeface="Arial" panose="020B0604020202020204" pitchFamily="34" charset="0"/>
              <a:cs typeface="Arial" panose="020B0604020202020204" pitchFamily="34" charset="0"/>
            </a:endParaRPr>
          </a:p>
        </p:txBody>
      </p:sp>
      <p:sp>
        <p:nvSpPr>
          <p:cNvPr id="18" name="CuadroTexto 17">
            <a:extLst>
              <a:ext uri="{FF2B5EF4-FFF2-40B4-BE49-F238E27FC236}">
                <a16:creationId xmlns:a16="http://schemas.microsoft.com/office/drawing/2014/main" id="{1C6D93AC-AC5E-61A5-0A66-4B8BE5A3E8EB}"/>
              </a:ext>
            </a:extLst>
          </p:cNvPr>
          <p:cNvSpPr txBox="1"/>
          <p:nvPr/>
        </p:nvSpPr>
        <p:spPr>
          <a:xfrm>
            <a:off x="6917934" y="3899296"/>
            <a:ext cx="4448050" cy="2031325"/>
          </a:xfrm>
          <a:prstGeom prst="rect">
            <a:avLst/>
          </a:prstGeom>
          <a:noFill/>
        </p:spPr>
        <p:txBody>
          <a:bodyPr wrap="square" rtlCol="0">
            <a:spAutoFit/>
          </a:bodyPr>
          <a:lstStyle/>
          <a:p>
            <a:pPr algn="ctr"/>
            <a:r>
              <a:rPr lang="es-ES">
                <a:latin typeface="Arial" panose="020B0604020202020204" pitchFamily="34" charset="0"/>
                <a:cs typeface="Arial" panose="020B0604020202020204" pitchFamily="34" charset="0"/>
              </a:rPr>
              <a:t>Con significancia del 5%, obtenemos un p valor de 0.002 para la prueba. </a:t>
            </a:r>
          </a:p>
          <a:p>
            <a:pPr algn="ctr"/>
            <a:endParaRPr lang="es-ES">
              <a:latin typeface="Arial" panose="020B0604020202020204" pitchFamily="34" charset="0"/>
              <a:cs typeface="Arial" panose="020B0604020202020204" pitchFamily="34" charset="0"/>
            </a:endParaRPr>
          </a:p>
          <a:p>
            <a:pPr algn="ctr"/>
            <a:r>
              <a:rPr lang="es-GT">
                <a:latin typeface="Arial" panose="020B0604020202020204" pitchFamily="34" charset="0"/>
                <a:cs typeface="Arial" panose="020B0604020202020204" pitchFamily="34" charset="0"/>
              </a:rPr>
              <a:t>Aceptamos el nuevo corte de Score como buen discriminador entre cliente moroso y no moroso.</a:t>
            </a:r>
            <a:endParaRPr lang="es-ES">
              <a:latin typeface="Arial" panose="020B0604020202020204" pitchFamily="34" charset="0"/>
              <a:cs typeface="Arial" panose="020B0604020202020204" pitchFamily="34" charset="0"/>
            </a:endParaRPr>
          </a:p>
          <a:p>
            <a:pPr algn="ctr"/>
            <a:endParaRPr lang="es-GT">
              <a:latin typeface="Arial" panose="020B0604020202020204" pitchFamily="34" charset="0"/>
              <a:cs typeface="Arial" panose="020B0604020202020204" pitchFamily="34" charset="0"/>
            </a:endParaRPr>
          </a:p>
        </p:txBody>
      </p:sp>
      <p:pic>
        <p:nvPicPr>
          <p:cNvPr id="23" name="Imagen 22">
            <a:extLst>
              <a:ext uri="{FF2B5EF4-FFF2-40B4-BE49-F238E27FC236}">
                <a16:creationId xmlns:a16="http://schemas.microsoft.com/office/drawing/2014/main" id="{576F1CA7-8558-6FF4-C6BF-CF4134D4949C}"/>
              </a:ext>
            </a:extLst>
          </p:cNvPr>
          <p:cNvPicPr>
            <a:picLocks noChangeAspect="1"/>
          </p:cNvPicPr>
          <p:nvPr/>
        </p:nvPicPr>
        <p:blipFill>
          <a:blip r:embed="rId6"/>
          <a:stretch>
            <a:fillRect/>
          </a:stretch>
        </p:blipFill>
        <p:spPr>
          <a:xfrm>
            <a:off x="6399465" y="1872324"/>
            <a:ext cx="5623075" cy="1721002"/>
          </a:xfrm>
          <a:prstGeom prst="rect">
            <a:avLst/>
          </a:prstGeom>
        </p:spPr>
      </p:pic>
      <p:pic>
        <p:nvPicPr>
          <p:cNvPr id="25" name="Imagen 24">
            <a:extLst>
              <a:ext uri="{FF2B5EF4-FFF2-40B4-BE49-F238E27FC236}">
                <a16:creationId xmlns:a16="http://schemas.microsoft.com/office/drawing/2014/main" id="{3C196D9A-1ADD-072A-CFDB-3627C964FDE4}"/>
              </a:ext>
            </a:extLst>
          </p:cNvPr>
          <p:cNvPicPr>
            <a:picLocks noChangeAspect="1"/>
          </p:cNvPicPr>
          <p:nvPr/>
        </p:nvPicPr>
        <p:blipFill>
          <a:blip r:embed="rId7"/>
          <a:stretch>
            <a:fillRect/>
          </a:stretch>
        </p:blipFill>
        <p:spPr>
          <a:xfrm>
            <a:off x="535577" y="2105547"/>
            <a:ext cx="5022742" cy="1487779"/>
          </a:xfrm>
          <a:prstGeom prst="rect">
            <a:avLst/>
          </a:prstGeom>
        </p:spPr>
      </p:pic>
    </p:spTree>
    <p:extLst>
      <p:ext uri="{BB962C8B-B14F-4D97-AF65-F5344CB8AC3E}">
        <p14:creationId xmlns:p14="http://schemas.microsoft.com/office/powerpoint/2010/main" val="2630305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E90ED02F-0E8F-3C13-EAE6-96F3E85C4FB9}"/>
              </a:ext>
            </a:extLst>
          </p:cNvPr>
          <p:cNvSpPr/>
          <p:nvPr/>
        </p:nvSpPr>
        <p:spPr>
          <a:xfrm>
            <a:off x="125595" y="3698697"/>
            <a:ext cx="6068525" cy="2099124"/>
          </a:xfrm>
          <a:prstGeom prst="rect">
            <a:avLst/>
          </a:prstGeom>
          <a:solidFill>
            <a:srgbClr val="FCD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Escenarios</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B6769D80-CDE4-8FE5-4494-20ED58CB7A01}"/>
              </a:ext>
            </a:extLst>
          </p:cNvPr>
          <p:cNvSpPr txBox="1"/>
          <p:nvPr/>
        </p:nvSpPr>
        <p:spPr>
          <a:xfrm>
            <a:off x="2019198" y="129525"/>
            <a:ext cx="10113374" cy="523220"/>
          </a:xfrm>
          <a:prstGeom prst="rect">
            <a:avLst/>
          </a:prstGeom>
          <a:noFill/>
        </p:spPr>
        <p:txBody>
          <a:bodyPr wrap="square" rtlCol="0">
            <a:spAutoFit/>
          </a:bodyPr>
          <a:lstStyle/>
          <a:p>
            <a:pPr algn="ctr"/>
            <a:r>
              <a:rPr lang="es-ES" sz="2800">
                <a:solidFill>
                  <a:srgbClr val="00B6B0"/>
                </a:solidFill>
                <a:latin typeface="Arial Black" panose="020B0A04020102020204" pitchFamily="34" charset="0"/>
              </a:rPr>
              <a:t>Consecuencias del cambio</a:t>
            </a:r>
            <a:endParaRPr lang="es-GT" sz="2800">
              <a:solidFill>
                <a:srgbClr val="00B6B0"/>
              </a:solidFill>
              <a:latin typeface="Arial Black" panose="020B0A04020102020204" pitchFamily="34" charset="0"/>
            </a:endParaRPr>
          </a:p>
        </p:txBody>
      </p:sp>
      <p:cxnSp>
        <p:nvCxnSpPr>
          <p:cNvPr id="31" name="Conector recto 30">
            <a:extLst>
              <a:ext uri="{FF2B5EF4-FFF2-40B4-BE49-F238E27FC236}">
                <a16:creationId xmlns:a16="http://schemas.microsoft.com/office/drawing/2014/main" id="{02D920BD-7E6E-15C2-2A16-B5C2AB417E7E}"/>
              </a:ext>
            </a:extLst>
          </p:cNvPr>
          <p:cNvCxnSpPr/>
          <p:nvPr/>
        </p:nvCxnSpPr>
        <p:spPr>
          <a:xfrm>
            <a:off x="6369978" y="1119883"/>
            <a:ext cx="0" cy="4705564"/>
          </a:xfrm>
          <a:prstGeom prst="line">
            <a:avLst/>
          </a:prstGeom>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6B300956-E0C2-7731-04B0-9F6EA1582B51}"/>
              </a:ext>
            </a:extLst>
          </p:cNvPr>
          <p:cNvSpPr txBox="1"/>
          <p:nvPr/>
        </p:nvSpPr>
        <p:spPr>
          <a:xfrm>
            <a:off x="-488034" y="1060179"/>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MINEDUC</a:t>
            </a:r>
            <a:endParaRPr lang="es-GT" sz="2400">
              <a:solidFill>
                <a:srgbClr val="E21570"/>
              </a:solidFill>
              <a:latin typeface="Arial" panose="020B0604020202020204" pitchFamily="34" charset="0"/>
              <a:cs typeface="Arial" panose="020B0604020202020204" pitchFamily="34" charset="0"/>
            </a:endParaRPr>
          </a:p>
        </p:txBody>
      </p:sp>
      <p:sp>
        <p:nvSpPr>
          <p:cNvPr id="41" name="CuadroTexto 40">
            <a:extLst>
              <a:ext uri="{FF2B5EF4-FFF2-40B4-BE49-F238E27FC236}">
                <a16:creationId xmlns:a16="http://schemas.microsoft.com/office/drawing/2014/main" id="{6C4CF349-50D7-6FCC-A282-ABDF8F186833}"/>
              </a:ext>
            </a:extLst>
          </p:cNvPr>
          <p:cNvSpPr txBox="1"/>
          <p:nvPr/>
        </p:nvSpPr>
        <p:spPr>
          <a:xfrm>
            <a:off x="5780927" y="1006745"/>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MSPAS</a:t>
            </a:r>
            <a:endParaRPr lang="es-GT" sz="2400">
              <a:solidFill>
                <a:srgbClr val="E21570"/>
              </a:solidFill>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F6DCD367-0A9D-836A-9930-B89D5D63F9FE}"/>
              </a:ext>
            </a:extLst>
          </p:cNvPr>
          <p:cNvSpPr txBox="1"/>
          <p:nvPr/>
        </p:nvSpPr>
        <p:spPr>
          <a:xfrm>
            <a:off x="125596" y="1676779"/>
            <a:ext cx="5970404" cy="3970318"/>
          </a:xfrm>
          <a:prstGeom prst="rect">
            <a:avLst/>
          </a:prstGeom>
          <a:noFill/>
        </p:spPr>
        <p:txBody>
          <a:bodyPr wrap="square" rtlCol="0">
            <a:spAutoFit/>
          </a:bodyPr>
          <a:lstStyle/>
          <a:p>
            <a:r>
              <a:rPr lang="es-ES">
                <a:latin typeface="TT Interphases" panose="02000503020000020004"/>
              </a:rPr>
              <a:t>Con la modificación del corte de score a </a:t>
            </a:r>
            <a:r>
              <a:rPr lang="es-ES" b="1">
                <a:latin typeface="TT Interphases" panose="02000503020000020004"/>
              </a:rPr>
              <a:t>360</a:t>
            </a:r>
            <a:r>
              <a:rPr lang="es-ES">
                <a:latin typeface="TT Interphases" panose="02000503020000020004"/>
              </a:rPr>
              <a:t> esperaríamos:</a:t>
            </a:r>
          </a:p>
          <a:p>
            <a:endParaRPr lang="es-ES">
              <a:latin typeface="TT Interphases" panose="02000503020000020004"/>
            </a:endParaRPr>
          </a:p>
          <a:p>
            <a:pPr marL="285750" indent="-285750">
              <a:buFont typeface="Arial" panose="020B0604020202020204" pitchFamily="34" charset="0"/>
              <a:buChar char="•"/>
            </a:pPr>
            <a:r>
              <a:rPr lang="es-ES">
                <a:latin typeface="TT Interphases" panose="02000503020000020004"/>
              </a:rPr>
              <a:t>Nueva proporción de mora: </a:t>
            </a:r>
            <a:r>
              <a:rPr lang="es-ES" b="1">
                <a:latin typeface="TT Interphases" panose="02000503020000020004"/>
              </a:rPr>
              <a:t>4.49% (aumento de 0.21%)</a:t>
            </a:r>
            <a:endParaRPr lang="es-ES">
              <a:latin typeface="TT Interphases" panose="02000503020000020004"/>
            </a:endParaRPr>
          </a:p>
          <a:p>
            <a:pPr marL="285750" indent="-285750">
              <a:buFont typeface="Arial" panose="020B0604020202020204" pitchFamily="34" charset="0"/>
              <a:buChar char="•"/>
            </a:pPr>
            <a:r>
              <a:rPr lang="es-ES">
                <a:latin typeface="TT Interphases" panose="02000503020000020004"/>
              </a:rPr>
              <a:t>Cantidad de clientes adicionales atendidos sin codeudor: </a:t>
            </a:r>
            <a:r>
              <a:rPr lang="es-ES" b="1">
                <a:latin typeface="TT Interphases" panose="02000503020000020004"/>
              </a:rPr>
              <a:t>521, </a:t>
            </a:r>
            <a:r>
              <a:rPr lang="es-ES">
                <a:latin typeface="TT Interphases" panose="02000503020000020004"/>
              </a:rPr>
              <a:t>lo que significa un aumento del </a:t>
            </a:r>
            <a:r>
              <a:rPr lang="es-ES" b="1">
                <a:latin typeface="TT Interphases" panose="02000503020000020004"/>
              </a:rPr>
              <a:t>4.29% </a:t>
            </a:r>
            <a:r>
              <a:rPr lang="es-ES">
                <a:latin typeface="TT Interphases" panose="02000503020000020004"/>
              </a:rPr>
              <a:t>de capacidad de atención de clientes sin codeudor.</a:t>
            </a:r>
          </a:p>
          <a:p>
            <a:pPr marL="285750" indent="-285750">
              <a:buFont typeface="Arial" panose="020B0604020202020204" pitchFamily="34" charset="0"/>
              <a:buChar char="•"/>
            </a:pPr>
            <a:endParaRPr lang="es-ES" b="1">
              <a:latin typeface="TT Interphases" panose="02000503020000020004"/>
            </a:endParaRPr>
          </a:p>
          <a:p>
            <a:endParaRPr lang="es-ES" b="1">
              <a:latin typeface="TT Interphases" panose="02000503020000020004"/>
            </a:endParaRPr>
          </a:p>
          <a:p>
            <a:pPr algn="ctr"/>
            <a:r>
              <a:rPr lang="es-ES" b="1">
                <a:solidFill>
                  <a:srgbClr val="E21570"/>
                </a:solidFill>
                <a:latin typeface="TT Interphases" panose="02000503020000020004"/>
              </a:rPr>
              <a:t>Mora y reservas para los nuevos clientes </a:t>
            </a:r>
          </a:p>
          <a:p>
            <a:pPr algn="ctr"/>
            <a:r>
              <a:rPr lang="es-ES" b="1">
                <a:solidFill>
                  <a:srgbClr val="E21570"/>
                </a:solidFill>
                <a:latin typeface="TT Interphases" panose="02000503020000020004"/>
              </a:rPr>
              <a:t>atendidos sin codeudor:</a:t>
            </a:r>
          </a:p>
          <a:p>
            <a:endParaRPr lang="es-ES" u="sng">
              <a:latin typeface="TT Interphases" panose="02000503020000020004"/>
            </a:endParaRPr>
          </a:p>
          <a:p>
            <a:pPr marL="285750" indent="-285750">
              <a:buFont typeface="Arial" panose="020B0604020202020204" pitchFamily="34" charset="0"/>
              <a:buChar char="•"/>
            </a:pPr>
            <a:r>
              <a:rPr lang="es-ES">
                <a:latin typeface="TT Interphases" panose="02000503020000020004"/>
              </a:rPr>
              <a:t>Desembolso neto adicional por clientes sin codeudor:</a:t>
            </a:r>
          </a:p>
          <a:p>
            <a:r>
              <a:rPr lang="es-ES">
                <a:latin typeface="TT Interphases" panose="02000503020000020004"/>
              </a:rPr>
              <a:t>		 </a:t>
            </a:r>
            <a:r>
              <a:rPr lang="es-ES" b="1">
                <a:latin typeface="TT Interphases" panose="02000503020000020004"/>
              </a:rPr>
              <a:t>58 M</a:t>
            </a:r>
          </a:p>
          <a:p>
            <a:pPr marL="285750" indent="-285750">
              <a:buFont typeface="Arial" panose="020B0604020202020204" pitchFamily="34" charset="0"/>
              <a:buChar char="•"/>
            </a:pPr>
            <a:r>
              <a:rPr lang="es-ES">
                <a:latin typeface="TT Interphases" panose="02000503020000020004"/>
              </a:rPr>
              <a:t>Reservas en categoría A con codeudor: </a:t>
            </a:r>
            <a:r>
              <a:rPr lang="es-ES" b="1">
                <a:latin typeface="TT Interphases" panose="02000503020000020004"/>
              </a:rPr>
              <a:t>945 K</a:t>
            </a:r>
          </a:p>
        </p:txBody>
      </p:sp>
      <p:sp>
        <p:nvSpPr>
          <p:cNvPr id="15" name="Rectángulo 14">
            <a:extLst>
              <a:ext uri="{FF2B5EF4-FFF2-40B4-BE49-F238E27FC236}">
                <a16:creationId xmlns:a16="http://schemas.microsoft.com/office/drawing/2014/main" id="{0DAB8007-486B-C643-17EB-80BF587AB13A}"/>
              </a:ext>
            </a:extLst>
          </p:cNvPr>
          <p:cNvSpPr/>
          <p:nvPr/>
        </p:nvSpPr>
        <p:spPr>
          <a:xfrm>
            <a:off x="6514248" y="3524035"/>
            <a:ext cx="5443480" cy="2516813"/>
          </a:xfrm>
          <a:prstGeom prst="rect">
            <a:avLst/>
          </a:prstGeom>
          <a:solidFill>
            <a:srgbClr val="FCD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10" name="CuadroTexto 9">
            <a:extLst>
              <a:ext uri="{FF2B5EF4-FFF2-40B4-BE49-F238E27FC236}">
                <a16:creationId xmlns:a16="http://schemas.microsoft.com/office/drawing/2014/main" id="{BAA9AD4A-B358-7F1C-69DE-194D5F69EA58}"/>
              </a:ext>
            </a:extLst>
          </p:cNvPr>
          <p:cNvSpPr txBox="1"/>
          <p:nvPr/>
        </p:nvSpPr>
        <p:spPr>
          <a:xfrm>
            <a:off x="6514248" y="1468410"/>
            <a:ext cx="5567228" cy="4524315"/>
          </a:xfrm>
          <a:prstGeom prst="rect">
            <a:avLst/>
          </a:prstGeom>
          <a:noFill/>
        </p:spPr>
        <p:txBody>
          <a:bodyPr wrap="square" rtlCol="0">
            <a:spAutoFit/>
          </a:bodyPr>
          <a:lstStyle/>
          <a:p>
            <a:r>
              <a:rPr lang="es-ES">
                <a:latin typeface="TT Interphases" panose="02000503020000020004"/>
              </a:rPr>
              <a:t>Con la modificación el corte de score a </a:t>
            </a:r>
            <a:r>
              <a:rPr lang="es-ES" b="1">
                <a:latin typeface="TT Interphases" panose="02000503020000020004"/>
              </a:rPr>
              <a:t>348</a:t>
            </a:r>
            <a:r>
              <a:rPr lang="es-ES">
                <a:latin typeface="TT Interphases" panose="02000503020000020004"/>
              </a:rPr>
              <a:t> esperaríamos:</a:t>
            </a:r>
          </a:p>
          <a:p>
            <a:endParaRPr lang="es-ES">
              <a:latin typeface="TT Interphases" panose="02000503020000020004"/>
            </a:endParaRPr>
          </a:p>
          <a:p>
            <a:pPr marL="285750" indent="-285750">
              <a:buFont typeface="Arial" panose="020B0604020202020204" pitchFamily="34" charset="0"/>
              <a:buChar char="•"/>
            </a:pPr>
            <a:r>
              <a:rPr lang="es-ES">
                <a:latin typeface="TT Interphases" panose="02000503020000020004"/>
              </a:rPr>
              <a:t>Nueva proporción de mora: </a:t>
            </a:r>
            <a:r>
              <a:rPr lang="es-ES" b="1">
                <a:latin typeface="TT Interphases" panose="02000503020000020004"/>
              </a:rPr>
              <a:t>3.3% (aumento de 0.4%)</a:t>
            </a:r>
          </a:p>
          <a:p>
            <a:endParaRPr lang="es-ES">
              <a:latin typeface="TT Interphases" panose="02000503020000020004"/>
            </a:endParaRPr>
          </a:p>
          <a:p>
            <a:pPr marL="285750" indent="-285750">
              <a:buFont typeface="Arial" panose="020B0604020202020204" pitchFamily="34" charset="0"/>
              <a:buChar char="•"/>
            </a:pPr>
            <a:r>
              <a:rPr lang="es-ES">
                <a:latin typeface="TT Interphases" panose="02000503020000020004"/>
              </a:rPr>
              <a:t>Adicionales: </a:t>
            </a:r>
            <a:r>
              <a:rPr lang="es-ES" b="1">
                <a:latin typeface="TT Interphases" panose="02000503020000020004"/>
              </a:rPr>
              <a:t>165 clientes, </a:t>
            </a:r>
            <a:r>
              <a:rPr lang="es-ES">
                <a:latin typeface="TT Interphases" panose="02000503020000020004"/>
              </a:rPr>
              <a:t>lo que significa un aumento del</a:t>
            </a:r>
            <a:r>
              <a:rPr lang="es-ES" b="1">
                <a:latin typeface="TT Interphases" panose="02000503020000020004"/>
              </a:rPr>
              <a:t> 2.51% </a:t>
            </a:r>
            <a:r>
              <a:rPr lang="es-ES">
                <a:latin typeface="TT Interphases" panose="02000503020000020004"/>
              </a:rPr>
              <a:t>de capacidad de atención de clientes sin codeudor</a:t>
            </a:r>
          </a:p>
          <a:p>
            <a:pPr algn="ctr"/>
            <a:endParaRPr lang="es-ES" b="1">
              <a:solidFill>
                <a:srgbClr val="E21570"/>
              </a:solidFill>
              <a:latin typeface="TT Interphases" panose="02000503020000020004"/>
            </a:endParaRPr>
          </a:p>
          <a:p>
            <a:pPr algn="ctr"/>
            <a:r>
              <a:rPr lang="es-ES" b="1">
                <a:solidFill>
                  <a:srgbClr val="E21570"/>
                </a:solidFill>
                <a:latin typeface="TT Interphases" panose="02000503020000020004"/>
              </a:rPr>
              <a:t>Mora y reservas para los nuevos clientes </a:t>
            </a:r>
          </a:p>
          <a:p>
            <a:pPr algn="ctr"/>
            <a:r>
              <a:rPr lang="es-ES" b="1">
                <a:solidFill>
                  <a:srgbClr val="E21570"/>
                </a:solidFill>
                <a:latin typeface="TT Interphases" panose="02000503020000020004"/>
              </a:rPr>
              <a:t>atendidos sin codeudor:</a:t>
            </a:r>
          </a:p>
          <a:p>
            <a:endParaRPr lang="es-ES">
              <a:latin typeface="TT Interphases" panose="02000503020000020004"/>
            </a:endParaRPr>
          </a:p>
          <a:p>
            <a:pPr marL="285750" indent="-285750">
              <a:buFont typeface="Arial" panose="020B0604020202020204" pitchFamily="34" charset="0"/>
              <a:buChar char="•"/>
            </a:pPr>
            <a:r>
              <a:rPr lang="es-ES">
                <a:latin typeface="TT Interphases" panose="02000503020000020004"/>
              </a:rPr>
              <a:t>Desembolso neto adicional por clientes sin codeudor: </a:t>
            </a:r>
            <a:r>
              <a:rPr lang="es-ES" b="1">
                <a:latin typeface="TT Interphases" panose="02000503020000020004"/>
              </a:rPr>
              <a:t>10.1 M</a:t>
            </a:r>
          </a:p>
          <a:p>
            <a:pPr marL="285750" indent="-285750">
              <a:buFont typeface="Arial" panose="020B0604020202020204" pitchFamily="34" charset="0"/>
              <a:buChar char="•"/>
            </a:pPr>
            <a:r>
              <a:rPr lang="es-ES">
                <a:latin typeface="TT Interphases" panose="02000503020000020004"/>
              </a:rPr>
              <a:t>Reservas en categoría A: </a:t>
            </a:r>
            <a:r>
              <a:rPr lang="es-ES" b="1">
                <a:latin typeface="TT Interphases" panose="02000503020000020004"/>
              </a:rPr>
              <a:t>165 K</a:t>
            </a:r>
          </a:p>
          <a:p>
            <a:endParaRPr lang="es-ES" b="1">
              <a:latin typeface="TT Interphases" panose="02000503020000020004"/>
            </a:endParaRPr>
          </a:p>
          <a:p>
            <a:r>
              <a:rPr lang="es-ES">
                <a:latin typeface="TT Interphases" panose="02000503020000020004"/>
              </a:rPr>
              <a:t>* No se observó comportamiento mayor a BK1.</a:t>
            </a:r>
            <a:endParaRPr lang="es-GT">
              <a:latin typeface="TT Interphases" panose="02000503020000020004"/>
            </a:endParaRPr>
          </a:p>
        </p:txBody>
      </p:sp>
    </p:spTree>
    <p:extLst>
      <p:ext uri="{BB962C8B-B14F-4D97-AF65-F5344CB8AC3E}">
        <p14:creationId xmlns:p14="http://schemas.microsoft.com/office/powerpoint/2010/main" val="166917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4063354" y="2965627"/>
            <a:ext cx="4065291" cy="926746"/>
          </a:xfrm>
        </p:spPr>
        <p:txBody>
          <a:bodyPr/>
          <a:lstStyle/>
          <a:p>
            <a:pPr algn="l"/>
            <a:r>
              <a:rPr lang="es-GT" b="1">
                <a:solidFill>
                  <a:srgbClr val="E01E70"/>
                </a:solidFill>
                <a:latin typeface="TT Interphases Black" panose="02000503020000020004" pitchFamily="2" charset="0"/>
                <a:cs typeface="Aharoni" panose="02010803020104030203" pitchFamily="2" charset="-79"/>
              </a:rPr>
              <a:t>GRACIAS </a:t>
            </a:r>
          </a:p>
        </p:txBody>
      </p:sp>
      <p:pic>
        <p:nvPicPr>
          <p:cNvPr id="5" name="Imagen 4">
            <a:extLst>
              <a:ext uri="{FF2B5EF4-FFF2-40B4-BE49-F238E27FC236}">
                <a16:creationId xmlns:a16="http://schemas.microsoft.com/office/drawing/2014/main" id="{6609E82A-A08C-A4DB-96FF-0ED4D0790437}"/>
              </a:ext>
            </a:extLst>
          </p:cNvPr>
          <p:cNvPicPr>
            <a:picLocks noChangeAspect="1"/>
          </p:cNvPicPr>
          <p:nvPr/>
        </p:nvPicPr>
        <p:blipFill>
          <a:blip r:embed="rId3">
            <a:biLevel thresh="75000"/>
            <a:alphaModFix amt="55000"/>
          </a:blip>
          <a:stretch>
            <a:fillRect/>
          </a:stretch>
        </p:blipFill>
        <p:spPr>
          <a:xfrm>
            <a:off x="5406977" y="4143261"/>
            <a:ext cx="3311108" cy="357664"/>
          </a:xfrm>
          <a:prstGeom prst="rect">
            <a:avLst/>
          </a:prstGeom>
        </p:spPr>
      </p:pic>
      <p:pic>
        <p:nvPicPr>
          <p:cNvPr id="7" name="Imagen 6">
            <a:extLst>
              <a:ext uri="{FF2B5EF4-FFF2-40B4-BE49-F238E27FC236}">
                <a16:creationId xmlns:a16="http://schemas.microsoft.com/office/drawing/2014/main" id="{54695A6F-EE5A-37FB-3395-52FEA9858912}"/>
              </a:ext>
            </a:extLst>
          </p:cNvPr>
          <p:cNvPicPr>
            <a:picLocks noChangeAspect="1"/>
          </p:cNvPicPr>
          <p:nvPr/>
        </p:nvPicPr>
        <p:blipFill>
          <a:blip r:embed="rId4">
            <a:duotone>
              <a:schemeClr val="accent3">
                <a:shade val="45000"/>
                <a:satMod val="135000"/>
              </a:schemeClr>
              <a:prstClr val="white"/>
            </a:duotone>
          </a:blip>
          <a:stretch>
            <a:fillRect/>
          </a:stretch>
        </p:blipFill>
        <p:spPr>
          <a:xfrm>
            <a:off x="3715526" y="4068310"/>
            <a:ext cx="1691451" cy="542110"/>
          </a:xfrm>
          <a:prstGeom prst="rect">
            <a:avLst/>
          </a:prstGeom>
        </p:spPr>
      </p:pic>
    </p:spTree>
    <p:extLst>
      <p:ext uri="{BB962C8B-B14F-4D97-AF65-F5344CB8AC3E}">
        <p14:creationId xmlns:p14="http://schemas.microsoft.com/office/powerpoint/2010/main" val="4248848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Contexto</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5999" y="6270171"/>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D9FC6E05-CFB2-6B36-E9E0-D8C00E2645F6}"/>
              </a:ext>
            </a:extLst>
          </p:cNvPr>
          <p:cNvSpPr txBox="1"/>
          <p:nvPr/>
        </p:nvSpPr>
        <p:spPr>
          <a:xfrm>
            <a:off x="-421848" y="154936"/>
            <a:ext cx="13035693" cy="584775"/>
          </a:xfrm>
          <a:prstGeom prst="rect">
            <a:avLst/>
          </a:prstGeom>
          <a:noFill/>
        </p:spPr>
        <p:txBody>
          <a:bodyPr wrap="square" rtlCol="0">
            <a:spAutoFit/>
          </a:bodyPr>
          <a:lstStyle/>
          <a:p>
            <a:pPr algn="ctr"/>
            <a:r>
              <a:rPr lang="es-ES" sz="3200">
                <a:solidFill>
                  <a:srgbClr val="00B6B0"/>
                </a:solidFill>
                <a:latin typeface="Arial Black" panose="020B0A04020102020204" pitchFamily="34" charset="0"/>
              </a:rPr>
              <a:t>¿Por qué un cambio de score?</a:t>
            </a:r>
            <a:endParaRPr lang="es-GT" sz="3200">
              <a:solidFill>
                <a:srgbClr val="00B6B0"/>
              </a:solidFill>
              <a:latin typeface="Arial Black" panose="020B0A04020102020204" pitchFamily="34" charset="0"/>
            </a:endParaRPr>
          </a:p>
        </p:txBody>
      </p:sp>
      <p:sp>
        <p:nvSpPr>
          <p:cNvPr id="4" name="CuadroTexto 3">
            <a:extLst>
              <a:ext uri="{FF2B5EF4-FFF2-40B4-BE49-F238E27FC236}">
                <a16:creationId xmlns:a16="http://schemas.microsoft.com/office/drawing/2014/main" id="{05CF20CA-4D32-B398-75ED-D25AD01FD8DB}"/>
              </a:ext>
            </a:extLst>
          </p:cNvPr>
          <p:cNvSpPr txBox="1"/>
          <p:nvPr/>
        </p:nvSpPr>
        <p:spPr>
          <a:xfrm>
            <a:off x="562161" y="1613042"/>
            <a:ext cx="10575026" cy="923330"/>
          </a:xfrm>
          <a:prstGeom prst="rect">
            <a:avLst/>
          </a:prstGeom>
          <a:solidFill>
            <a:srgbClr val="FCD900"/>
          </a:solidFill>
          <a:ln w="28575">
            <a:solidFill>
              <a:schemeClr val="tx1"/>
            </a:solidFill>
          </a:ln>
        </p:spPr>
        <p:txBody>
          <a:bodyPr wrap="square" rtlCol="0">
            <a:spAutoFit/>
          </a:bodyPr>
          <a:lstStyle/>
          <a:p>
            <a:r>
              <a:rPr lang="es-ES"/>
              <a:t>Con el objetivo de atender de forma personalizada a los clientes del Ministerio de Educación o el Ministerio de Salud Pública y Asistencia Social, Bantrab buscó hacer un cambio en el corte de score para otorgamiento de créditos fiduciarios.</a:t>
            </a:r>
            <a:endParaRPr lang="es-GT"/>
          </a:p>
        </p:txBody>
      </p:sp>
      <p:sp>
        <p:nvSpPr>
          <p:cNvPr id="7" name="CuadroTexto 6">
            <a:extLst>
              <a:ext uri="{FF2B5EF4-FFF2-40B4-BE49-F238E27FC236}">
                <a16:creationId xmlns:a16="http://schemas.microsoft.com/office/drawing/2014/main" id="{BFDEAD7E-165F-AA11-2C8F-288364430D2E}"/>
              </a:ext>
            </a:extLst>
          </p:cNvPr>
          <p:cNvSpPr txBox="1"/>
          <p:nvPr/>
        </p:nvSpPr>
        <p:spPr>
          <a:xfrm>
            <a:off x="535577" y="3018276"/>
            <a:ext cx="10575026" cy="923330"/>
          </a:xfrm>
          <a:prstGeom prst="rect">
            <a:avLst/>
          </a:prstGeom>
          <a:solidFill>
            <a:srgbClr val="FCD900"/>
          </a:solidFill>
          <a:ln w="28575">
            <a:solidFill>
              <a:schemeClr val="tx1"/>
            </a:solidFill>
          </a:ln>
        </p:spPr>
        <p:txBody>
          <a:bodyPr wrap="square" rtlCol="0">
            <a:spAutoFit/>
          </a:bodyPr>
          <a:lstStyle/>
          <a:p>
            <a:r>
              <a:rPr lang="es-ES"/>
              <a:t>El objetivo de esta modificación es encontrar el puntaje de Score que discrimina de forma fiel, entre un cliente riesgoso de uno que no lo es, para estos patronos en específico. Así, Bantrab será capaz de identificar mejor su riesgo y no castigar a clientes no riesgosos.</a:t>
            </a:r>
            <a:endParaRPr lang="es-GT"/>
          </a:p>
        </p:txBody>
      </p:sp>
      <p:sp>
        <p:nvSpPr>
          <p:cNvPr id="15" name="CuadroTexto 14">
            <a:extLst>
              <a:ext uri="{FF2B5EF4-FFF2-40B4-BE49-F238E27FC236}">
                <a16:creationId xmlns:a16="http://schemas.microsoft.com/office/drawing/2014/main" id="{8BA52605-0CA3-7E27-81CF-DA86F42E5DC0}"/>
              </a:ext>
            </a:extLst>
          </p:cNvPr>
          <p:cNvSpPr txBox="1"/>
          <p:nvPr/>
        </p:nvSpPr>
        <p:spPr>
          <a:xfrm>
            <a:off x="535577" y="4423510"/>
            <a:ext cx="10575026" cy="646331"/>
          </a:xfrm>
          <a:prstGeom prst="rect">
            <a:avLst/>
          </a:prstGeom>
          <a:solidFill>
            <a:srgbClr val="FCD900"/>
          </a:solidFill>
          <a:ln w="28575">
            <a:solidFill>
              <a:schemeClr val="tx1"/>
            </a:solidFill>
          </a:ln>
        </p:spPr>
        <p:txBody>
          <a:bodyPr wrap="square" rtlCol="0">
            <a:spAutoFit/>
          </a:bodyPr>
          <a:lstStyle/>
          <a:p>
            <a:r>
              <a:rPr lang="es-ES"/>
              <a:t>La lógica para la iniciativa será la misma para ambos patronos, aunque el corte de Score se trabajará por separado para cada patrón.</a:t>
            </a:r>
            <a:endParaRPr lang="es-GT"/>
          </a:p>
        </p:txBody>
      </p:sp>
    </p:spTree>
    <p:extLst>
      <p:ext uri="{BB962C8B-B14F-4D97-AF65-F5344CB8AC3E}">
        <p14:creationId xmlns:p14="http://schemas.microsoft.com/office/powerpoint/2010/main" val="128521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Explicación iniciativa</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4" name="CuadroTexto 3">
            <a:extLst>
              <a:ext uri="{FF2B5EF4-FFF2-40B4-BE49-F238E27FC236}">
                <a16:creationId xmlns:a16="http://schemas.microsoft.com/office/drawing/2014/main" id="{FA466A46-C056-70AE-FEEC-D41C058A6F12}"/>
              </a:ext>
            </a:extLst>
          </p:cNvPr>
          <p:cNvSpPr txBox="1"/>
          <p:nvPr/>
        </p:nvSpPr>
        <p:spPr>
          <a:xfrm>
            <a:off x="2075275" y="154936"/>
            <a:ext cx="9792912" cy="1077218"/>
          </a:xfrm>
          <a:prstGeom prst="rect">
            <a:avLst/>
          </a:prstGeom>
          <a:noFill/>
        </p:spPr>
        <p:txBody>
          <a:bodyPr wrap="square" rtlCol="0">
            <a:spAutoFit/>
          </a:bodyPr>
          <a:lstStyle/>
          <a:p>
            <a:pPr algn="ctr"/>
            <a:r>
              <a:rPr lang="es-ES" sz="3200">
                <a:solidFill>
                  <a:srgbClr val="00B6B0"/>
                </a:solidFill>
                <a:latin typeface="Arial Black" panose="020B0A04020102020204" pitchFamily="34" charset="0"/>
              </a:rPr>
              <a:t>Iniciativa Cambio de Score para MINEDUC y MSPAS</a:t>
            </a:r>
            <a:endParaRPr lang="es-GT" sz="3200">
              <a:solidFill>
                <a:srgbClr val="00B6B0"/>
              </a:solidFill>
              <a:latin typeface="Arial Black" panose="020B0A04020102020204" pitchFamily="34" charset="0"/>
            </a:endParaRPr>
          </a:p>
        </p:txBody>
      </p:sp>
      <p:sp>
        <p:nvSpPr>
          <p:cNvPr id="7" name="CuadroTexto 6">
            <a:extLst>
              <a:ext uri="{FF2B5EF4-FFF2-40B4-BE49-F238E27FC236}">
                <a16:creationId xmlns:a16="http://schemas.microsoft.com/office/drawing/2014/main" id="{6F5B292D-1ED8-D827-FC3D-16757B38AB82}"/>
              </a:ext>
            </a:extLst>
          </p:cNvPr>
          <p:cNvSpPr txBox="1"/>
          <p:nvPr/>
        </p:nvSpPr>
        <p:spPr>
          <a:xfrm>
            <a:off x="620698" y="1467558"/>
            <a:ext cx="5689378" cy="400110"/>
          </a:xfrm>
          <a:prstGeom prst="rect">
            <a:avLst/>
          </a:prstGeom>
          <a:noFill/>
        </p:spPr>
        <p:txBody>
          <a:bodyPr wrap="none" rtlCol="0">
            <a:spAutoFit/>
          </a:bodyPr>
          <a:lstStyle/>
          <a:p>
            <a:r>
              <a:rPr lang="es-ES" sz="2000">
                <a:latin typeface="TT Interphases" panose="02000503020000020004"/>
              </a:rPr>
              <a:t>La explicación de la iniciativa se dividirá en dos fases:</a:t>
            </a:r>
            <a:endParaRPr lang="es-GT" sz="2000">
              <a:latin typeface="TT Interphases" panose="02000503020000020004"/>
            </a:endParaRPr>
          </a:p>
        </p:txBody>
      </p:sp>
      <p:grpSp>
        <p:nvGrpSpPr>
          <p:cNvPr id="20" name="Grupo 19">
            <a:extLst>
              <a:ext uri="{FF2B5EF4-FFF2-40B4-BE49-F238E27FC236}">
                <a16:creationId xmlns:a16="http://schemas.microsoft.com/office/drawing/2014/main" id="{D1262EA2-6AA4-7306-632D-C66F17EA9DAE}"/>
              </a:ext>
            </a:extLst>
          </p:cNvPr>
          <p:cNvGrpSpPr/>
          <p:nvPr/>
        </p:nvGrpSpPr>
        <p:grpSpPr>
          <a:xfrm>
            <a:off x="450408" y="4035692"/>
            <a:ext cx="10974455" cy="1619583"/>
            <a:chOff x="450408" y="4035692"/>
            <a:chExt cx="10974455" cy="1619583"/>
          </a:xfrm>
        </p:grpSpPr>
        <p:sp>
          <p:nvSpPr>
            <p:cNvPr id="12" name="Rectángulo 11">
              <a:extLst>
                <a:ext uri="{FF2B5EF4-FFF2-40B4-BE49-F238E27FC236}">
                  <a16:creationId xmlns:a16="http://schemas.microsoft.com/office/drawing/2014/main" id="{4D76472A-3962-AAD6-E752-316744D654D9}"/>
                </a:ext>
              </a:extLst>
            </p:cNvPr>
            <p:cNvSpPr/>
            <p:nvPr/>
          </p:nvSpPr>
          <p:spPr>
            <a:xfrm>
              <a:off x="1631952" y="4035692"/>
              <a:ext cx="9792911" cy="1619583"/>
            </a:xfrm>
            <a:prstGeom prst="rect">
              <a:avLst/>
            </a:prstGeom>
            <a:solidFill>
              <a:srgbClr val="FCD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a:solidFill>
                    <a:schemeClr val="tx1"/>
                  </a:solidFill>
                  <a:latin typeface="TT Interphases" panose="02000503020000020004"/>
                </a:rPr>
                <a:t>¿Qué ocurriría? ¿Qué esperaríamos de la iniciativa?</a:t>
              </a:r>
            </a:p>
            <a:p>
              <a:pPr algn="ctr"/>
              <a:endParaRPr lang="es-ES" sz="2000">
                <a:solidFill>
                  <a:schemeClr val="tx1"/>
                </a:solidFill>
                <a:latin typeface="TT Interphases" panose="02000503020000020004"/>
              </a:endParaRPr>
            </a:p>
            <a:p>
              <a:pPr algn="ctr"/>
              <a:r>
                <a:rPr lang="es-ES" sz="2400" b="1">
                  <a:solidFill>
                    <a:schemeClr val="tx1"/>
                  </a:solidFill>
                  <a:latin typeface="TT Interphases" panose="02000503020000020004"/>
                </a:rPr>
                <a:t>Simulación de escenarios </a:t>
              </a:r>
              <a:endParaRPr lang="es-GT" sz="2400" b="1">
                <a:solidFill>
                  <a:schemeClr val="tx1"/>
                </a:solidFill>
                <a:latin typeface="TT Interphases" panose="02000503020000020004"/>
              </a:endParaRPr>
            </a:p>
          </p:txBody>
        </p:sp>
        <p:pic>
          <p:nvPicPr>
            <p:cNvPr id="16" name="Gráfico 15" descr="Insignia con relleno sólido">
              <a:extLst>
                <a:ext uri="{FF2B5EF4-FFF2-40B4-BE49-F238E27FC236}">
                  <a16:creationId xmlns:a16="http://schemas.microsoft.com/office/drawing/2014/main" id="{0D739A21-7146-59EB-8A62-C4F69B58D49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0408" y="4315790"/>
              <a:ext cx="914400" cy="914400"/>
            </a:xfrm>
            <a:prstGeom prst="rect">
              <a:avLst/>
            </a:prstGeom>
          </p:spPr>
        </p:pic>
      </p:grpSp>
      <p:grpSp>
        <p:nvGrpSpPr>
          <p:cNvPr id="19" name="Grupo 18">
            <a:extLst>
              <a:ext uri="{FF2B5EF4-FFF2-40B4-BE49-F238E27FC236}">
                <a16:creationId xmlns:a16="http://schemas.microsoft.com/office/drawing/2014/main" id="{E15E9399-7DAE-2261-393D-940FB4F00C2A}"/>
              </a:ext>
            </a:extLst>
          </p:cNvPr>
          <p:cNvGrpSpPr/>
          <p:nvPr/>
        </p:nvGrpSpPr>
        <p:grpSpPr>
          <a:xfrm>
            <a:off x="450408" y="2106202"/>
            <a:ext cx="10974455" cy="1619583"/>
            <a:chOff x="450408" y="2106202"/>
            <a:chExt cx="10974455" cy="1619583"/>
          </a:xfrm>
        </p:grpSpPr>
        <p:sp>
          <p:nvSpPr>
            <p:cNvPr id="10" name="Rectángulo 9">
              <a:extLst>
                <a:ext uri="{FF2B5EF4-FFF2-40B4-BE49-F238E27FC236}">
                  <a16:creationId xmlns:a16="http://schemas.microsoft.com/office/drawing/2014/main" id="{0713B748-FBA8-01F9-1489-506DD0AD70D8}"/>
                </a:ext>
              </a:extLst>
            </p:cNvPr>
            <p:cNvSpPr/>
            <p:nvPr/>
          </p:nvSpPr>
          <p:spPr>
            <a:xfrm>
              <a:off x="1631952" y="2106202"/>
              <a:ext cx="9792911" cy="1619583"/>
            </a:xfrm>
            <a:prstGeom prst="rect">
              <a:avLst/>
            </a:prstGeom>
            <a:solidFill>
              <a:srgbClr val="FCD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a:solidFill>
                    <a:schemeClr val="tx1"/>
                  </a:solidFill>
                  <a:latin typeface="TT Interphases" panose="02000503020000020004"/>
                </a:rPr>
                <a:t>¿Qué se hizo? ¿Por qué se hizo? ¿Cómo garantizamos que el cambio en el score no induzca a condiciones riesgosas para Bantrab?</a:t>
              </a:r>
            </a:p>
            <a:p>
              <a:pPr algn="ctr"/>
              <a:endParaRPr lang="es-ES" sz="2000">
                <a:solidFill>
                  <a:schemeClr val="tx1"/>
                </a:solidFill>
                <a:latin typeface="TT Interphases" panose="02000503020000020004"/>
              </a:endParaRPr>
            </a:p>
            <a:p>
              <a:pPr algn="ctr"/>
              <a:r>
                <a:rPr lang="es-ES" sz="2400" b="1">
                  <a:solidFill>
                    <a:schemeClr val="tx1"/>
                  </a:solidFill>
                  <a:latin typeface="TT Interphases" panose="02000503020000020004"/>
                </a:rPr>
                <a:t>Justificación Técnica</a:t>
              </a:r>
              <a:endParaRPr lang="es-GT" sz="2400" b="1">
                <a:solidFill>
                  <a:schemeClr val="tx1"/>
                </a:solidFill>
                <a:latin typeface="TT Interphases" panose="02000503020000020004"/>
              </a:endParaRPr>
            </a:p>
          </p:txBody>
        </p:sp>
        <p:pic>
          <p:nvPicPr>
            <p:cNvPr id="18" name="Gráfico 17" descr="Insignia 1 con relleno sólido">
              <a:extLst>
                <a:ext uri="{FF2B5EF4-FFF2-40B4-BE49-F238E27FC236}">
                  <a16:creationId xmlns:a16="http://schemas.microsoft.com/office/drawing/2014/main" id="{5E0D94D2-0B35-056A-4F95-4EE4C2ACE2E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0408" y="2417125"/>
              <a:ext cx="914400" cy="914400"/>
            </a:xfrm>
            <a:prstGeom prst="rect">
              <a:avLst/>
            </a:prstGeom>
          </p:spPr>
        </p:pic>
      </p:grpSp>
    </p:spTree>
    <p:extLst>
      <p:ext uri="{BB962C8B-B14F-4D97-AF65-F5344CB8AC3E}">
        <p14:creationId xmlns:p14="http://schemas.microsoft.com/office/powerpoint/2010/main" val="1508306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Justificación Técnica</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grpSp>
        <p:nvGrpSpPr>
          <p:cNvPr id="28" name="Grupo 27">
            <a:extLst>
              <a:ext uri="{FF2B5EF4-FFF2-40B4-BE49-F238E27FC236}">
                <a16:creationId xmlns:a16="http://schemas.microsoft.com/office/drawing/2014/main" id="{0E9EB9AB-4671-225A-6FF0-8EA39A742D16}"/>
              </a:ext>
            </a:extLst>
          </p:cNvPr>
          <p:cNvGrpSpPr/>
          <p:nvPr/>
        </p:nvGrpSpPr>
        <p:grpSpPr>
          <a:xfrm>
            <a:off x="764204" y="3769601"/>
            <a:ext cx="9263374" cy="666198"/>
            <a:chOff x="764204" y="3769601"/>
            <a:chExt cx="9263374" cy="666198"/>
          </a:xfrm>
        </p:grpSpPr>
        <p:sp>
          <p:nvSpPr>
            <p:cNvPr id="16" name="Rectángulo 15">
              <a:extLst>
                <a:ext uri="{FF2B5EF4-FFF2-40B4-BE49-F238E27FC236}">
                  <a16:creationId xmlns:a16="http://schemas.microsoft.com/office/drawing/2014/main" id="{EE0C1C36-4DE4-4CB1-50AD-8609EA05D8DE}"/>
                </a:ext>
              </a:extLst>
            </p:cNvPr>
            <p:cNvSpPr/>
            <p:nvPr/>
          </p:nvSpPr>
          <p:spPr>
            <a:xfrm>
              <a:off x="1809499" y="3944388"/>
              <a:ext cx="8218079" cy="491411"/>
            </a:xfrm>
            <a:prstGeom prst="rect">
              <a:avLst/>
            </a:prstGeom>
            <a:solidFill>
              <a:srgbClr val="FCD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a:solidFill>
                    <a:schemeClr val="tx1"/>
                  </a:solidFill>
                  <a:latin typeface="TT Interphases" panose="02000503020000020004"/>
                </a:rPr>
                <a:t>Analizar comportamiento de clientes</a:t>
              </a:r>
              <a:endParaRPr lang="es-GT" sz="2000">
                <a:solidFill>
                  <a:schemeClr val="tx1"/>
                </a:solidFill>
                <a:latin typeface="TT Interphases" panose="02000503020000020004"/>
              </a:endParaRPr>
            </a:p>
          </p:txBody>
        </p:sp>
        <p:pic>
          <p:nvPicPr>
            <p:cNvPr id="15" name="Gráfico 14" descr="Cabeza con engranajes con relleno sólido">
              <a:extLst>
                <a:ext uri="{FF2B5EF4-FFF2-40B4-BE49-F238E27FC236}">
                  <a16:creationId xmlns:a16="http://schemas.microsoft.com/office/drawing/2014/main" id="{D75505E1-28B4-0444-9978-D68BA9700E4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4204" y="3769601"/>
              <a:ext cx="666198" cy="666198"/>
            </a:xfrm>
            <a:prstGeom prst="rect">
              <a:avLst/>
            </a:prstGeom>
          </p:spPr>
        </p:pic>
      </p:grpSp>
      <p:sp>
        <p:nvSpPr>
          <p:cNvPr id="3" name="CuadroTexto 2">
            <a:extLst>
              <a:ext uri="{FF2B5EF4-FFF2-40B4-BE49-F238E27FC236}">
                <a16:creationId xmlns:a16="http://schemas.microsoft.com/office/drawing/2014/main" id="{37D2D4DE-8556-AAD6-22CC-722ECE097B59}"/>
              </a:ext>
            </a:extLst>
          </p:cNvPr>
          <p:cNvSpPr txBox="1"/>
          <p:nvPr/>
        </p:nvSpPr>
        <p:spPr>
          <a:xfrm>
            <a:off x="0" y="99156"/>
            <a:ext cx="13035693" cy="646331"/>
          </a:xfrm>
          <a:prstGeom prst="rect">
            <a:avLst/>
          </a:prstGeom>
          <a:noFill/>
        </p:spPr>
        <p:txBody>
          <a:bodyPr wrap="square" rtlCol="0">
            <a:spAutoFit/>
          </a:bodyPr>
          <a:lstStyle/>
          <a:p>
            <a:pPr algn="ctr"/>
            <a:r>
              <a:rPr lang="es-ES" sz="3600">
                <a:solidFill>
                  <a:srgbClr val="00B6B0"/>
                </a:solidFill>
                <a:latin typeface="Arial Black" panose="020B0A04020102020204" pitchFamily="34" charset="0"/>
              </a:rPr>
              <a:t>Justificación Técnica</a:t>
            </a:r>
            <a:endParaRPr lang="es-GT" sz="3600">
              <a:solidFill>
                <a:srgbClr val="00B6B0"/>
              </a:solidFill>
              <a:latin typeface="Arial Black" panose="020B0A04020102020204" pitchFamily="34" charset="0"/>
            </a:endParaRPr>
          </a:p>
        </p:txBody>
      </p:sp>
      <p:grpSp>
        <p:nvGrpSpPr>
          <p:cNvPr id="24" name="Grupo 23">
            <a:extLst>
              <a:ext uri="{FF2B5EF4-FFF2-40B4-BE49-F238E27FC236}">
                <a16:creationId xmlns:a16="http://schemas.microsoft.com/office/drawing/2014/main" id="{7DE7A798-D140-E5D1-D844-812066599266}"/>
              </a:ext>
            </a:extLst>
          </p:cNvPr>
          <p:cNvGrpSpPr/>
          <p:nvPr/>
        </p:nvGrpSpPr>
        <p:grpSpPr>
          <a:xfrm>
            <a:off x="764204" y="971840"/>
            <a:ext cx="9263374" cy="666000"/>
            <a:chOff x="764204" y="1134437"/>
            <a:chExt cx="9263374" cy="666000"/>
          </a:xfrm>
        </p:grpSpPr>
        <p:pic>
          <p:nvPicPr>
            <p:cNvPr id="19" name="Gráfico 18" descr="Monitor con relleno sólido">
              <a:extLst>
                <a:ext uri="{FF2B5EF4-FFF2-40B4-BE49-F238E27FC236}">
                  <a16:creationId xmlns:a16="http://schemas.microsoft.com/office/drawing/2014/main" id="{F5CD7F51-8170-7652-8007-ACBE21E8B62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4204" y="1134437"/>
              <a:ext cx="666000" cy="666000"/>
            </a:xfrm>
            <a:prstGeom prst="rect">
              <a:avLst/>
            </a:prstGeom>
          </p:spPr>
        </p:pic>
        <p:sp>
          <p:nvSpPr>
            <p:cNvPr id="20" name="Rectángulo 19">
              <a:extLst>
                <a:ext uri="{FF2B5EF4-FFF2-40B4-BE49-F238E27FC236}">
                  <a16:creationId xmlns:a16="http://schemas.microsoft.com/office/drawing/2014/main" id="{709AA2C5-81CA-E941-0317-08F91BAC8770}"/>
                </a:ext>
              </a:extLst>
            </p:cNvPr>
            <p:cNvSpPr/>
            <p:nvPr/>
          </p:nvSpPr>
          <p:spPr>
            <a:xfrm>
              <a:off x="1809498" y="1255914"/>
              <a:ext cx="8218080" cy="491411"/>
            </a:xfrm>
            <a:prstGeom prst="rect">
              <a:avLst/>
            </a:prstGeom>
            <a:solidFill>
              <a:srgbClr val="FCD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a:solidFill>
                    <a:schemeClr val="tx1"/>
                  </a:solidFill>
                  <a:latin typeface="TT Interphases" panose="02000503020000020004"/>
                </a:rPr>
                <a:t>Extracción de datos</a:t>
              </a:r>
              <a:endParaRPr lang="es-GT" sz="2000">
                <a:solidFill>
                  <a:schemeClr val="tx1"/>
                </a:solidFill>
                <a:latin typeface="TT Interphases" panose="02000503020000020004"/>
              </a:endParaRPr>
            </a:p>
          </p:txBody>
        </p:sp>
      </p:grpSp>
      <p:sp>
        <p:nvSpPr>
          <p:cNvPr id="4" name="CuadroTexto 3">
            <a:extLst>
              <a:ext uri="{FF2B5EF4-FFF2-40B4-BE49-F238E27FC236}">
                <a16:creationId xmlns:a16="http://schemas.microsoft.com/office/drawing/2014/main" id="{4AACECE3-CB42-CF7A-1932-38397625644C}"/>
              </a:ext>
            </a:extLst>
          </p:cNvPr>
          <p:cNvSpPr txBox="1"/>
          <p:nvPr/>
        </p:nvSpPr>
        <p:spPr>
          <a:xfrm>
            <a:off x="2305887" y="1868454"/>
            <a:ext cx="7225302" cy="1754326"/>
          </a:xfrm>
          <a:prstGeom prst="rect">
            <a:avLst/>
          </a:prstGeom>
          <a:noFill/>
        </p:spPr>
        <p:txBody>
          <a:bodyPr wrap="square">
            <a:spAutoFit/>
          </a:bodyPr>
          <a:lstStyle/>
          <a:p>
            <a:pPr rtl="0"/>
            <a:r>
              <a:rPr lang="es-ES">
                <a:latin typeface="Arial" panose="020B0604020202020204" pitchFamily="34" charset="0"/>
                <a:cs typeface="Arial" panose="020B0604020202020204" pitchFamily="34" charset="0"/>
              </a:rPr>
              <a:t>Se extrajo la muestra de créditos de la siguiente forma:</a:t>
            </a:r>
          </a:p>
          <a:p>
            <a:pPr marL="285750" indent="-285750" rtl="0">
              <a:buFont typeface="Arial" panose="020B0604020202020204" pitchFamily="34" charset="0"/>
              <a:buChar char="•"/>
            </a:pPr>
            <a:r>
              <a:rPr lang="es-ES">
                <a:latin typeface="Arial" panose="020B0604020202020204" pitchFamily="34" charset="0"/>
                <a:cs typeface="Arial" panose="020B0604020202020204" pitchFamily="34" charset="0"/>
              </a:rPr>
              <a:t>Cosechas junio 2022 a Agosto 2023</a:t>
            </a:r>
          </a:p>
          <a:p>
            <a:pPr marL="285750" indent="-285750" rtl="0">
              <a:buFont typeface="Arial" panose="020B0604020202020204" pitchFamily="34" charset="0"/>
              <a:buChar char="•"/>
            </a:pPr>
            <a:r>
              <a:rPr lang="es-ES">
                <a:latin typeface="Arial" panose="020B0604020202020204" pitchFamily="34" charset="0"/>
                <a:cs typeface="Arial" panose="020B0604020202020204" pitchFamily="34" charset="0"/>
              </a:rPr>
              <a:t>Cartera vigente y no administrable </a:t>
            </a:r>
          </a:p>
          <a:p>
            <a:pPr marL="285750" indent="-285750" rtl="0">
              <a:buFont typeface="Arial" panose="020B0604020202020204" pitchFamily="34" charset="0"/>
              <a:buChar char="•"/>
            </a:pPr>
            <a:r>
              <a:rPr lang="es-ES">
                <a:latin typeface="Arial" panose="020B0604020202020204" pitchFamily="34" charset="0"/>
                <a:cs typeface="Arial" panose="020B0604020202020204" pitchFamily="34" charset="0"/>
              </a:rPr>
              <a:t>MOB mínimo 6 meses</a:t>
            </a:r>
          </a:p>
          <a:p>
            <a:pPr marL="285750" indent="-285750" rtl="0">
              <a:buFont typeface="Arial" panose="020B0604020202020204" pitchFamily="34" charset="0"/>
              <a:buChar char="•"/>
            </a:pPr>
            <a:r>
              <a:rPr lang="es-ES">
                <a:latin typeface="Arial" panose="020B0604020202020204" pitchFamily="34" charset="0"/>
                <a:cs typeface="Arial" panose="020B0604020202020204" pitchFamily="34" charset="0"/>
              </a:rPr>
              <a:t>Evento de mora en los primeros 12 meses desde su cosecha</a:t>
            </a:r>
          </a:p>
          <a:p>
            <a:pPr marL="285750" indent="-285750" rtl="0">
              <a:buFont typeface="Arial" panose="020B0604020202020204" pitchFamily="34" charset="0"/>
              <a:buChar char="•"/>
            </a:pPr>
            <a:r>
              <a:rPr lang="es-ES">
                <a:latin typeface="Arial" panose="020B0604020202020204" pitchFamily="34" charset="0"/>
                <a:cs typeface="Arial" panose="020B0604020202020204" pitchFamily="34" charset="0"/>
              </a:rPr>
              <a:t>Variable objetivo: BK1+ </a:t>
            </a:r>
          </a:p>
        </p:txBody>
      </p:sp>
      <p:sp>
        <p:nvSpPr>
          <p:cNvPr id="10" name="CuadroTexto 9">
            <a:extLst>
              <a:ext uri="{FF2B5EF4-FFF2-40B4-BE49-F238E27FC236}">
                <a16:creationId xmlns:a16="http://schemas.microsoft.com/office/drawing/2014/main" id="{834D535C-C490-307A-BA56-2C9C908756F2}"/>
              </a:ext>
            </a:extLst>
          </p:cNvPr>
          <p:cNvSpPr txBox="1"/>
          <p:nvPr/>
        </p:nvSpPr>
        <p:spPr>
          <a:xfrm>
            <a:off x="1631952" y="4752820"/>
            <a:ext cx="8758989" cy="1200329"/>
          </a:xfrm>
          <a:prstGeom prst="rect">
            <a:avLst/>
          </a:prstGeom>
          <a:noFill/>
        </p:spPr>
        <p:txBody>
          <a:bodyPr wrap="square" rtlCol="0">
            <a:spAutoFit/>
          </a:bodyPr>
          <a:lstStyle/>
          <a:p>
            <a:pPr algn="just"/>
            <a:r>
              <a:rPr lang="es-ES">
                <a:latin typeface="Arial" panose="020B0604020202020204" pitchFamily="34" charset="0"/>
                <a:cs typeface="Arial" panose="020B0604020202020204" pitchFamily="34" charset="0"/>
              </a:rPr>
              <a:t>Se utilizaron técnicas gráficas y el uso de algunos estadísticos de resumen para entender a la muestra. Se calculó la proporción de mora, la distribución acumulada de clientes por score, la razón entre clientes morosos y no morosos por percentil de puntaje de Score, entre otros.</a:t>
            </a:r>
            <a:endParaRPr lang="es-G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6925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Justificación Técnica</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16" name="Rectángulo 15">
            <a:extLst>
              <a:ext uri="{FF2B5EF4-FFF2-40B4-BE49-F238E27FC236}">
                <a16:creationId xmlns:a16="http://schemas.microsoft.com/office/drawing/2014/main" id="{EE0C1C36-4DE4-4CB1-50AD-8609EA05D8DE}"/>
              </a:ext>
            </a:extLst>
          </p:cNvPr>
          <p:cNvSpPr/>
          <p:nvPr/>
        </p:nvSpPr>
        <p:spPr>
          <a:xfrm>
            <a:off x="1809499" y="3944388"/>
            <a:ext cx="8742061" cy="491411"/>
          </a:xfrm>
          <a:prstGeom prst="rect">
            <a:avLst/>
          </a:prstGeom>
          <a:solidFill>
            <a:srgbClr val="FCD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a:solidFill>
                  <a:schemeClr val="tx1"/>
                </a:solidFill>
                <a:latin typeface="TT Interphases" panose="02000503020000020004"/>
              </a:rPr>
              <a:t>Hacer una prueba de hipótesis</a:t>
            </a:r>
            <a:endParaRPr lang="es-GT" sz="2000">
              <a:solidFill>
                <a:schemeClr val="tx1"/>
              </a:solidFill>
              <a:latin typeface="TT Interphases" panose="02000503020000020004"/>
            </a:endParaRPr>
          </a:p>
        </p:txBody>
      </p:sp>
      <p:sp>
        <p:nvSpPr>
          <p:cNvPr id="3" name="CuadroTexto 2">
            <a:extLst>
              <a:ext uri="{FF2B5EF4-FFF2-40B4-BE49-F238E27FC236}">
                <a16:creationId xmlns:a16="http://schemas.microsoft.com/office/drawing/2014/main" id="{37D2D4DE-8556-AAD6-22CC-722ECE097B59}"/>
              </a:ext>
            </a:extLst>
          </p:cNvPr>
          <p:cNvSpPr txBox="1"/>
          <p:nvPr/>
        </p:nvSpPr>
        <p:spPr>
          <a:xfrm>
            <a:off x="0" y="99156"/>
            <a:ext cx="13035693" cy="646331"/>
          </a:xfrm>
          <a:prstGeom prst="rect">
            <a:avLst/>
          </a:prstGeom>
          <a:noFill/>
        </p:spPr>
        <p:txBody>
          <a:bodyPr wrap="square" rtlCol="0">
            <a:spAutoFit/>
          </a:bodyPr>
          <a:lstStyle/>
          <a:p>
            <a:pPr algn="ctr"/>
            <a:r>
              <a:rPr lang="es-ES" sz="3600">
                <a:solidFill>
                  <a:srgbClr val="00B6B0"/>
                </a:solidFill>
                <a:latin typeface="Arial Black" panose="020B0A04020102020204" pitchFamily="34" charset="0"/>
              </a:rPr>
              <a:t>Justificación Técnica</a:t>
            </a:r>
            <a:endParaRPr lang="es-GT" sz="3600">
              <a:solidFill>
                <a:srgbClr val="00B6B0"/>
              </a:solidFill>
              <a:latin typeface="Arial Black" panose="020B0A04020102020204" pitchFamily="34" charset="0"/>
            </a:endParaRPr>
          </a:p>
        </p:txBody>
      </p:sp>
      <p:sp>
        <p:nvSpPr>
          <p:cNvPr id="20" name="Rectángulo 19">
            <a:extLst>
              <a:ext uri="{FF2B5EF4-FFF2-40B4-BE49-F238E27FC236}">
                <a16:creationId xmlns:a16="http://schemas.microsoft.com/office/drawing/2014/main" id="{709AA2C5-81CA-E941-0317-08F91BAC8770}"/>
              </a:ext>
            </a:extLst>
          </p:cNvPr>
          <p:cNvSpPr/>
          <p:nvPr/>
        </p:nvSpPr>
        <p:spPr>
          <a:xfrm>
            <a:off x="1809498" y="1093317"/>
            <a:ext cx="8218080" cy="491411"/>
          </a:xfrm>
          <a:prstGeom prst="rect">
            <a:avLst/>
          </a:prstGeom>
          <a:solidFill>
            <a:srgbClr val="FCD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a:solidFill>
                  <a:schemeClr val="tx1"/>
                </a:solidFill>
                <a:latin typeface="TT Interphases" panose="02000503020000020004"/>
              </a:rPr>
              <a:t>Hallar distribución de probabilidad de Scores y razón malos sobre buenos</a:t>
            </a:r>
            <a:endParaRPr lang="es-GT" sz="2000">
              <a:solidFill>
                <a:schemeClr val="tx1"/>
              </a:solidFill>
              <a:latin typeface="TT Interphases" panose="02000503020000020004"/>
            </a:endParaRPr>
          </a:p>
        </p:txBody>
      </p:sp>
      <p:pic>
        <p:nvPicPr>
          <p:cNvPr id="12" name="Gráfico 11" descr="Matemáticas contorno">
            <a:extLst>
              <a:ext uri="{FF2B5EF4-FFF2-40B4-BE49-F238E27FC236}">
                <a16:creationId xmlns:a16="http://schemas.microsoft.com/office/drawing/2014/main" id="{3D624857-0017-D558-B425-CB437032B0D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6312" y="3857093"/>
            <a:ext cx="666000" cy="666000"/>
          </a:xfrm>
          <a:prstGeom prst="rect">
            <a:avLst/>
          </a:prstGeom>
        </p:spPr>
      </p:pic>
      <p:pic>
        <p:nvPicPr>
          <p:cNvPr id="10" name="Gráfico 9" descr="Distribución normal con relleno sólido">
            <a:extLst>
              <a:ext uri="{FF2B5EF4-FFF2-40B4-BE49-F238E27FC236}">
                <a16:creationId xmlns:a16="http://schemas.microsoft.com/office/drawing/2014/main" id="{15F31779-066D-B388-A79F-313C80A8065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6312" y="908128"/>
            <a:ext cx="666000" cy="666000"/>
          </a:xfrm>
          <a:prstGeom prst="rect">
            <a:avLst/>
          </a:prstGeom>
        </p:spPr>
      </p:pic>
      <p:sp>
        <p:nvSpPr>
          <p:cNvPr id="15" name="CuadroTexto 14">
            <a:extLst>
              <a:ext uri="{FF2B5EF4-FFF2-40B4-BE49-F238E27FC236}">
                <a16:creationId xmlns:a16="http://schemas.microsoft.com/office/drawing/2014/main" id="{86A97E77-42CB-C929-A6C3-BFE6DF7A135F}"/>
              </a:ext>
            </a:extLst>
          </p:cNvPr>
          <p:cNvSpPr txBox="1"/>
          <p:nvPr/>
        </p:nvSpPr>
        <p:spPr>
          <a:xfrm>
            <a:off x="1434144" y="1979694"/>
            <a:ext cx="8758989" cy="1477328"/>
          </a:xfrm>
          <a:prstGeom prst="rect">
            <a:avLst/>
          </a:prstGeom>
          <a:noFill/>
        </p:spPr>
        <p:txBody>
          <a:bodyPr wrap="square" rtlCol="0">
            <a:spAutoFit/>
          </a:bodyPr>
          <a:lstStyle/>
          <a:p>
            <a:pPr algn="just"/>
            <a:r>
              <a:rPr lang="es-ES">
                <a:latin typeface="Arial" panose="020B0604020202020204" pitchFamily="34" charset="0"/>
                <a:cs typeface="Arial" panose="020B0604020202020204" pitchFamily="34" charset="0"/>
              </a:rPr>
              <a:t>Utilizando la prueba estadística de Gráfico de Cuantil – Cuantil, se encontró la distribución de probabilidad para el puntaje de Score.</a:t>
            </a:r>
          </a:p>
          <a:p>
            <a:pPr algn="just"/>
            <a:endParaRPr lang="es-ES">
              <a:latin typeface="Arial" panose="020B0604020202020204" pitchFamily="34" charset="0"/>
              <a:cs typeface="Arial" panose="020B0604020202020204" pitchFamily="34" charset="0"/>
            </a:endParaRPr>
          </a:p>
          <a:p>
            <a:pPr algn="just"/>
            <a:r>
              <a:rPr lang="es-ES">
                <a:latin typeface="Arial" panose="020B0604020202020204" pitchFamily="34" charset="0"/>
                <a:cs typeface="Arial" panose="020B0604020202020204" pitchFamily="34" charset="0"/>
              </a:rPr>
              <a:t>Adicionalmente, se dividió el Score en grupos del mismo tamaño, y se calculó la proporción de clientes morosos sobre no morosos en cada grupo.</a:t>
            </a:r>
            <a:endParaRPr lang="es-GT">
              <a:latin typeface="Arial" panose="020B0604020202020204" pitchFamily="34" charset="0"/>
              <a:cs typeface="Arial" panose="020B0604020202020204" pitchFamily="34" charset="0"/>
            </a:endParaRPr>
          </a:p>
        </p:txBody>
      </p:sp>
      <p:sp>
        <p:nvSpPr>
          <p:cNvPr id="17" name="CuadroTexto 16">
            <a:extLst>
              <a:ext uri="{FF2B5EF4-FFF2-40B4-BE49-F238E27FC236}">
                <a16:creationId xmlns:a16="http://schemas.microsoft.com/office/drawing/2014/main" id="{66BF3878-135D-9BC0-4951-3B4719D982DE}"/>
              </a:ext>
            </a:extLst>
          </p:cNvPr>
          <p:cNvSpPr txBox="1"/>
          <p:nvPr/>
        </p:nvSpPr>
        <p:spPr>
          <a:xfrm>
            <a:off x="1539043" y="4807708"/>
            <a:ext cx="8758989" cy="923330"/>
          </a:xfrm>
          <a:prstGeom prst="rect">
            <a:avLst/>
          </a:prstGeom>
          <a:noFill/>
        </p:spPr>
        <p:txBody>
          <a:bodyPr wrap="square" rtlCol="0">
            <a:spAutoFit/>
          </a:bodyPr>
          <a:lstStyle/>
          <a:p>
            <a:pPr algn="just"/>
            <a:r>
              <a:rPr lang="es-ES">
                <a:latin typeface="Arial" panose="020B0604020202020204" pitchFamily="34" charset="0"/>
                <a:cs typeface="Arial" panose="020B0604020202020204" pitchFamily="34" charset="0"/>
              </a:rPr>
              <a:t>Se seleccionó el Score que representa al grupo con razón de 1%, y se hizo la prueba de hipótesis que, bajo la muestra tomada, ese corte de score identifica de forma correcta a los clientes morosos.</a:t>
            </a:r>
            <a:endParaRPr lang="es-G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930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Escenarios</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B6769D80-CDE4-8FE5-4494-20ED58CB7A01}"/>
              </a:ext>
            </a:extLst>
          </p:cNvPr>
          <p:cNvSpPr txBox="1"/>
          <p:nvPr/>
        </p:nvSpPr>
        <p:spPr>
          <a:xfrm>
            <a:off x="0" y="99156"/>
            <a:ext cx="13035693" cy="646331"/>
          </a:xfrm>
          <a:prstGeom prst="rect">
            <a:avLst/>
          </a:prstGeom>
          <a:noFill/>
        </p:spPr>
        <p:txBody>
          <a:bodyPr wrap="square" rtlCol="0">
            <a:spAutoFit/>
          </a:bodyPr>
          <a:lstStyle/>
          <a:p>
            <a:pPr algn="ctr"/>
            <a:r>
              <a:rPr lang="es-ES" sz="3600">
                <a:solidFill>
                  <a:srgbClr val="00B6B0"/>
                </a:solidFill>
                <a:latin typeface="Arial Black" panose="020B0A04020102020204" pitchFamily="34" charset="0"/>
              </a:rPr>
              <a:t>Descripción de la muestra</a:t>
            </a:r>
            <a:endParaRPr lang="es-GT" sz="3600">
              <a:solidFill>
                <a:srgbClr val="00B6B0"/>
              </a:solidFill>
              <a:latin typeface="Arial Black" panose="020B0A04020102020204" pitchFamily="34" charset="0"/>
            </a:endParaRPr>
          </a:p>
        </p:txBody>
      </p:sp>
      <p:cxnSp>
        <p:nvCxnSpPr>
          <p:cNvPr id="31" name="Conector recto 30">
            <a:extLst>
              <a:ext uri="{FF2B5EF4-FFF2-40B4-BE49-F238E27FC236}">
                <a16:creationId xmlns:a16="http://schemas.microsoft.com/office/drawing/2014/main" id="{02D920BD-7E6E-15C2-2A16-B5C2AB417E7E}"/>
              </a:ext>
            </a:extLst>
          </p:cNvPr>
          <p:cNvCxnSpPr/>
          <p:nvPr/>
        </p:nvCxnSpPr>
        <p:spPr>
          <a:xfrm>
            <a:off x="6369978" y="1119883"/>
            <a:ext cx="0" cy="4705564"/>
          </a:xfrm>
          <a:prstGeom prst="line">
            <a:avLst/>
          </a:prstGeom>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6B300956-E0C2-7731-04B0-9F6EA1582B51}"/>
              </a:ext>
            </a:extLst>
          </p:cNvPr>
          <p:cNvSpPr txBox="1"/>
          <p:nvPr/>
        </p:nvSpPr>
        <p:spPr>
          <a:xfrm>
            <a:off x="-431514" y="1116034"/>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MINEDUC</a:t>
            </a:r>
            <a:endParaRPr lang="es-GT" sz="2400">
              <a:solidFill>
                <a:srgbClr val="E21570"/>
              </a:solidFill>
              <a:latin typeface="Arial" panose="020B0604020202020204" pitchFamily="34" charset="0"/>
              <a:cs typeface="Arial" panose="020B0604020202020204" pitchFamily="34" charset="0"/>
            </a:endParaRPr>
          </a:p>
        </p:txBody>
      </p:sp>
      <p:sp>
        <p:nvSpPr>
          <p:cNvPr id="41" name="CuadroTexto 40">
            <a:extLst>
              <a:ext uri="{FF2B5EF4-FFF2-40B4-BE49-F238E27FC236}">
                <a16:creationId xmlns:a16="http://schemas.microsoft.com/office/drawing/2014/main" id="{6C4CF349-50D7-6FCC-A282-ABDF8F186833}"/>
              </a:ext>
            </a:extLst>
          </p:cNvPr>
          <p:cNvSpPr txBox="1"/>
          <p:nvPr/>
        </p:nvSpPr>
        <p:spPr>
          <a:xfrm>
            <a:off x="5756140" y="1236960"/>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MSPAS</a:t>
            </a:r>
            <a:endParaRPr lang="es-GT" sz="2400">
              <a:solidFill>
                <a:srgbClr val="E21570"/>
              </a:solidFill>
              <a:latin typeface="Arial" panose="020B0604020202020204" pitchFamily="34" charset="0"/>
              <a:cs typeface="Arial" panose="020B0604020202020204" pitchFamily="34" charset="0"/>
            </a:endParaRPr>
          </a:p>
        </p:txBody>
      </p:sp>
      <p:sp>
        <p:nvSpPr>
          <p:cNvPr id="44" name="CuadroTexto 43">
            <a:extLst>
              <a:ext uri="{FF2B5EF4-FFF2-40B4-BE49-F238E27FC236}">
                <a16:creationId xmlns:a16="http://schemas.microsoft.com/office/drawing/2014/main" id="{E39C3BDC-96BC-18D3-F7FC-81B08D981D78}"/>
              </a:ext>
            </a:extLst>
          </p:cNvPr>
          <p:cNvSpPr txBox="1"/>
          <p:nvPr/>
        </p:nvSpPr>
        <p:spPr>
          <a:xfrm>
            <a:off x="535577" y="2074901"/>
            <a:ext cx="5038559" cy="2862322"/>
          </a:xfrm>
          <a:prstGeom prst="rect">
            <a:avLst/>
          </a:prstGeom>
          <a:noFill/>
        </p:spPr>
        <p:txBody>
          <a:bodyPr wrap="none" rtlCol="0">
            <a:spAutoFit/>
          </a:bodyPr>
          <a:lstStyle/>
          <a:p>
            <a:pPr marL="285750" indent="-285750">
              <a:buFont typeface="Arial" panose="020B0604020202020204" pitchFamily="34" charset="0"/>
              <a:buChar char="•"/>
            </a:pPr>
            <a:r>
              <a:rPr lang="es-ES">
                <a:latin typeface="Arial" panose="020B0604020202020204" pitchFamily="34" charset="0"/>
                <a:cs typeface="Arial" panose="020B0604020202020204" pitchFamily="34" charset="0"/>
              </a:rPr>
              <a:t>Tamaño de muestra: </a:t>
            </a:r>
            <a:r>
              <a:rPr lang="es-GT" b="0" i="0">
                <a:effectLst/>
                <a:latin typeface="Arial" panose="020B0604020202020204" pitchFamily="34" charset="0"/>
                <a:cs typeface="Arial" panose="020B0604020202020204" pitchFamily="34" charset="0"/>
              </a:rPr>
              <a:t>25,350</a:t>
            </a:r>
            <a:endParaRPr lang="es-ES">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s-E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GT">
                <a:latin typeface="Arial" panose="020B0604020202020204" pitchFamily="34" charset="0"/>
                <a:cs typeface="Arial" panose="020B0604020202020204" pitchFamily="34" charset="0"/>
              </a:rPr>
              <a:t>Desembolso bruto promedio: 127k</a:t>
            </a:r>
          </a:p>
          <a:p>
            <a:pPr marL="285750" indent="-285750">
              <a:buFont typeface="Arial" panose="020B0604020202020204" pitchFamily="34" charset="0"/>
              <a:buChar char="•"/>
            </a:pPr>
            <a:r>
              <a:rPr lang="es-ES">
                <a:latin typeface="Arial" panose="020B0604020202020204" pitchFamily="34" charset="0"/>
                <a:cs typeface="Arial" panose="020B0604020202020204" pitchFamily="34" charset="0"/>
              </a:rPr>
              <a:t>Desembolso neto promedio: 53.8 K</a:t>
            </a:r>
          </a:p>
          <a:p>
            <a:pPr marL="285750" indent="-285750">
              <a:buFont typeface="Arial" panose="020B0604020202020204" pitchFamily="34" charset="0"/>
              <a:buChar char="•"/>
            </a:pPr>
            <a:endParaRPr lang="es-E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a:latin typeface="Arial" panose="020B0604020202020204" pitchFamily="34" charset="0"/>
                <a:cs typeface="Arial" panose="020B0604020202020204" pitchFamily="34" charset="0"/>
              </a:rPr>
              <a:t>Cantidad de clientes morosos: 1086</a:t>
            </a:r>
          </a:p>
          <a:p>
            <a:pPr marL="285750" indent="-285750">
              <a:buFont typeface="Arial" panose="020B0604020202020204" pitchFamily="34" charset="0"/>
              <a:buChar char="•"/>
            </a:pPr>
            <a:r>
              <a:rPr lang="es-ES">
                <a:latin typeface="Arial" panose="020B0604020202020204" pitchFamily="34" charset="0"/>
                <a:cs typeface="Arial" panose="020B0604020202020204" pitchFamily="34" charset="0"/>
              </a:rPr>
              <a:t>Porcentaje de clientes morosos: 4.28%</a:t>
            </a:r>
          </a:p>
          <a:p>
            <a:pPr marL="285750" indent="-285750">
              <a:buFont typeface="Arial" panose="020B0604020202020204" pitchFamily="34" charset="0"/>
              <a:buChar char="•"/>
            </a:pPr>
            <a:endParaRPr lang="es-E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GT">
                <a:latin typeface="Arial" panose="020B0604020202020204" pitchFamily="34" charset="0"/>
                <a:cs typeface="Arial" panose="020B0604020202020204" pitchFamily="34" charset="0"/>
              </a:rPr>
              <a:t>RCI promedio de clientes morosos: 44.85</a:t>
            </a:r>
          </a:p>
          <a:p>
            <a:pPr marL="285750" indent="-285750">
              <a:buFont typeface="Arial" panose="020B0604020202020204" pitchFamily="34" charset="0"/>
              <a:buChar char="•"/>
            </a:pPr>
            <a:r>
              <a:rPr lang="es-GT">
                <a:latin typeface="Arial" panose="020B0604020202020204" pitchFamily="34" charset="0"/>
                <a:cs typeface="Arial" panose="020B0604020202020204" pitchFamily="34" charset="0"/>
              </a:rPr>
              <a:t>RCI promedio de clientes no morosos: 40.69</a:t>
            </a:r>
          </a:p>
        </p:txBody>
      </p:sp>
      <p:sp>
        <p:nvSpPr>
          <p:cNvPr id="45" name="CuadroTexto 44">
            <a:extLst>
              <a:ext uri="{FF2B5EF4-FFF2-40B4-BE49-F238E27FC236}">
                <a16:creationId xmlns:a16="http://schemas.microsoft.com/office/drawing/2014/main" id="{94136CE3-3BA2-11AE-CECF-0B3CBA946B08}"/>
              </a:ext>
            </a:extLst>
          </p:cNvPr>
          <p:cNvSpPr txBox="1"/>
          <p:nvPr/>
        </p:nvSpPr>
        <p:spPr>
          <a:xfrm>
            <a:off x="6831924" y="2041504"/>
            <a:ext cx="5038559" cy="2862322"/>
          </a:xfrm>
          <a:prstGeom prst="rect">
            <a:avLst/>
          </a:prstGeom>
          <a:noFill/>
        </p:spPr>
        <p:txBody>
          <a:bodyPr wrap="none" rtlCol="0">
            <a:spAutoFit/>
          </a:bodyPr>
          <a:lstStyle/>
          <a:p>
            <a:pPr marL="285750" indent="-285750">
              <a:buFont typeface="Arial" panose="020B0604020202020204" pitchFamily="34" charset="0"/>
              <a:buChar char="•"/>
            </a:pPr>
            <a:r>
              <a:rPr lang="es-ES">
                <a:latin typeface="Arial" panose="020B0604020202020204" pitchFamily="34" charset="0"/>
                <a:cs typeface="Arial" panose="020B0604020202020204" pitchFamily="34" charset="0"/>
              </a:rPr>
              <a:t>Tamaño de muestra: </a:t>
            </a:r>
            <a:r>
              <a:rPr lang="es-GT" b="0" i="0">
                <a:effectLst/>
                <a:latin typeface="Arial" panose="020B0604020202020204" pitchFamily="34" charset="0"/>
                <a:cs typeface="Arial" panose="020B0604020202020204" pitchFamily="34" charset="0"/>
              </a:rPr>
              <a:t>6,578</a:t>
            </a:r>
            <a:endParaRPr lang="es-ES">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s-E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GT">
                <a:latin typeface="Arial" panose="020B0604020202020204" pitchFamily="34" charset="0"/>
                <a:cs typeface="Arial" panose="020B0604020202020204" pitchFamily="34" charset="0"/>
              </a:rPr>
              <a:t>Desembolso bruto promedio: 121 k</a:t>
            </a:r>
          </a:p>
          <a:p>
            <a:pPr marL="285750" indent="-285750">
              <a:buFont typeface="Arial" panose="020B0604020202020204" pitchFamily="34" charset="0"/>
              <a:buChar char="•"/>
            </a:pPr>
            <a:r>
              <a:rPr lang="es-ES">
                <a:latin typeface="Arial" panose="020B0604020202020204" pitchFamily="34" charset="0"/>
                <a:cs typeface="Arial" panose="020B0604020202020204" pitchFamily="34" charset="0"/>
              </a:rPr>
              <a:t>Desembolso neto promedio: 62.2 k</a:t>
            </a:r>
          </a:p>
          <a:p>
            <a:pPr marL="285750" indent="-285750">
              <a:buFont typeface="Arial" panose="020B0604020202020204" pitchFamily="34" charset="0"/>
              <a:buChar char="•"/>
            </a:pPr>
            <a:endParaRPr lang="es-E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a:latin typeface="Arial" panose="020B0604020202020204" pitchFamily="34" charset="0"/>
                <a:cs typeface="Arial" panose="020B0604020202020204" pitchFamily="34" charset="0"/>
              </a:rPr>
              <a:t>Cantidad de clientes morosos: 192</a:t>
            </a:r>
          </a:p>
          <a:p>
            <a:pPr marL="285750" indent="-285750">
              <a:buFont typeface="Arial" panose="020B0604020202020204" pitchFamily="34" charset="0"/>
              <a:buChar char="•"/>
            </a:pPr>
            <a:r>
              <a:rPr lang="es-ES">
                <a:latin typeface="Arial" panose="020B0604020202020204" pitchFamily="34" charset="0"/>
                <a:cs typeface="Arial" panose="020B0604020202020204" pitchFamily="34" charset="0"/>
              </a:rPr>
              <a:t>Porcentaje de clientes morosos: 2.92%</a:t>
            </a:r>
          </a:p>
          <a:p>
            <a:pPr marL="285750" indent="-285750">
              <a:buFont typeface="Arial" panose="020B0604020202020204" pitchFamily="34" charset="0"/>
              <a:buChar char="•"/>
            </a:pPr>
            <a:endParaRPr lang="es-E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GT">
                <a:latin typeface="Arial" panose="020B0604020202020204" pitchFamily="34" charset="0"/>
                <a:cs typeface="Arial" panose="020B0604020202020204" pitchFamily="34" charset="0"/>
              </a:rPr>
              <a:t>RCI promedio de clientes morosos: 45.58</a:t>
            </a:r>
          </a:p>
          <a:p>
            <a:pPr marL="285750" indent="-285750">
              <a:buFont typeface="Arial" panose="020B0604020202020204" pitchFamily="34" charset="0"/>
              <a:buChar char="•"/>
            </a:pPr>
            <a:r>
              <a:rPr lang="es-GT">
                <a:latin typeface="Arial" panose="020B0604020202020204" pitchFamily="34" charset="0"/>
                <a:cs typeface="Arial" panose="020B0604020202020204" pitchFamily="34" charset="0"/>
              </a:rPr>
              <a:t>RCI promedio de clientes no morosos: 40.93</a:t>
            </a:r>
          </a:p>
        </p:txBody>
      </p:sp>
    </p:spTree>
    <p:extLst>
      <p:ext uri="{BB962C8B-B14F-4D97-AF65-F5344CB8AC3E}">
        <p14:creationId xmlns:p14="http://schemas.microsoft.com/office/powerpoint/2010/main" val="1872103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Escenarios</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B6769D80-CDE4-8FE5-4494-20ED58CB7A01}"/>
              </a:ext>
            </a:extLst>
          </p:cNvPr>
          <p:cNvSpPr txBox="1"/>
          <p:nvPr/>
        </p:nvSpPr>
        <p:spPr>
          <a:xfrm>
            <a:off x="1026268" y="179743"/>
            <a:ext cx="12080196" cy="584775"/>
          </a:xfrm>
          <a:prstGeom prst="rect">
            <a:avLst/>
          </a:prstGeom>
          <a:noFill/>
        </p:spPr>
        <p:txBody>
          <a:bodyPr wrap="square" rtlCol="0">
            <a:spAutoFit/>
          </a:bodyPr>
          <a:lstStyle/>
          <a:p>
            <a:pPr algn="ctr"/>
            <a:r>
              <a:rPr lang="es-ES" sz="3200">
                <a:solidFill>
                  <a:srgbClr val="00B6B0"/>
                </a:solidFill>
                <a:latin typeface="Arial Black" panose="020B0A04020102020204" pitchFamily="34" charset="0"/>
              </a:rPr>
              <a:t>Hallar la distribución del score </a:t>
            </a:r>
            <a:endParaRPr lang="es-GT" sz="3200">
              <a:solidFill>
                <a:srgbClr val="00B6B0"/>
              </a:solidFill>
              <a:latin typeface="Arial Black" panose="020B0A04020102020204" pitchFamily="34" charset="0"/>
            </a:endParaRPr>
          </a:p>
        </p:txBody>
      </p:sp>
      <p:cxnSp>
        <p:nvCxnSpPr>
          <p:cNvPr id="31" name="Conector recto 30">
            <a:extLst>
              <a:ext uri="{FF2B5EF4-FFF2-40B4-BE49-F238E27FC236}">
                <a16:creationId xmlns:a16="http://schemas.microsoft.com/office/drawing/2014/main" id="{02D920BD-7E6E-15C2-2A16-B5C2AB417E7E}"/>
              </a:ext>
            </a:extLst>
          </p:cNvPr>
          <p:cNvCxnSpPr>
            <a:cxnSpLocks/>
          </p:cNvCxnSpPr>
          <p:nvPr/>
        </p:nvCxnSpPr>
        <p:spPr>
          <a:xfrm>
            <a:off x="5985563" y="1764062"/>
            <a:ext cx="0" cy="3945276"/>
          </a:xfrm>
          <a:prstGeom prst="line">
            <a:avLst/>
          </a:prstGeom>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6B300956-E0C2-7731-04B0-9F6EA1582B51}"/>
              </a:ext>
            </a:extLst>
          </p:cNvPr>
          <p:cNvSpPr txBox="1"/>
          <p:nvPr/>
        </p:nvSpPr>
        <p:spPr>
          <a:xfrm>
            <a:off x="2848772" y="889050"/>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MINEDUC</a:t>
            </a:r>
            <a:endParaRPr lang="es-GT" sz="2400">
              <a:solidFill>
                <a:srgbClr val="E21570"/>
              </a:solidFill>
              <a:latin typeface="Arial" panose="020B0604020202020204" pitchFamily="34" charset="0"/>
              <a:cs typeface="Arial" panose="020B0604020202020204" pitchFamily="34" charset="0"/>
            </a:endParaRPr>
          </a:p>
        </p:txBody>
      </p:sp>
      <p:pic>
        <p:nvPicPr>
          <p:cNvPr id="15" name="Imagen 14" descr="Gráfico&#10;&#10;Descripción generada automáticamente">
            <a:extLst>
              <a:ext uri="{FF2B5EF4-FFF2-40B4-BE49-F238E27FC236}">
                <a16:creationId xmlns:a16="http://schemas.microsoft.com/office/drawing/2014/main" id="{301497B8-80A2-A6A8-EAFE-766023CE11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3953" y="2283485"/>
            <a:ext cx="5586190" cy="3207847"/>
          </a:xfrm>
          <a:prstGeom prst="rect">
            <a:avLst/>
          </a:prstGeom>
        </p:spPr>
      </p:pic>
      <p:sp>
        <p:nvSpPr>
          <p:cNvPr id="16" name="CuadroTexto 15">
            <a:extLst>
              <a:ext uri="{FF2B5EF4-FFF2-40B4-BE49-F238E27FC236}">
                <a16:creationId xmlns:a16="http://schemas.microsoft.com/office/drawing/2014/main" id="{17C72BC2-5101-149E-0BE2-E965C412896D}"/>
              </a:ext>
            </a:extLst>
          </p:cNvPr>
          <p:cNvSpPr txBox="1"/>
          <p:nvPr/>
        </p:nvSpPr>
        <p:spPr>
          <a:xfrm>
            <a:off x="1329234" y="1579396"/>
            <a:ext cx="1377300" cy="369332"/>
          </a:xfrm>
          <a:prstGeom prst="rect">
            <a:avLst/>
          </a:prstGeom>
          <a:noFill/>
        </p:spPr>
        <p:txBody>
          <a:bodyPr wrap="none" rtlCol="0">
            <a:spAutoFit/>
          </a:bodyPr>
          <a:lstStyle/>
          <a:p>
            <a:r>
              <a:rPr lang="es-ES">
                <a:latin typeface="Arial" panose="020B0604020202020204" pitchFamily="34" charset="0"/>
                <a:cs typeface="Arial" panose="020B0604020202020204" pitchFamily="34" charset="0"/>
              </a:rPr>
              <a:t>Poblacional</a:t>
            </a:r>
            <a:endParaRPr lang="es-GT">
              <a:latin typeface="Arial" panose="020B0604020202020204" pitchFamily="34" charset="0"/>
              <a:cs typeface="Arial" panose="020B0604020202020204" pitchFamily="34" charset="0"/>
            </a:endParaRPr>
          </a:p>
        </p:txBody>
      </p:sp>
      <p:sp>
        <p:nvSpPr>
          <p:cNvPr id="18" name="CuadroTexto 17">
            <a:extLst>
              <a:ext uri="{FF2B5EF4-FFF2-40B4-BE49-F238E27FC236}">
                <a16:creationId xmlns:a16="http://schemas.microsoft.com/office/drawing/2014/main" id="{DF585184-9311-3453-FCE8-C164DE23505B}"/>
              </a:ext>
            </a:extLst>
          </p:cNvPr>
          <p:cNvSpPr txBox="1"/>
          <p:nvPr/>
        </p:nvSpPr>
        <p:spPr>
          <a:xfrm>
            <a:off x="7066366" y="1632434"/>
            <a:ext cx="3942105" cy="369332"/>
          </a:xfrm>
          <a:prstGeom prst="rect">
            <a:avLst/>
          </a:prstGeom>
          <a:noFill/>
        </p:spPr>
        <p:txBody>
          <a:bodyPr wrap="none" rtlCol="0">
            <a:spAutoFit/>
          </a:bodyPr>
          <a:lstStyle/>
          <a:p>
            <a:r>
              <a:rPr lang="es-ES">
                <a:latin typeface="Arial" panose="020B0604020202020204" pitchFamily="34" charset="0"/>
                <a:cs typeface="Arial" panose="020B0604020202020204" pitchFamily="34" charset="0"/>
              </a:rPr>
              <a:t>Por tipo cliente: moroso y no moroso</a:t>
            </a:r>
            <a:endParaRPr lang="es-GT">
              <a:latin typeface="Arial" panose="020B0604020202020204" pitchFamily="34" charset="0"/>
              <a:cs typeface="Arial" panose="020B0604020202020204" pitchFamily="34" charset="0"/>
            </a:endParaRPr>
          </a:p>
        </p:txBody>
      </p:sp>
      <p:pic>
        <p:nvPicPr>
          <p:cNvPr id="22" name="Imagen 21" descr="Gráfico, Gráfico de líneas&#10;&#10;Descripción generada automáticamente">
            <a:extLst>
              <a:ext uri="{FF2B5EF4-FFF2-40B4-BE49-F238E27FC236}">
                <a16:creationId xmlns:a16="http://schemas.microsoft.com/office/drawing/2014/main" id="{67B313B8-052D-9DFE-865D-CD74DB7C5A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6343" y="2233572"/>
            <a:ext cx="4724858" cy="2713231"/>
          </a:xfrm>
          <a:prstGeom prst="rect">
            <a:avLst/>
          </a:prstGeom>
        </p:spPr>
      </p:pic>
    </p:spTree>
    <p:extLst>
      <p:ext uri="{BB962C8B-B14F-4D97-AF65-F5344CB8AC3E}">
        <p14:creationId xmlns:p14="http://schemas.microsoft.com/office/powerpoint/2010/main" val="1596828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Escenarios</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B6769D80-CDE4-8FE5-4494-20ED58CB7A01}"/>
              </a:ext>
            </a:extLst>
          </p:cNvPr>
          <p:cNvSpPr txBox="1"/>
          <p:nvPr/>
        </p:nvSpPr>
        <p:spPr>
          <a:xfrm>
            <a:off x="1026268" y="179743"/>
            <a:ext cx="12080196" cy="584775"/>
          </a:xfrm>
          <a:prstGeom prst="rect">
            <a:avLst/>
          </a:prstGeom>
          <a:noFill/>
        </p:spPr>
        <p:txBody>
          <a:bodyPr wrap="square" rtlCol="0">
            <a:spAutoFit/>
          </a:bodyPr>
          <a:lstStyle/>
          <a:p>
            <a:pPr algn="ctr"/>
            <a:r>
              <a:rPr lang="es-ES" sz="3200">
                <a:solidFill>
                  <a:srgbClr val="00B6B0"/>
                </a:solidFill>
                <a:latin typeface="Arial Black" panose="020B0A04020102020204" pitchFamily="34" charset="0"/>
              </a:rPr>
              <a:t>Hallar la distribución del score </a:t>
            </a:r>
            <a:endParaRPr lang="es-GT" sz="3200">
              <a:solidFill>
                <a:srgbClr val="00B6B0"/>
              </a:solidFill>
              <a:latin typeface="Arial Black" panose="020B0A04020102020204" pitchFamily="34" charset="0"/>
            </a:endParaRPr>
          </a:p>
        </p:txBody>
      </p:sp>
      <p:cxnSp>
        <p:nvCxnSpPr>
          <p:cNvPr id="31" name="Conector recto 30">
            <a:extLst>
              <a:ext uri="{FF2B5EF4-FFF2-40B4-BE49-F238E27FC236}">
                <a16:creationId xmlns:a16="http://schemas.microsoft.com/office/drawing/2014/main" id="{02D920BD-7E6E-15C2-2A16-B5C2AB417E7E}"/>
              </a:ext>
            </a:extLst>
          </p:cNvPr>
          <p:cNvCxnSpPr>
            <a:cxnSpLocks/>
          </p:cNvCxnSpPr>
          <p:nvPr/>
        </p:nvCxnSpPr>
        <p:spPr>
          <a:xfrm>
            <a:off x="5985563" y="1764062"/>
            <a:ext cx="0" cy="3945276"/>
          </a:xfrm>
          <a:prstGeom prst="line">
            <a:avLst/>
          </a:prstGeom>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6B300956-E0C2-7731-04B0-9F6EA1582B51}"/>
              </a:ext>
            </a:extLst>
          </p:cNvPr>
          <p:cNvSpPr txBox="1"/>
          <p:nvPr/>
        </p:nvSpPr>
        <p:spPr>
          <a:xfrm>
            <a:off x="2848772" y="889050"/>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MSPAS</a:t>
            </a:r>
            <a:endParaRPr lang="es-GT" sz="2400">
              <a:solidFill>
                <a:srgbClr val="E21570"/>
              </a:solidFill>
              <a:latin typeface="Arial" panose="020B0604020202020204" pitchFamily="34" charset="0"/>
              <a:cs typeface="Arial" panose="020B0604020202020204" pitchFamily="34" charset="0"/>
            </a:endParaRPr>
          </a:p>
        </p:txBody>
      </p:sp>
      <p:sp>
        <p:nvSpPr>
          <p:cNvPr id="16" name="CuadroTexto 15">
            <a:extLst>
              <a:ext uri="{FF2B5EF4-FFF2-40B4-BE49-F238E27FC236}">
                <a16:creationId xmlns:a16="http://schemas.microsoft.com/office/drawing/2014/main" id="{17C72BC2-5101-149E-0BE2-E965C412896D}"/>
              </a:ext>
            </a:extLst>
          </p:cNvPr>
          <p:cNvSpPr txBox="1"/>
          <p:nvPr/>
        </p:nvSpPr>
        <p:spPr>
          <a:xfrm>
            <a:off x="1329234" y="1579396"/>
            <a:ext cx="1377300" cy="369332"/>
          </a:xfrm>
          <a:prstGeom prst="rect">
            <a:avLst/>
          </a:prstGeom>
          <a:noFill/>
        </p:spPr>
        <p:txBody>
          <a:bodyPr wrap="none" rtlCol="0">
            <a:spAutoFit/>
          </a:bodyPr>
          <a:lstStyle/>
          <a:p>
            <a:r>
              <a:rPr lang="es-ES">
                <a:latin typeface="Arial" panose="020B0604020202020204" pitchFamily="34" charset="0"/>
                <a:cs typeface="Arial" panose="020B0604020202020204" pitchFamily="34" charset="0"/>
              </a:rPr>
              <a:t>Poblacional</a:t>
            </a:r>
            <a:endParaRPr lang="es-GT">
              <a:latin typeface="Arial" panose="020B0604020202020204" pitchFamily="34" charset="0"/>
              <a:cs typeface="Arial" panose="020B0604020202020204" pitchFamily="34" charset="0"/>
            </a:endParaRPr>
          </a:p>
        </p:txBody>
      </p:sp>
      <p:sp>
        <p:nvSpPr>
          <p:cNvPr id="18" name="CuadroTexto 17">
            <a:extLst>
              <a:ext uri="{FF2B5EF4-FFF2-40B4-BE49-F238E27FC236}">
                <a16:creationId xmlns:a16="http://schemas.microsoft.com/office/drawing/2014/main" id="{DF585184-9311-3453-FCE8-C164DE23505B}"/>
              </a:ext>
            </a:extLst>
          </p:cNvPr>
          <p:cNvSpPr txBox="1"/>
          <p:nvPr/>
        </p:nvSpPr>
        <p:spPr>
          <a:xfrm>
            <a:off x="7066366" y="1632434"/>
            <a:ext cx="3942105" cy="369332"/>
          </a:xfrm>
          <a:prstGeom prst="rect">
            <a:avLst/>
          </a:prstGeom>
          <a:noFill/>
        </p:spPr>
        <p:txBody>
          <a:bodyPr wrap="none" rtlCol="0">
            <a:spAutoFit/>
          </a:bodyPr>
          <a:lstStyle/>
          <a:p>
            <a:r>
              <a:rPr lang="es-ES">
                <a:latin typeface="Arial" panose="020B0604020202020204" pitchFamily="34" charset="0"/>
                <a:cs typeface="Arial" panose="020B0604020202020204" pitchFamily="34" charset="0"/>
              </a:rPr>
              <a:t>Por tipo cliente: moroso y no moroso</a:t>
            </a:r>
            <a:endParaRPr lang="es-GT">
              <a:latin typeface="Arial" panose="020B0604020202020204" pitchFamily="34" charset="0"/>
              <a:cs typeface="Arial" panose="020B0604020202020204" pitchFamily="34" charset="0"/>
            </a:endParaRPr>
          </a:p>
        </p:txBody>
      </p:sp>
      <p:pic>
        <p:nvPicPr>
          <p:cNvPr id="4" name="Imagen 3" descr="Gráfico, Gráfico de líneas&#10;&#10;Descripción generada automáticamente">
            <a:extLst>
              <a:ext uri="{FF2B5EF4-FFF2-40B4-BE49-F238E27FC236}">
                <a16:creationId xmlns:a16="http://schemas.microsoft.com/office/drawing/2014/main" id="{3ADF6C99-8092-54EF-0B94-9125589C36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5577" y="2310749"/>
            <a:ext cx="4966341" cy="2851901"/>
          </a:xfrm>
          <a:prstGeom prst="rect">
            <a:avLst/>
          </a:prstGeom>
        </p:spPr>
      </p:pic>
      <p:pic>
        <p:nvPicPr>
          <p:cNvPr id="10" name="Imagen 9" descr="Gráfico, Histograma&#10;&#10;Descripción generada automáticamente">
            <a:extLst>
              <a:ext uri="{FF2B5EF4-FFF2-40B4-BE49-F238E27FC236}">
                <a16:creationId xmlns:a16="http://schemas.microsoft.com/office/drawing/2014/main" id="{7A03DA9F-0B7B-3991-3D1A-60529A5352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77971" y="2377654"/>
            <a:ext cx="5478452" cy="3145979"/>
          </a:xfrm>
          <a:prstGeom prst="rect">
            <a:avLst/>
          </a:prstGeom>
        </p:spPr>
      </p:pic>
    </p:spTree>
    <p:extLst>
      <p:ext uri="{BB962C8B-B14F-4D97-AF65-F5344CB8AC3E}">
        <p14:creationId xmlns:p14="http://schemas.microsoft.com/office/powerpoint/2010/main" val="250369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Escenarios</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B6769D80-CDE4-8FE5-4494-20ED58CB7A01}"/>
              </a:ext>
            </a:extLst>
          </p:cNvPr>
          <p:cNvSpPr txBox="1"/>
          <p:nvPr/>
        </p:nvSpPr>
        <p:spPr>
          <a:xfrm>
            <a:off x="2003461" y="96058"/>
            <a:ext cx="9741139" cy="954107"/>
          </a:xfrm>
          <a:prstGeom prst="rect">
            <a:avLst/>
          </a:prstGeom>
          <a:noFill/>
        </p:spPr>
        <p:txBody>
          <a:bodyPr wrap="square" rtlCol="0">
            <a:spAutoFit/>
          </a:bodyPr>
          <a:lstStyle/>
          <a:p>
            <a:pPr algn="ctr"/>
            <a:r>
              <a:rPr lang="es-ES" sz="2800">
                <a:solidFill>
                  <a:srgbClr val="00B6B0"/>
                </a:solidFill>
                <a:latin typeface="Arial Black" panose="020B0A04020102020204" pitchFamily="34" charset="0"/>
              </a:rPr>
              <a:t>Hallar la distribución de la proporción malos sobre buenos</a:t>
            </a:r>
            <a:endParaRPr lang="es-GT" sz="2800">
              <a:solidFill>
                <a:srgbClr val="00B6B0"/>
              </a:solidFill>
              <a:latin typeface="Arial Black" panose="020B0A04020102020204" pitchFamily="34" charset="0"/>
            </a:endParaRPr>
          </a:p>
        </p:txBody>
      </p:sp>
      <p:cxnSp>
        <p:nvCxnSpPr>
          <p:cNvPr id="31" name="Conector recto 30">
            <a:extLst>
              <a:ext uri="{FF2B5EF4-FFF2-40B4-BE49-F238E27FC236}">
                <a16:creationId xmlns:a16="http://schemas.microsoft.com/office/drawing/2014/main" id="{02D920BD-7E6E-15C2-2A16-B5C2AB417E7E}"/>
              </a:ext>
            </a:extLst>
          </p:cNvPr>
          <p:cNvCxnSpPr/>
          <p:nvPr/>
        </p:nvCxnSpPr>
        <p:spPr>
          <a:xfrm>
            <a:off x="6369978" y="1119883"/>
            <a:ext cx="0" cy="4705564"/>
          </a:xfrm>
          <a:prstGeom prst="line">
            <a:avLst/>
          </a:prstGeom>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6B300956-E0C2-7731-04B0-9F6EA1582B51}"/>
              </a:ext>
            </a:extLst>
          </p:cNvPr>
          <p:cNvSpPr txBox="1"/>
          <p:nvPr/>
        </p:nvSpPr>
        <p:spPr>
          <a:xfrm>
            <a:off x="-431514" y="1116034"/>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MINEDUC</a:t>
            </a:r>
            <a:endParaRPr lang="es-GT" sz="2400">
              <a:solidFill>
                <a:srgbClr val="E21570"/>
              </a:solidFill>
              <a:latin typeface="Arial" panose="020B0604020202020204" pitchFamily="34" charset="0"/>
              <a:cs typeface="Arial" panose="020B0604020202020204" pitchFamily="34" charset="0"/>
            </a:endParaRPr>
          </a:p>
        </p:txBody>
      </p:sp>
      <p:sp>
        <p:nvSpPr>
          <p:cNvPr id="41" name="CuadroTexto 40">
            <a:extLst>
              <a:ext uri="{FF2B5EF4-FFF2-40B4-BE49-F238E27FC236}">
                <a16:creationId xmlns:a16="http://schemas.microsoft.com/office/drawing/2014/main" id="{6C4CF349-50D7-6FCC-A282-ABDF8F186833}"/>
              </a:ext>
            </a:extLst>
          </p:cNvPr>
          <p:cNvSpPr txBox="1"/>
          <p:nvPr/>
        </p:nvSpPr>
        <p:spPr>
          <a:xfrm>
            <a:off x="5756140" y="1236960"/>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MSPAS</a:t>
            </a:r>
            <a:endParaRPr lang="es-GT" sz="2400">
              <a:solidFill>
                <a:srgbClr val="E21570"/>
              </a:solidFill>
              <a:latin typeface="Arial" panose="020B0604020202020204" pitchFamily="34" charset="0"/>
              <a:cs typeface="Arial" panose="020B0604020202020204" pitchFamily="34" charset="0"/>
            </a:endParaRPr>
          </a:p>
        </p:txBody>
      </p:sp>
      <p:pic>
        <p:nvPicPr>
          <p:cNvPr id="15" name="Imagen 14" descr="Gráfico, Gráfico de líneas&#10;&#10;Descripción generada automáticamente">
            <a:extLst>
              <a:ext uri="{FF2B5EF4-FFF2-40B4-BE49-F238E27FC236}">
                <a16:creationId xmlns:a16="http://schemas.microsoft.com/office/drawing/2014/main" id="{58DC25CE-DD04-2A71-C624-54606E2307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49244" y="1908516"/>
            <a:ext cx="5447661" cy="3128297"/>
          </a:xfrm>
          <a:prstGeom prst="rect">
            <a:avLst/>
          </a:prstGeom>
        </p:spPr>
      </p:pic>
      <p:sp>
        <p:nvSpPr>
          <p:cNvPr id="17" name="CuadroTexto 16">
            <a:extLst>
              <a:ext uri="{FF2B5EF4-FFF2-40B4-BE49-F238E27FC236}">
                <a16:creationId xmlns:a16="http://schemas.microsoft.com/office/drawing/2014/main" id="{6F7D6036-748E-3A2E-B65A-88D3C89EBAC5}"/>
              </a:ext>
            </a:extLst>
          </p:cNvPr>
          <p:cNvSpPr txBox="1"/>
          <p:nvPr/>
        </p:nvSpPr>
        <p:spPr>
          <a:xfrm>
            <a:off x="7740769" y="5284159"/>
            <a:ext cx="3678451" cy="369332"/>
          </a:xfrm>
          <a:prstGeom prst="rect">
            <a:avLst/>
          </a:prstGeom>
          <a:noFill/>
        </p:spPr>
        <p:txBody>
          <a:bodyPr wrap="square">
            <a:spAutoFit/>
          </a:bodyPr>
          <a:lstStyle/>
          <a:p>
            <a:r>
              <a:rPr lang="es-ES" b="1">
                <a:latin typeface="Arial" panose="020B0604020202020204" pitchFamily="34" charset="0"/>
                <a:cs typeface="Arial" panose="020B0604020202020204" pitchFamily="34" charset="0"/>
              </a:rPr>
              <a:t>KS Ministerio de Salud 19.13%</a:t>
            </a:r>
            <a:endParaRPr lang="es-GT" b="1">
              <a:latin typeface="Arial" panose="020B0604020202020204" pitchFamily="34" charset="0"/>
              <a:cs typeface="Arial" panose="020B0604020202020204" pitchFamily="34" charset="0"/>
            </a:endParaRPr>
          </a:p>
        </p:txBody>
      </p:sp>
      <p:pic>
        <p:nvPicPr>
          <p:cNvPr id="19" name="Imagen 18" descr="Gráfico, Gráfico de líneas&#10;&#10;Descripción generada automáticamente">
            <a:extLst>
              <a:ext uri="{FF2B5EF4-FFF2-40B4-BE49-F238E27FC236}">
                <a16:creationId xmlns:a16="http://schemas.microsoft.com/office/drawing/2014/main" id="{1CC45320-4F64-F0F4-03E9-FF98E8E24E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7629" y="1908516"/>
            <a:ext cx="5133186" cy="2947711"/>
          </a:xfrm>
          <a:prstGeom prst="rect">
            <a:avLst/>
          </a:prstGeom>
        </p:spPr>
      </p:pic>
      <p:sp>
        <p:nvSpPr>
          <p:cNvPr id="21" name="CuadroTexto 20">
            <a:extLst>
              <a:ext uri="{FF2B5EF4-FFF2-40B4-BE49-F238E27FC236}">
                <a16:creationId xmlns:a16="http://schemas.microsoft.com/office/drawing/2014/main" id="{91A595D3-CC2A-ADCF-92A7-2B6F6CDBCDE9}"/>
              </a:ext>
            </a:extLst>
          </p:cNvPr>
          <p:cNvSpPr txBox="1"/>
          <p:nvPr/>
        </p:nvSpPr>
        <p:spPr>
          <a:xfrm>
            <a:off x="1378867" y="5280301"/>
            <a:ext cx="4320919" cy="369332"/>
          </a:xfrm>
          <a:prstGeom prst="rect">
            <a:avLst/>
          </a:prstGeom>
          <a:noFill/>
        </p:spPr>
        <p:txBody>
          <a:bodyPr wrap="square">
            <a:spAutoFit/>
          </a:bodyPr>
          <a:lstStyle/>
          <a:p>
            <a:r>
              <a:rPr lang="es-ES" b="1">
                <a:latin typeface="Arial" panose="020B0604020202020204" pitchFamily="34" charset="0"/>
                <a:cs typeface="Arial" panose="020B0604020202020204" pitchFamily="34" charset="0"/>
              </a:rPr>
              <a:t>KS Ministerio de Educación 34.33%</a:t>
            </a:r>
            <a:endParaRPr lang="es-GT"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525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71D606326ED64883E325E28E9A0A72" ma:contentTypeVersion="13" ma:contentTypeDescription="Create a new document." ma:contentTypeScope="" ma:versionID="dc8039dfc54ca94f2c2e32f45da09ddf">
  <xsd:schema xmlns:xsd="http://www.w3.org/2001/XMLSchema" xmlns:xs="http://www.w3.org/2001/XMLSchema" xmlns:p="http://schemas.microsoft.com/office/2006/metadata/properties" xmlns:ns3="712789df-c2dc-466d-9e11-2abe312f2017" xmlns:ns4="482fc1df-c3da-42e5-87bc-1341f03f32ef" targetNamespace="http://schemas.microsoft.com/office/2006/metadata/properties" ma:root="true" ma:fieldsID="217a29869bf799a8a8dccd6f137bc711" ns3:_="" ns4:_="">
    <xsd:import namespace="712789df-c2dc-466d-9e11-2abe312f2017"/>
    <xsd:import namespace="482fc1df-c3da-42e5-87bc-1341f03f32ef"/>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element ref="ns3:MediaServiceSystem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2789df-c2dc-466d-9e11-2abe312f20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82fc1df-c3da-42e5-87bc-1341f03f32e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712789df-c2dc-466d-9e11-2abe312f2017" xsi:nil="true"/>
  </documentManagement>
</p:properties>
</file>

<file path=customXml/itemProps1.xml><?xml version="1.0" encoding="utf-8"?>
<ds:datastoreItem xmlns:ds="http://schemas.openxmlformats.org/officeDocument/2006/customXml" ds:itemID="{92E0C34C-C503-47B4-8910-1C42E2EA0A75}">
  <ds:schemaRefs>
    <ds:schemaRef ds:uri="482fc1df-c3da-42e5-87bc-1341f03f32ef"/>
    <ds:schemaRef ds:uri="712789df-c2dc-466d-9e11-2abe312f201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44198F8-92A6-4BA8-8C71-DF93B9952CF7}">
  <ds:schemaRefs>
    <ds:schemaRef ds:uri="http://schemas.microsoft.com/sharepoint/v3/contenttype/forms"/>
  </ds:schemaRefs>
</ds:datastoreItem>
</file>

<file path=customXml/itemProps3.xml><?xml version="1.0" encoding="utf-8"?>
<ds:datastoreItem xmlns:ds="http://schemas.openxmlformats.org/officeDocument/2006/customXml" ds:itemID="{1DBB6AB5-11BF-4EA8-B30E-2BD250BFD74B}">
  <ds:schemaRefs>
    <ds:schemaRef ds:uri="482fc1df-c3da-42e5-87bc-1341f03f32ef"/>
    <ds:schemaRef ds:uri="712789df-c2dc-466d-9e11-2abe312f201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913</Words>
  <Application>Microsoft Office PowerPoint</Application>
  <PresentationFormat>Panorámica</PresentationFormat>
  <Paragraphs>147</Paragraphs>
  <Slides>13</Slides>
  <Notes>13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Aptos</vt:lpstr>
      <vt:lpstr>Arial</vt:lpstr>
      <vt:lpstr>Arial Black</vt:lpstr>
      <vt:lpstr>Calibri</vt:lpstr>
      <vt:lpstr>Calibri Light</vt:lpstr>
      <vt:lpstr>TT Interphases</vt:lpstr>
      <vt:lpstr>TT Interphases Black</vt:lpstr>
      <vt:lpstr>Tema de Office</vt:lpstr>
      <vt:lpstr>CAMBIO DE CORTE EN SCORE</vt:lpstr>
      <vt:lpstr>Contexto</vt:lpstr>
      <vt:lpstr>Explicación iniciativa</vt:lpstr>
      <vt:lpstr>Justificación Técnica</vt:lpstr>
      <vt:lpstr>Justificación Técnica</vt:lpstr>
      <vt:lpstr>Escenarios</vt:lpstr>
      <vt:lpstr>Escenarios</vt:lpstr>
      <vt:lpstr>Escenarios</vt:lpstr>
      <vt:lpstr>Escenarios</vt:lpstr>
      <vt:lpstr>Justificación Técnica</vt:lpstr>
      <vt:lpstr>Justificación Técnica</vt:lpstr>
      <vt:lpstr>Escenarios</vt:lpstr>
      <vt:lpstr>GRACIAS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Propuestas comerciales para habilitación de recrédito</dc:title>
  <dc:creator>MariaJose Chinchilla</dc:creator>
  <cp:lastModifiedBy>MariaJose Chinchilla</cp:lastModifiedBy>
  <cp:revision>1</cp:revision>
  <dcterms:created xsi:type="dcterms:W3CDTF">2024-08-16T17:14:24Z</dcterms:created>
  <dcterms:modified xsi:type="dcterms:W3CDTF">2024-09-06T17:29:58Z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0x0101000A71D606326ED64883E325E28E9A0A72</vt:lpwstr>
  </property>
  <property fmtid="{D5CDD505-2E9C-101B-9397-08002B2CF9AE}" pid="3" name="MSIP_Label_40860d69-286e-4a02-b593-0e1cf0ff2d9c_Enabled">
    <vt:lpwstr>true</vt:lpwstr>
  </property>
  <property fmtid="{D5CDD505-2E9C-101B-9397-08002B2CF9AE}" pid="4" name="MSIP_Label_40860d69-286e-4a02-b593-0e1cf0ff2d9c_SetDate">
    <vt:lpwstr>2024-08-16T20:19:18Z</vt:lpwstr>
  </property>
  <property fmtid="{D5CDD505-2E9C-101B-9397-08002B2CF9AE}" pid="5" name="MSIP_Label_40860d69-286e-4a02-b593-0e1cf0ff2d9c_Method">
    <vt:lpwstr>Privileged</vt:lpwstr>
  </property>
  <property fmtid="{D5CDD505-2E9C-101B-9397-08002B2CF9AE}" pid="6" name="MSIP_Label_40860d69-286e-4a02-b593-0e1cf0ff2d9c_Name">
    <vt:lpwstr>Interna_0</vt:lpwstr>
  </property>
  <property fmtid="{D5CDD505-2E9C-101B-9397-08002B2CF9AE}" pid="7" name="MSIP_Label_40860d69-286e-4a02-b593-0e1cf0ff2d9c_SiteId">
    <vt:lpwstr>e95d19cb-8725-4b0b-8ce2-ff42be9ae6e9</vt:lpwstr>
  </property>
  <property fmtid="{D5CDD505-2E9C-101B-9397-08002B2CF9AE}" pid="8" name="MSIP_Label_40860d69-286e-4a02-b593-0e1cf0ff2d9c_ActionId">
    <vt:lpwstr>93906583-573d-4e8e-9f7c-18de40f701ec</vt:lpwstr>
  </property>
  <property fmtid="{D5CDD505-2E9C-101B-9397-08002B2CF9AE}" pid="9" name="MSIP_Label_40860d69-286e-4a02-b593-0e1cf0ff2d9c_ContentBits">
    <vt:lpwstr>1</vt:lpwstr>
  </property>
  <property fmtid="{D5CDD505-2E9C-101B-9397-08002B2CF9AE}" pid="10" name="ClassificationContentMarkingHeaderLocations">
    <vt:lpwstr>Tema de Office:8</vt:lpwstr>
  </property>
  <property fmtid="{D5CDD505-2E9C-101B-9397-08002B2CF9AE}" pid="11" name="ClassificationContentMarkingHeaderText">
    <vt:lpwstr>DOCUMENTO INTERNO</vt:lpwstr>
  </property>
</Properties>
</file>