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48" r:id="rId5"/>
  </p:sldMasterIdLst>
  <p:notesMasterIdLst>
    <p:notesMasterId r:id="rId15"/>
  </p:notesMasterIdLst>
  <p:sldIdLst>
    <p:sldId id="342" r:id="rId6"/>
    <p:sldId id="350" r:id="rId7"/>
    <p:sldId id="346" r:id="rId8"/>
    <p:sldId id="351" r:id="rId9"/>
    <p:sldId id="347" r:id="rId10"/>
    <p:sldId id="348" r:id="rId11"/>
    <p:sldId id="352" r:id="rId12"/>
    <p:sldId id="353" r:id="rId13"/>
    <p:sldId id="294" r:id="rId1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570"/>
    <a:srgbClr val="006666"/>
    <a:srgbClr val="17B5B5"/>
    <a:srgbClr val="FFFFFF"/>
    <a:srgbClr val="FFC000"/>
    <a:srgbClr val="A1ABB3"/>
    <a:srgbClr val="84E291"/>
    <a:srgbClr val="4F6231"/>
    <a:srgbClr val="002060"/>
    <a:srgbClr val="4E4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1EB14-5989-4059-9C58-362AE0B72676}" v="18" dt="2024-12-11T16:21:34.535"/>
    <p1510:client id="{AE6D0B40-E54E-4CD5-9F44-64D7C9591D39}" v="302" dt="2024-12-11T17:57:30.439"/>
    <p1510:client id="{DDB4FF03-6683-4E9D-95D1-ACBD8B358E83}" v="498" dt="2024-12-11T17:55:15.470"/>
    <p1510:client id="{EE135F7D-EB74-4967-AB68-C1E4E2CB8C32}" v="14" dt="2024-12-11T17:56:05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81499-9880-423C-A9D2-703A39AA0515}" type="datetimeFigureOut">
              <a:rPr lang="es-GT" smtClean="0"/>
              <a:t>11/12/2024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B7F0F-3F8A-4295-AFD5-C9774422FD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0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33161-8966-3404-EBF0-41F10814A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86C66AB-74BD-4CB7-B8D6-A43DE161A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3AF120A-49C8-4949-63CC-3825D87C0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4F2919-88F6-4EFA-7D63-A021663F5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479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5C31C-5C61-A502-C919-6D0E43278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E319C2-5AE9-1452-C542-A5EDFFB96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9A7EF34-009E-3D5A-9421-D93B4FC5B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5374B0-3BBB-1078-EA6A-6E175E1C6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B7F0F-3F8A-4295-AFD5-C9774422FDA7}" type="slidenum">
              <a:rPr lang="es-GT" smtClean="0"/>
              <a:t>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571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5C31C-5C61-A502-C919-6D0E43278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E319C2-5AE9-1452-C542-A5EDFFB96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9A7EF34-009E-3D5A-9421-D93B4FC5B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5374B0-3BBB-1078-EA6A-6E175E1C6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B7F0F-3F8A-4295-AFD5-C9774422FDA7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0339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5C31C-5C61-A502-C919-6D0E43278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E319C2-5AE9-1452-C542-A5EDFFB96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9A7EF34-009E-3D5A-9421-D93B4FC5B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5374B0-3BBB-1078-EA6A-6E175E1C6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B7F0F-3F8A-4295-AFD5-C9774422FDA7}" type="slidenum">
              <a:rPr lang="es-GT" smtClean="0"/>
              <a:t>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126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5C31C-5C61-A502-C919-6D0E43278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E319C2-5AE9-1452-C542-A5EDFFB96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9A7EF34-009E-3D5A-9421-D93B4FC5B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5374B0-3BBB-1078-EA6A-6E175E1C6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B7F0F-3F8A-4295-AFD5-C9774422FDA7}" type="slidenum">
              <a:rPr lang="es-GT" smtClean="0"/>
              <a:t>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189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5C31C-5C61-A502-C919-6D0E43278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E319C2-5AE9-1452-C542-A5EDFFB96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9A7EF34-009E-3D5A-9421-D93B4FC5B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5374B0-3BBB-1078-EA6A-6E175E1C6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B7F0F-3F8A-4295-AFD5-C9774422FDA7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201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29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944A4-F488-97AF-AE34-F2915DF3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34FC8D-0B91-2668-3C2B-80D6B897A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06B00B-9F42-73E8-D786-84CA351B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3190-ECAE-41F5-AFBF-E3E28262FA7A}" type="datetimeFigureOut">
              <a:rPr lang="es-GT" smtClean="0"/>
              <a:t>11/12/2024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7FB156-698E-CF80-3DEF-AB59048A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272B3-C79E-7CB3-6F57-5C87E173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687A-2C87-4900-BB8B-9DB83EBD60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2352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2BB8C-8F7A-B190-1159-DE350074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E7708-F0B4-25DB-50DB-EC7D2F67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1E197-32E6-0FFB-269A-B9BBEAB5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3190-ECAE-41F5-AFBF-E3E28262FA7A}" type="datetimeFigureOut">
              <a:rPr lang="es-GT" smtClean="0"/>
              <a:t>11/12/2024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B9110-D2D2-712F-EEB5-B23F0EC0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2A8EC-16B6-2491-802E-C6BA35C5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687A-2C87-4900-BB8B-9DB83EBD60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24725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17FD5-816E-C109-9670-1CFBA8FF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1FED15-7647-FF08-119E-58F968C53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060FA-F9EA-E774-EEEC-79BB53D9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3190-ECAE-41F5-AFBF-E3E28262FA7A}" type="datetimeFigureOut">
              <a:rPr lang="es-GT" smtClean="0"/>
              <a:t>11/12/2024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F9E187-2689-9C67-4E67-FF52060F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E06178-20EC-C17D-798B-ED9C7BE9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687A-2C87-4900-BB8B-9DB83EBD60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2316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CF290-72E8-7833-C0C6-EC44898B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200FD-A3F7-5EAA-7630-83CE549F5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6B12A6-6E1B-A516-1ABE-619F767AF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65A86F-08EC-4487-AE66-41D39F0A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3190-ECAE-41F5-AFBF-E3E28262FA7A}" type="datetimeFigureOut">
              <a:rPr lang="es-GT" smtClean="0"/>
              <a:t>11/12/2024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AF362C-86BE-A9F6-8AAC-A5F3BF1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6F6E3E-7FD8-DA15-9332-6A14AB7E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687A-2C87-4900-BB8B-9DB83EBD60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23969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A497D-EBF5-605B-9AFD-B190B537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524927-0B89-63E7-DD64-96437CDA2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F7DB9C-1AC5-B20B-43FB-F1A73F288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FDC297-9D30-E7FB-CAAE-EB3A62F95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A7C02B-81C9-9433-2531-DB66AD331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8EB627-B6C4-5A9B-D6DD-505534EB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3190-ECAE-41F5-AFBF-E3E28262FA7A}" type="datetimeFigureOut">
              <a:rPr lang="es-GT" smtClean="0"/>
              <a:t>11/12/2024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648FB3-7D0E-148D-1A93-10DAE1CA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5FB36B-ED79-4471-1085-9389E163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687A-2C87-4900-BB8B-9DB83EBD60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6578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F94B5-4D8C-B74B-664B-40996CA7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B98855-E49A-4691-9FEF-FD65AE47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3190-ECAE-41F5-AFBF-E3E28262FA7A}" type="datetimeFigureOut">
              <a:rPr lang="es-GT" smtClean="0"/>
              <a:t>11/12/2024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A5C5A0-7083-33DB-41CF-E5EDF200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009273-9288-12A3-7E06-F15AF513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687A-2C87-4900-BB8B-9DB83EBD60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1101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914DDC-75DA-A487-C76A-EF223FF8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3190-ECAE-41F5-AFBF-E3E28262FA7A}" type="datetimeFigureOut">
              <a:rPr lang="es-GT" smtClean="0"/>
              <a:t>11/12/2024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FCA747-3ABF-E488-07CE-B39AAC9F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B39997-1D83-D4FC-6C67-D0B6235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687A-2C87-4900-BB8B-9DB83EBD60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13106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7DA9E-6573-6CF2-1B92-81E795DB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5E06E-33E2-CE5E-FEA7-26F97D7D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8FCCDB-7A6E-5C3D-F3EA-B70B34072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923456-7A7F-68D1-17A1-BC3D2BCC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3190-ECAE-41F5-AFBF-E3E28262FA7A}" type="datetimeFigureOut">
              <a:rPr lang="es-GT" smtClean="0"/>
              <a:t>11/12/2024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F11641-54B7-7137-7BF8-428BF40C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3BBE2F-7976-02A7-163B-2D28AF95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687A-2C87-4900-BB8B-9DB83EBD60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2065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99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976C7-51D9-5A3E-032F-364D863E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C5E21A-DF60-6721-9D71-9167EC762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220E8B-F9CB-D275-D991-07EBE415B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ACC9AA-F4FF-0DDD-C450-F6175BC1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3190-ECAE-41F5-AFBF-E3E28262FA7A}" type="datetimeFigureOut">
              <a:rPr lang="es-GT" smtClean="0"/>
              <a:t>11/12/2024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689660-0450-4130-FEF1-0209D285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9393B7-5727-D170-DF5E-5D1F93CF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687A-2C87-4900-BB8B-9DB83EBD60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25126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4BB79-54D3-BD4F-AB8C-0C425E4A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24863F-4D45-878B-22D2-5AC5C21D8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A0A0B2-8565-F9D2-9CF8-6720E0A9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3190-ECAE-41F5-AFBF-E3E28262FA7A}" type="datetimeFigureOut">
              <a:rPr lang="es-GT" smtClean="0"/>
              <a:t>11/12/2024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5F13D-0C67-81A0-A469-8C8C5308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86C6E-85EB-773F-A6BB-6BAA2FB6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687A-2C87-4900-BB8B-9DB83EBD60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42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4F8D9C-0322-05BD-AED6-FBC3AB390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100BED-79CE-F039-1593-EE64F622C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C26090-6AAE-B318-FAA0-77B2D751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3190-ECAE-41F5-AFBF-E3E28262FA7A}" type="datetimeFigureOut">
              <a:rPr lang="es-GT" smtClean="0"/>
              <a:t>11/12/2024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832D0B-2164-DCCB-DF3F-ECD7E618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07EB75-BD61-A8B1-77DE-2FC13F2F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687A-2C87-4900-BB8B-9DB83EBD60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06150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86FF8A2-9FB1-D31B-CE05-EA3EE94D61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3720" y="1"/>
            <a:ext cx="12391167" cy="69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6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0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8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7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4DF169-6DA1-931A-B2B4-A0C4A16A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37436-06B0-104F-D5A0-3F106B72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F34E2-A9CE-54E7-1100-9C75530A5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03190-ECAE-41F5-AFBF-E3E28262FA7A}" type="datetimeFigureOut">
              <a:rPr lang="es-GT" smtClean="0"/>
              <a:t>11/12/2024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A0083-6EAF-6901-039A-B5F7DFC68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D73A69-F236-4A5C-46DF-B82D13909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3687A-2C87-4900-BB8B-9DB83EBD607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4011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FD434E-2BE3-BC6C-B916-7E56197E2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9962338-9795-1BC2-106A-09CEBB0546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8000"/>
          </a:blip>
          <a:srcRect l="54717"/>
          <a:stretch/>
        </p:blipFill>
        <p:spPr>
          <a:xfrm>
            <a:off x="176893" y="-900872"/>
            <a:ext cx="3759002" cy="86597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6285" endPos="65000" dist="508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005C43-F6D4-578B-FBBB-11C446859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1834" y="2246056"/>
            <a:ext cx="7727749" cy="1535194"/>
          </a:xfrm>
        </p:spPr>
        <p:txBody>
          <a:bodyPr>
            <a:noAutofit/>
          </a:bodyPr>
          <a:lstStyle/>
          <a:p>
            <a:pPr algn="l"/>
            <a:r>
              <a:rPr lang="es-GT" sz="5400" b="1" dirty="0">
                <a:solidFill>
                  <a:srgbClr val="00AFA9"/>
                </a:solidFill>
                <a:cs typeface="Arial Black" panose="020B0604020202020204" pitchFamily="34" charset="0"/>
              </a:rPr>
              <a:t>CONDICIONES DE COSECHA</a:t>
            </a:r>
            <a:br>
              <a:rPr lang="es-GT" sz="5400" b="1" dirty="0">
                <a:solidFill>
                  <a:srgbClr val="00AFA9"/>
                </a:solidFill>
                <a:cs typeface="Arial Black" panose="020B0604020202020204" pitchFamily="34" charset="0"/>
              </a:rPr>
            </a:br>
            <a:r>
              <a:rPr lang="es-GT" sz="5400" b="1" dirty="0">
                <a:solidFill>
                  <a:srgbClr val="00AFA9"/>
                </a:solidFill>
                <a:cs typeface="Arial Black" panose="020B0604020202020204" pitchFamily="34" charset="0"/>
              </a:rPr>
              <a:t>METAS 2025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E216106-595E-0C81-8E35-357BE5FA3A30}"/>
              </a:ext>
            </a:extLst>
          </p:cNvPr>
          <p:cNvGrpSpPr/>
          <p:nvPr/>
        </p:nvGrpSpPr>
        <p:grpSpPr>
          <a:xfrm rot="5400000">
            <a:off x="5528397" y="1838753"/>
            <a:ext cx="45719" cy="3988904"/>
            <a:chOff x="4126690" y="2712811"/>
            <a:chExt cx="45719" cy="3988904"/>
          </a:xfrm>
          <a:solidFill>
            <a:schemeClr val="tx1">
              <a:lumMod val="50000"/>
              <a:lumOff val="50000"/>
            </a:schemeClr>
          </a:solidFill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C317559C-87F1-1213-36A6-61F82B2C328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20219" y="4761243"/>
              <a:ext cx="3880945" cy="0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C0D03C25-52E1-35FC-403E-72F903D53F53}"/>
                </a:ext>
              </a:extLst>
            </p:cNvPr>
            <p:cNvSpPr/>
            <p:nvPr/>
          </p:nvSpPr>
          <p:spPr>
            <a:xfrm>
              <a:off x="4126690" y="2712811"/>
              <a:ext cx="45719" cy="50617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F6FE1D85-4AB2-172B-2C64-14035DCFB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391" y="4494850"/>
            <a:ext cx="4220817" cy="13506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0DC5E9-8D5B-BF5B-15A8-4EBD1C78F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400" y="-336912"/>
            <a:ext cx="2976887" cy="72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6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731AF8-84D8-D4E5-CDFC-10B72908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PED REMESA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05A0691-FB71-FBA4-2309-98243F822269}"/>
              </a:ext>
            </a:extLst>
          </p:cNvPr>
          <p:cNvSpPr/>
          <p:nvPr/>
        </p:nvSpPr>
        <p:spPr>
          <a:xfrm>
            <a:off x="641131" y="4689141"/>
            <a:ext cx="5686097" cy="10800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ECB9CA5-05E2-F298-B10E-F130C132D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589" y="139755"/>
            <a:ext cx="1205642" cy="12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1E9185-CD83-5BF5-CBD8-15EDE99B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9685389-7F50-E9CA-5DC4-06238D9A86F4}"/>
              </a:ext>
            </a:extLst>
          </p:cNvPr>
          <p:cNvSpPr txBox="1">
            <a:spLocks/>
          </p:cNvSpPr>
          <p:nvPr/>
        </p:nvSpPr>
        <p:spPr>
          <a:xfrm>
            <a:off x="718367" y="1229685"/>
            <a:ext cx="5744064" cy="13365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4800" b="1" dirty="0"/>
          </a:p>
          <a:p>
            <a:pPr>
              <a:spcAft>
                <a:spcPts val="600"/>
              </a:spcAft>
            </a:pPr>
            <a:r>
              <a:rPr lang="en-US" sz="5800" b="1" dirty="0"/>
              <a:t>CLIENTE</a:t>
            </a:r>
            <a:r>
              <a:rPr lang="en-US" sz="4800" b="1" dirty="0"/>
              <a:t> </a:t>
            </a:r>
            <a:r>
              <a:rPr lang="en-US" sz="5800" b="1" dirty="0"/>
              <a:t>NUEVO</a:t>
            </a:r>
            <a:r>
              <a:rPr lang="en-US" sz="4800" b="1" dirty="0"/>
              <a:t> </a:t>
            </a:r>
          </a:p>
        </p:txBody>
      </p:sp>
      <p:grpSp>
        <p:nvGrpSpPr>
          <p:cNvPr id="33" name="Group 23">
            <a:extLst>
              <a:ext uri="{FF2B5EF4-FFF2-40B4-BE49-F238E27FC236}">
                <a16:creationId xmlns:a16="http://schemas.microsoft.com/office/drawing/2014/main" id="{2C660CC4-3018-4C01-858A-4D1E8ADA5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5910" y="1229685"/>
            <a:ext cx="465458" cy="872153"/>
            <a:chOff x="6655910" y="1229685"/>
            <a:chExt cx="465458" cy="872153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B7DA268A-F88C-4936-8401-97C8C986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1450" y="1229685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4">
              <a:extLst>
                <a:ext uri="{FF2B5EF4-FFF2-40B4-BE49-F238E27FC236}">
                  <a16:creationId xmlns:a16="http://schemas.microsoft.com/office/drawing/2014/main" id="{2E48EAB8-CD1C-4BF5-A92C-BA11919E6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30230" y="145898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6">
              <a:extLst>
                <a:ext uri="{FF2B5EF4-FFF2-40B4-BE49-F238E27FC236}">
                  <a16:creationId xmlns:a16="http://schemas.microsoft.com/office/drawing/2014/main" id="{F66F957D-AE64-4187-90D7-B24F1CC27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55910" y="1974124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796E0B0C-BA52-648F-9624-E3A45628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647" y="2356037"/>
            <a:ext cx="4009703" cy="13365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E7D236A-B746-9724-C7F3-07910EF7234D}"/>
              </a:ext>
            </a:extLst>
          </p:cNvPr>
          <p:cNvSpPr txBox="1"/>
          <p:nvPr/>
        </p:nvSpPr>
        <p:spPr>
          <a:xfrm>
            <a:off x="646103" y="3096039"/>
            <a:ext cx="5744065" cy="2888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err="1">
                <a:effectLst/>
              </a:rPr>
              <a:t>Según</a:t>
            </a:r>
            <a:r>
              <a:rPr lang="en-US" sz="2000" b="0" i="0" u="none" strike="noStrike">
                <a:effectLst/>
              </a:rPr>
              <a:t> las </a:t>
            </a:r>
            <a:r>
              <a:rPr lang="en-US" sz="2000" b="0" i="0" u="none" strike="noStrike" err="1">
                <a:effectLst/>
              </a:rPr>
              <a:t>metas</a:t>
            </a:r>
            <a:r>
              <a:rPr lang="en-US" sz="2000" b="0" i="0" u="none" strike="noStrike">
                <a:effectLst/>
              </a:rPr>
              <a:t>, para </a:t>
            </a:r>
            <a:r>
              <a:rPr lang="en-US" sz="2000" b="0" i="0" u="none" strike="noStrike" err="1">
                <a:effectLst/>
              </a:rPr>
              <a:t>el</a:t>
            </a:r>
            <a:r>
              <a:rPr lang="en-US" sz="2000" b="0" i="0" u="none" strike="noStrike">
                <a:effectLst/>
              </a:rPr>
              <a:t> primer </a:t>
            </a:r>
            <a:r>
              <a:rPr lang="en-US" sz="2000" b="0" i="0" u="none" strike="noStrike" err="1">
                <a:effectLst/>
              </a:rPr>
              <a:t>trimestre</a:t>
            </a:r>
            <a:r>
              <a:rPr lang="en-US" sz="2000" b="0" i="0" u="none" strike="noStrike">
                <a:effectLst/>
              </a:rPr>
              <a:t> de 2025 se </a:t>
            </a:r>
            <a:r>
              <a:rPr lang="en-US" sz="2000" b="0" i="0" u="none" strike="noStrike" err="1">
                <a:effectLst/>
              </a:rPr>
              <a:t>espera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una</a:t>
            </a:r>
            <a:r>
              <a:rPr lang="en-US" sz="2000" b="0" i="0" u="none" strike="noStrike">
                <a:effectLst/>
              </a:rPr>
              <a:t> TPP de </a:t>
            </a:r>
            <a:r>
              <a:rPr lang="en-US" sz="2000" b="0" i="0" u="none" strike="noStrike" err="1">
                <a:effectLst/>
              </a:rPr>
              <a:t>cosecha</a:t>
            </a:r>
            <a:r>
              <a:rPr lang="en-US" sz="2000" b="0" i="0" u="none" strike="noStrike">
                <a:effectLst/>
              </a:rPr>
              <a:t> de 17.82% para cliente nuevo PED </a:t>
            </a:r>
            <a:r>
              <a:rPr lang="en-US" sz="2000" b="0" i="0" u="none" strike="noStrike" err="1">
                <a:effectLst/>
              </a:rPr>
              <a:t>remesa</a:t>
            </a:r>
            <a:r>
              <a:rPr lang="en-US" sz="2000" b="0" i="0" u="none" strike="noStrike">
                <a:effectLst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 </a:t>
            </a:r>
            <a:r>
              <a:rPr lang="en-US" sz="2000" err="1"/>
              <a:t>hará</a:t>
            </a:r>
            <a:r>
              <a:rPr lang="en-US" sz="2000"/>
              <a:t> un </a:t>
            </a:r>
            <a:r>
              <a:rPr lang="en-US" sz="2000" err="1"/>
              <a:t>monitoreo</a:t>
            </a:r>
            <a:r>
              <a:rPr lang="en-US" sz="2000"/>
              <a:t> </a:t>
            </a:r>
            <a:r>
              <a:rPr lang="en-US" sz="2000" err="1"/>
              <a:t>oportuno</a:t>
            </a:r>
            <a:r>
              <a:rPr lang="en-US" sz="2000"/>
              <a:t> para </a:t>
            </a:r>
            <a:r>
              <a:rPr lang="en-US" sz="2000" err="1"/>
              <a:t>ajustar</a:t>
            </a:r>
            <a:r>
              <a:rPr lang="en-US" sz="2000"/>
              <a:t> </a:t>
            </a:r>
            <a:r>
              <a:rPr lang="en-US" sz="2000" err="1"/>
              <a:t>esquemas</a:t>
            </a:r>
            <a:r>
              <a:rPr lang="en-US" sz="2000"/>
              <a:t> de </a:t>
            </a:r>
            <a:r>
              <a:rPr lang="en-US" sz="2000" err="1"/>
              <a:t>precios</a:t>
            </a:r>
            <a:r>
              <a:rPr lang="en-US" sz="2000"/>
              <a:t>, </a:t>
            </a:r>
            <a:r>
              <a:rPr lang="en-US" sz="2000" err="1"/>
              <a:t>si</a:t>
            </a:r>
            <a:r>
              <a:rPr lang="en-US" sz="2000"/>
              <a:t> fuera </a:t>
            </a:r>
            <a:r>
              <a:rPr lang="en-US" sz="2000" err="1"/>
              <a:t>necesario</a:t>
            </a:r>
            <a:r>
              <a:rPr lang="en-US" sz="2000"/>
              <a:t>. 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D15F236-6FBE-83D0-0725-66E5EC755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368" y="4202339"/>
            <a:ext cx="4009703" cy="133656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93F5C39-EC2F-7888-EEF0-40FB2E9BA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647" y="509735"/>
            <a:ext cx="4009703" cy="133656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0F1FC555-26C9-D727-025B-73C412CA9F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GT" sz="1100" b="1" dirty="0">
              <a:solidFill>
                <a:schemeClr val="bg1">
                  <a:lumMod val="9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02C6DF-9B0F-91ED-AF90-5364C78C1BCF}"/>
              </a:ext>
            </a:extLst>
          </p:cNvPr>
          <p:cNvSpPr/>
          <p:nvPr/>
        </p:nvSpPr>
        <p:spPr>
          <a:xfrm>
            <a:off x="6526924" y="966952"/>
            <a:ext cx="594444" cy="133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68E251-6737-3FBB-DCC6-0A0A9C3D32B7}"/>
              </a:ext>
            </a:extLst>
          </p:cNvPr>
          <p:cNvSpPr/>
          <p:nvPr/>
        </p:nvSpPr>
        <p:spPr>
          <a:xfrm>
            <a:off x="0" y="0"/>
            <a:ext cx="535577" cy="58782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AC590D0-F67E-96BD-28BB-897AFA7D4B29}"/>
              </a:ext>
            </a:extLst>
          </p:cNvPr>
          <p:cNvSpPr/>
          <p:nvPr/>
        </p:nvSpPr>
        <p:spPr>
          <a:xfrm>
            <a:off x="11486901" y="3610394"/>
            <a:ext cx="108000" cy="3238728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B08D36-FBA4-0C8B-28DB-973460893E2A}"/>
              </a:ext>
            </a:extLst>
          </p:cNvPr>
          <p:cNvSpPr txBox="1"/>
          <p:nvPr/>
        </p:nvSpPr>
        <p:spPr>
          <a:xfrm>
            <a:off x="7121368" y="5629438"/>
            <a:ext cx="4116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>
                <a:solidFill>
                  <a:srgbClr val="000000"/>
                </a:solidFill>
                <a:latin typeface="Aptos Narrow" panose="020B0004020202020204" pitchFamily="34" charset="0"/>
              </a:rPr>
              <a:t>*</a:t>
            </a:r>
            <a:r>
              <a:rPr lang="es-ES" sz="1400" err="1">
                <a:solidFill>
                  <a:srgbClr val="000000"/>
                </a:solidFill>
                <a:latin typeface="Aptos Narrow" panose="020B0004020202020204" pitchFamily="34" charset="0"/>
              </a:rPr>
              <a:t>TPPs</a:t>
            </a:r>
            <a:r>
              <a:rPr lang="es-ES" sz="1400">
                <a:solidFill>
                  <a:srgbClr val="000000"/>
                </a:solidFill>
                <a:latin typeface="Aptos Narrow" panose="020B0004020202020204" pitchFamily="34" charset="0"/>
              </a:rPr>
              <a:t> proyectadas según ajuste de diciembre 2024</a:t>
            </a:r>
          </a:p>
          <a:p>
            <a:pPr algn="just"/>
            <a:r>
              <a:rPr lang="es-ES" sz="1400">
                <a:solidFill>
                  <a:srgbClr val="000000"/>
                </a:solidFill>
                <a:latin typeface="Aptos Narrow" panose="020B0004020202020204" pitchFamily="34" charset="0"/>
              </a:rPr>
              <a:t>*Desembolso neto en millones de Quetzales</a:t>
            </a:r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366213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E9185-CD83-5BF5-CBD8-15EDE99B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9685389-7F50-E9CA-5DC4-06238D9A86F4}"/>
              </a:ext>
            </a:extLst>
          </p:cNvPr>
          <p:cNvSpPr txBox="1">
            <a:spLocks/>
          </p:cNvSpPr>
          <p:nvPr/>
        </p:nvSpPr>
        <p:spPr>
          <a:xfrm>
            <a:off x="660193" y="1504549"/>
            <a:ext cx="5744064" cy="19558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5400" b="1" dirty="0"/>
              <a:t>CLIENTE REACTIVADO</a:t>
            </a:r>
            <a:r>
              <a:rPr lang="en-US" sz="5400" b="1" dirty="0"/>
              <a:t> </a:t>
            </a:r>
          </a:p>
          <a:p>
            <a:pPr>
              <a:spcAft>
                <a:spcPts val="600"/>
              </a:spcAft>
            </a:pPr>
            <a:endParaRPr lang="en-US" sz="4800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F1FC555-26C9-D727-025B-73C412CA9F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GT" sz="1100" b="1" dirty="0">
              <a:solidFill>
                <a:schemeClr val="bg1">
                  <a:lumMod val="9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02C6DF-9B0F-91ED-AF90-5364C78C1BCF}"/>
              </a:ext>
            </a:extLst>
          </p:cNvPr>
          <p:cNvSpPr/>
          <p:nvPr/>
        </p:nvSpPr>
        <p:spPr>
          <a:xfrm>
            <a:off x="6526924" y="816420"/>
            <a:ext cx="594444" cy="133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68E251-6737-3FBB-DCC6-0A0A9C3D32B7}"/>
              </a:ext>
            </a:extLst>
          </p:cNvPr>
          <p:cNvSpPr/>
          <p:nvPr/>
        </p:nvSpPr>
        <p:spPr>
          <a:xfrm>
            <a:off x="0" y="0"/>
            <a:ext cx="535577" cy="58782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AC590D0-F67E-96BD-28BB-897AFA7D4B29}"/>
              </a:ext>
            </a:extLst>
          </p:cNvPr>
          <p:cNvSpPr/>
          <p:nvPr/>
        </p:nvSpPr>
        <p:spPr>
          <a:xfrm>
            <a:off x="11486901" y="3610394"/>
            <a:ext cx="108000" cy="3238728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8DF132E-9337-C808-2025-6DF1224B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902" y="587829"/>
            <a:ext cx="4010400" cy="131174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B56B9E2-1490-143B-FD35-0026B3B56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902" y="2303535"/>
            <a:ext cx="4010400" cy="13117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780BBEC-798C-040B-8ECF-B16CF502D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902" y="4019241"/>
            <a:ext cx="4010400" cy="131174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090A180-2746-24CF-23AC-3E4504EF0FC2}"/>
              </a:ext>
            </a:extLst>
          </p:cNvPr>
          <p:cNvSpPr txBox="1"/>
          <p:nvPr/>
        </p:nvSpPr>
        <p:spPr>
          <a:xfrm>
            <a:off x="6303088" y="5460883"/>
            <a:ext cx="4116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>
                <a:solidFill>
                  <a:srgbClr val="000000"/>
                </a:solidFill>
                <a:latin typeface="Aptos Narrow" panose="020B0004020202020204" pitchFamily="34" charset="0"/>
              </a:rPr>
              <a:t>*</a:t>
            </a:r>
            <a:r>
              <a:rPr lang="es-ES" sz="1400" err="1">
                <a:solidFill>
                  <a:srgbClr val="000000"/>
                </a:solidFill>
                <a:latin typeface="Aptos Narrow" panose="020B0004020202020204" pitchFamily="34" charset="0"/>
              </a:rPr>
              <a:t>TPPs</a:t>
            </a:r>
            <a:r>
              <a:rPr lang="es-ES" sz="1400">
                <a:solidFill>
                  <a:srgbClr val="000000"/>
                </a:solidFill>
                <a:latin typeface="Aptos Narrow" panose="020B0004020202020204" pitchFamily="34" charset="0"/>
              </a:rPr>
              <a:t> proyectadas según ajuste de diciembre 2024</a:t>
            </a:r>
          </a:p>
          <a:p>
            <a:pPr algn="just"/>
            <a:r>
              <a:rPr lang="es-ES" sz="1400">
                <a:solidFill>
                  <a:srgbClr val="000000"/>
                </a:solidFill>
                <a:latin typeface="Aptos Narrow" panose="020B0004020202020204" pitchFamily="34" charset="0"/>
              </a:rPr>
              <a:t>*Desembolso neto en millones de Quetzales</a:t>
            </a:r>
            <a:endParaRPr lang="es-GT" sz="140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91B3E4F-B5C6-C14F-8D6D-89709B3589C0}"/>
              </a:ext>
            </a:extLst>
          </p:cNvPr>
          <p:cNvSpPr txBox="1"/>
          <p:nvPr/>
        </p:nvSpPr>
        <p:spPr>
          <a:xfrm>
            <a:off x="646103" y="3096039"/>
            <a:ext cx="5449897" cy="207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err="1">
                <a:effectLst/>
              </a:rPr>
              <a:t>Según</a:t>
            </a:r>
            <a:r>
              <a:rPr lang="en-US" sz="2000" b="0" i="0" u="none" strike="noStrike">
                <a:effectLst/>
              </a:rPr>
              <a:t> las </a:t>
            </a:r>
            <a:r>
              <a:rPr lang="en-US" sz="2000" b="0" i="0" u="none" strike="noStrike" err="1">
                <a:effectLst/>
              </a:rPr>
              <a:t>metas</a:t>
            </a:r>
            <a:r>
              <a:rPr lang="en-US" sz="2000" b="0" i="0" u="none" strike="noStrike">
                <a:effectLst/>
              </a:rPr>
              <a:t>, para </a:t>
            </a:r>
            <a:r>
              <a:rPr lang="en-US" sz="2000" b="0" i="0" u="none" strike="noStrike" err="1">
                <a:effectLst/>
              </a:rPr>
              <a:t>el</a:t>
            </a:r>
            <a:r>
              <a:rPr lang="en-US" sz="2000" b="0" i="0" u="none" strike="noStrike">
                <a:effectLst/>
              </a:rPr>
              <a:t> primer </a:t>
            </a:r>
            <a:r>
              <a:rPr lang="en-US" sz="2000" b="0" i="0" u="none" strike="noStrike" err="1">
                <a:effectLst/>
              </a:rPr>
              <a:t>trimestre</a:t>
            </a:r>
            <a:r>
              <a:rPr lang="en-US" sz="2000" b="0" i="0" u="none" strike="noStrike">
                <a:effectLst/>
              </a:rPr>
              <a:t> de 2025 se </a:t>
            </a:r>
            <a:r>
              <a:rPr lang="en-US" sz="2000" b="0" i="0" u="none" strike="noStrike" err="1">
                <a:effectLst/>
              </a:rPr>
              <a:t>espera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una</a:t>
            </a:r>
            <a:r>
              <a:rPr lang="en-US" sz="2000" b="0" i="0" u="none" strike="noStrike">
                <a:effectLst/>
              </a:rPr>
              <a:t> TPP de </a:t>
            </a:r>
            <a:r>
              <a:rPr lang="en-US" sz="2000" b="0" i="0" u="none" strike="noStrike" err="1">
                <a:effectLst/>
              </a:rPr>
              <a:t>cosecha</a:t>
            </a:r>
            <a:r>
              <a:rPr lang="en-US" sz="2000" b="0" i="0" u="none" strike="noStrike">
                <a:effectLst/>
              </a:rPr>
              <a:t> de 17.08% para cliente </a:t>
            </a:r>
            <a:r>
              <a:rPr lang="en-US" sz="2000" b="0" i="0" u="none" strike="noStrike" err="1">
                <a:effectLst/>
              </a:rPr>
              <a:t>reactivado</a:t>
            </a:r>
            <a:r>
              <a:rPr lang="en-US" sz="2000" b="0" i="0" u="none" strike="noStrike">
                <a:effectLst/>
              </a:rPr>
              <a:t> PED </a:t>
            </a:r>
            <a:r>
              <a:rPr lang="en-US" sz="2000" b="0" i="0" u="none" strike="noStrike" err="1">
                <a:effectLst/>
              </a:rPr>
              <a:t>remesa</a:t>
            </a:r>
            <a:r>
              <a:rPr lang="en-US" sz="2000" b="0" i="0" u="none" strike="noStrike">
                <a:effectLst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 </a:t>
            </a:r>
            <a:r>
              <a:rPr lang="en-US" sz="2000" err="1"/>
              <a:t>hará</a:t>
            </a:r>
            <a:r>
              <a:rPr lang="en-US" sz="2000"/>
              <a:t> un </a:t>
            </a:r>
            <a:r>
              <a:rPr lang="en-US" sz="2000" err="1"/>
              <a:t>monitoreo</a:t>
            </a:r>
            <a:r>
              <a:rPr lang="en-US" sz="2000"/>
              <a:t> </a:t>
            </a:r>
            <a:r>
              <a:rPr lang="en-US" sz="2000" err="1"/>
              <a:t>oportuno</a:t>
            </a:r>
            <a:r>
              <a:rPr lang="en-US" sz="2000"/>
              <a:t> para </a:t>
            </a:r>
            <a:r>
              <a:rPr lang="en-US" sz="2000" err="1"/>
              <a:t>ajustar</a:t>
            </a:r>
            <a:r>
              <a:rPr lang="en-US" sz="2000"/>
              <a:t> </a:t>
            </a:r>
            <a:r>
              <a:rPr lang="en-US" sz="2000" err="1"/>
              <a:t>esquemas</a:t>
            </a:r>
            <a:r>
              <a:rPr lang="en-US" sz="2000"/>
              <a:t> de </a:t>
            </a:r>
            <a:r>
              <a:rPr lang="en-US" sz="2000" err="1"/>
              <a:t>precios</a:t>
            </a:r>
            <a:r>
              <a:rPr lang="en-US" sz="2000"/>
              <a:t>, </a:t>
            </a:r>
            <a:r>
              <a:rPr lang="en-US" sz="2000" err="1"/>
              <a:t>si</a:t>
            </a:r>
            <a:r>
              <a:rPr lang="en-US" sz="2000"/>
              <a:t> fuera </a:t>
            </a:r>
            <a:r>
              <a:rPr lang="en-US" sz="2000" err="1"/>
              <a:t>necesario</a:t>
            </a:r>
            <a:r>
              <a:rPr lang="en-US" sz="20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006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1E9185-CD83-5BF5-CBD8-15EDE99B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9685389-7F50-E9CA-5DC4-06238D9A86F4}"/>
              </a:ext>
            </a:extLst>
          </p:cNvPr>
          <p:cNvSpPr txBox="1">
            <a:spLocks/>
          </p:cNvSpPr>
          <p:nvPr/>
        </p:nvSpPr>
        <p:spPr>
          <a:xfrm>
            <a:off x="660193" y="1504549"/>
            <a:ext cx="5744064" cy="19558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4800" b="1" dirty="0"/>
              <a:t>CLIENTE EXISTENTE-</a:t>
            </a:r>
          </a:p>
          <a:p>
            <a:pPr>
              <a:spcAft>
                <a:spcPts val="600"/>
              </a:spcAft>
            </a:pPr>
            <a:r>
              <a:rPr lang="es-ES" sz="4800" b="1" dirty="0"/>
              <a:t>CRÉDITO NUEVO</a:t>
            </a:r>
            <a:r>
              <a:rPr lang="en-US" sz="4800" b="1" dirty="0"/>
              <a:t> </a:t>
            </a:r>
          </a:p>
          <a:p>
            <a:pPr>
              <a:spcAft>
                <a:spcPts val="600"/>
              </a:spcAft>
            </a:pPr>
            <a:endParaRPr lang="en-US" b="1" dirty="0"/>
          </a:p>
        </p:txBody>
      </p:sp>
      <p:grpSp>
        <p:nvGrpSpPr>
          <p:cNvPr id="33" name="Group 23">
            <a:extLst>
              <a:ext uri="{FF2B5EF4-FFF2-40B4-BE49-F238E27FC236}">
                <a16:creationId xmlns:a16="http://schemas.microsoft.com/office/drawing/2014/main" id="{2C660CC4-3018-4C01-858A-4D1E8ADA5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5910" y="1229685"/>
            <a:ext cx="465458" cy="872153"/>
            <a:chOff x="6655910" y="1229685"/>
            <a:chExt cx="465458" cy="872153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B7DA268A-F88C-4936-8401-97C8C986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1450" y="1229685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4">
              <a:extLst>
                <a:ext uri="{FF2B5EF4-FFF2-40B4-BE49-F238E27FC236}">
                  <a16:creationId xmlns:a16="http://schemas.microsoft.com/office/drawing/2014/main" id="{2E48EAB8-CD1C-4BF5-A92C-BA11919E6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30230" y="145898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6">
              <a:extLst>
                <a:ext uri="{FF2B5EF4-FFF2-40B4-BE49-F238E27FC236}">
                  <a16:creationId xmlns:a16="http://schemas.microsoft.com/office/drawing/2014/main" id="{F66F957D-AE64-4187-90D7-B24F1CC27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55910" y="1974124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0F1FC555-26C9-D727-025B-73C412CA9F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GT" sz="1100" b="1" dirty="0">
              <a:solidFill>
                <a:schemeClr val="bg1">
                  <a:lumMod val="9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F84623-91F8-EC98-D323-741F9B017CB9}"/>
              </a:ext>
            </a:extLst>
          </p:cNvPr>
          <p:cNvSpPr txBox="1"/>
          <p:nvPr/>
        </p:nvSpPr>
        <p:spPr>
          <a:xfrm>
            <a:off x="6863388" y="5487606"/>
            <a:ext cx="4116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0000"/>
                </a:solidFill>
                <a:latin typeface="Aptos Narrow" panose="020B0004020202020204" pitchFamily="34" charset="0"/>
              </a:rPr>
              <a:t>*</a:t>
            </a:r>
            <a:r>
              <a:rPr lang="es-ES" sz="1400" dirty="0" err="1">
                <a:solidFill>
                  <a:srgbClr val="000000"/>
                </a:solidFill>
                <a:latin typeface="Aptos Narrow" panose="020B0004020202020204" pitchFamily="34" charset="0"/>
              </a:rPr>
              <a:t>TPPs</a:t>
            </a:r>
            <a:r>
              <a:rPr lang="es-ES" sz="1400" dirty="0">
                <a:solidFill>
                  <a:srgbClr val="000000"/>
                </a:solidFill>
                <a:latin typeface="Aptos Narrow" panose="020B0004020202020204" pitchFamily="34" charset="0"/>
              </a:rPr>
              <a:t> proyectadas según ajuste de diciembre 2024</a:t>
            </a:r>
            <a:endParaRPr lang="es-ES" sz="140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algn="just"/>
            <a:r>
              <a:rPr lang="es-ES" sz="1400">
                <a:solidFill>
                  <a:srgbClr val="000000"/>
                </a:solidFill>
                <a:latin typeface="Aptos Narrow" panose="020B0004020202020204" pitchFamily="34" charset="0"/>
              </a:rPr>
              <a:t>*Desembolso neto en millones de Quetzales</a:t>
            </a:r>
            <a:endParaRPr lang="es-GT" sz="140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02C6DF-9B0F-91ED-AF90-5364C78C1BCF}"/>
              </a:ext>
            </a:extLst>
          </p:cNvPr>
          <p:cNvSpPr/>
          <p:nvPr/>
        </p:nvSpPr>
        <p:spPr>
          <a:xfrm>
            <a:off x="6526924" y="966952"/>
            <a:ext cx="594444" cy="133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68E251-6737-3FBB-DCC6-0A0A9C3D32B7}"/>
              </a:ext>
            </a:extLst>
          </p:cNvPr>
          <p:cNvSpPr/>
          <p:nvPr/>
        </p:nvSpPr>
        <p:spPr>
          <a:xfrm>
            <a:off x="0" y="0"/>
            <a:ext cx="535577" cy="58782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AC590D0-F67E-96BD-28BB-897AFA7D4B29}"/>
              </a:ext>
            </a:extLst>
          </p:cNvPr>
          <p:cNvSpPr/>
          <p:nvPr/>
        </p:nvSpPr>
        <p:spPr>
          <a:xfrm>
            <a:off x="11486901" y="3610394"/>
            <a:ext cx="108000" cy="3238728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8B6268F-2C42-7611-D069-13AE024D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795" y="689604"/>
            <a:ext cx="4010400" cy="14206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7779966-0CC9-4201-0AAC-E23DFA974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799" y="2300355"/>
            <a:ext cx="4010400" cy="142065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BFA289E-9273-ADBD-5802-7C77C32BF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801" y="3911107"/>
            <a:ext cx="4010400" cy="14206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E838EFD-D87D-B6D7-2E2B-A2769650D661}"/>
              </a:ext>
            </a:extLst>
          </p:cNvPr>
          <p:cNvSpPr txBox="1"/>
          <p:nvPr/>
        </p:nvSpPr>
        <p:spPr>
          <a:xfrm>
            <a:off x="646103" y="3096039"/>
            <a:ext cx="5744065" cy="2888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err="1">
                <a:effectLst/>
              </a:rPr>
              <a:t>Según</a:t>
            </a:r>
            <a:r>
              <a:rPr lang="en-US" sz="2000" b="0" i="0" u="none" strike="noStrike">
                <a:effectLst/>
              </a:rPr>
              <a:t> las </a:t>
            </a:r>
            <a:r>
              <a:rPr lang="en-US" sz="2000" b="0" i="0" u="none" strike="noStrike" err="1">
                <a:effectLst/>
              </a:rPr>
              <a:t>metas</a:t>
            </a:r>
            <a:r>
              <a:rPr lang="en-US" sz="2000" b="0" i="0" u="none" strike="noStrike">
                <a:effectLst/>
              </a:rPr>
              <a:t>, para </a:t>
            </a:r>
            <a:r>
              <a:rPr lang="en-US" sz="2000" b="0" i="0" u="none" strike="noStrike" err="1">
                <a:effectLst/>
              </a:rPr>
              <a:t>el</a:t>
            </a:r>
            <a:r>
              <a:rPr lang="en-US" sz="2000" b="0" i="0" u="none" strike="noStrike">
                <a:effectLst/>
              </a:rPr>
              <a:t> primer </a:t>
            </a:r>
            <a:r>
              <a:rPr lang="en-US" sz="2000" b="0" i="0" u="none" strike="noStrike" err="1">
                <a:effectLst/>
              </a:rPr>
              <a:t>trimestre</a:t>
            </a:r>
            <a:r>
              <a:rPr lang="en-US" sz="2000" b="0" i="0" u="none" strike="noStrike">
                <a:effectLst/>
              </a:rPr>
              <a:t> de 2025 se </a:t>
            </a:r>
            <a:r>
              <a:rPr lang="en-US" sz="2000" b="0" i="0" u="none" strike="noStrike" err="1">
                <a:effectLst/>
              </a:rPr>
              <a:t>espera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una</a:t>
            </a:r>
            <a:r>
              <a:rPr lang="en-US" sz="2000" b="0" i="0" u="none" strike="noStrike">
                <a:effectLst/>
              </a:rPr>
              <a:t> TPP de </a:t>
            </a:r>
            <a:r>
              <a:rPr lang="en-US" sz="2000" b="0" i="0" u="none" strike="noStrike" err="1">
                <a:effectLst/>
              </a:rPr>
              <a:t>cosecha</a:t>
            </a:r>
            <a:r>
              <a:rPr lang="en-US" sz="2000" b="0" i="0" u="none" strike="noStrike">
                <a:effectLst/>
              </a:rPr>
              <a:t> de 17.62% para cliente </a:t>
            </a:r>
            <a:r>
              <a:rPr lang="en-US" sz="2000" b="0" i="0" u="none" strike="noStrike" err="1">
                <a:effectLst/>
              </a:rPr>
              <a:t>existente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crédito</a:t>
            </a:r>
            <a:r>
              <a:rPr lang="en-US" sz="2000" b="0" i="0" u="none" strike="noStrike">
                <a:effectLst/>
              </a:rPr>
              <a:t> nuevo PED </a:t>
            </a:r>
            <a:r>
              <a:rPr lang="en-US" sz="2000" b="0" i="0" u="none" strike="noStrike" err="1">
                <a:effectLst/>
              </a:rPr>
              <a:t>remesa</a:t>
            </a:r>
            <a:r>
              <a:rPr lang="en-US" sz="2000" b="0" i="0" u="none" strike="noStrike">
                <a:effectLst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 </a:t>
            </a:r>
            <a:r>
              <a:rPr lang="en-US" sz="2000" err="1"/>
              <a:t>hará</a:t>
            </a:r>
            <a:r>
              <a:rPr lang="en-US" sz="2000"/>
              <a:t> un </a:t>
            </a:r>
            <a:r>
              <a:rPr lang="en-US" sz="2000" err="1"/>
              <a:t>monitoreo</a:t>
            </a:r>
            <a:r>
              <a:rPr lang="en-US" sz="2000"/>
              <a:t> </a:t>
            </a:r>
            <a:r>
              <a:rPr lang="en-US" sz="2000" err="1"/>
              <a:t>oportuno</a:t>
            </a:r>
            <a:r>
              <a:rPr lang="en-US" sz="2000"/>
              <a:t> para </a:t>
            </a:r>
            <a:r>
              <a:rPr lang="en-US" sz="2000" err="1"/>
              <a:t>ajustar</a:t>
            </a:r>
            <a:r>
              <a:rPr lang="en-US" sz="2000"/>
              <a:t> </a:t>
            </a:r>
            <a:r>
              <a:rPr lang="en-US" sz="2000" err="1"/>
              <a:t>esquemas</a:t>
            </a:r>
            <a:r>
              <a:rPr lang="en-US" sz="2000"/>
              <a:t> de </a:t>
            </a:r>
            <a:r>
              <a:rPr lang="en-US" sz="2000" err="1"/>
              <a:t>precios</a:t>
            </a:r>
            <a:r>
              <a:rPr lang="en-US" sz="2000"/>
              <a:t>, </a:t>
            </a:r>
            <a:r>
              <a:rPr lang="en-US" sz="2000" err="1"/>
              <a:t>si</a:t>
            </a:r>
            <a:r>
              <a:rPr lang="en-US" sz="2000"/>
              <a:t> fuera </a:t>
            </a:r>
            <a:r>
              <a:rPr lang="en-US" sz="2000" err="1"/>
              <a:t>necesario</a:t>
            </a:r>
            <a:r>
              <a:rPr lang="en-US" sz="20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784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E9185-CD83-5BF5-CBD8-15EDE99B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9685389-7F50-E9CA-5DC4-06238D9A86F4}"/>
              </a:ext>
            </a:extLst>
          </p:cNvPr>
          <p:cNvSpPr txBox="1">
            <a:spLocks/>
          </p:cNvSpPr>
          <p:nvPr/>
        </p:nvSpPr>
        <p:spPr>
          <a:xfrm>
            <a:off x="660193" y="1504549"/>
            <a:ext cx="5744064" cy="19558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4800" b="1" dirty="0"/>
              <a:t>CLIENTE EXISTENTE-</a:t>
            </a:r>
          </a:p>
          <a:p>
            <a:pPr>
              <a:spcAft>
                <a:spcPts val="600"/>
              </a:spcAft>
            </a:pPr>
            <a:r>
              <a:rPr lang="es-ES" sz="4800" b="1" dirty="0"/>
              <a:t>RECRÉDITO</a:t>
            </a:r>
            <a:r>
              <a:rPr lang="en-US" sz="4800" b="1" dirty="0"/>
              <a:t> </a:t>
            </a:r>
          </a:p>
          <a:p>
            <a:pPr>
              <a:spcAft>
                <a:spcPts val="600"/>
              </a:spcAft>
            </a:pPr>
            <a:endParaRPr lang="en-U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E7D236A-B746-9724-C7F3-07910EF7234D}"/>
              </a:ext>
            </a:extLst>
          </p:cNvPr>
          <p:cNvSpPr txBox="1"/>
          <p:nvPr/>
        </p:nvSpPr>
        <p:spPr>
          <a:xfrm>
            <a:off x="611837" y="3505959"/>
            <a:ext cx="5744065" cy="2275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Este </a:t>
            </a:r>
            <a:r>
              <a:rPr lang="en-US" sz="2000" err="1"/>
              <a:t>esquema</a:t>
            </a:r>
            <a:r>
              <a:rPr lang="en-US" sz="2000"/>
              <a:t> de </a:t>
            </a:r>
            <a:r>
              <a:rPr lang="en-US" sz="2000" err="1"/>
              <a:t>precios</a:t>
            </a:r>
            <a:r>
              <a:rPr lang="en-US" sz="2000"/>
              <a:t> </a:t>
            </a:r>
            <a:r>
              <a:rPr lang="en-US" sz="2000" err="1"/>
              <a:t>busca</a:t>
            </a:r>
            <a:r>
              <a:rPr lang="en-US" sz="2000"/>
              <a:t> </a:t>
            </a:r>
            <a:r>
              <a:rPr lang="en-US" sz="2000" err="1"/>
              <a:t>incentivar</a:t>
            </a:r>
            <a:r>
              <a:rPr lang="en-US" sz="2000"/>
              <a:t> </a:t>
            </a:r>
            <a:r>
              <a:rPr lang="en-US" sz="2000" err="1"/>
              <a:t>el</a:t>
            </a:r>
            <a:r>
              <a:rPr lang="en-US" sz="2000"/>
              <a:t> </a:t>
            </a:r>
            <a:r>
              <a:rPr lang="en-US" sz="2000" err="1"/>
              <a:t>desembolso</a:t>
            </a:r>
            <a:r>
              <a:rPr lang="en-US" sz="2000"/>
              <a:t> de cliente </a:t>
            </a:r>
            <a:r>
              <a:rPr lang="en-US" sz="2000" err="1"/>
              <a:t>existente</a:t>
            </a:r>
            <a:r>
              <a:rPr lang="en-US" sz="2000"/>
              <a:t> con </a:t>
            </a:r>
            <a:r>
              <a:rPr lang="en-US" sz="2000" err="1"/>
              <a:t>incumplimiento</a:t>
            </a:r>
            <a:r>
              <a:rPr lang="en-US" sz="2000"/>
              <a:t> </a:t>
            </a:r>
            <a:r>
              <a:rPr lang="en-US" sz="2000" err="1"/>
              <a:t>en</a:t>
            </a:r>
            <a:r>
              <a:rPr lang="en-US" sz="2000"/>
              <a:t> </a:t>
            </a:r>
            <a:r>
              <a:rPr lang="en-US" sz="2000" err="1"/>
              <a:t>crédito</a:t>
            </a:r>
            <a:r>
              <a:rPr lang="en-US" sz="2000"/>
              <a:t> nuevo. 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La TPP de </a:t>
            </a:r>
            <a:r>
              <a:rPr lang="en-US" sz="2000" err="1"/>
              <a:t>recrédito</a:t>
            </a:r>
            <a:r>
              <a:rPr lang="en-US" sz="2000"/>
              <a:t> con </a:t>
            </a:r>
            <a:r>
              <a:rPr lang="en-US" sz="2000" err="1"/>
              <a:t>cumplimiento</a:t>
            </a:r>
            <a:r>
              <a:rPr lang="en-US" sz="2000"/>
              <a:t> del 15% es de 19.25%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F1FC555-26C9-D727-025B-73C412CA9F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GT" sz="1100" b="1" dirty="0">
              <a:solidFill>
                <a:schemeClr val="bg1">
                  <a:lumMod val="9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F84623-91F8-EC98-D323-741F9B017CB9}"/>
              </a:ext>
            </a:extLst>
          </p:cNvPr>
          <p:cNvSpPr txBox="1"/>
          <p:nvPr/>
        </p:nvSpPr>
        <p:spPr>
          <a:xfrm>
            <a:off x="7030230" y="5229758"/>
            <a:ext cx="4456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0000"/>
                </a:solidFill>
                <a:latin typeface="Aptos Narrow" panose="020B0004020202020204" pitchFamily="34" charset="0"/>
              </a:rPr>
              <a:t>*</a:t>
            </a:r>
            <a:r>
              <a:rPr lang="es-ES" sz="1400" dirty="0" err="1">
                <a:solidFill>
                  <a:srgbClr val="000000"/>
                </a:solidFill>
                <a:latin typeface="Aptos Narrow" panose="020B0004020202020204" pitchFamily="34" charset="0"/>
              </a:rPr>
              <a:t>TPPs</a:t>
            </a:r>
            <a:r>
              <a:rPr lang="es-ES" sz="1400" dirty="0">
                <a:solidFill>
                  <a:srgbClr val="000000"/>
                </a:solidFill>
                <a:latin typeface="Aptos Narrow" panose="020B0004020202020204" pitchFamily="34" charset="0"/>
              </a:rPr>
              <a:t> proyectadas según ajuste de diciembre 2024</a:t>
            </a:r>
            <a:endParaRPr lang="es-GT" sz="1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02C6DF-9B0F-91ED-AF90-5364C78C1BCF}"/>
              </a:ext>
            </a:extLst>
          </p:cNvPr>
          <p:cNvSpPr/>
          <p:nvPr/>
        </p:nvSpPr>
        <p:spPr>
          <a:xfrm>
            <a:off x="6526924" y="966952"/>
            <a:ext cx="594444" cy="133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68E251-6737-3FBB-DCC6-0A0A9C3D32B7}"/>
              </a:ext>
            </a:extLst>
          </p:cNvPr>
          <p:cNvSpPr/>
          <p:nvPr/>
        </p:nvSpPr>
        <p:spPr>
          <a:xfrm>
            <a:off x="0" y="0"/>
            <a:ext cx="535577" cy="58782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AC590D0-F67E-96BD-28BB-897AFA7D4B29}"/>
              </a:ext>
            </a:extLst>
          </p:cNvPr>
          <p:cNvSpPr/>
          <p:nvPr/>
        </p:nvSpPr>
        <p:spPr>
          <a:xfrm>
            <a:off x="11486901" y="3610394"/>
            <a:ext cx="108000" cy="3238728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06406D4-E8D4-E3AD-4C23-35A8374D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902" y="1076278"/>
            <a:ext cx="4915586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1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31AF8-84D8-D4E5-CDFC-10B72908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E21570"/>
                </a:solidFill>
                <a:latin typeface="+mj-lt"/>
                <a:ea typeface="+mj-ea"/>
                <a:cs typeface="+mj-cs"/>
              </a:rPr>
              <a:t>BT - PV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05A0691-FB71-FBA4-2309-98243F822269}"/>
              </a:ext>
            </a:extLst>
          </p:cNvPr>
          <p:cNvSpPr/>
          <p:nvPr/>
        </p:nvSpPr>
        <p:spPr>
          <a:xfrm>
            <a:off x="641131" y="4689141"/>
            <a:ext cx="5686097" cy="108000"/>
          </a:xfrm>
          <a:prstGeom prst="rect">
            <a:avLst/>
          </a:prstGeom>
          <a:solidFill>
            <a:srgbClr val="E215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4" name="Imagen 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8202193B-B015-B024-3014-6D095634E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589" y="139755"/>
            <a:ext cx="1205642" cy="12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E9185-CD83-5BF5-CBD8-15EDE99B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9685389-7F50-E9CA-5DC4-06238D9A86F4}"/>
              </a:ext>
            </a:extLst>
          </p:cNvPr>
          <p:cNvSpPr txBox="1">
            <a:spLocks/>
          </p:cNvSpPr>
          <p:nvPr/>
        </p:nvSpPr>
        <p:spPr>
          <a:xfrm>
            <a:off x="351936" y="5229758"/>
            <a:ext cx="5744064" cy="9102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4800" b="1" dirty="0"/>
          </a:p>
          <a:p>
            <a:pPr>
              <a:spcAft>
                <a:spcPts val="600"/>
              </a:spcAft>
            </a:pPr>
            <a:r>
              <a:rPr lang="en-US" sz="5800" b="1"/>
              <a:t>TPP PROYECTADA:  </a:t>
            </a:r>
            <a:r>
              <a:rPr lang="en-US" sz="5800" b="1">
                <a:solidFill>
                  <a:srgbClr val="E21570"/>
                </a:solidFill>
              </a:rPr>
              <a:t>27.20%</a:t>
            </a:r>
            <a:endParaRPr lang="en-US" sz="4800" b="1">
              <a:solidFill>
                <a:srgbClr val="E2157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E7D236A-B746-9724-C7F3-07910EF7234D}"/>
              </a:ext>
            </a:extLst>
          </p:cNvPr>
          <p:cNvSpPr txBox="1"/>
          <p:nvPr/>
        </p:nvSpPr>
        <p:spPr>
          <a:xfrm>
            <a:off x="6813049" y="1707127"/>
            <a:ext cx="4295423" cy="28886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err="1">
                <a:effectLst/>
              </a:rPr>
              <a:t>Según</a:t>
            </a:r>
            <a:r>
              <a:rPr lang="en-US" sz="2000" b="0" i="0" u="none" strike="noStrike">
                <a:effectLst/>
              </a:rPr>
              <a:t> las </a:t>
            </a:r>
            <a:r>
              <a:rPr lang="en-US" sz="2000" b="0" i="0" u="none" strike="noStrike" err="1">
                <a:effectLst/>
              </a:rPr>
              <a:t>metas</a:t>
            </a:r>
            <a:r>
              <a:rPr lang="en-US" sz="2000" b="0" i="0" u="none" strike="noStrike">
                <a:effectLst/>
              </a:rPr>
              <a:t>, para </a:t>
            </a:r>
            <a:r>
              <a:rPr lang="en-US" sz="2000" b="0" i="0" u="none" strike="noStrike" err="1">
                <a:effectLst/>
              </a:rPr>
              <a:t>el</a:t>
            </a:r>
            <a:r>
              <a:rPr lang="en-US" sz="2000" b="0" i="0" u="none" strike="noStrike">
                <a:effectLst/>
              </a:rPr>
              <a:t> primer </a:t>
            </a:r>
            <a:r>
              <a:rPr lang="en-US" sz="2000" b="0" i="0" u="none" strike="noStrike" err="1">
                <a:effectLst/>
              </a:rPr>
              <a:t>trimestre</a:t>
            </a:r>
            <a:r>
              <a:rPr lang="en-US" sz="2000" b="0" i="0" u="none" strike="noStrike">
                <a:effectLst/>
              </a:rPr>
              <a:t> de 2025 se </a:t>
            </a:r>
            <a:r>
              <a:rPr lang="en-US" sz="2000" b="0" i="0" u="none" strike="noStrike" err="1">
                <a:effectLst/>
              </a:rPr>
              <a:t>espera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una</a:t>
            </a:r>
            <a:r>
              <a:rPr lang="en-US" sz="2000" b="0" i="0" u="none" strike="noStrike">
                <a:effectLst/>
              </a:rPr>
              <a:t> TPP de </a:t>
            </a:r>
            <a:r>
              <a:rPr lang="en-US" sz="2000" b="0" i="0" u="none" strike="noStrike" err="1">
                <a:effectLst/>
              </a:rPr>
              <a:t>cosecha</a:t>
            </a:r>
            <a:r>
              <a:rPr lang="en-US" sz="2000" b="0" i="0" u="none" strike="noStrike">
                <a:effectLst/>
              </a:rPr>
              <a:t> de 30% para </a:t>
            </a:r>
            <a:r>
              <a:rPr lang="en-US" sz="2000"/>
              <a:t>Pago </a:t>
            </a:r>
            <a:r>
              <a:rPr lang="en-US" sz="2000" err="1"/>
              <a:t>Voluntario</a:t>
            </a:r>
            <a:r>
              <a:rPr lang="en-US" sz="2000" b="0" i="0" u="none" strike="noStrike">
                <a:effectLst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 </a:t>
            </a:r>
            <a:r>
              <a:rPr lang="en-US" sz="2000" err="1"/>
              <a:t>hará</a:t>
            </a:r>
            <a:r>
              <a:rPr lang="en-US" sz="2000"/>
              <a:t> un </a:t>
            </a:r>
            <a:r>
              <a:rPr lang="en-US" sz="2000" err="1"/>
              <a:t>monitoreo</a:t>
            </a:r>
            <a:r>
              <a:rPr lang="en-US" sz="2000"/>
              <a:t> </a:t>
            </a:r>
            <a:r>
              <a:rPr lang="en-US" sz="2000" err="1"/>
              <a:t>oportuno</a:t>
            </a:r>
            <a:r>
              <a:rPr lang="en-US" sz="2000"/>
              <a:t> para </a:t>
            </a:r>
            <a:r>
              <a:rPr lang="en-US" sz="2000" err="1"/>
              <a:t>ajustar</a:t>
            </a:r>
            <a:r>
              <a:rPr lang="en-US" sz="2000"/>
              <a:t> </a:t>
            </a:r>
            <a:r>
              <a:rPr lang="en-US" sz="2000" err="1"/>
              <a:t>esquemas</a:t>
            </a:r>
            <a:r>
              <a:rPr lang="en-US" sz="2000"/>
              <a:t> de </a:t>
            </a:r>
            <a:r>
              <a:rPr lang="en-US" sz="2000" err="1"/>
              <a:t>precios</a:t>
            </a:r>
            <a:r>
              <a:rPr lang="en-US" sz="2000"/>
              <a:t>, </a:t>
            </a:r>
            <a:r>
              <a:rPr lang="en-US" sz="2000" err="1"/>
              <a:t>si</a:t>
            </a:r>
            <a:r>
              <a:rPr lang="en-US" sz="2000"/>
              <a:t> fuera </a:t>
            </a:r>
            <a:r>
              <a:rPr lang="en-US" sz="2000" err="1"/>
              <a:t>necesario</a:t>
            </a:r>
            <a:r>
              <a:rPr lang="en-US" sz="2000"/>
              <a:t>. 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/>
              <a:t>Las tasas de 28.00% será necesario solicitar autorización de ALCO para convergen en 30.00%</a:t>
            </a:r>
            <a:endParaRPr lang="es-GT" sz="200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F1FC555-26C9-D727-025B-73C412CA9F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GT" sz="1100" b="1" dirty="0">
              <a:solidFill>
                <a:schemeClr val="bg1">
                  <a:lumMod val="9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68E251-6737-3FBB-DCC6-0A0A9C3D32B7}"/>
              </a:ext>
            </a:extLst>
          </p:cNvPr>
          <p:cNvSpPr/>
          <p:nvPr/>
        </p:nvSpPr>
        <p:spPr>
          <a:xfrm>
            <a:off x="0" y="0"/>
            <a:ext cx="535577" cy="587829"/>
          </a:xfrm>
          <a:prstGeom prst="rect">
            <a:avLst/>
          </a:prstGeom>
          <a:solidFill>
            <a:srgbClr val="E215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AC590D0-F67E-96BD-28BB-897AFA7D4B29}"/>
              </a:ext>
            </a:extLst>
          </p:cNvPr>
          <p:cNvSpPr/>
          <p:nvPr/>
        </p:nvSpPr>
        <p:spPr>
          <a:xfrm>
            <a:off x="11486901" y="3610394"/>
            <a:ext cx="108000" cy="3238728"/>
          </a:xfrm>
          <a:prstGeom prst="rect">
            <a:avLst/>
          </a:prstGeom>
          <a:solidFill>
            <a:srgbClr val="E215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B08D36-FBA4-0C8B-28DB-973460893E2A}"/>
              </a:ext>
            </a:extLst>
          </p:cNvPr>
          <p:cNvSpPr txBox="1"/>
          <p:nvPr/>
        </p:nvSpPr>
        <p:spPr>
          <a:xfrm>
            <a:off x="147888" y="4334144"/>
            <a:ext cx="4116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>
                <a:solidFill>
                  <a:srgbClr val="000000"/>
                </a:solidFill>
                <a:latin typeface="Aptos Narrow" panose="020B0004020202020204" pitchFamily="34" charset="0"/>
              </a:rPr>
              <a:t>*</a:t>
            </a:r>
            <a:r>
              <a:rPr lang="es-ES" sz="1400" err="1">
                <a:solidFill>
                  <a:srgbClr val="000000"/>
                </a:solidFill>
                <a:latin typeface="Aptos Narrow" panose="020B0004020202020204" pitchFamily="34" charset="0"/>
              </a:rPr>
              <a:t>TPPs</a:t>
            </a:r>
            <a:r>
              <a:rPr lang="es-ES" sz="1400">
                <a:solidFill>
                  <a:srgbClr val="000000"/>
                </a:solidFill>
                <a:latin typeface="Aptos Narrow" panose="020B0004020202020204" pitchFamily="34" charset="0"/>
              </a:rPr>
              <a:t> proyectadas según ajuste de diciembre 2024</a:t>
            </a:r>
          </a:p>
          <a:p>
            <a:pPr algn="just"/>
            <a:r>
              <a:rPr lang="es-ES" sz="1400">
                <a:solidFill>
                  <a:srgbClr val="000000"/>
                </a:solidFill>
                <a:latin typeface="Aptos Narrow" panose="020B0004020202020204" pitchFamily="34" charset="0"/>
              </a:rPr>
              <a:t>*Desembolso neto en millones de Quetzales</a:t>
            </a:r>
            <a:endParaRPr lang="es-GT" sz="14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B275A7-BA63-4364-39FE-665FB299E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88" y="587829"/>
            <a:ext cx="6389758" cy="35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3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9">
            <a:extLst>
              <a:ext uri="{FF2B5EF4-FFF2-40B4-BE49-F238E27FC236}">
                <a16:creationId xmlns:a16="http://schemas.microsoft.com/office/drawing/2014/main" id="{8D59AF1D-E874-B149-6EC3-4636827F6135}"/>
              </a:ext>
            </a:extLst>
          </p:cNvPr>
          <p:cNvSpPr txBox="1"/>
          <p:nvPr/>
        </p:nvSpPr>
        <p:spPr>
          <a:xfrm>
            <a:off x="3209965" y="2577006"/>
            <a:ext cx="5772070" cy="957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6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i="0" u="none" strike="noStrike" kern="1200" cap="none" spc="-209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Roboto Condensed Bold"/>
                <a:cs typeface="Roboto Condensed Bold"/>
                <a:sym typeface="Roboto Condensed Bold"/>
              </a:rPr>
              <a:t>¡Gracias!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6116C84-8EDE-237C-BC91-C2D86A54E740}"/>
              </a:ext>
            </a:extLst>
          </p:cNvPr>
          <p:cNvSpPr txBox="1">
            <a:spLocks/>
          </p:cNvSpPr>
          <p:nvPr/>
        </p:nvSpPr>
        <p:spPr>
          <a:xfrm>
            <a:off x="539416" y="6270171"/>
            <a:ext cx="11652584" cy="587829"/>
          </a:xfrm>
          <a:prstGeom prst="rect">
            <a:avLst/>
          </a:prstGeom>
          <a:solidFill>
            <a:srgbClr val="FCD9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GT" sz="2500" b="1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C2058-8E18-006B-C782-938F3E8DE9FF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GT" sz="1100" b="1" dirty="0">
              <a:solidFill>
                <a:schemeClr val="bg1">
                  <a:lumMod val="9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962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AD0CDE97D3D64FA0C7D38693C41A1C" ma:contentTypeVersion="15" ma:contentTypeDescription="Create a new document." ma:contentTypeScope="" ma:versionID="1a95a33108cb1863c2e04d8fcfed7949">
  <xsd:schema xmlns:xsd="http://www.w3.org/2001/XMLSchema" xmlns:xs="http://www.w3.org/2001/XMLSchema" xmlns:p="http://schemas.microsoft.com/office/2006/metadata/properties" xmlns:ns3="4d2fe6f5-46d7-43af-97c2-75ce698f2fec" xmlns:ns4="8cb5e732-d734-4e38-82aa-b7a13a34603a" targetNamespace="http://schemas.microsoft.com/office/2006/metadata/properties" ma:root="true" ma:fieldsID="e5aa63e74175952a861808c671c005ba" ns3:_="" ns4:_="">
    <xsd:import namespace="4d2fe6f5-46d7-43af-97c2-75ce698f2fec"/>
    <xsd:import namespace="8cb5e732-d734-4e38-82aa-b7a13a3460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fe6f5-46d7-43af-97c2-75ce698f2f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b5e732-d734-4e38-82aa-b7a13a34603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2fe6f5-46d7-43af-97c2-75ce698f2fec" xsi:nil="true"/>
  </documentManagement>
</p:properties>
</file>

<file path=customXml/itemProps1.xml><?xml version="1.0" encoding="utf-8"?>
<ds:datastoreItem xmlns:ds="http://schemas.openxmlformats.org/officeDocument/2006/customXml" ds:itemID="{ED579BBF-3178-469A-B80B-289F547B6F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5020E2-126C-4298-832D-901ABF09EAFF}">
  <ds:schemaRefs>
    <ds:schemaRef ds:uri="4d2fe6f5-46d7-43af-97c2-75ce698f2fec"/>
    <ds:schemaRef ds:uri="8cb5e732-d734-4e38-82aa-b7a13a3460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378B834-DEE5-42D1-BB3E-22D52C469DB9}">
  <ds:schemaRefs>
    <ds:schemaRef ds:uri="http://www.w3.org/XML/1998/namespace"/>
    <ds:schemaRef ds:uri="8cb5e732-d734-4e38-82aa-b7a13a34603a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d2fe6f5-46d7-43af-97c2-75ce698f2fe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310</Words>
  <Application>Microsoft Office PowerPoint</Application>
  <PresentationFormat>Panorámica</PresentationFormat>
  <Paragraphs>45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TT Interphases</vt:lpstr>
      <vt:lpstr>Office Theme</vt:lpstr>
      <vt:lpstr>Tema de Office</vt:lpstr>
      <vt:lpstr>CONDICIONES DE COSECHA METAS 2025</vt:lpstr>
      <vt:lpstr>PED REMESA</vt:lpstr>
      <vt:lpstr>Presentación de PowerPoint</vt:lpstr>
      <vt:lpstr>Presentación de PowerPoint</vt:lpstr>
      <vt:lpstr>Presentación de PowerPoint</vt:lpstr>
      <vt:lpstr>Presentación de PowerPoint</vt:lpstr>
      <vt:lpstr>BT - PV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CONDICIONES DE COSECHA METAS 2025</dc:title>
  <dc:creator>Mario L. Xinico (ATII de Analitica)</dc:creator>
  <cp:lastModifiedBy>MariaJose Chinchilla</cp:lastModifiedBy>
  <cp:revision>5</cp:revision>
  <dcterms:created xsi:type="dcterms:W3CDTF">2024-10-01T15:40:52Z</dcterms:created>
  <dcterms:modified xsi:type="dcterms:W3CDTF">2024-12-11T17:57:30Z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9a1f36a-dc0e-4779-9c44-eb828cd7fe25_Enabled">
    <vt:lpwstr>true</vt:lpwstr>
  </property>
  <property fmtid="{D5CDD505-2E9C-101B-9397-08002B2CF9AE}" pid="3" name="MSIP_Label_e9a1f36a-dc0e-4779-9c44-eb828cd7fe25_SetDate">
    <vt:lpwstr>2024-10-02T05:11:48Z</vt:lpwstr>
  </property>
  <property fmtid="{D5CDD505-2E9C-101B-9397-08002B2CF9AE}" pid="4" name="MSIP_Label_e9a1f36a-dc0e-4779-9c44-eb828cd7fe25_Method">
    <vt:lpwstr>Privileged</vt:lpwstr>
  </property>
  <property fmtid="{D5CDD505-2E9C-101B-9397-08002B2CF9AE}" pid="5" name="MSIP_Label_e9a1f36a-dc0e-4779-9c44-eb828cd7fe25_Name">
    <vt:lpwstr>Interna</vt:lpwstr>
  </property>
  <property fmtid="{D5CDD505-2E9C-101B-9397-08002B2CF9AE}" pid="6" name="MSIP_Label_e9a1f36a-dc0e-4779-9c44-eb828cd7fe25_SiteId">
    <vt:lpwstr>e95d19cb-8725-4b0b-8ce2-ff42be9ae6e9</vt:lpwstr>
  </property>
  <property fmtid="{D5CDD505-2E9C-101B-9397-08002B2CF9AE}" pid="7" name="MSIP_Label_e9a1f36a-dc0e-4779-9c44-eb828cd7fe25_ActionId">
    <vt:lpwstr>15c81971-dba9-4f13-903b-d6b9132d879d</vt:lpwstr>
  </property>
  <property fmtid="{D5CDD505-2E9C-101B-9397-08002B2CF9AE}" pid="8" name="MSIP_Label_e9a1f36a-dc0e-4779-9c44-eb828cd7fe25_ContentBits">
    <vt:lpwstr>0</vt:lpwstr>
  </property>
  <property fmtid="{D5CDD505-2E9C-101B-9397-08002B2CF9AE}" pid="9" name="ContentTypeId">
    <vt:lpwstr>0x010100D7AD0CDE97D3D64FA0C7D38693C41A1C</vt:lpwstr>
  </property>
</Properties>
</file>