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77" r:id="rId5"/>
    <p:sldId id="2147472213" r:id="rId6"/>
    <p:sldId id="2147472193" r:id="rId7"/>
    <p:sldId id="2147472214" r:id="rId8"/>
    <p:sldId id="2147472215" r:id="rId9"/>
    <p:sldId id="2147472206" r:id="rId10"/>
    <p:sldId id="269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570"/>
    <a:srgbClr val="00B6B0"/>
    <a:srgbClr val="FCD900"/>
    <a:srgbClr val="A513BD"/>
    <a:srgbClr val="A1A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8E799-1D11-4C97-BA83-C4234AB11886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88F4B-B15C-475B-883E-5A313F73192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132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683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9683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190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095F9-7CCB-5F4A-ADA3-EE8018A925A0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945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409D2-6E35-D9C1-85B2-71ECD3B53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1A4F7-301B-9FF5-E4B6-8897CA4FA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C6665-13E7-7956-5E1F-BFB1F170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01D4A-D1FF-D534-16F5-0B820A64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49B5A-BBF2-9EE9-44FA-A3C0BB70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111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D413-21FE-F236-37AB-53641B5B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D3F009-F7DA-65BD-FDFD-60FABCBF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A2B5D-1798-2B10-8524-85E38D54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6C9BF-37B1-22E5-EA6E-AC76A550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53CE8-DAD0-5BF9-2FF5-49D2ED13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64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79F819-2C77-0A7F-90DA-A48FBF22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5D8EB-D3A6-DBFC-2ECA-62464AD44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2AE24-B141-2180-C4B2-3100E3E3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0C9CC-C852-58BC-F3E1-0C1C75EC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5D233-1794-6149-153F-70CE56E6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675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24C24-B047-F3C6-3CEF-2620D73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9986DA-C14C-7BFB-EB49-4F44E810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9C908-BA6F-A155-09E9-FA476165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0EE9E-3928-1BD6-DA51-527C2A91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E8220-7AC1-2F1A-B0F7-7EDDDF0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4151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205C0-B108-9CCE-DE2D-45278E7C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93EF49-C2A0-07F2-8617-0D3349CD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364A5-09FB-2874-C315-5FF63FEB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09092-51D5-479D-17B6-A3A8936E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397D8-F456-30EF-F1DD-CBFDBDD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485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49AE5-B187-81EA-D80D-3D5ABC33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5E164-5D30-FAB9-4EED-7D25D7053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50C326-0823-AD66-9055-09C2203C6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AB1A8-7412-B464-EE42-CB761B9F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FCD65-18E8-6296-E3D4-BAACCC33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2C88B-C74C-D1F8-83A6-87DB7170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446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D18B6-FFA5-CE6F-3400-B15921F5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BE0E4-3217-7E34-4351-9F284A20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E0565B-2AE5-8BB4-286F-C20D4DD3E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89BCBB-B05C-A9E6-5615-952499BE4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45EADC-6EF5-7356-AE2E-D49B45E12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61DFC7-C274-CADB-94FE-7D0464F0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D93983-0747-498F-C628-8B6A1553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99BE0A-58CF-06F6-AF2E-357B9D0E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045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534D3-F152-0EF7-F0D7-2C8F4FAE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5CF726-9A80-619C-1D37-AD6B2141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04D4D1-D402-CABB-BCCC-D392E869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707E89-5041-C6D4-4B98-CF38AB95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38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5D9A14-7CD1-1143-61DC-078ED665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73546B-41BB-E299-5933-95913084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A430E2-8828-D729-6266-A693838A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71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73CE0-A6C1-1A65-C3C2-F0E7169F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7B503-1C67-80F8-7573-8A99DFE8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BE57DC-0409-7EDB-A75D-B2255E56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5BC228-2106-67F8-134C-B5EF4199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7FD93C-0818-692B-8774-5CB7590C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6C9649-5D31-DB07-94AA-3587BA47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27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09026-0108-2D33-6B88-04AC7C42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651B8E-7F4D-B47A-5D06-472DAB6F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8B8E4A-7D02-3369-792C-F25BD265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71584-1F05-6648-34EC-3F1A4E9A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C68B13-E32C-CA0D-AE95-8508FA72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FE0EAB-CB7F-8042-60AE-7FF3B716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64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AAE61B-D526-278A-BDF0-12858D18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2253E-8DAF-B33D-4942-07085974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BB90B-C3AE-EE8E-6A06-818B6B758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F07D-03E5-4B6B-89BF-579B1EB0063F}" type="datetimeFigureOut">
              <a:rPr lang="es-GT" smtClean="0"/>
              <a:t>4/11/2024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AE9B5-2FBF-8D69-F0EC-8EA6799EC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BB960-FEDC-51A4-7186-FE1FDCE21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C119-1456-4AA5-994D-E456CB82C579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FCC08E-0004-1980-EF77-D354D6B4AFB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688638" y="63500"/>
            <a:ext cx="14747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GT" sz="1000">
                <a:solidFill>
                  <a:srgbClr val="BDBD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 INTERNO</a:t>
            </a:r>
          </a:p>
        </p:txBody>
      </p:sp>
    </p:spTree>
    <p:extLst>
      <p:ext uri="{BB962C8B-B14F-4D97-AF65-F5344CB8AC3E}">
        <p14:creationId xmlns:p14="http://schemas.microsoft.com/office/powerpoint/2010/main" val="5330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6A01BD0-EB55-199F-56C2-59FD346A9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8000"/>
          </a:blip>
          <a:srcRect l="54717"/>
          <a:stretch/>
        </p:blipFill>
        <p:spPr>
          <a:xfrm>
            <a:off x="176893" y="-900872"/>
            <a:ext cx="3759002" cy="8659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6285" endPos="6500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9265" y="1261796"/>
            <a:ext cx="8255163" cy="1909763"/>
          </a:xfrm>
        </p:spPr>
        <p:txBody>
          <a:bodyPr>
            <a:noAutofit/>
          </a:bodyPr>
          <a:lstStyle/>
          <a:p>
            <a:pPr algn="l"/>
            <a:r>
              <a:rPr lang="es-ES" sz="4400" b="1" dirty="0" err="1">
                <a:solidFill>
                  <a:srgbClr val="00AFA9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Recrédito</a:t>
            </a:r>
            <a:r>
              <a:rPr lang="es-ES" sz="4400" b="1" dirty="0">
                <a:solidFill>
                  <a:srgbClr val="00AFA9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inhabilitado: impactos de mantenerlo en Noviembre</a:t>
            </a:r>
            <a:endParaRPr lang="es-GT" sz="4400" b="1" dirty="0">
              <a:solidFill>
                <a:srgbClr val="00AFA9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31384-DA6B-8308-BDA5-6A1820815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264" y="3095215"/>
            <a:ext cx="7754357" cy="423424"/>
          </a:xfrm>
        </p:spPr>
        <p:txBody>
          <a:bodyPr>
            <a:noAutofit/>
          </a:bodyPr>
          <a:lstStyle/>
          <a:p>
            <a:pPr algn="l"/>
            <a:r>
              <a:rPr lang="es-E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Análisis y Resultados</a:t>
            </a:r>
            <a:endParaRPr lang="es-GT" b="1" i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0B6E311-1F3E-1422-227F-796BB3F3627A}"/>
              </a:ext>
            </a:extLst>
          </p:cNvPr>
          <p:cNvGrpSpPr/>
          <p:nvPr/>
        </p:nvGrpSpPr>
        <p:grpSpPr>
          <a:xfrm rot="5400000">
            <a:off x="5528397" y="1838753"/>
            <a:ext cx="45719" cy="3988904"/>
            <a:chOff x="4126690" y="2712811"/>
            <a:chExt cx="45719" cy="3988904"/>
          </a:xfrm>
          <a:solidFill>
            <a:schemeClr val="tx1">
              <a:lumMod val="50000"/>
              <a:lumOff val="50000"/>
            </a:schemeClr>
          </a:solidFill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34519C3-A201-037B-140C-C5A2938F48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20219" y="4761243"/>
              <a:ext cx="3880945" cy="0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65C7212-17E7-5624-8DF9-72A3FCF8BCB9}"/>
                </a:ext>
              </a:extLst>
            </p:cNvPr>
            <p:cNvSpPr/>
            <p:nvPr/>
          </p:nvSpPr>
          <p:spPr>
            <a:xfrm>
              <a:off x="4126690" y="2712811"/>
              <a:ext cx="45719" cy="50617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0096B068-3144-2AFE-B936-97646E014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91" y="4494850"/>
            <a:ext cx="4220817" cy="13506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05093F-F5CB-8908-6E32-B0FDDFE37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400" y="-336912"/>
            <a:ext cx="2976887" cy="7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6E988-9BAC-B7DA-1C39-BE5A5EE4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84" y="249622"/>
            <a:ext cx="10515600" cy="775306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00B6B0"/>
                </a:solidFill>
                <a:latin typeface="Arial Black" panose="020B0A04020102020204" pitchFamily="34" charset="0"/>
                <a:ea typeface="+mn-ea"/>
                <a:cs typeface="+mn-cs"/>
              </a:rPr>
              <a:t>Contexto</a:t>
            </a:r>
            <a:endParaRPr lang="es-GT" sz="4000" dirty="0">
              <a:solidFill>
                <a:srgbClr val="00B6B0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00450-1298-FC92-E51E-E9706887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9384" y="704049"/>
            <a:ext cx="4652872" cy="106174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400" b="1" dirty="0"/>
              <a:t>119K</a:t>
            </a:r>
            <a:r>
              <a:rPr lang="es-ES" sz="2400" dirty="0"/>
              <a:t> clientes de la cartera activa de Octubre pago remesa no cumplen el pago de 15% a capital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D2653F-5FB6-FB2E-18AA-17FE352E5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5708" y="2506662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b="1" dirty="0">
                <a:solidFill>
                  <a:srgbClr val="E21570"/>
                </a:solidFill>
              </a:rPr>
              <a:t>¿Vale la pena seguir permitiendo el </a:t>
            </a:r>
            <a:r>
              <a:rPr lang="es-ES" b="1" dirty="0" err="1">
                <a:solidFill>
                  <a:srgbClr val="E21570"/>
                </a:solidFill>
              </a:rPr>
              <a:t>recrédito</a:t>
            </a:r>
            <a:r>
              <a:rPr lang="es-ES" b="1" dirty="0">
                <a:solidFill>
                  <a:srgbClr val="E21570"/>
                </a:solidFill>
              </a:rPr>
              <a:t> inhabilitado?</a:t>
            </a:r>
          </a:p>
          <a:p>
            <a:pPr marL="0" indent="0" algn="ctr">
              <a:buNone/>
            </a:pPr>
            <a:endParaRPr lang="es-ES" b="1" dirty="0">
              <a:solidFill>
                <a:srgbClr val="E2157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/>
              <a:t>Responderemos:</a:t>
            </a:r>
          </a:p>
          <a:p>
            <a:r>
              <a:rPr lang="es-ES" sz="2400" dirty="0"/>
              <a:t>¿Qué resultados hubo por </a:t>
            </a:r>
            <a:r>
              <a:rPr lang="es-ES" sz="2400" dirty="0" err="1"/>
              <a:t>recrédito</a:t>
            </a:r>
            <a:r>
              <a:rPr lang="es-ES" sz="2400" dirty="0"/>
              <a:t> inhabilitado en Octubre?</a:t>
            </a:r>
          </a:p>
          <a:p>
            <a:r>
              <a:rPr lang="es-ES" sz="2400" dirty="0"/>
              <a:t>¿Qué pasaría si se permite el </a:t>
            </a:r>
            <a:r>
              <a:rPr lang="es-ES" sz="2400" dirty="0" err="1"/>
              <a:t>recrédito</a:t>
            </a:r>
            <a:r>
              <a:rPr lang="es-ES" sz="2400" dirty="0"/>
              <a:t> para clientes inhabilitados durante Noviembre y Diciembre?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ADB3EC-4E42-F52C-BC13-A05F42D73635}"/>
              </a:ext>
            </a:extLst>
          </p:cNvPr>
          <p:cNvSpPr txBox="1">
            <a:spLocks/>
          </p:cNvSpPr>
          <p:nvPr/>
        </p:nvSpPr>
        <p:spPr>
          <a:xfrm>
            <a:off x="539416" y="6270171"/>
            <a:ext cx="11652584" cy="587829"/>
          </a:xfrm>
          <a:prstGeom prst="rect">
            <a:avLst/>
          </a:prstGeom>
          <a:solidFill>
            <a:srgbClr val="FCD9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Contexto</a:t>
            </a:r>
            <a:endParaRPr lang="es-GT" sz="2500" b="1" dirty="0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CDE0A38-9A81-3CD8-F22A-26DC2C19693B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D9A29D-FF5D-3DEE-1465-DED5C6A9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2" y="1024928"/>
            <a:ext cx="4879565" cy="51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0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Contexto</a:t>
            </a:r>
            <a:endParaRPr lang="es-GT" sz="2500" b="1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5999" y="6270171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9FC6E05-CFB2-6B36-E9E0-D8C00E2645F6}"/>
              </a:ext>
            </a:extLst>
          </p:cNvPr>
          <p:cNvSpPr txBox="1"/>
          <p:nvPr/>
        </p:nvSpPr>
        <p:spPr>
          <a:xfrm>
            <a:off x="2568540" y="248179"/>
            <a:ext cx="8674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00B6B0"/>
                </a:solidFill>
                <a:latin typeface="Arial Black" panose="020B0A04020102020204" pitchFamily="34" charset="0"/>
              </a:rPr>
              <a:t>Resultados del </a:t>
            </a:r>
            <a:r>
              <a:rPr lang="es-ES" sz="3200" dirty="0" err="1">
                <a:solidFill>
                  <a:srgbClr val="00B6B0"/>
                </a:solidFill>
                <a:latin typeface="Arial Black" panose="020B0A04020102020204" pitchFamily="34" charset="0"/>
              </a:rPr>
              <a:t>Recrédito</a:t>
            </a:r>
            <a:r>
              <a:rPr lang="es-ES" sz="3200" dirty="0">
                <a:solidFill>
                  <a:srgbClr val="00B6B0"/>
                </a:solidFill>
                <a:latin typeface="Arial Black" panose="020B0A04020102020204" pitchFamily="34" charset="0"/>
              </a:rPr>
              <a:t> Inhabilitado Octubre</a:t>
            </a:r>
            <a:endParaRPr lang="es-GT" sz="32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9B02F-C565-8897-FCD8-42E765AC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093" y="1649396"/>
            <a:ext cx="9739900" cy="2388348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solidFill>
                  <a:srgbClr val="00AFA9"/>
                </a:solidFill>
                <a:latin typeface="Arial Black" panose="020B0604020202020204" pitchFamily="34" charset="0"/>
              </a:rPr>
              <a:t>Impactos de mantener el </a:t>
            </a:r>
            <a:r>
              <a:rPr lang="es-ES" sz="4000" b="1" dirty="0" err="1">
                <a:solidFill>
                  <a:srgbClr val="00AFA9"/>
                </a:solidFill>
                <a:latin typeface="Arial Black" panose="020B0604020202020204" pitchFamily="34" charset="0"/>
              </a:rPr>
              <a:t>recrédito</a:t>
            </a:r>
            <a:r>
              <a:rPr lang="es-ES" sz="4000" b="1" dirty="0">
                <a:solidFill>
                  <a:srgbClr val="00AFA9"/>
                </a:solidFill>
                <a:latin typeface="Arial Black" panose="020B0604020202020204" pitchFamily="34" charset="0"/>
              </a:rPr>
              <a:t> en Noviembre y Diciembre</a:t>
            </a:r>
            <a:endParaRPr lang="es-GT" sz="4000" b="1" dirty="0">
              <a:solidFill>
                <a:srgbClr val="00AFA9"/>
              </a:solidFill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4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72E151-35E8-03C3-1480-63E3D2D207F1}"/>
              </a:ext>
            </a:extLst>
          </p:cNvPr>
          <p:cNvSpPr txBox="1"/>
          <p:nvPr/>
        </p:nvSpPr>
        <p:spPr>
          <a:xfrm>
            <a:off x="869023" y="2094987"/>
            <a:ext cx="10453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 escenario consideró un desembolso bruto igual a la deuda interna + el promedio de desembolso neto de la muestra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 escenario excluyó a aquellos clientes que su RCI final (tras la simulación del </a:t>
            </a:r>
            <a:r>
              <a:rPr lang="es-ES" sz="2000" dirty="0" err="1"/>
              <a:t>recrédito</a:t>
            </a:r>
            <a:r>
              <a:rPr lang="es-ES" sz="2000" dirty="0"/>
              <a:t>), fuera mayor a 60% o tuviese que ofertarle más de Q300k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G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El escenario asumió que el primer ingreso por pago de intereses ocurre en el mes de desembolso. En otras palabras, para Noviembre hay dos meses de ingreso financiero por intereses, y para Diciembre, hay un mes.</a:t>
            </a:r>
          </a:p>
          <a:p>
            <a:endParaRPr lang="es-GT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05DF6D-4CED-5DFC-1BCD-F854F53D86AD}"/>
              </a:ext>
            </a:extLst>
          </p:cNvPr>
          <p:cNvSpPr txBox="1"/>
          <p:nvPr/>
        </p:nvSpPr>
        <p:spPr>
          <a:xfrm>
            <a:off x="1017141" y="986320"/>
            <a:ext cx="674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E21570"/>
                </a:solidFill>
              </a:rPr>
              <a:t>Suposiciones que se hicieron en el escenario:</a:t>
            </a:r>
            <a:endParaRPr lang="es-GT" sz="2800" dirty="0">
              <a:solidFill>
                <a:srgbClr val="E215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5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6" y="6270171"/>
            <a:ext cx="11652584" cy="587829"/>
          </a:xfrm>
          <a:solidFill>
            <a:srgbClr val="FCD900"/>
          </a:solidFill>
        </p:spPr>
        <p:txBody>
          <a:bodyPr>
            <a:normAutofit/>
          </a:bodyPr>
          <a:lstStyle/>
          <a:p>
            <a:pPr algn="r"/>
            <a:r>
              <a:rPr lang="es-ES" sz="2500" b="1">
                <a:solidFill>
                  <a:schemeClr val="tx1">
                    <a:lumMod val="75000"/>
                    <a:lumOff val="2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Escenarios</a:t>
            </a:r>
            <a:endParaRPr lang="es-GT" sz="2500" b="1">
              <a:solidFill>
                <a:schemeClr val="tx1">
                  <a:lumMod val="75000"/>
                  <a:lumOff val="25000"/>
                </a:schemeClr>
              </a:solidFill>
              <a:latin typeface="TT Interphases" panose="0200050302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3BA7E-F89E-5BD9-373F-353E52B5C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267" t="22300" r="14876" b="66086"/>
          <a:stretch/>
        </p:blipFill>
        <p:spPr>
          <a:xfrm rot="10800000">
            <a:off x="6096000" y="6270170"/>
            <a:ext cx="3798403" cy="56676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953D84D-6EBC-DD85-90C3-B04FA4D925BA}"/>
              </a:ext>
            </a:extLst>
          </p:cNvPr>
          <p:cNvSpPr txBox="1">
            <a:spLocks/>
          </p:cNvSpPr>
          <p:nvPr/>
        </p:nvSpPr>
        <p:spPr>
          <a:xfrm>
            <a:off x="0" y="6270171"/>
            <a:ext cx="535577" cy="587829"/>
          </a:xfrm>
          <a:prstGeom prst="rect">
            <a:avLst/>
          </a:prstGeom>
          <a:solidFill>
            <a:srgbClr val="00B6B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GT" sz="1100" b="1">
                <a:solidFill>
                  <a:schemeClr val="bg1">
                    <a:lumMod val="95000"/>
                  </a:schemeClr>
                </a:solidFill>
                <a:latin typeface="TT Interphases" panose="02000503020000020004" pitchFamily="2" charset="0"/>
                <a:cs typeface="Aharoni" panose="02010803020104030203" pitchFamily="2" charset="-79"/>
              </a:rPr>
              <a:t>01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B364AF-682A-5667-CD1D-29E9033B99F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alphaModFix amt="55000"/>
          </a:blip>
          <a:stretch>
            <a:fillRect/>
          </a:stretch>
        </p:blipFill>
        <p:spPr>
          <a:xfrm>
            <a:off x="1434144" y="6425106"/>
            <a:ext cx="2573219" cy="277958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71CC595B-9896-375F-8DDF-AFB4ACC7D8F9}"/>
              </a:ext>
            </a:extLst>
          </p:cNvPr>
          <p:cNvGrpSpPr/>
          <p:nvPr/>
        </p:nvGrpSpPr>
        <p:grpSpPr>
          <a:xfrm>
            <a:off x="-63031" y="573113"/>
            <a:ext cx="1948069" cy="45719"/>
            <a:chOff x="-63031" y="999105"/>
            <a:chExt cx="1948069" cy="45719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FD9B949-7337-93F2-C961-15B3D43927A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1004" y="70789"/>
              <a:ext cx="0" cy="19480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6A5C77-ED22-CA33-A2CD-1742B24A42E1}"/>
                </a:ext>
              </a:extLst>
            </p:cNvPr>
            <p:cNvSpPr/>
            <p:nvPr/>
          </p:nvSpPr>
          <p:spPr>
            <a:xfrm rot="16200000">
              <a:off x="1609093" y="768879"/>
              <a:ext cx="45719" cy="506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752C46AD-0FA7-05BA-1100-CCB73E7674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587" y="64469"/>
            <a:ext cx="1691451" cy="542110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2D920BD-7E6E-15C2-2A16-B5C2AB417E7E}"/>
              </a:ext>
            </a:extLst>
          </p:cNvPr>
          <p:cNvCxnSpPr/>
          <p:nvPr/>
        </p:nvCxnSpPr>
        <p:spPr>
          <a:xfrm>
            <a:off x="5896365" y="1076218"/>
            <a:ext cx="0" cy="470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69C4705F-0F99-3462-8498-0796F1D2E597}"/>
              </a:ext>
            </a:extLst>
          </p:cNvPr>
          <p:cNvGrpSpPr/>
          <p:nvPr/>
        </p:nvGrpSpPr>
        <p:grpSpPr>
          <a:xfrm>
            <a:off x="-738235" y="896018"/>
            <a:ext cx="12930235" cy="482728"/>
            <a:chOff x="-929832" y="1632697"/>
            <a:chExt cx="12930235" cy="482728"/>
          </a:xfrm>
        </p:grpSpPr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B300956-E0C2-7731-04B0-9F6EA1582B51}"/>
                </a:ext>
              </a:extLst>
            </p:cNvPr>
            <p:cNvSpPr txBox="1"/>
            <p:nvPr/>
          </p:nvSpPr>
          <p:spPr>
            <a:xfrm>
              <a:off x="-929832" y="1653760"/>
              <a:ext cx="7033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rgbClr val="E215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Noviembre</a:t>
              </a:r>
              <a:endParaRPr lang="es-GT" sz="2400" dirty="0">
                <a:solidFill>
                  <a:srgbClr val="E2157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6C4CF349-50D7-6FCC-A282-ABDF8F186833}"/>
                </a:ext>
              </a:extLst>
            </p:cNvPr>
            <p:cNvSpPr txBox="1"/>
            <p:nvPr/>
          </p:nvSpPr>
          <p:spPr>
            <a:xfrm>
              <a:off x="4966532" y="1632697"/>
              <a:ext cx="7033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rgbClr val="E215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Diciembre</a:t>
              </a:r>
              <a:endParaRPr lang="es-GT" sz="2400" dirty="0">
                <a:solidFill>
                  <a:srgbClr val="E2157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a 9">
            <a:extLst>
              <a:ext uri="{FF2B5EF4-FFF2-40B4-BE49-F238E27FC236}">
                <a16:creationId xmlns:a16="http://schemas.microsoft.com/office/drawing/2014/main" id="{B8622FE6-916F-97D3-66B7-85A5D1876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5132"/>
              </p:ext>
            </p:extLst>
          </p:nvPr>
        </p:nvGraphicFramePr>
        <p:xfrm>
          <a:off x="520165" y="1495028"/>
          <a:ext cx="5135758" cy="4299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2167">
                  <a:extLst>
                    <a:ext uri="{9D8B030D-6E8A-4147-A177-3AD203B41FA5}">
                      <a16:colId xmlns:a16="http://schemas.microsoft.com/office/drawing/2014/main" val="1496062824"/>
                    </a:ext>
                  </a:extLst>
                </a:gridCol>
                <a:gridCol w="1633591">
                  <a:extLst>
                    <a:ext uri="{9D8B030D-6E8A-4147-A177-3AD203B41FA5}">
                      <a16:colId xmlns:a16="http://schemas.microsoft.com/office/drawing/2014/main" val="442921304"/>
                    </a:ext>
                  </a:extLst>
                </a:gridCol>
              </a:tblGrid>
              <a:tr h="477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Potencial de desembolso bruto:*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16,231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34700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Ingresos Financieros fin de año: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574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09522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Margen cancelado: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179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5796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Reservas por reestructura: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365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44728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Pasivos nuevos en el año: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260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553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Margen Nuevo: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-51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60234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Diferencia de Margen: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-231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20488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Comisión por desembolso: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13.49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556883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rgbClr val="E21570"/>
                          </a:solidFill>
                        </a:rPr>
                        <a:t>Margen Financiero Total:</a:t>
                      </a:r>
                      <a:endParaRPr lang="es-GT" b="1" dirty="0">
                        <a:solidFill>
                          <a:srgbClr val="E2157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rgbClr val="E21570"/>
                          </a:solidFill>
                        </a:rPr>
                        <a:t>-217.5 M</a:t>
                      </a:r>
                      <a:endParaRPr lang="es-GT" b="1" dirty="0">
                        <a:solidFill>
                          <a:srgbClr val="E2157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60610"/>
                  </a:ext>
                </a:extLst>
              </a:tr>
            </a:tbl>
          </a:graphicData>
        </a:graphic>
      </p:graphicFrame>
      <p:graphicFrame>
        <p:nvGraphicFramePr>
          <p:cNvPr id="16" name="Tabla 9">
            <a:extLst>
              <a:ext uri="{FF2B5EF4-FFF2-40B4-BE49-F238E27FC236}">
                <a16:creationId xmlns:a16="http://schemas.microsoft.com/office/drawing/2014/main" id="{BC3CFBE5-1341-85DE-69FC-6BF2564A3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72642"/>
              </p:ext>
            </p:extLst>
          </p:nvPr>
        </p:nvGraphicFramePr>
        <p:xfrm>
          <a:off x="6295636" y="1502021"/>
          <a:ext cx="5135758" cy="4299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2167">
                  <a:extLst>
                    <a:ext uri="{9D8B030D-6E8A-4147-A177-3AD203B41FA5}">
                      <a16:colId xmlns:a16="http://schemas.microsoft.com/office/drawing/2014/main" val="1496062824"/>
                    </a:ext>
                  </a:extLst>
                </a:gridCol>
                <a:gridCol w="1633591">
                  <a:extLst>
                    <a:ext uri="{9D8B030D-6E8A-4147-A177-3AD203B41FA5}">
                      <a16:colId xmlns:a16="http://schemas.microsoft.com/office/drawing/2014/main" val="442921304"/>
                    </a:ext>
                  </a:extLst>
                </a:gridCol>
              </a:tblGrid>
              <a:tr h="477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Potencial de desembolso bruto: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 15,957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34700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Ingresos Financieros fin de año: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300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09522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Margen cancelado: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96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5796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Reservas por reestructura: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359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44728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Pasivos nuevos en el año: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140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74553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Margen Nuevo: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-199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60234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Diferencia de Margen: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-295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20488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Comisión por desembolso: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13.19 M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556883"/>
                  </a:ext>
                </a:extLst>
              </a:tr>
              <a:tr h="477719"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rgbClr val="E21570"/>
                          </a:solidFill>
                        </a:rPr>
                        <a:t>Margen Financiero Total:</a:t>
                      </a:r>
                      <a:endParaRPr lang="es-GT" b="1" dirty="0">
                        <a:solidFill>
                          <a:srgbClr val="E2157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>
                          <a:solidFill>
                            <a:srgbClr val="E21570"/>
                          </a:solidFill>
                        </a:rPr>
                        <a:t>-281.9 M</a:t>
                      </a:r>
                      <a:endParaRPr lang="es-GT" b="1" dirty="0">
                        <a:solidFill>
                          <a:srgbClr val="E2157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60610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9D6EB2AB-7CF0-4A07-80FE-99ADC0E707A7}"/>
              </a:ext>
            </a:extLst>
          </p:cNvPr>
          <p:cNvSpPr txBox="1"/>
          <p:nvPr/>
        </p:nvSpPr>
        <p:spPr>
          <a:xfrm>
            <a:off x="1885038" y="185681"/>
            <a:ext cx="867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00B6B0"/>
                </a:solidFill>
                <a:latin typeface="Arial Black" panose="020B0A04020102020204" pitchFamily="34" charset="0"/>
              </a:rPr>
              <a:t>Impactos a cierre 2024</a:t>
            </a:r>
            <a:endParaRPr lang="es-GT" sz="3200" dirty="0">
              <a:solidFill>
                <a:srgbClr val="00B6B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A8F3-DE9E-5B07-DDE3-7327C6DB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354" y="2965627"/>
            <a:ext cx="4065291" cy="926746"/>
          </a:xfrm>
        </p:spPr>
        <p:txBody>
          <a:bodyPr/>
          <a:lstStyle/>
          <a:p>
            <a:pPr algn="l"/>
            <a:r>
              <a:rPr lang="es-GT" b="1">
                <a:solidFill>
                  <a:srgbClr val="E01E70"/>
                </a:solidFill>
                <a:latin typeface="TT Interphases Black" panose="02000503020000020004" pitchFamily="2" charset="0"/>
                <a:cs typeface="Aharoni" panose="02010803020104030203" pitchFamily="2" charset="-79"/>
              </a:rPr>
              <a:t>GRACIAS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09E82A-A08C-A4DB-96FF-0ED4D079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alphaModFix amt="55000"/>
          </a:blip>
          <a:stretch>
            <a:fillRect/>
          </a:stretch>
        </p:blipFill>
        <p:spPr>
          <a:xfrm>
            <a:off x="5406977" y="4143261"/>
            <a:ext cx="3311108" cy="3576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695A6F-EE5A-37FB-3395-52FEA98589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15526" y="4068310"/>
            <a:ext cx="1691451" cy="5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1D606326ED64883E325E28E9A0A72" ma:contentTypeVersion="13" ma:contentTypeDescription="Create a new document." ma:contentTypeScope="" ma:versionID="dc8039dfc54ca94f2c2e32f45da09ddf">
  <xsd:schema xmlns:xsd="http://www.w3.org/2001/XMLSchema" xmlns:xs="http://www.w3.org/2001/XMLSchema" xmlns:p="http://schemas.microsoft.com/office/2006/metadata/properties" xmlns:ns3="712789df-c2dc-466d-9e11-2abe312f2017" xmlns:ns4="482fc1df-c3da-42e5-87bc-1341f03f32ef" targetNamespace="http://schemas.microsoft.com/office/2006/metadata/properties" ma:root="true" ma:fieldsID="217a29869bf799a8a8dccd6f137bc711" ns3:_="" ns4:_="">
    <xsd:import namespace="712789df-c2dc-466d-9e11-2abe312f2017"/>
    <xsd:import namespace="482fc1df-c3da-42e5-87bc-1341f03f32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789df-c2dc-466d-9e11-2abe312f2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fc1df-c3da-42e5-87bc-1341f03f32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2789df-c2dc-466d-9e11-2abe312f2017" xsi:nil="true"/>
  </documentManagement>
</p:properties>
</file>

<file path=customXml/itemProps1.xml><?xml version="1.0" encoding="utf-8"?>
<ds:datastoreItem xmlns:ds="http://schemas.openxmlformats.org/officeDocument/2006/customXml" ds:itemID="{92E0C34C-C503-47B4-8910-1C42E2EA0A75}">
  <ds:schemaRefs>
    <ds:schemaRef ds:uri="482fc1df-c3da-42e5-87bc-1341f03f32ef"/>
    <ds:schemaRef ds:uri="712789df-c2dc-466d-9e11-2abe312f20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4198F8-92A6-4BA8-8C71-DF93B9952C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B6AB5-11BF-4EA8-B30E-2BD250BFD74B}">
  <ds:schemaRefs>
    <ds:schemaRef ds:uri="482fc1df-c3da-42e5-87bc-1341f03f32ef"/>
    <ds:schemaRef ds:uri="712789df-c2dc-466d-9e11-2abe312f201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318</Words>
  <Application>Microsoft Office PowerPoint</Application>
  <PresentationFormat>Panorámica</PresentationFormat>
  <Paragraphs>67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Aptos</vt:lpstr>
      <vt:lpstr>Arial</vt:lpstr>
      <vt:lpstr>Arial Black</vt:lpstr>
      <vt:lpstr>Calibri</vt:lpstr>
      <vt:lpstr>Calibri Light</vt:lpstr>
      <vt:lpstr>TT Interphases</vt:lpstr>
      <vt:lpstr>TT Interphases Black</vt:lpstr>
      <vt:lpstr>Tema de Office</vt:lpstr>
      <vt:lpstr>Recrédito inhabilitado: impactos de mantenerlo en Noviembre</vt:lpstr>
      <vt:lpstr>Contexto</vt:lpstr>
      <vt:lpstr>Contexto</vt:lpstr>
      <vt:lpstr>Impactos de mantener el recrédito en Noviembre y Diciembre</vt:lpstr>
      <vt:lpstr>Presentación de PowerPoint</vt:lpstr>
      <vt:lpstr>Escenarios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Propuestas comerciales para habilitación de recrédito</dc:title>
  <dc:creator>MariaJose Chinchilla</dc:creator>
  <cp:lastModifiedBy>MariaJose Chinchilla</cp:lastModifiedBy>
  <cp:revision>5</cp:revision>
  <dcterms:created xsi:type="dcterms:W3CDTF">2024-08-16T17:14:24Z</dcterms:created>
  <dcterms:modified xsi:type="dcterms:W3CDTF">2024-11-04T22:28:40Z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0x0101000A71D606326ED64883E325E28E9A0A72</vt:lpwstr>
  </property>
  <property fmtid="{D5CDD505-2E9C-101B-9397-08002B2CF9AE}" pid="3" name="MSIP_Label_40860d69-286e-4a02-b593-0e1cf0ff2d9c_Enabled">
    <vt:lpwstr>true</vt:lpwstr>
  </property>
  <property fmtid="{D5CDD505-2E9C-101B-9397-08002B2CF9AE}" pid="4" name="MSIP_Label_40860d69-286e-4a02-b593-0e1cf0ff2d9c_SetDate">
    <vt:lpwstr>2024-08-16T20:19:18Z</vt:lpwstr>
  </property>
  <property fmtid="{D5CDD505-2E9C-101B-9397-08002B2CF9AE}" pid="5" name="MSIP_Label_40860d69-286e-4a02-b593-0e1cf0ff2d9c_Method">
    <vt:lpwstr>Privileged</vt:lpwstr>
  </property>
  <property fmtid="{D5CDD505-2E9C-101B-9397-08002B2CF9AE}" pid="6" name="MSIP_Label_40860d69-286e-4a02-b593-0e1cf0ff2d9c_Name">
    <vt:lpwstr>Interna_0</vt:lpwstr>
  </property>
  <property fmtid="{D5CDD505-2E9C-101B-9397-08002B2CF9AE}" pid="7" name="MSIP_Label_40860d69-286e-4a02-b593-0e1cf0ff2d9c_SiteId">
    <vt:lpwstr>e95d19cb-8725-4b0b-8ce2-ff42be9ae6e9</vt:lpwstr>
  </property>
  <property fmtid="{D5CDD505-2E9C-101B-9397-08002B2CF9AE}" pid="8" name="MSIP_Label_40860d69-286e-4a02-b593-0e1cf0ff2d9c_ActionId">
    <vt:lpwstr>93906583-573d-4e8e-9f7c-18de40f701ec</vt:lpwstr>
  </property>
  <property fmtid="{D5CDD505-2E9C-101B-9397-08002B2CF9AE}" pid="9" name="MSIP_Label_40860d69-286e-4a02-b593-0e1cf0ff2d9c_ContentBits">
    <vt:lpwstr>1</vt:lpwstr>
  </property>
  <property fmtid="{D5CDD505-2E9C-101B-9397-08002B2CF9AE}" pid="10" name="ClassificationContentMarkingHeaderLocations">
    <vt:lpwstr>Tema de Office:8</vt:lpwstr>
  </property>
  <property fmtid="{D5CDD505-2E9C-101B-9397-08002B2CF9AE}" pid="11" name="ClassificationContentMarkingHeaderText">
    <vt:lpwstr>DOCUMENTO INTERNO</vt:lpwstr>
  </property>
</Properties>
</file>