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7" r:id="rId5"/>
    <p:sldId id="2147472193" r:id="rId6"/>
    <p:sldId id="2147472195" r:id="rId7"/>
    <p:sldId id="2147472199" r:id="rId8"/>
    <p:sldId id="2147472198" r:id="rId9"/>
    <p:sldId id="2147472204" r:id="rId10"/>
    <p:sldId id="2147472205" r:id="rId11"/>
    <p:sldId id="2147472206" r:id="rId12"/>
    <p:sldId id="2147472207" r:id="rId13"/>
    <p:sldId id="269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570"/>
    <a:srgbClr val="00B6B0"/>
    <a:srgbClr val="FCD900"/>
    <a:srgbClr val="A513BD"/>
    <a:srgbClr val="A1A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2F894-7CD2-4D91-8710-22F5E3BA84D0}" v="308" dt="2024-08-23T16:27:19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8E799-1D11-4C97-BA83-C4234AB11886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88F4B-B15C-475B-883E-5A313F73192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132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6831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945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683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4647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568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413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234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765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190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35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409D2-6E35-D9C1-85B2-71ECD3B53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1A4F7-301B-9FF5-E4B6-8897CA4FA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C6665-13E7-7956-5E1F-BFB1F170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01D4A-D1FF-D534-16F5-0B820A64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49B5A-BBF2-9EE9-44FA-A3C0BB70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111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D413-21FE-F236-37AB-53641B5B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D3F009-F7DA-65BD-FDFD-60FABCBF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A2B5D-1798-2B10-8524-85E38D54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6C9BF-37B1-22E5-EA6E-AC76A550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53CE8-DAD0-5BF9-2FF5-49D2ED13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64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79F819-2C77-0A7F-90DA-A48FBF22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5D8EB-D3A6-DBFC-2ECA-62464AD44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2AE24-B141-2180-C4B2-3100E3E3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0C9CC-C852-58BC-F3E1-0C1C75EC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5D233-1794-6149-153F-70CE56E6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67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24C24-B047-F3C6-3CEF-2620D73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9986DA-C14C-7BFB-EB49-4F44E810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9C908-BA6F-A155-09E9-FA476165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0EE9E-3928-1BD6-DA51-527C2A91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E8220-7AC1-2F1A-B0F7-7EDDDF0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4151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205C0-B108-9CCE-DE2D-45278E7C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93EF49-C2A0-07F2-8617-0D3349CD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364A5-09FB-2874-C315-5FF63FEB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09092-51D5-479D-17B6-A3A8936E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397D8-F456-30EF-F1DD-CBFDBDD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48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49AE5-B187-81EA-D80D-3D5ABC33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5E164-5D30-FAB9-4EED-7D25D7053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50C326-0823-AD66-9055-09C2203C6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AB1A8-7412-B464-EE42-CB761B9F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FCD65-18E8-6296-E3D4-BAACCC33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2C88B-C74C-D1F8-83A6-87DB7170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44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D18B6-FFA5-CE6F-3400-B15921F5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BE0E4-3217-7E34-4351-9F284A20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E0565B-2AE5-8BB4-286F-C20D4DD3E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89BCBB-B05C-A9E6-5615-952499BE4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45EADC-6EF5-7356-AE2E-D49B45E12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61DFC7-C274-CADB-94FE-7D0464F0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D93983-0747-498F-C628-8B6A1553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99BE0A-58CF-06F6-AF2E-357B9D0E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045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534D3-F152-0EF7-F0D7-2C8F4FAE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5CF726-9A80-619C-1D37-AD6B214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04D4D1-D402-CABB-BCCC-D392E869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707E89-5041-C6D4-4B98-CF38AB95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3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5D9A14-7CD1-1143-61DC-078ED665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73546B-41BB-E299-5933-95913084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A430E2-8828-D729-6266-A693838A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71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73CE0-A6C1-1A65-C3C2-F0E7169F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7B503-1C67-80F8-7573-8A99DFE8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BE57DC-0409-7EDB-A75D-B2255E56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5BC228-2106-67F8-134C-B5EF419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7FD93C-0818-692B-8774-5CB7590C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6C9649-5D31-DB07-94AA-3587BA47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2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09026-0108-2D33-6B88-04AC7C42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651B8E-7F4D-B47A-5D06-472DAB6F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8B8E4A-7D02-3369-792C-F25BD265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71584-1F05-6648-34EC-3F1A4E9A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C68B13-E32C-CA0D-AE95-8508FA72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FE0EAB-CB7F-8042-60AE-7FF3B716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64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AAE61B-D526-278A-BDF0-12858D18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2253E-8DAF-B33D-4942-07085974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BB90B-C3AE-EE8E-6A06-818B6B758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F07D-03E5-4B6B-89BF-579B1EB0063F}" type="datetimeFigureOut">
              <a:rPr lang="es-GT" smtClean="0"/>
              <a:t>28/08/2024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AE9B5-2FBF-8D69-F0EC-8EA6799EC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BB960-FEDC-51A4-7186-FE1FDCE21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FCC08E-0004-1980-EF77-D354D6B4AFB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88638" y="63500"/>
            <a:ext cx="14747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GT" sz="1000">
                <a:solidFill>
                  <a:srgbClr val="BDBD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 INTERNO</a:t>
            </a:r>
          </a:p>
        </p:txBody>
      </p:sp>
    </p:spTree>
    <p:extLst>
      <p:ext uri="{BB962C8B-B14F-4D97-AF65-F5344CB8AC3E}">
        <p14:creationId xmlns:p14="http://schemas.microsoft.com/office/powerpoint/2010/main" val="5330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6A01BD0-EB55-199F-56C2-59FD346A9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8000"/>
          </a:blip>
          <a:srcRect l="54717"/>
          <a:stretch/>
        </p:blipFill>
        <p:spPr>
          <a:xfrm>
            <a:off x="176893" y="-900872"/>
            <a:ext cx="3759002" cy="8659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6285" endPos="6500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9265" y="1261796"/>
            <a:ext cx="8255163" cy="1909763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rgbClr val="00AFA9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CAMBIO DE CORTE EN SCORE</a:t>
            </a:r>
            <a:endParaRPr lang="es-GT" b="1" dirty="0">
              <a:solidFill>
                <a:srgbClr val="00AFA9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31384-DA6B-8308-BDA5-6A1820815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264" y="3095215"/>
            <a:ext cx="7754357" cy="423424"/>
          </a:xfrm>
        </p:spPr>
        <p:txBody>
          <a:bodyPr>
            <a:noAutofit/>
          </a:bodyPr>
          <a:lstStyle/>
          <a:p>
            <a:pPr algn="l"/>
            <a:r>
              <a:rPr lang="es-E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Ministerio de Educación y Ministerio de Salud</a:t>
            </a:r>
            <a:endParaRPr lang="es-GT" b="1" i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0B6E311-1F3E-1422-227F-796BB3F3627A}"/>
              </a:ext>
            </a:extLst>
          </p:cNvPr>
          <p:cNvGrpSpPr/>
          <p:nvPr/>
        </p:nvGrpSpPr>
        <p:grpSpPr>
          <a:xfrm rot="5400000">
            <a:off x="5528397" y="1838753"/>
            <a:ext cx="45719" cy="3988904"/>
            <a:chOff x="4126690" y="2712811"/>
            <a:chExt cx="45719" cy="3988904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34519C3-A201-037B-140C-C5A2938F48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20219" y="4761243"/>
              <a:ext cx="3880945" cy="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65C7212-17E7-5624-8DF9-72A3FCF8BCB9}"/>
                </a:ext>
              </a:extLst>
            </p:cNvPr>
            <p:cNvSpPr/>
            <p:nvPr/>
          </p:nvSpPr>
          <p:spPr>
            <a:xfrm>
              <a:off x="4126690" y="2712811"/>
              <a:ext cx="45719" cy="50617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0096B068-3144-2AFE-B936-97646E014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91" y="4494850"/>
            <a:ext cx="4220817" cy="13506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05093F-F5CB-8908-6E32-B0FDDFE3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400" y="-336912"/>
            <a:ext cx="2976887" cy="7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354" y="2965627"/>
            <a:ext cx="4065291" cy="926746"/>
          </a:xfrm>
        </p:spPr>
        <p:txBody>
          <a:bodyPr/>
          <a:lstStyle/>
          <a:p>
            <a:pPr algn="l"/>
            <a:r>
              <a:rPr lang="es-GT" b="1">
                <a:solidFill>
                  <a:srgbClr val="E01E70"/>
                </a:solidFill>
                <a:latin typeface="TT Interphases Black" panose="02000503020000020004" pitchFamily="2" charset="0"/>
                <a:cs typeface="Aharoni" panose="02010803020104030203" pitchFamily="2" charset="-79"/>
              </a:rPr>
              <a:t>GRACIAS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09E82A-A08C-A4DB-96FF-0ED4D079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alphaModFix amt="55000"/>
          </a:blip>
          <a:stretch>
            <a:fillRect/>
          </a:stretch>
        </p:blipFill>
        <p:spPr>
          <a:xfrm>
            <a:off x="5406977" y="4143261"/>
            <a:ext cx="3311108" cy="3576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695A6F-EE5A-37FB-3395-52FEA98589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15526" y="4068310"/>
            <a:ext cx="1691451" cy="5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Contexto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5999" y="6270171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9FC6E05-CFB2-6B36-E9E0-D8C00E2645F6}"/>
              </a:ext>
            </a:extLst>
          </p:cNvPr>
          <p:cNvSpPr txBox="1"/>
          <p:nvPr/>
        </p:nvSpPr>
        <p:spPr>
          <a:xfrm>
            <a:off x="-421848" y="154936"/>
            <a:ext cx="13035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00B6B0"/>
                </a:solidFill>
                <a:latin typeface="Arial Black" panose="020B0A04020102020204" pitchFamily="34" charset="0"/>
              </a:rPr>
              <a:t>¿Por qué un cambio de score?</a:t>
            </a:r>
            <a:endParaRPr lang="es-GT" sz="32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CF20CA-4D32-B398-75ED-D25AD01FD8DB}"/>
              </a:ext>
            </a:extLst>
          </p:cNvPr>
          <p:cNvSpPr txBox="1"/>
          <p:nvPr/>
        </p:nvSpPr>
        <p:spPr>
          <a:xfrm>
            <a:off x="647272" y="1921267"/>
            <a:ext cx="321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contexto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85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Explicación iniciativa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466A46-C056-70AE-FEEC-D41C058A6F12}"/>
              </a:ext>
            </a:extLst>
          </p:cNvPr>
          <p:cNvSpPr txBox="1"/>
          <p:nvPr/>
        </p:nvSpPr>
        <p:spPr>
          <a:xfrm>
            <a:off x="2075275" y="154936"/>
            <a:ext cx="9792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00B6B0"/>
                </a:solidFill>
                <a:latin typeface="Arial Black" panose="020B0A04020102020204" pitchFamily="34" charset="0"/>
              </a:rPr>
              <a:t>Iniciativa Cambio de Score para MINEDUC y MSPAS</a:t>
            </a:r>
            <a:endParaRPr lang="es-GT" sz="32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B292D-1ED8-D827-FC3D-16757B38AB82}"/>
              </a:ext>
            </a:extLst>
          </p:cNvPr>
          <p:cNvSpPr txBox="1"/>
          <p:nvPr/>
        </p:nvSpPr>
        <p:spPr>
          <a:xfrm>
            <a:off x="620698" y="1467558"/>
            <a:ext cx="5689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T Interphases" panose="02000503020000020004"/>
              </a:rPr>
              <a:t>La explicación de la iniciativa se dividirá en dos fases:</a:t>
            </a:r>
            <a:endParaRPr lang="es-GT" sz="2000" dirty="0">
              <a:latin typeface="TT Interphases" panose="02000503020000020004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262EA2-6AA4-7306-632D-C66F17EA9DAE}"/>
              </a:ext>
            </a:extLst>
          </p:cNvPr>
          <p:cNvGrpSpPr/>
          <p:nvPr/>
        </p:nvGrpSpPr>
        <p:grpSpPr>
          <a:xfrm>
            <a:off x="450408" y="4035692"/>
            <a:ext cx="10974455" cy="1619583"/>
            <a:chOff x="450408" y="4035692"/>
            <a:chExt cx="10974455" cy="1619583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D76472A-3962-AAD6-E752-316744D654D9}"/>
                </a:ext>
              </a:extLst>
            </p:cNvPr>
            <p:cNvSpPr/>
            <p:nvPr/>
          </p:nvSpPr>
          <p:spPr>
            <a:xfrm>
              <a:off x="1631952" y="4035692"/>
              <a:ext cx="9792911" cy="1619583"/>
            </a:xfrm>
            <a:prstGeom prst="rect">
              <a:avLst/>
            </a:prstGeom>
            <a:solidFill>
              <a:srgbClr val="FCD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  <a:latin typeface="TT Interphases" panose="02000503020000020004"/>
                </a:rPr>
                <a:t>¿Qué ocurriría? ¿Qué esperaríamos de la iniciativa?</a:t>
              </a:r>
            </a:p>
            <a:p>
              <a:pPr algn="ctr"/>
              <a:endParaRPr lang="es-ES" sz="2000" dirty="0">
                <a:solidFill>
                  <a:schemeClr val="tx1"/>
                </a:solidFill>
                <a:latin typeface="TT Interphases" panose="02000503020000020004"/>
              </a:endParaRP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  <a:latin typeface="TT Interphases" panose="02000503020000020004"/>
                </a:rPr>
                <a:t>Simulación de escenarios </a:t>
              </a:r>
              <a:endParaRPr lang="es-GT" sz="2400" b="1" dirty="0">
                <a:solidFill>
                  <a:schemeClr val="tx1"/>
                </a:solidFill>
                <a:latin typeface="TT Interphases" panose="02000503020000020004"/>
              </a:endParaRPr>
            </a:p>
          </p:txBody>
        </p:sp>
        <p:pic>
          <p:nvPicPr>
            <p:cNvPr id="16" name="Gráfico 15" descr="Insignia con relleno sólido">
              <a:extLst>
                <a:ext uri="{FF2B5EF4-FFF2-40B4-BE49-F238E27FC236}">
                  <a16:creationId xmlns:a16="http://schemas.microsoft.com/office/drawing/2014/main" id="{0D739A21-7146-59EB-8A62-C4F69B58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0408" y="4315790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15E9399-7DAE-2261-393D-940FB4F00C2A}"/>
              </a:ext>
            </a:extLst>
          </p:cNvPr>
          <p:cNvGrpSpPr/>
          <p:nvPr/>
        </p:nvGrpSpPr>
        <p:grpSpPr>
          <a:xfrm>
            <a:off x="450408" y="2106202"/>
            <a:ext cx="10974455" cy="1619583"/>
            <a:chOff x="450408" y="2106202"/>
            <a:chExt cx="10974455" cy="16195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713B748-FBA8-01F9-1489-506DD0AD70D8}"/>
                </a:ext>
              </a:extLst>
            </p:cNvPr>
            <p:cNvSpPr/>
            <p:nvPr/>
          </p:nvSpPr>
          <p:spPr>
            <a:xfrm>
              <a:off x="1631952" y="2106202"/>
              <a:ext cx="9792911" cy="1619583"/>
            </a:xfrm>
            <a:prstGeom prst="rect">
              <a:avLst/>
            </a:prstGeom>
            <a:solidFill>
              <a:srgbClr val="FCD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  <a:latin typeface="TT Interphases" panose="02000503020000020004"/>
                </a:rPr>
                <a:t>¿Qué se hizo? ¿Por qué se hizo? ¿Cómo garantizamos que el cambio en el score no induzca a condiciones riesgosas para Bantrab?</a:t>
              </a:r>
            </a:p>
            <a:p>
              <a:pPr algn="ctr"/>
              <a:endParaRPr lang="es-ES" sz="2000" dirty="0">
                <a:solidFill>
                  <a:schemeClr val="tx1"/>
                </a:solidFill>
                <a:latin typeface="TT Interphases" panose="02000503020000020004"/>
              </a:endParaRPr>
            </a:p>
            <a:p>
              <a:pPr algn="ctr"/>
              <a:r>
                <a:rPr lang="es-ES" sz="2400" b="1" dirty="0">
                  <a:solidFill>
                    <a:schemeClr val="tx1"/>
                  </a:solidFill>
                  <a:latin typeface="TT Interphases" panose="02000503020000020004"/>
                </a:rPr>
                <a:t>Justificación Técnica</a:t>
              </a:r>
              <a:endParaRPr lang="es-GT" sz="2400" b="1" dirty="0">
                <a:solidFill>
                  <a:schemeClr val="tx1"/>
                </a:solidFill>
                <a:latin typeface="TT Interphases" panose="02000503020000020004"/>
              </a:endParaRPr>
            </a:p>
          </p:txBody>
        </p:sp>
        <p:pic>
          <p:nvPicPr>
            <p:cNvPr id="18" name="Gráfico 17" descr="Insignia 1 con relleno sólido">
              <a:extLst>
                <a:ext uri="{FF2B5EF4-FFF2-40B4-BE49-F238E27FC236}">
                  <a16:creationId xmlns:a16="http://schemas.microsoft.com/office/drawing/2014/main" id="{5E0D94D2-0B35-056A-4F95-4EE4C2ACE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0408" y="24171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3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Justificación Técnica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0E9EB9AB-4671-225A-6FF0-8EA39A742D16}"/>
              </a:ext>
            </a:extLst>
          </p:cNvPr>
          <p:cNvGrpSpPr/>
          <p:nvPr/>
        </p:nvGrpSpPr>
        <p:grpSpPr>
          <a:xfrm>
            <a:off x="764204" y="3769601"/>
            <a:ext cx="9263374" cy="666198"/>
            <a:chOff x="764204" y="3769601"/>
            <a:chExt cx="9263374" cy="666198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E0C1C36-4DE4-4CB1-50AD-8609EA05D8DE}"/>
                </a:ext>
              </a:extLst>
            </p:cNvPr>
            <p:cNvSpPr/>
            <p:nvPr/>
          </p:nvSpPr>
          <p:spPr>
            <a:xfrm>
              <a:off x="1809499" y="3944388"/>
              <a:ext cx="8218079" cy="491411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  <a:latin typeface="TT Interphases" panose="02000503020000020004"/>
                </a:rPr>
                <a:t>Analizar comportamiento de clientes</a:t>
              </a:r>
              <a:endParaRPr lang="es-GT" sz="2000" dirty="0">
                <a:solidFill>
                  <a:schemeClr val="tx1"/>
                </a:solidFill>
                <a:latin typeface="TT Interphases" panose="02000503020000020004"/>
              </a:endParaRPr>
            </a:p>
          </p:txBody>
        </p:sp>
        <p:pic>
          <p:nvPicPr>
            <p:cNvPr id="15" name="Gráfico 14" descr="Cabeza con engranajes con relleno sólido">
              <a:extLst>
                <a:ext uri="{FF2B5EF4-FFF2-40B4-BE49-F238E27FC236}">
                  <a16:creationId xmlns:a16="http://schemas.microsoft.com/office/drawing/2014/main" id="{D75505E1-28B4-0444-9978-D68BA970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4204" y="3769601"/>
              <a:ext cx="666198" cy="666198"/>
            </a:xfrm>
            <a:prstGeom prst="rect">
              <a:avLst/>
            </a:prstGeom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7D2D4DE-8556-AAD6-22CC-722ECE097B59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Justificación Técnica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DE7A798-D140-E5D1-D844-812066599266}"/>
              </a:ext>
            </a:extLst>
          </p:cNvPr>
          <p:cNvGrpSpPr/>
          <p:nvPr/>
        </p:nvGrpSpPr>
        <p:grpSpPr>
          <a:xfrm>
            <a:off x="764204" y="971840"/>
            <a:ext cx="9263374" cy="666000"/>
            <a:chOff x="764204" y="1134437"/>
            <a:chExt cx="9263374" cy="666000"/>
          </a:xfrm>
        </p:grpSpPr>
        <p:pic>
          <p:nvPicPr>
            <p:cNvPr id="19" name="Gráfico 18" descr="Monitor con relleno sólido">
              <a:extLst>
                <a:ext uri="{FF2B5EF4-FFF2-40B4-BE49-F238E27FC236}">
                  <a16:creationId xmlns:a16="http://schemas.microsoft.com/office/drawing/2014/main" id="{F5CD7F51-8170-7652-8007-ACBE21E8B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4204" y="1134437"/>
              <a:ext cx="666000" cy="666000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09AA2C5-81CA-E941-0317-08F91BAC8770}"/>
                </a:ext>
              </a:extLst>
            </p:cNvPr>
            <p:cNvSpPr/>
            <p:nvPr/>
          </p:nvSpPr>
          <p:spPr>
            <a:xfrm>
              <a:off x="1809498" y="1255914"/>
              <a:ext cx="8218080" cy="491411"/>
            </a:xfrm>
            <a:prstGeom prst="rect">
              <a:avLst/>
            </a:prstGeom>
            <a:solidFill>
              <a:srgbClr val="FCD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  <a:latin typeface="TT Interphases" panose="02000503020000020004"/>
                </a:rPr>
                <a:t>Extracción de datos</a:t>
              </a:r>
              <a:endParaRPr lang="es-GT" sz="2000" dirty="0">
                <a:solidFill>
                  <a:schemeClr val="tx1"/>
                </a:solidFill>
                <a:latin typeface="TT Interphases" panose="020005030200000200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92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Justificación Técnica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E0C1C36-4DE4-4CB1-50AD-8609EA05D8DE}"/>
              </a:ext>
            </a:extLst>
          </p:cNvPr>
          <p:cNvSpPr/>
          <p:nvPr/>
        </p:nvSpPr>
        <p:spPr>
          <a:xfrm>
            <a:off x="1809499" y="3944388"/>
            <a:ext cx="8218079" cy="491411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TT Interphases" panose="02000503020000020004"/>
              </a:rPr>
              <a:t>Analizar la proporción de malos sobre buenos, y hacer una prueba de hipótesis</a:t>
            </a:r>
            <a:endParaRPr lang="es-GT" dirty="0">
              <a:solidFill>
                <a:schemeClr val="tx1"/>
              </a:solidFill>
              <a:latin typeface="TT Interphases" panose="020005030200000200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7D2D4DE-8556-AAD6-22CC-722ECE097B59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Justificación Técnica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09AA2C5-81CA-E941-0317-08F91BAC8770}"/>
              </a:ext>
            </a:extLst>
          </p:cNvPr>
          <p:cNvSpPr/>
          <p:nvPr/>
        </p:nvSpPr>
        <p:spPr>
          <a:xfrm>
            <a:off x="1809498" y="1093317"/>
            <a:ext cx="8218080" cy="491411"/>
          </a:xfrm>
          <a:prstGeom prst="rect">
            <a:avLst/>
          </a:prstGeom>
          <a:solidFill>
            <a:srgbClr val="FCD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TT Interphases" panose="02000503020000020004"/>
              </a:rPr>
              <a:t>Hallar distribución de probabilidad de Scores</a:t>
            </a:r>
            <a:endParaRPr lang="es-GT" sz="2000" dirty="0">
              <a:solidFill>
                <a:schemeClr val="tx1"/>
              </a:solidFill>
              <a:latin typeface="TT Interphases" panose="02000503020000020004"/>
            </a:endParaRPr>
          </a:p>
        </p:txBody>
      </p:sp>
      <p:pic>
        <p:nvPicPr>
          <p:cNvPr id="12" name="Gráfico 11" descr="Matemáticas contorno">
            <a:extLst>
              <a:ext uri="{FF2B5EF4-FFF2-40B4-BE49-F238E27FC236}">
                <a16:creationId xmlns:a16="http://schemas.microsoft.com/office/drawing/2014/main" id="{3D624857-0017-D558-B425-CB437032B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312" y="3857093"/>
            <a:ext cx="666000" cy="666000"/>
          </a:xfrm>
          <a:prstGeom prst="rect">
            <a:avLst/>
          </a:prstGeom>
        </p:spPr>
      </p:pic>
      <p:pic>
        <p:nvPicPr>
          <p:cNvPr id="10" name="Gráfico 9" descr="Distribución normal con relleno sólido">
            <a:extLst>
              <a:ext uri="{FF2B5EF4-FFF2-40B4-BE49-F238E27FC236}">
                <a16:creationId xmlns:a16="http://schemas.microsoft.com/office/drawing/2014/main" id="{15F31779-066D-B388-A79F-313C80A806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312" y="908128"/>
            <a:ext cx="666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Escenarios</a:t>
            </a:r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769D80-CDE4-8FE5-4494-20ED58CB7A01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Descripción de la muestra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2D920BD-7E6E-15C2-2A16-B5C2AB417E7E}"/>
              </a:ext>
            </a:extLst>
          </p:cNvPr>
          <p:cNvCxnSpPr/>
          <p:nvPr/>
        </p:nvCxnSpPr>
        <p:spPr>
          <a:xfrm>
            <a:off x="6369978" y="1119883"/>
            <a:ext cx="0" cy="470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300956-E0C2-7731-04B0-9F6EA1582B51}"/>
              </a:ext>
            </a:extLst>
          </p:cNvPr>
          <p:cNvSpPr txBox="1"/>
          <p:nvPr/>
        </p:nvSpPr>
        <p:spPr>
          <a:xfrm>
            <a:off x="-431514" y="1116034"/>
            <a:ext cx="703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MINEDUC</a:t>
            </a:r>
            <a:endParaRPr lang="es-GT" sz="2400" dirty="0">
              <a:solidFill>
                <a:srgbClr val="E215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4CF349-50D7-6FCC-A282-ABDF8F186833}"/>
              </a:ext>
            </a:extLst>
          </p:cNvPr>
          <p:cNvSpPr txBox="1"/>
          <p:nvPr/>
        </p:nvSpPr>
        <p:spPr>
          <a:xfrm>
            <a:off x="5756140" y="1236960"/>
            <a:ext cx="703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MSPAS</a:t>
            </a:r>
            <a:endParaRPr lang="es-GT" sz="2400" dirty="0">
              <a:solidFill>
                <a:srgbClr val="E215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EE2EFDF-3D0F-EEC5-2490-0BD0B5EF52E7}"/>
              </a:ext>
            </a:extLst>
          </p:cNvPr>
          <p:cNvSpPr txBox="1"/>
          <p:nvPr/>
        </p:nvSpPr>
        <p:spPr>
          <a:xfrm>
            <a:off x="2935840" y="2764823"/>
            <a:ext cx="67347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dirty="0"/>
              <a:t>-Cosechas junio 2022 - agosto 2023</a:t>
            </a:r>
          </a:p>
          <a:p>
            <a:pPr rtl="0"/>
            <a:r>
              <a:rPr lang="es-ES" dirty="0"/>
              <a:t>-Cartera vigente y no administrable </a:t>
            </a:r>
          </a:p>
          <a:p>
            <a:pPr rtl="0"/>
            <a:r>
              <a:rPr lang="es-ES" dirty="0"/>
              <a:t>-MOB mínimo 6 meses</a:t>
            </a:r>
          </a:p>
          <a:p>
            <a:pPr rtl="0"/>
            <a:r>
              <a:rPr lang="es-ES" dirty="0"/>
              <a:t>-Evento de mora en los primeros 12 meses desde su cosecha</a:t>
            </a:r>
          </a:p>
          <a:p>
            <a:pPr rtl="0"/>
            <a:r>
              <a:rPr lang="es-ES" dirty="0"/>
              <a:t>-Variable objetivo: BK1+ </a:t>
            </a:r>
          </a:p>
        </p:txBody>
      </p:sp>
    </p:spTree>
    <p:extLst>
      <p:ext uri="{BB962C8B-B14F-4D97-AF65-F5344CB8AC3E}">
        <p14:creationId xmlns:p14="http://schemas.microsoft.com/office/powerpoint/2010/main" val="18721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Escenarios</a:t>
            </a:r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769D80-CDE4-8FE5-4494-20ED58CB7A01}"/>
              </a:ext>
            </a:extLst>
          </p:cNvPr>
          <p:cNvSpPr txBox="1"/>
          <p:nvPr/>
        </p:nvSpPr>
        <p:spPr>
          <a:xfrm>
            <a:off x="0" y="99156"/>
            <a:ext cx="1303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B6B0"/>
                </a:solidFill>
                <a:latin typeface="Arial Black" panose="020B0A04020102020204" pitchFamily="34" charset="0"/>
              </a:rPr>
              <a:t>Analizar el comportamiento de clientes</a:t>
            </a:r>
            <a:endParaRPr lang="es-GT" sz="36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2D920BD-7E6E-15C2-2A16-B5C2AB417E7E}"/>
              </a:ext>
            </a:extLst>
          </p:cNvPr>
          <p:cNvCxnSpPr/>
          <p:nvPr/>
        </p:nvCxnSpPr>
        <p:spPr>
          <a:xfrm>
            <a:off x="6369978" y="1119883"/>
            <a:ext cx="0" cy="470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300956-E0C2-7731-04B0-9F6EA1582B51}"/>
              </a:ext>
            </a:extLst>
          </p:cNvPr>
          <p:cNvSpPr txBox="1"/>
          <p:nvPr/>
        </p:nvSpPr>
        <p:spPr>
          <a:xfrm>
            <a:off x="-431514" y="1116034"/>
            <a:ext cx="703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MINEDUC</a:t>
            </a:r>
            <a:endParaRPr lang="es-GT" sz="2400" dirty="0">
              <a:solidFill>
                <a:srgbClr val="E215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4CF349-50D7-6FCC-A282-ABDF8F186833}"/>
              </a:ext>
            </a:extLst>
          </p:cNvPr>
          <p:cNvSpPr txBox="1"/>
          <p:nvPr/>
        </p:nvSpPr>
        <p:spPr>
          <a:xfrm>
            <a:off x="5756140" y="1236960"/>
            <a:ext cx="703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MSPAS</a:t>
            </a:r>
            <a:endParaRPr lang="es-GT" sz="2400" dirty="0">
              <a:solidFill>
                <a:srgbClr val="E215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75EB47-41A0-D9DA-2E05-CE30946B5FEF}"/>
              </a:ext>
            </a:extLst>
          </p:cNvPr>
          <p:cNvSpPr txBox="1"/>
          <p:nvPr/>
        </p:nvSpPr>
        <p:spPr>
          <a:xfrm>
            <a:off x="770562" y="2434975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Acá gráficas y proporciones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968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Escenarios</a:t>
            </a:r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769D80-CDE4-8FE5-4494-20ED58CB7A01}"/>
              </a:ext>
            </a:extLst>
          </p:cNvPr>
          <p:cNvSpPr txBox="1"/>
          <p:nvPr/>
        </p:nvSpPr>
        <p:spPr>
          <a:xfrm>
            <a:off x="547981" y="138881"/>
            <a:ext cx="1302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00B6B0"/>
                </a:solidFill>
                <a:latin typeface="Arial Black" panose="020B0A04020102020204" pitchFamily="34" charset="0"/>
              </a:rPr>
              <a:t>Hallar la distribución de probabilidad del score</a:t>
            </a:r>
            <a:endParaRPr lang="es-GT" sz="28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2D920BD-7E6E-15C2-2A16-B5C2AB417E7E}"/>
              </a:ext>
            </a:extLst>
          </p:cNvPr>
          <p:cNvCxnSpPr/>
          <p:nvPr/>
        </p:nvCxnSpPr>
        <p:spPr>
          <a:xfrm>
            <a:off x="6369978" y="1119883"/>
            <a:ext cx="0" cy="470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300956-E0C2-7731-04B0-9F6EA1582B51}"/>
              </a:ext>
            </a:extLst>
          </p:cNvPr>
          <p:cNvSpPr txBox="1"/>
          <p:nvPr/>
        </p:nvSpPr>
        <p:spPr>
          <a:xfrm>
            <a:off x="-431514" y="1116034"/>
            <a:ext cx="703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MINEDUC</a:t>
            </a:r>
            <a:endParaRPr lang="es-GT" sz="2400" dirty="0">
              <a:solidFill>
                <a:srgbClr val="E215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4CF349-50D7-6FCC-A282-ABDF8F186833}"/>
              </a:ext>
            </a:extLst>
          </p:cNvPr>
          <p:cNvSpPr txBox="1"/>
          <p:nvPr/>
        </p:nvSpPr>
        <p:spPr>
          <a:xfrm>
            <a:off x="5756140" y="1236960"/>
            <a:ext cx="703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MSPAS</a:t>
            </a:r>
            <a:endParaRPr lang="es-GT" sz="2400" dirty="0">
              <a:solidFill>
                <a:srgbClr val="E215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75EB47-41A0-D9DA-2E05-CE30946B5FEF}"/>
              </a:ext>
            </a:extLst>
          </p:cNvPr>
          <p:cNvSpPr txBox="1"/>
          <p:nvPr/>
        </p:nvSpPr>
        <p:spPr>
          <a:xfrm>
            <a:off x="770562" y="2434975"/>
            <a:ext cx="22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Acá gráficas y QQ </a:t>
            </a:r>
            <a:r>
              <a:rPr lang="es-ES" dirty="0" err="1"/>
              <a:t>plot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352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Escenarios</a:t>
            </a:r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769D80-CDE4-8FE5-4494-20ED58CB7A01}"/>
              </a:ext>
            </a:extLst>
          </p:cNvPr>
          <p:cNvSpPr txBox="1"/>
          <p:nvPr/>
        </p:nvSpPr>
        <p:spPr>
          <a:xfrm>
            <a:off x="2019198" y="129525"/>
            <a:ext cx="1011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00B6B0"/>
                </a:solidFill>
                <a:latin typeface="Arial Black" panose="020B0A04020102020204" pitchFamily="34" charset="0"/>
              </a:rPr>
              <a:t>Analizar proporción malos sobre buenos y hacer prueba de hipótesis</a:t>
            </a:r>
            <a:endParaRPr lang="es-GT" sz="28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2D920BD-7E6E-15C2-2A16-B5C2AB417E7E}"/>
              </a:ext>
            </a:extLst>
          </p:cNvPr>
          <p:cNvCxnSpPr/>
          <p:nvPr/>
        </p:nvCxnSpPr>
        <p:spPr>
          <a:xfrm>
            <a:off x="6369978" y="1119883"/>
            <a:ext cx="0" cy="470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300956-E0C2-7731-04B0-9F6EA1582B51}"/>
              </a:ext>
            </a:extLst>
          </p:cNvPr>
          <p:cNvSpPr txBox="1"/>
          <p:nvPr/>
        </p:nvSpPr>
        <p:spPr>
          <a:xfrm>
            <a:off x="-508582" y="1537210"/>
            <a:ext cx="703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MINEDUC</a:t>
            </a:r>
            <a:endParaRPr lang="es-GT" sz="2400" dirty="0">
              <a:solidFill>
                <a:srgbClr val="E215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4CF349-50D7-6FCC-A282-ABDF8F186833}"/>
              </a:ext>
            </a:extLst>
          </p:cNvPr>
          <p:cNvSpPr txBox="1"/>
          <p:nvPr/>
        </p:nvSpPr>
        <p:spPr>
          <a:xfrm>
            <a:off x="5822023" y="1566412"/>
            <a:ext cx="703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MSPAS</a:t>
            </a:r>
            <a:endParaRPr lang="es-GT" sz="2400" dirty="0">
              <a:solidFill>
                <a:srgbClr val="E215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75EB47-41A0-D9DA-2E05-CE30946B5FEF}"/>
              </a:ext>
            </a:extLst>
          </p:cNvPr>
          <p:cNvSpPr txBox="1"/>
          <p:nvPr/>
        </p:nvSpPr>
        <p:spPr>
          <a:xfrm>
            <a:off x="770562" y="2434975"/>
            <a:ext cx="461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de la razón, pruebas y significancia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0448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1D606326ED64883E325E28E9A0A72" ma:contentTypeVersion="13" ma:contentTypeDescription="Create a new document." ma:contentTypeScope="" ma:versionID="dc8039dfc54ca94f2c2e32f45da09ddf">
  <xsd:schema xmlns:xsd="http://www.w3.org/2001/XMLSchema" xmlns:xs="http://www.w3.org/2001/XMLSchema" xmlns:p="http://schemas.microsoft.com/office/2006/metadata/properties" xmlns:ns3="712789df-c2dc-466d-9e11-2abe312f2017" xmlns:ns4="482fc1df-c3da-42e5-87bc-1341f03f32ef" targetNamespace="http://schemas.microsoft.com/office/2006/metadata/properties" ma:root="true" ma:fieldsID="217a29869bf799a8a8dccd6f137bc711" ns3:_="" ns4:_="">
    <xsd:import namespace="712789df-c2dc-466d-9e11-2abe312f2017"/>
    <xsd:import namespace="482fc1df-c3da-42e5-87bc-1341f03f32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789df-c2dc-466d-9e11-2abe312f2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fc1df-c3da-42e5-87bc-1341f03f32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2789df-c2dc-466d-9e11-2abe312f2017" xsi:nil="true"/>
  </documentManagement>
</p:properties>
</file>

<file path=customXml/itemProps1.xml><?xml version="1.0" encoding="utf-8"?>
<ds:datastoreItem xmlns:ds="http://schemas.openxmlformats.org/officeDocument/2006/customXml" ds:itemID="{92E0C34C-C503-47B4-8910-1C42E2EA0A75}">
  <ds:schemaRefs>
    <ds:schemaRef ds:uri="482fc1df-c3da-42e5-87bc-1341f03f32ef"/>
    <ds:schemaRef ds:uri="712789df-c2dc-466d-9e11-2abe312f20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4198F8-92A6-4BA8-8C71-DF93B9952C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B6AB5-11BF-4EA8-B30E-2BD250BFD74B}">
  <ds:schemaRefs>
    <ds:schemaRef ds:uri="http://schemas.microsoft.com/office/2006/documentManagement/types"/>
    <ds:schemaRef ds:uri="712789df-c2dc-466d-9e11-2abe312f2017"/>
    <ds:schemaRef ds:uri="http://schemas.openxmlformats.org/package/2006/metadata/core-properties"/>
    <ds:schemaRef ds:uri="482fc1df-c3da-42e5-87bc-1341f03f32ef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232</Words>
  <Application>Microsoft Office PowerPoint</Application>
  <PresentationFormat>Panorámica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Aptos</vt:lpstr>
      <vt:lpstr>Arial</vt:lpstr>
      <vt:lpstr>Arial Black</vt:lpstr>
      <vt:lpstr>Calibri</vt:lpstr>
      <vt:lpstr>Calibri Light</vt:lpstr>
      <vt:lpstr>TT Interphases</vt:lpstr>
      <vt:lpstr>TT Interphases Black</vt:lpstr>
      <vt:lpstr>Tema de Office</vt:lpstr>
      <vt:lpstr>CAMBIO DE CORTE EN SCORE</vt:lpstr>
      <vt:lpstr>Contexto</vt:lpstr>
      <vt:lpstr>Explicación iniciativa</vt:lpstr>
      <vt:lpstr>Justificación Técnica</vt:lpstr>
      <vt:lpstr>Justificación Técnica</vt:lpstr>
      <vt:lpstr>Escenarios</vt:lpstr>
      <vt:lpstr>Escenarios</vt:lpstr>
      <vt:lpstr>Escenarios</vt:lpstr>
      <vt:lpstr>Escenarios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Propuestas comerciales para habilitación de recrédito</dc:title>
  <dc:creator>MariaJose Chinchilla</dc:creator>
  <cp:lastModifiedBy>MariaJose Chinchilla</cp:lastModifiedBy>
  <cp:revision>3</cp:revision>
  <dcterms:created xsi:type="dcterms:W3CDTF">2024-08-16T17:14:24Z</dcterms:created>
  <dcterms:modified xsi:type="dcterms:W3CDTF">2024-08-28T18:43:56Z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0x0101000A71D606326ED64883E325E28E9A0A72</vt:lpwstr>
  </property>
  <property fmtid="{D5CDD505-2E9C-101B-9397-08002B2CF9AE}" pid="3" name="MSIP_Label_40860d69-286e-4a02-b593-0e1cf0ff2d9c_Enabled">
    <vt:lpwstr>true</vt:lpwstr>
  </property>
  <property fmtid="{D5CDD505-2E9C-101B-9397-08002B2CF9AE}" pid="4" name="MSIP_Label_40860d69-286e-4a02-b593-0e1cf0ff2d9c_SetDate">
    <vt:lpwstr>2024-08-16T20:19:18Z</vt:lpwstr>
  </property>
  <property fmtid="{D5CDD505-2E9C-101B-9397-08002B2CF9AE}" pid="5" name="MSIP_Label_40860d69-286e-4a02-b593-0e1cf0ff2d9c_Method">
    <vt:lpwstr>Privileged</vt:lpwstr>
  </property>
  <property fmtid="{D5CDD505-2E9C-101B-9397-08002B2CF9AE}" pid="6" name="MSIP_Label_40860d69-286e-4a02-b593-0e1cf0ff2d9c_Name">
    <vt:lpwstr>Interna_0</vt:lpwstr>
  </property>
  <property fmtid="{D5CDD505-2E9C-101B-9397-08002B2CF9AE}" pid="7" name="MSIP_Label_40860d69-286e-4a02-b593-0e1cf0ff2d9c_SiteId">
    <vt:lpwstr>e95d19cb-8725-4b0b-8ce2-ff42be9ae6e9</vt:lpwstr>
  </property>
  <property fmtid="{D5CDD505-2E9C-101B-9397-08002B2CF9AE}" pid="8" name="MSIP_Label_40860d69-286e-4a02-b593-0e1cf0ff2d9c_ActionId">
    <vt:lpwstr>93906583-573d-4e8e-9f7c-18de40f701ec</vt:lpwstr>
  </property>
  <property fmtid="{D5CDD505-2E9C-101B-9397-08002B2CF9AE}" pid="9" name="MSIP_Label_40860d69-286e-4a02-b593-0e1cf0ff2d9c_ContentBits">
    <vt:lpwstr>1</vt:lpwstr>
  </property>
  <property fmtid="{D5CDD505-2E9C-101B-9397-08002B2CF9AE}" pid="10" name="ClassificationContentMarkingHeaderLocations">
    <vt:lpwstr>Tema de Office:8</vt:lpwstr>
  </property>
  <property fmtid="{D5CDD505-2E9C-101B-9397-08002B2CF9AE}" pid="11" name="ClassificationContentMarkingHeaderText">
    <vt:lpwstr>DOCUMENTO INTERNO</vt:lpwstr>
  </property>
</Properties>
</file>