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6"/>
  </p:notesMasterIdLst>
  <p:sldIdLst>
    <p:sldId id="277" r:id="rId5"/>
    <p:sldId id="2147472213" r:id="rId6"/>
    <p:sldId id="2147472193" r:id="rId7"/>
    <p:sldId id="2147472212" r:id="rId8"/>
    <p:sldId id="2147472195" r:id="rId9"/>
    <p:sldId id="2147472214" r:id="rId10"/>
    <p:sldId id="2147472216" r:id="rId11"/>
    <p:sldId id="2147472215" r:id="rId12"/>
    <p:sldId id="2147472199" r:id="rId13"/>
    <p:sldId id="2147472217" r:id="rId14"/>
    <p:sldId id="2147472218" r:id="rId15"/>
    <p:sldId id="2147472219" r:id="rId16"/>
    <p:sldId id="2147472204" r:id="rId17"/>
    <p:sldId id="2147472220" r:id="rId18"/>
    <p:sldId id="2147472221" r:id="rId19"/>
    <p:sldId id="2147472223" r:id="rId20"/>
    <p:sldId id="2147472224" r:id="rId21"/>
    <p:sldId id="2147472226" r:id="rId22"/>
    <p:sldId id="2147472225" r:id="rId23"/>
    <p:sldId id="2147472222" r:id="rId24"/>
    <p:sldId id="2147472205" r:id="rId25"/>
    <p:sldId id="2147472210" r:id="rId26"/>
    <p:sldId id="2147472206" r:id="rId27"/>
    <p:sldId id="2147472228" r:id="rId28"/>
    <p:sldId id="2147472229" r:id="rId29"/>
    <p:sldId id="2147472227" r:id="rId30"/>
    <p:sldId id="2147472231" r:id="rId31"/>
    <p:sldId id="2147472232" r:id="rId32"/>
    <p:sldId id="2147472230" r:id="rId33"/>
    <p:sldId id="2147472208" r:id="rId34"/>
    <p:sldId id="269" r:id="rId35"/>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1570"/>
    <a:srgbClr val="FCD900"/>
    <a:srgbClr val="00B6B0"/>
    <a:srgbClr val="A513BD"/>
    <a:srgbClr val="A1AB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FDAFD3-DAB7-4AFC-AE9F-F7881C038206}" v="10" dt="2024-09-10T00:05:43.381"/>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GT"/>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98E799-1D11-4C97-BA83-C4234AB11886}" type="datetimeFigureOut">
              <a:rPr lang="es-GT" smtClean="0"/>
              <a:t>10/09/2024</a:t>
            </a:fld>
            <a:endParaRPr lang="es-GT"/>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GT"/>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GT"/>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188F4B-B15C-475B-883E-5A313F731924}" type="slidenum">
              <a:rPr lang="es-GT" smtClean="0"/>
              <a:t>‹Nº›</a:t>
            </a:fld>
            <a:endParaRPr lang="es-GT"/>
          </a:p>
        </p:txBody>
      </p:sp>
    </p:spTree>
    <p:extLst>
      <p:ext uri="{BB962C8B-B14F-4D97-AF65-F5344CB8AC3E}">
        <p14:creationId xmlns:p14="http://schemas.microsoft.com/office/powerpoint/2010/main" val="4091321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GT"/>
          </a:p>
        </p:txBody>
      </p:sp>
      <p:sp>
        <p:nvSpPr>
          <p:cNvPr id="4" name="Marcador de número de diapositiva 3"/>
          <p:cNvSpPr>
            <a:spLocks noGrp="1"/>
          </p:cNvSpPr>
          <p:nvPr>
            <p:ph type="sldNum" sz="quarter" idx="5"/>
          </p:nvPr>
        </p:nvSpPr>
        <p:spPr/>
        <p:txBody>
          <a:bodyPr/>
          <a:lstStyle/>
          <a:p>
            <a:fld id="{F27095F9-7CCB-5F4A-ADA3-EE8018A925A0}" type="slidenum">
              <a:rPr lang="es-GT" smtClean="0"/>
              <a:t>1</a:t>
            </a:fld>
            <a:endParaRPr lang="es-GT"/>
          </a:p>
        </p:txBody>
      </p:sp>
    </p:spTree>
    <p:extLst>
      <p:ext uri="{BB962C8B-B14F-4D97-AF65-F5344CB8AC3E}">
        <p14:creationId xmlns:p14="http://schemas.microsoft.com/office/powerpoint/2010/main" val="11368315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GT"/>
          </a:p>
        </p:txBody>
      </p:sp>
      <p:sp>
        <p:nvSpPr>
          <p:cNvPr id="4" name="Marcador de número de diapositiva 3"/>
          <p:cNvSpPr>
            <a:spLocks noGrp="1"/>
          </p:cNvSpPr>
          <p:nvPr>
            <p:ph type="sldNum" sz="quarter" idx="5"/>
          </p:nvPr>
        </p:nvSpPr>
        <p:spPr/>
        <p:txBody>
          <a:bodyPr/>
          <a:lstStyle/>
          <a:p>
            <a:fld id="{F27095F9-7CCB-5F4A-ADA3-EE8018A925A0}" type="slidenum">
              <a:rPr lang="es-GT" smtClean="0"/>
              <a:t>17</a:t>
            </a:fld>
            <a:endParaRPr lang="es-GT"/>
          </a:p>
        </p:txBody>
      </p:sp>
    </p:spTree>
    <p:extLst>
      <p:ext uri="{BB962C8B-B14F-4D97-AF65-F5344CB8AC3E}">
        <p14:creationId xmlns:p14="http://schemas.microsoft.com/office/powerpoint/2010/main" val="23099426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GT"/>
          </a:p>
        </p:txBody>
      </p:sp>
      <p:sp>
        <p:nvSpPr>
          <p:cNvPr id="4" name="Marcador de número de diapositiva 3"/>
          <p:cNvSpPr>
            <a:spLocks noGrp="1"/>
          </p:cNvSpPr>
          <p:nvPr>
            <p:ph type="sldNum" sz="quarter" idx="5"/>
          </p:nvPr>
        </p:nvSpPr>
        <p:spPr/>
        <p:txBody>
          <a:bodyPr/>
          <a:lstStyle/>
          <a:p>
            <a:fld id="{F27095F9-7CCB-5F4A-ADA3-EE8018A925A0}" type="slidenum">
              <a:rPr lang="es-GT" smtClean="0"/>
              <a:t>18</a:t>
            </a:fld>
            <a:endParaRPr lang="es-GT"/>
          </a:p>
        </p:txBody>
      </p:sp>
    </p:spTree>
    <p:extLst>
      <p:ext uri="{BB962C8B-B14F-4D97-AF65-F5344CB8AC3E}">
        <p14:creationId xmlns:p14="http://schemas.microsoft.com/office/powerpoint/2010/main" val="22716525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GT"/>
          </a:p>
        </p:txBody>
      </p:sp>
      <p:sp>
        <p:nvSpPr>
          <p:cNvPr id="4" name="Marcador de número de diapositiva 3"/>
          <p:cNvSpPr>
            <a:spLocks noGrp="1"/>
          </p:cNvSpPr>
          <p:nvPr>
            <p:ph type="sldNum" sz="quarter" idx="5"/>
          </p:nvPr>
        </p:nvSpPr>
        <p:spPr/>
        <p:txBody>
          <a:bodyPr/>
          <a:lstStyle/>
          <a:p>
            <a:fld id="{F27095F9-7CCB-5F4A-ADA3-EE8018A925A0}" type="slidenum">
              <a:rPr lang="es-GT" smtClean="0"/>
              <a:t>19</a:t>
            </a:fld>
            <a:endParaRPr lang="es-GT"/>
          </a:p>
        </p:txBody>
      </p:sp>
    </p:spTree>
    <p:extLst>
      <p:ext uri="{BB962C8B-B14F-4D97-AF65-F5344CB8AC3E}">
        <p14:creationId xmlns:p14="http://schemas.microsoft.com/office/powerpoint/2010/main" val="40186455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GT"/>
          </a:p>
        </p:txBody>
      </p:sp>
      <p:sp>
        <p:nvSpPr>
          <p:cNvPr id="4" name="Marcador de número de diapositiva 3"/>
          <p:cNvSpPr>
            <a:spLocks noGrp="1"/>
          </p:cNvSpPr>
          <p:nvPr>
            <p:ph type="sldNum" sz="quarter" idx="5"/>
          </p:nvPr>
        </p:nvSpPr>
        <p:spPr/>
        <p:txBody>
          <a:bodyPr/>
          <a:lstStyle/>
          <a:p>
            <a:fld id="{F27095F9-7CCB-5F4A-ADA3-EE8018A925A0}" type="slidenum">
              <a:rPr lang="es-GT" smtClean="0"/>
              <a:t>21</a:t>
            </a:fld>
            <a:endParaRPr lang="es-GT"/>
          </a:p>
        </p:txBody>
      </p:sp>
    </p:spTree>
    <p:extLst>
      <p:ext uri="{BB962C8B-B14F-4D97-AF65-F5344CB8AC3E}">
        <p14:creationId xmlns:p14="http://schemas.microsoft.com/office/powerpoint/2010/main" val="32376551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GT"/>
          </a:p>
        </p:txBody>
      </p:sp>
      <p:sp>
        <p:nvSpPr>
          <p:cNvPr id="4" name="Marcador de número de diapositiva 3"/>
          <p:cNvSpPr>
            <a:spLocks noGrp="1"/>
          </p:cNvSpPr>
          <p:nvPr>
            <p:ph type="sldNum" sz="quarter" idx="5"/>
          </p:nvPr>
        </p:nvSpPr>
        <p:spPr/>
        <p:txBody>
          <a:bodyPr/>
          <a:lstStyle/>
          <a:p>
            <a:fld id="{F27095F9-7CCB-5F4A-ADA3-EE8018A925A0}" type="slidenum">
              <a:rPr lang="es-GT" smtClean="0"/>
              <a:t>22</a:t>
            </a:fld>
            <a:endParaRPr lang="es-GT"/>
          </a:p>
        </p:txBody>
      </p:sp>
    </p:spTree>
    <p:extLst>
      <p:ext uri="{BB962C8B-B14F-4D97-AF65-F5344CB8AC3E}">
        <p14:creationId xmlns:p14="http://schemas.microsoft.com/office/powerpoint/2010/main" val="24890188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GT"/>
          </a:p>
        </p:txBody>
      </p:sp>
      <p:sp>
        <p:nvSpPr>
          <p:cNvPr id="4" name="Marcador de número de diapositiva 3"/>
          <p:cNvSpPr>
            <a:spLocks noGrp="1"/>
          </p:cNvSpPr>
          <p:nvPr>
            <p:ph type="sldNum" sz="quarter" idx="5"/>
          </p:nvPr>
        </p:nvSpPr>
        <p:spPr/>
        <p:txBody>
          <a:bodyPr/>
          <a:lstStyle/>
          <a:p>
            <a:fld id="{F27095F9-7CCB-5F4A-ADA3-EE8018A925A0}" type="slidenum">
              <a:rPr lang="es-GT" smtClean="0"/>
              <a:t>23</a:t>
            </a:fld>
            <a:endParaRPr lang="es-GT"/>
          </a:p>
        </p:txBody>
      </p:sp>
    </p:spTree>
    <p:extLst>
      <p:ext uri="{BB962C8B-B14F-4D97-AF65-F5344CB8AC3E}">
        <p14:creationId xmlns:p14="http://schemas.microsoft.com/office/powerpoint/2010/main" val="40919064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GT"/>
          </a:p>
        </p:txBody>
      </p:sp>
      <p:sp>
        <p:nvSpPr>
          <p:cNvPr id="4" name="Marcador de número de diapositiva 3"/>
          <p:cNvSpPr>
            <a:spLocks noGrp="1"/>
          </p:cNvSpPr>
          <p:nvPr>
            <p:ph type="sldNum" sz="quarter" idx="5"/>
          </p:nvPr>
        </p:nvSpPr>
        <p:spPr/>
        <p:txBody>
          <a:bodyPr/>
          <a:lstStyle/>
          <a:p>
            <a:fld id="{F27095F9-7CCB-5F4A-ADA3-EE8018A925A0}" type="slidenum">
              <a:rPr lang="es-GT" smtClean="0"/>
              <a:t>26</a:t>
            </a:fld>
            <a:endParaRPr lang="es-GT"/>
          </a:p>
        </p:txBody>
      </p:sp>
    </p:spTree>
    <p:extLst>
      <p:ext uri="{BB962C8B-B14F-4D97-AF65-F5344CB8AC3E}">
        <p14:creationId xmlns:p14="http://schemas.microsoft.com/office/powerpoint/2010/main" val="27180793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GT"/>
          </a:p>
        </p:txBody>
      </p:sp>
      <p:sp>
        <p:nvSpPr>
          <p:cNvPr id="4" name="Marcador de número de diapositiva 3"/>
          <p:cNvSpPr>
            <a:spLocks noGrp="1"/>
          </p:cNvSpPr>
          <p:nvPr>
            <p:ph type="sldNum" sz="quarter" idx="5"/>
          </p:nvPr>
        </p:nvSpPr>
        <p:spPr/>
        <p:txBody>
          <a:bodyPr/>
          <a:lstStyle/>
          <a:p>
            <a:fld id="{F27095F9-7CCB-5F4A-ADA3-EE8018A925A0}" type="slidenum">
              <a:rPr lang="es-GT" smtClean="0"/>
              <a:t>28</a:t>
            </a:fld>
            <a:endParaRPr lang="es-GT"/>
          </a:p>
        </p:txBody>
      </p:sp>
    </p:spTree>
    <p:extLst>
      <p:ext uri="{BB962C8B-B14F-4D97-AF65-F5344CB8AC3E}">
        <p14:creationId xmlns:p14="http://schemas.microsoft.com/office/powerpoint/2010/main" val="2132545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GT"/>
          </a:p>
        </p:txBody>
      </p:sp>
      <p:sp>
        <p:nvSpPr>
          <p:cNvPr id="4" name="Marcador de número de diapositiva 3"/>
          <p:cNvSpPr>
            <a:spLocks noGrp="1"/>
          </p:cNvSpPr>
          <p:nvPr>
            <p:ph type="sldNum" sz="quarter" idx="5"/>
          </p:nvPr>
        </p:nvSpPr>
        <p:spPr/>
        <p:txBody>
          <a:bodyPr/>
          <a:lstStyle/>
          <a:p>
            <a:fld id="{F27095F9-7CCB-5F4A-ADA3-EE8018A925A0}" type="slidenum">
              <a:rPr lang="es-GT" smtClean="0"/>
              <a:t>30</a:t>
            </a:fld>
            <a:endParaRPr lang="es-GT"/>
          </a:p>
        </p:txBody>
      </p:sp>
    </p:spTree>
    <p:extLst>
      <p:ext uri="{BB962C8B-B14F-4D97-AF65-F5344CB8AC3E}">
        <p14:creationId xmlns:p14="http://schemas.microsoft.com/office/powerpoint/2010/main" val="16768647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GT"/>
          </a:p>
        </p:txBody>
      </p:sp>
      <p:sp>
        <p:nvSpPr>
          <p:cNvPr id="4" name="Marcador de número de diapositiva 3"/>
          <p:cNvSpPr>
            <a:spLocks noGrp="1"/>
          </p:cNvSpPr>
          <p:nvPr>
            <p:ph type="sldNum" sz="quarter" idx="5"/>
          </p:nvPr>
        </p:nvSpPr>
        <p:spPr/>
        <p:txBody>
          <a:bodyPr/>
          <a:lstStyle/>
          <a:p>
            <a:fld id="{F27095F9-7CCB-5F4A-ADA3-EE8018A925A0}" type="slidenum">
              <a:rPr lang="es-GT" smtClean="0"/>
              <a:t>31</a:t>
            </a:fld>
            <a:endParaRPr lang="es-GT"/>
          </a:p>
        </p:txBody>
      </p:sp>
    </p:spTree>
    <p:extLst>
      <p:ext uri="{BB962C8B-B14F-4D97-AF65-F5344CB8AC3E}">
        <p14:creationId xmlns:p14="http://schemas.microsoft.com/office/powerpoint/2010/main" val="949457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GT"/>
          </a:p>
        </p:txBody>
      </p:sp>
      <p:sp>
        <p:nvSpPr>
          <p:cNvPr id="4" name="Marcador de número de diapositiva 3"/>
          <p:cNvSpPr>
            <a:spLocks noGrp="1"/>
          </p:cNvSpPr>
          <p:nvPr>
            <p:ph type="sldNum" sz="quarter" idx="5"/>
          </p:nvPr>
        </p:nvSpPr>
        <p:spPr/>
        <p:txBody>
          <a:bodyPr/>
          <a:lstStyle/>
          <a:p>
            <a:fld id="{F27095F9-7CCB-5F4A-ADA3-EE8018A925A0}" type="slidenum">
              <a:rPr lang="es-GT" smtClean="0"/>
              <a:t>3</a:t>
            </a:fld>
            <a:endParaRPr lang="es-GT"/>
          </a:p>
        </p:txBody>
      </p:sp>
    </p:spTree>
    <p:extLst>
      <p:ext uri="{BB962C8B-B14F-4D97-AF65-F5344CB8AC3E}">
        <p14:creationId xmlns:p14="http://schemas.microsoft.com/office/powerpoint/2010/main" val="16968391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GT"/>
          </a:p>
        </p:txBody>
      </p:sp>
      <p:sp>
        <p:nvSpPr>
          <p:cNvPr id="4" name="Marcador de número de diapositiva 3"/>
          <p:cNvSpPr>
            <a:spLocks noGrp="1"/>
          </p:cNvSpPr>
          <p:nvPr>
            <p:ph type="sldNum" sz="quarter" idx="5"/>
          </p:nvPr>
        </p:nvSpPr>
        <p:spPr/>
        <p:txBody>
          <a:bodyPr/>
          <a:lstStyle/>
          <a:p>
            <a:fld id="{F27095F9-7CCB-5F4A-ADA3-EE8018A925A0}" type="slidenum">
              <a:rPr lang="es-GT" smtClean="0"/>
              <a:t>4</a:t>
            </a:fld>
            <a:endParaRPr lang="es-GT"/>
          </a:p>
        </p:txBody>
      </p:sp>
    </p:spTree>
    <p:extLst>
      <p:ext uri="{BB962C8B-B14F-4D97-AF65-F5344CB8AC3E}">
        <p14:creationId xmlns:p14="http://schemas.microsoft.com/office/powerpoint/2010/main" val="2392700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GT"/>
          </a:p>
        </p:txBody>
      </p:sp>
      <p:sp>
        <p:nvSpPr>
          <p:cNvPr id="4" name="Marcador de número de diapositiva 3"/>
          <p:cNvSpPr>
            <a:spLocks noGrp="1"/>
          </p:cNvSpPr>
          <p:nvPr>
            <p:ph type="sldNum" sz="quarter" idx="5"/>
          </p:nvPr>
        </p:nvSpPr>
        <p:spPr/>
        <p:txBody>
          <a:bodyPr/>
          <a:lstStyle/>
          <a:p>
            <a:fld id="{F27095F9-7CCB-5F4A-ADA3-EE8018A925A0}" type="slidenum">
              <a:rPr lang="es-GT" smtClean="0"/>
              <a:t>5</a:t>
            </a:fld>
            <a:endParaRPr lang="es-GT"/>
          </a:p>
        </p:txBody>
      </p:sp>
    </p:spTree>
    <p:extLst>
      <p:ext uri="{BB962C8B-B14F-4D97-AF65-F5344CB8AC3E}">
        <p14:creationId xmlns:p14="http://schemas.microsoft.com/office/powerpoint/2010/main" val="2746471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GT"/>
          </a:p>
        </p:txBody>
      </p:sp>
      <p:sp>
        <p:nvSpPr>
          <p:cNvPr id="4" name="Marcador de número de diapositiva 3"/>
          <p:cNvSpPr>
            <a:spLocks noGrp="1"/>
          </p:cNvSpPr>
          <p:nvPr>
            <p:ph type="sldNum" sz="quarter" idx="5"/>
          </p:nvPr>
        </p:nvSpPr>
        <p:spPr/>
        <p:txBody>
          <a:bodyPr/>
          <a:lstStyle/>
          <a:p>
            <a:fld id="{F27095F9-7CCB-5F4A-ADA3-EE8018A925A0}" type="slidenum">
              <a:rPr lang="es-GT" smtClean="0"/>
              <a:t>7</a:t>
            </a:fld>
            <a:endParaRPr lang="es-GT"/>
          </a:p>
        </p:txBody>
      </p:sp>
    </p:spTree>
    <p:extLst>
      <p:ext uri="{BB962C8B-B14F-4D97-AF65-F5344CB8AC3E}">
        <p14:creationId xmlns:p14="http://schemas.microsoft.com/office/powerpoint/2010/main" val="3043031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GT"/>
          </a:p>
        </p:txBody>
      </p:sp>
      <p:sp>
        <p:nvSpPr>
          <p:cNvPr id="4" name="Marcador de número de diapositiva 3"/>
          <p:cNvSpPr>
            <a:spLocks noGrp="1"/>
          </p:cNvSpPr>
          <p:nvPr>
            <p:ph type="sldNum" sz="quarter" idx="5"/>
          </p:nvPr>
        </p:nvSpPr>
        <p:spPr/>
        <p:txBody>
          <a:bodyPr/>
          <a:lstStyle/>
          <a:p>
            <a:fld id="{F27095F9-7CCB-5F4A-ADA3-EE8018A925A0}" type="slidenum">
              <a:rPr lang="es-GT" smtClean="0"/>
              <a:t>9</a:t>
            </a:fld>
            <a:endParaRPr lang="es-GT"/>
          </a:p>
        </p:txBody>
      </p:sp>
    </p:spTree>
    <p:extLst>
      <p:ext uri="{BB962C8B-B14F-4D97-AF65-F5344CB8AC3E}">
        <p14:creationId xmlns:p14="http://schemas.microsoft.com/office/powerpoint/2010/main" val="39056873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GT"/>
          </a:p>
        </p:txBody>
      </p:sp>
      <p:sp>
        <p:nvSpPr>
          <p:cNvPr id="4" name="Marcador de número de diapositiva 3"/>
          <p:cNvSpPr>
            <a:spLocks noGrp="1"/>
          </p:cNvSpPr>
          <p:nvPr>
            <p:ph type="sldNum" sz="quarter" idx="5"/>
          </p:nvPr>
        </p:nvSpPr>
        <p:spPr/>
        <p:txBody>
          <a:bodyPr/>
          <a:lstStyle/>
          <a:p>
            <a:fld id="{F27095F9-7CCB-5F4A-ADA3-EE8018A925A0}" type="slidenum">
              <a:rPr lang="es-GT" smtClean="0"/>
              <a:t>11</a:t>
            </a:fld>
            <a:endParaRPr lang="es-GT"/>
          </a:p>
        </p:txBody>
      </p:sp>
    </p:spTree>
    <p:extLst>
      <p:ext uri="{BB962C8B-B14F-4D97-AF65-F5344CB8AC3E}">
        <p14:creationId xmlns:p14="http://schemas.microsoft.com/office/powerpoint/2010/main" val="39056873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GT"/>
          </a:p>
        </p:txBody>
      </p:sp>
      <p:sp>
        <p:nvSpPr>
          <p:cNvPr id="4" name="Marcador de número de diapositiva 3"/>
          <p:cNvSpPr>
            <a:spLocks noGrp="1"/>
          </p:cNvSpPr>
          <p:nvPr>
            <p:ph type="sldNum" sz="quarter" idx="5"/>
          </p:nvPr>
        </p:nvSpPr>
        <p:spPr/>
        <p:txBody>
          <a:bodyPr/>
          <a:lstStyle/>
          <a:p>
            <a:fld id="{F27095F9-7CCB-5F4A-ADA3-EE8018A925A0}" type="slidenum">
              <a:rPr lang="es-GT" smtClean="0"/>
              <a:t>13</a:t>
            </a:fld>
            <a:endParaRPr lang="es-GT"/>
          </a:p>
        </p:txBody>
      </p:sp>
    </p:spTree>
    <p:extLst>
      <p:ext uri="{BB962C8B-B14F-4D97-AF65-F5344CB8AC3E}">
        <p14:creationId xmlns:p14="http://schemas.microsoft.com/office/powerpoint/2010/main" val="21723470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GT"/>
          </a:p>
        </p:txBody>
      </p:sp>
      <p:sp>
        <p:nvSpPr>
          <p:cNvPr id="4" name="Marcador de número de diapositiva 3"/>
          <p:cNvSpPr>
            <a:spLocks noGrp="1"/>
          </p:cNvSpPr>
          <p:nvPr>
            <p:ph type="sldNum" sz="quarter" idx="5"/>
          </p:nvPr>
        </p:nvSpPr>
        <p:spPr/>
        <p:txBody>
          <a:bodyPr/>
          <a:lstStyle/>
          <a:p>
            <a:fld id="{F27095F9-7CCB-5F4A-ADA3-EE8018A925A0}" type="slidenum">
              <a:rPr lang="es-GT" smtClean="0"/>
              <a:t>14</a:t>
            </a:fld>
            <a:endParaRPr lang="es-GT"/>
          </a:p>
        </p:txBody>
      </p:sp>
    </p:spTree>
    <p:extLst>
      <p:ext uri="{BB962C8B-B14F-4D97-AF65-F5344CB8AC3E}">
        <p14:creationId xmlns:p14="http://schemas.microsoft.com/office/powerpoint/2010/main" val="3366041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6409D2-6E35-D9C1-85B2-71ECD3B5342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GT"/>
          </a:p>
        </p:txBody>
      </p:sp>
      <p:sp>
        <p:nvSpPr>
          <p:cNvPr id="3" name="Subtítulo 2">
            <a:extLst>
              <a:ext uri="{FF2B5EF4-FFF2-40B4-BE49-F238E27FC236}">
                <a16:creationId xmlns:a16="http://schemas.microsoft.com/office/drawing/2014/main" id="{D381A4F7-301B-9FF5-E4B6-8897CA4FAF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GT"/>
          </a:p>
        </p:txBody>
      </p:sp>
      <p:sp>
        <p:nvSpPr>
          <p:cNvPr id="4" name="Marcador de fecha 3">
            <a:extLst>
              <a:ext uri="{FF2B5EF4-FFF2-40B4-BE49-F238E27FC236}">
                <a16:creationId xmlns:a16="http://schemas.microsoft.com/office/drawing/2014/main" id="{CB1C6665-13E7-7956-5E1F-BFB1F17052D0}"/>
              </a:ext>
            </a:extLst>
          </p:cNvPr>
          <p:cNvSpPr>
            <a:spLocks noGrp="1"/>
          </p:cNvSpPr>
          <p:nvPr>
            <p:ph type="dt" sz="half" idx="10"/>
          </p:nvPr>
        </p:nvSpPr>
        <p:spPr/>
        <p:txBody>
          <a:bodyPr/>
          <a:lstStyle/>
          <a:p>
            <a:fld id="{37A9F07D-03E5-4B6B-89BF-579B1EB0063F}" type="datetimeFigureOut">
              <a:rPr lang="es-GT" smtClean="0"/>
              <a:t>10/09/2024</a:t>
            </a:fld>
            <a:endParaRPr lang="es-GT"/>
          </a:p>
        </p:txBody>
      </p:sp>
      <p:sp>
        <p:nvSpPr>
          <p:cNvPr id="5" name="Marcador de pie de página 4">
            <a:extLst>
              <a:ext uri="{FF2B5EF4-FFF2-40B4-BE49-F238E27FC236}">
                <a16:creationId xmlns:a16="http://schemas.microsoft.com/office/drawing/2014/main" id="{8BE01D4A-D1FF-D534-16F5-0B820A641746}"/>
              </a:ext>
            </a:extLst>
          </p:cNvPr>
          <p:cNvSpPr>
            <a:spLocks noGrp="1"/>
          </p:cNvSpPr>
          <p:nvPr>
            <p:ph type="ftr" sz="quarter" idx="11"/>
          </p:nvPr>
        </p:nvSpPr>
        <p:spPr/>
        <p:txBody>
          <a:bodyPr/>
          <a:lstStyle/>
          <a:p>
            <a:endParaRPr lang="es-GT"/>
          </a:p>
        </p:txBody>
      </p:sp>
      <p:sp>
        <p:nvSpPr>
          <p:cNvPr id="6" name="Marcador de número de diapositiva 5">
            <a:extLst>
              <a:ext uri="{FF2B5EF4-FFF2-40B4-BE49-F238E27FC236}">
                <a16:creationId xmlns:a16="http://schemas.microsoft.com/office/drawing/2014/main" id="{4C149B5A-BBF2-9EE9-44FA-A3C0BB70C959}"/>
              </a:ext>
            </a:extLst>
          </p:cNvPr>
          <p:cNvSpPr>
            <a:spLocks noGrp="1"/>
          </p:cNvSpPr>
          <p:nvPr>
            <p:ph type="sldNum" sz="quarter" idx="12"/>
          </p:nvPr>
        </p:nvSpPr>
        <p:spPr/>
        <p:txBody>
          <a:bodyPr/>
          <a:lstStyle/>
          <a:p>
            <a:fld id="{1FF8C119-1456-4AA5-994D-E456CB82C579}" type="slidenum">
              <a:rPr lang="es-GT" smtClean="0"/>
              <a:t>‹Nº›</a:t>
            </a:fld>
            <a:endParaRPr lang="es-GT"/>
          </a:p>
        </p:txBody>
      </p:sp>
    </p:spTree>
    <p:extLst>
      <p:ext uri="{BB962C8B-B14F-4D97-AF65-F5344CB8AC3E}">
        <p14:creationId xmlns:p14="http://schemas.microsoft.com/office/powerpoint/2010/main" val="3691115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F5D413-21FE-F236-37AB-53641B5BA465}"/>
              </a:ext>
            </a:extLst>
          </p:cNvPr>
          <p:cNvSpPr>
            <a:spLocks noGrp="1"/>
          </p:cNvSpPr>
          <p:nvPr>
            <p:ph type="title"/>
          </p:nvPr>
        </p:nvSpPr>
        <p:spPr/>
        <p:txBody>
          <a:bodyPr/>
          <a:lstStyle/>
          <a:p>
            <a:r>
              <a:rPr lang="es-ES"/>
              <a:t>Haga clic para modificar el estilo de título del patrón</a:t>
            </a:r>
            <a:endParaRPr lang="es-GT"/>
          </a:p>
        </p:txBody>
      </p:sp>
      <p:sp>
        <p:nvSpPr>
          <p:cNvPr id="3" name="Marcador de texto vertical 2">
            <a:extLst>
              <a:ext uri="{FF2B5EF4-FFF2-40B4-BE49-F238E27FC236}">
                <a16:creationId xmlns:a16="http://schemas.microsoft.com/office/drawing/2014/main" id="{77D3F009-F7DA-65BD-FDFD-60FABCBF732E}"/>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4" name="Marcador de fecha 3">
            <a:extLst>
              <a:ext uri="{FF2B5EF4-FFF2-40B4-BE49-F238E27FC236}">
                <a16:creationId xmlns:a16="http://schemas.microsoft.com/office/drawing/2014/main" id="{82EA2B5D-1798-2B10-8524-85E38D549C05}"/>
              </a:ext>
            </a:extLst>
          </p:cNvPr>
          <p:cNvSpPr>
            <a:spLocks noGrp="1"/>
          </p:cNvSpPr>
          <p:nvPr>
            <p:ph type="dt" sz="half" idx="10"/>
          </p:nvPr>
        </p:nvSpPr>
        <p:spPr/>
        <p:txBody>
          <a:bodyPr/>
          <a:lstStyle/>
          <a:p>
            <a:fld id="{37A9F07D-03E5-4B6B-89BF-579B1EB0063F}" type="datetimeFigureOut">
              <a:rPr lang="es-GT" smtClean="0"/>
              <a:t>10/09/2024</a:t>
            </a:fld>
            <a:endParaRPr lang="es-GT"/>
          </a:p>
        </p:txBody>
      </p:sp>
      <p:sp>
        <p:nvSpPr>
          <p:cNvPr id="5" name="Marcador de pie de página 4">
            <a:extLst>
              <a:ext uri="{FF2B5EF4-FFF2-40B4-BE49-F238E27FC236}">
                <a16:creationId xmlns:a16="http://schemas.microsoft.com/office/drawing/2014/main" id="{6E76C9BF-37B1-22E5-EA6E-AC76A550B6EC}"/>
              </a:ext>
            </a:extLst>
          </p:cNvPr>
          <p:cNvSpPr>
            <a:spLocks noGrp="1"/>
          </p:cNvSpPr>
          <p:nvPr>
            <p:ph type="ftr" sz="quarter" idx="11"/>
          </p:nvPr>
        </p:nvSpPr>
        <p:spPr/>
        <p:txBody>
          <a:bodyPr/>
          <a:lstStyle/>
          <a:p>
            <a:endParaRPr lang="es-GT"/>
          </a:p>
        </p:txBody>
      </p:sp>
      <p:sp>
        <p:nvSpPr>
          <p:cNvPr id="6" name="Marcador de número de diapositiva 5">
            <a:extLst>
              <a:ext uri="{FF2B5EF4-FFF2-40B4-BE49-F238E27FC236}">
                <a16:creationId xmlns:a16="http://schemas.microsoft.com/office/drawing/2014/main" id="{50C53CE8-DAD0-5BF9-2FF5-49D2ED13E764}"/>
              </a:ext>
            </a:extLst>
          </p:cNvPr>
          <p:cNvSpPr>
            <a:spLocks noGrp="1"/>
          </p:cNvSpPr>
          <p:nvPr>
            <p:ph type="sldNum" sz="quarter" idx="12"/>
          </p:nvPr>
        </p:nvSpPr>
        <p:spPr/>
        <p:txBody>
          <a:bodyPr/>
          <a:lstStyle/>
          <a:p>
            <a:fld id="{1FF8C119-1456-4AA5-994D-E456CB82C579}" type="slidenum">
              <a:rPr lang="es-GT" smtClean="0"/>
              <a:t>‹Nº›</a:t>
            </a:fld>
            <a:endParaRPr lang="es-GT"/>
          </a:p>
        </p:txBody>
      </p:sp>
    </p:spTree>
    <p:extLst>
      <p:ext uri="{BB962C8B-B14F-4D97-AF65-F5344CB8AC3E}">
        <p14:creationId xmlns:p14="http://schemas.microsoft.com/office/powerpoint/2010/main" val="736423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A79F819-2C77-0A7F-90DA-A48FBF22F31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GT"/>
          </a:p>
        </p:txBody>
      </p:sp>
      <p:sp>
        <p:nvSpPr>
          <p:cNvPr id="3" name="Marcador de texto vertical 2">
            <a:extLst>
              <a:ext uri="{FF2B5EF4-FFF2-40B4-BE49-F238E27FC236}">
                <a16:creationId xmlns:a16="http://schemas.microsoft.com/office/drawing/2014/main" id="{3DD5D8EB-D3A6-DBFC-2ECA-62464AD44803}"/>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4" name="Marcador de fecha 3">
            <a:extLst>
              <a:ext uri="{FF2B5EF4-FFF2-40B4-BE49-F238E27FC236}">
                <a16:creationId xmlns:a16="http://schemas.microsoft.com/office/drawing/2014/main" id="{D942AE24-B141-2180-C4B2-3100E3E354B6}"/>
              </a:ext>
            </a:extLst>
          </p:cNvPr>
          <p:cNvSpPr>
            <a:spLocks noGrp="1"/>
          </p:cNvSpPr>
          <p:nvPr>
            <p:ph type="dt" sz="half" idx="10"/>
          </p:nvPr>
        </p:nvSpPr>
        <p:spPr/>
        <p:txBody>
          <a:bodyPr/>
          <a:lstStyle/>
          <a:p>
            <a:fld id="{37A9F07D-03E5-4B6B-89BF-579B1EB0063F}" type="datetimeFigureOut">
              <a:rPr lang="es-GT" smtClean="0"/>
              <a:t>10/09/2024</a:t>
            </a:fld>
            <a:endParaRPr lang="es-GT"/>
          </a:p>
        </p:txBody>
      </p:sp>
      <p:sp>
        <p:nvSpPr>
          <p:cNvPr id="5" name="Marcador de pie de página 4">
            <a:extLst>
              <a:ext uri="{FF2B5EF4-FFF2-40B4-BE49-F238E27FC236}">
                <a16:creationId xmlns:a16="http://schemas.microsoft.com/office/drawing/2014/main" id="{70E0C9CC-C852-58BC-F3E1-0C1C75ECF46E}"/>
              </a:ext>
            </a:extLst>
          </p:cNvPr>
          <p:cNvSpPr>
            <a:spLocks noGrp="1"/>
          </p:cNvSpPr>
          <p:nvPr>
            <p:ph type="ftr" sz="quarter" idx="11"/>
          </p:nvPr>
        </p:nvSpPr>
        <p:spPr/>
        <p:txBody>
          <a:bodyPr/>
          <a:lstStyle/>
          <a:p>
            <a:endParaRPr lang="es-GT"/>
          </a:p>
        </p:txBody>
      </p:sp>
      <p:sp>
        <p:nvSpPr>
          <p:cNvPr id="6" name="Marcador de número de diapositiva 5">
            <a:extLst>
              <a:ext uri="{FF2B5EF4-FFF2-40B4-BE49-F238E27FC236}">
                <a16:creationId xmlns:a16="http://schemas.microsoft.com/office/drawing/2014/main" id="{DCD5D233-1794-6149-153F-70CE56E64AEC}"/>
              </a:ext>
            </a:extLst>
          </p:cNvPr>
          <p:cNvSpPr>
            <a:spLocks noGrp="1"/>
          </p:cNvSpPr>
          <p:nvPr>
            <p:ph type="sldNum" sz="quarter" idx="12"/>
          </p:nvPr>
        </p:nvSpPr>
        <p:spPr/>
        <p:txBody>
          <a:bodyPr/>
          <a:lstStyle/>
          <a:p>
            <a:fld id="{1FF8C119-1456-4AA5-994D-E456CB82C579}" type="slidenum">
              <a:rPr lang="es-GT" smtClean="0"/>
              <a:t>‹Nº›</a:t>
            </a:fld>
            <a:endParaRPr lang="es-GT"/>
          </a:p>
        </p:txBody>
      </p:sp>
    </p:spTree>
    <p:extLst>
      <p:ext uri="{BB962C8B-B14F-4D97-AF65-F5344CB8AC3E}">
        <p14:creationId xmlns:p14="http://schemas.microsoft.com/office/powerpoint/2010/main" val="2136759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024C24-B047-F3C6-3CEF-2620D735BE11}"/>
              </a:ext>
            </a:extLst>
          </p:cNvPr>
          <p:cNvSpPr>
            <a:spLocks noGrp="1"/>
          </p:cNvSpPr>
          <p:nvPr>
            <p:ph type="title"/>
          </p:nvPr>
        </p:nvSpPr>
        <p:spPr/>
        <p:txBody>
          <a:bodyPr/>
          <a:lstStyle/>
          <a:p>
            <a:r>
              <a:rPr lang="es-ES"/>
              <a:t>Haga clic para modificar el estilo de título del patrón</a:t>
            </a:r>
            <a:endParaRPr lang="es-GT"/>
          </a:p>
        </p:txBody>
      </p:sp>
      <p:sp>
        <p:nvSpPr>
          <p:cNvPr id="3" name="Marcador de contenido 2">
            <a:extLst>
              <a:ext uri="{FF2B5EF4-FFF2-40B4-BE49-F238E27FC236}">
                <a16:creationId xmlns:a16="http://schemas.microsoft.com/office/drawing/2014/main" id="{739986DA-C14C-7BFB-EB49-4F44E810602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4" name="Marcador de fecha 3">
            <a:extLst>
              <a:ext uri="{FF2B5EF4-FFF2-40B4-BE49-F238E27FC236}">
                <a16:creationId xmlns:a16="http://schemas.microsoft.com/office/drawing/2014/main" id="{06D9C908-BA6F-A155-09E9-FA4761653810}"/>
              </a:ext>
            </a:extLst>
          </p:cNvPr>
          <p:cNvSpPr>
            <a:spLocks noGrp="1"/>
          </p:cNvSpPr>
          <p:nvPr>
            <p:ph type="dt" sz="half" idx="10"/>
          </p:nvPr>
        </p:nvSpPr>
        <p:spPr/>
        <p:txBody>
          <a:bodyPr/>
          <a:lstStyle/>
          <a:p>
            <a:fld id="{37A9F07D-03E5-4B6B-89BF-579B1EB0063F}" type="datetimeFigureOut">
              <a:rPr lang="es-GT" smtClean="0"/>
              <a:t>10/09/2024</a:t>
            </a:fld>
            <a:endParaRPr lang="es-GT"/>
          </a:p>
        </p:txBody>
      </p:sp>
      <p:sp>
        <p:nvSpPr>
          <p:cNvPr id="5" name="Marcador de pie de página 4">
            <a:extLst>
              <a:ext uri="{FF2B5EF4-FFF2-40B4-BE49-F238E27FC236}">
                <a16:creationId xmlns:a16="http://schemas.microsoft.com/office/drawing/2014/main" id="{F590EE9E-3928-1BD6-DA51-527C2A91730D}"/>
              </a:ext>
            </a:extLst>
          </p:cNvPr>
          <p:cNvSpPr>
            <a:spLocks noGrp="1"/>
          </p:cNvSpPr>
          <p:nvPr>
            <p:ph type="ftr" sz="quarter" idx="11"/>
          </p:nvPr>
        </p:nvSpPr>
        <p:spPr/>
        <p:txBody>
          <a:bodyPr/>
          <a:lstStyle/>
          <a:p>
            <a:endParaRPr lang="es-GT"/>
          </a:p>
        </p:txBody>
      </p:sp>
      <p:sp>
        <p:nvSpPr>
          <p:cNvPr id="6" name="Marcador de número de diapositiva 5">
            <a:extLst>
              <a:ext uri="{FF2B5EF4-FFF2-40B4-BE49-F238E27FC236}">
                <a16:creationId xmlns:a16="http://schemas.microsoft.com/office/drawing/2014/main" id="{75BE8220-7AC1-2F1A-B0F7-7EDDDF03F5DD}"/>
              </a:ext>
            </a:extLst>
          </p:cNvPr>
          <p:cNvSpPr>
            <a:spLocks noGrp="1"/>
          </p:cNvSpPr>
          <p:nvPr>
            <p:ph type="sldNum" sz="quarter" idx="12"/>
          </p:nvPr>
        </p:nvSpPr>
        <p:spPr/>
        <p:txBody>
          <a:bodyPr/>
          <a:lstStyle/>
          <a:p>
            <a:fld id="{1FF8C119-1456-4AA5-994D-E456CB82C579}" type="slidenum">
              <a:rPr lang="es-GT" smtClean="0"/>
              <a:t>‹Nº›</a:t>
            </a:fld>
            <a:endParaRPr lang="es-GT"/>
          </a:p>
        </p:txBody>
      </p:sp>
    </p:spTree>
    <p:extLst>
      <p:ext uri="{BB962C8B-B14F-4D97-AF65-F5344CB8AC3E}">
        <p14:creationId xmlns:p14="http://schemas.microsoft.com/office/powerpoint/2010/main" val="641512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B205C0-B108-9CCE-DE2D-45278E7C51F7}"/>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GT"/>
          </a:p>
        </p:txBody>
      </p:sp>
      <p:sp>
        <p:nvSpPr>
          <p:cNvPr id="3" name="Marcador de texto 2">
            <a:extLst>
              <a:ext uri="{FF2B5EF4-FFF2-40B4-BE49-F238E27FC236}">
                <a16:creationId xmlns:a16="http://schemas.microsoft.com/office/drawing/2014/main" id="{A893EF49-C2A0-07F2-8617-0D3349CDC7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CDF364A5-09FB-2874-C315-5FF63FEBE0CE}"/>
              </a:ext>
            </a:extLst>
          </p:cNvPr>
          <p:cNvSpPr>
            <a:spLocks noGrp="1"/>
          </p:cNvSpPr>
          <p:nvPr>
            <p:ph type="dt" sz="half" idx="10"/>
          </p:nvPr>
        </p:nvSpPr>
        <p:spPr/>
        <p:txBody>
          <a:bodyPr/>
          <a:lstStyle/>
          <a:p>
            <a:fld id="{37A9F07D-03E5-4B6B-89BF-579B1EB0063F}" type="datetimeFigureOut">
              <a:rPr lang="es-GT" smtClean="0"/>
              <a:t>10/09/2024</a:t>
            </a:fld>
            <a:endParaRPr lang="es-GT"/>
          </a:p>
        </p:txBody>
      </p:sp>
      <p:sp>
        <p:nvSpPr>
          <p:cNvPr id="5" name="Marcador de pie de página 4">
            <a:extLst>
              <a:ext uri="{FF2B5EF4-FFF2-40B4-BE49-F238E27FC236}">
                <a16:creationId xmlns:a16="http://schemas.microsoft.com/office/drawing/2014/main" id="{3DE09092-51D5-479D-17B6-A3A8936E770A}"/>
              </a:ext>
            </a:extLst>
          </p:cNvPr>
          <p:cNvSpPr>
            <a:spLocks noGrp="1"/>
          </p:cNvSpPr>
          <p:nvPr>
            <p:ph type="ftr" sz="quarter" idx="11"/>
          </p:nvPr>
        </p:nvSpPr>
        <p:spPr/>
        <p:txBody>
          <a:bodyPr/>
          <a:lstStyle/>
          <a:p>
            <a:endParaRPr lang="es-GT"/>
          </a:p>
        </p:txBody>
      </p:sp>
      <p:sp>
        <p:nvSpPr>
          <p:cNvPr id="6" name="Marcador de número de diapositiva 5">
            <a:extLst>
              <a:ext uri="{FF2B5EF4-FFF2-40B4-BE49-F238E27FC236}">
                <a16:creationId xmlns:a16="http://schemas.microsoft.com/office/drawing/2014/main" id="{002397D8-F456-30EF-F1DD-CBFDBDD734E0}"/>
              </a:ext>
            </a:extLst>
          </p:cNvPr>
          <p:cNvSpPr>
            <a:spLocks noGrp="1"/>
          </p:cNvSpPr>
          <p:nvPr>
            <p:ph type="sldNum" sz="quarter" idx="12"/>
          </p:nvPr>
        </p:nvSpPr>
        <p:spPr/>
        <p:txBody>
          <a:bodyPr/>
          <a:lstStyle/>
          <a:p>
            <a:fld id="{1FF8C119-1456-4AA5-994D-E456CB82C579}" type="slidenum">
              <a:rPr lang="es-GT" smtClean="0"/>
              <a:t>‹Nº›</a:t>
            </a:fld>
            <a:endParaRPr lang="es-GT"/>
          </a:p>
        </p:txBody>
      </p:sp>
    </p:spTree>
    <p:extLst>
      <p:ext uri="{BB962C8B-B14F-4D97-AF65-F5344CB8AC3E}">
        <p14:creationId xmlns:p14="http://schemas.microsoft.com/office/powerpoint/2010/main" val="1774852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049AE5-B187-81EA-D80D-3D5ABC339F39}"/>
              </a:ext>
            </a:extLst>
          </p:cNvPr>
          <p:cNvSpPr>
            <a:spLocks noGrp="1"/>
          </p:cNvSpPr>
          <p:nvPr>
            <p:ph type="title"/>
          </p:nvPr>
        </p:nvSpPr>
        <p:spPr/>
        <p:txBody>
          <a:bodyPr/>
          <a:lstStyle/>
          <a:p>
            <a:r>
              <a:rPr lang="es-ES"/>
              <a:t>Haga clic para modificar el estilo de título del patrón</a:t>
            </a:r>
            <a:endParaRPr lang="es-GT"/>
          </a:p>
        </p:txBody>
      </p:sp>
      <p:sp>
        <p:nvSpPr>
          <p:cNvPr id="3" name="Marcador de contenido 2">
            <a:extLst>
              <a:ext uri="{FF2B5EF4-FFF2-40B4-BE49-F238E27FC236}">
                <a16:creationId xmlns:a16="http://schemas.microsoft.com/office/drawing/2014/main" id="{AEE5E164-5D30-FAB9-4EED-7D25D7053C13}"/>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4" name="Marcador de contenido 3">
            <a:extLst>
              <a:ext uri="{FF2B5EF4-FFF2-40B4-BE49-F238E27FC236}">
                <a16:creationId xmlns:a16="http://schemas.microsoft.com/office/drawing/2014/main" id="{A550C326-0823-AD66-9055-09C2203C617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5" name="Marcador de fecha 4">
            <a:extLst>
              <a:ext uri="{FF2B5EF4-FFF2-40B4-BE49-F238E27FC236}">
                <a16:creationId xmlns:a16="http://schemas.microsoft.com/office/drawing/2014/main" id="{46CAB1A8-7412-B464-EE42-CB761B9F1716}"/>
              </a:ext>
            </a:extLst>
          </p:cNvPr>
          <p:cNvSpPr>
            <a:spLocks noGrp="1"/>
          </p:cNvSpPr>
          <p:nvPr>
            <p:ph type="dt" sz="half" idx="10"/>
          </p:nvPr>
        </p:nvSpPr>
        <p:spPr/>
        <p:txBody>
          <a:bodyPr/>
          <a:lstStyle/>
          <a:p>
            <a:fld id="{37A9F07D-03E5-4B6B-89BF-579B1EB0063F}" type="datetimeFigureOut">
              <a:rPr lang="es-GT" smtClean="0"/>
              <a:t>10/09/2024</a:t>
            </a:fld>
            <a:endParaRPr lang="es-GT"/>
          </a:p>
        </p:txBody>
      </p:sp>
      <p:sp>
        <p:nvSpPr>
          <p:cNvPr id="6" name="Marcador de pie de página 5">
            <a:extLst>
              <a:ext uri="{FF2B5EF4-FFF2-40B4-BE49-F238E27FC236}">
                <a16:creationId xmlns:a16="http://schemas.microsoft.com/office/drawing/2014/main" id="{ECCFCD65-18E8-6296-E3D4-BAACCC332527}"/>
              </a:ext>
            </a:extLst>
          </p:cNvPr>
          <p:cNvSpPr>
            <a:spLocks noGrp="1"/>
          </p:cNvSpPr>
          <p:nvPr>
            <p:ph type="ftr" sz="quarter" idx="11"/>
          </p:nvPr>
        </p:nvSpPr>
        <p:spPr/>
        <p:txBody>
          <a:bodyPr/>
          <a:lstStyle/>
          <a:p>
            <a:endParaRPr lang="es-GT"/>
          </a:p>
        </p:txBody>
      </p:sp>
      <p:sp>
        <p:nvSpPr>
          <p:cNvPr id="7" name="Marcador de número de diapositiva 6">
            <a:extLst>
              <a:ext uri="{FF2B5EF4-FFF2-40B4-BE49-F238E27FC236}">
                <a16:creationId xmlns:a16="http://schemas.microsoft.com/office/drawing/2014/main" id="{65F2C88B-C74C-D1F8-83A6-87DB71707546}"/>
              </a:ext>
            </a:extLst>
          </p:cNvPr>
          <p:cNvSpPr>
            <a:spLocks noGrp="1"/>
          </p:cNvSpPr>
          <p:nvPr>
            <p:ph type="sldNum" sz="quarter" idx="12"/>
          </p:nvPr>
        </p:nvSpPr>
        <p:spPr/>
        <p:txBody>
          <a:bodyPr/>
          <a:lstStyle/>
          <a:p>
            <a:fld id="{1FF8C119-1456-4AA5-994D-E456CB82C579}" type="slidenum">
              <a:rPr lang="es-GT" smtClean="0"/>
              <a:t>‹Nº›</a:t>
            </a:fld>
            <a:endParaRPr lang="es-GT"/>
          </a:p>
        </p:txBody>
      </p:sp>
    </p:spTree>
    <p:extLst>
      <p:ext uri="{BB962C8B-B14F-4D97-AF65-F5344CB8AC3E}">
        <p14:creationId xmlns:p14="http://schemas.microsoft.com/office/powerpoint/2010/main" val="2544460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AD18B6-FFA5-CE6F-3400-B15921F55E76}"/>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GT"/>
          </a:p>
        </p:txBody>
      </p:sp>
      <p:sp>
        <p:nvSpPr>
          <p:cNvPr id="3" name="Marcador de texto 2">
            <a:extLst>
              <a:ext uri="{FF2B5EF4-FFF2-40B4-BE49-F238E27FC236}">
                <a16:creationId xmlns:a16="http://schemas.microsoft.com/office/drawing/2014/main" id="{4E1BE0E4-3217-7E34-4351-9F284A20A7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13E0565B-2AE5-8BB4-286F-C20D4DD3E71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5" name="Marcador de texto 4">
            <a:extLst>
              <a:ext uri="{FF2B5EF4-FFF2-40B4-BE49-F238E27FC236}">
                <a16:creationId xmlns:a16="http://schemas.microsoft.com/office/drawing/2014/main" id="{A389BCBB-B05C-A9E6-5615-952499BE49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745EADC-6EF5-7356-AE2E-D49B45E12072}"/>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7" name="Marcador de fecha 6">
            <a:extLst>
              <a:ext uri="{FF2B5EF4-FFF2-40B4-BE49-F238E27FC236}">
                <a16:creationId xmlns:a16="http://schemas.microsoft.com/office/drawing/2014/main" id="{AD61DFC7-C274-CADB-94FE-7D0464F078DD}"/>
              </a:ext>
            </a:extLst>
          </p:cNvPr>
          <p:cNvSpPr>
            <a:spLocks noGrp="1"/>
          </p:cNvSpPr>
          <p:nvPr>
            <p:ph type="dt" sz="half" idx="10"/>
          </p:nvPr>
        </p:nvSpPr>
        <p:spPr/>
        <p:txBody>
          <a:bodyPr/>
          <a:lstStyle/>
          <a:p>
            <a:fld id="{37A9F07D-03E5-4B6B-89BF-579B1EB0063F}" type="datetimeFigureOut">
              <a:rPr lang="es-GT" smtClean="0"/>
              <a:t>10/09/2024</a:t>
            </a:fld>
            <a:endParaRPr lang="es-GT"/>
          </a:p>
        </p:txBody>
      </p:sp>
      <p:sp>
        <p:nvSpPr>
          <p:cNvPr id="8" name="Marcador de pie de página 7">
            <a:extLst>
              <a:ext uri="{FF2B5EF4-FFF2-40B4-BE49-F238E27FC236}">
                <a16:creationId xmlns:a16="http://schemas.microsoft.com/office/drawing/2014/main" id="{55D93983-0747-498F-C628-8B6A155306D3}"/>
              </a:ext>
            </a:extLst>
          </p:cNvPr>
          <p:cNvSpPr>
            <a:spLocks noGrp="1"/>
          </p:cNvSpPr>
          <p:nvPr>
            <p:ph type="ftr" sz="quarter" idx="11"/>
          </p:nvPr>
        </p:nvSpPr>
        <p:spPr/>
        <p:txBody>
          <a:bodyPr/>
          <a:lstStyle/>
          <a:p>
            <a:endParaRPr lang="es-GT"/>
          </a:p>
        </p:txBody>
      </p:sp>
      <p:sp>
        <p:nvSpPr>
          <p:cNvPr id="9" name="Marcador de número de diapositiva 8">
            <a:extLst>
              <a:ext uri="{FF2B5EF4-FFF2-40B4-BE49-F238E27FC236}">
                <a16:creationId xmlns:a16="http://schemas.microsoft.com/office/drawing/2014/main" id="{9C99BE0A-58CF-06F6-AF2E-357B9D0EEC65}"/>
              </a:ext>
            </a:extLst>
          </p:cNvPr>
          <p:cNvSpPr>
            <a:spLocks noGrp="1"/>
          </p:cNvSpPr>
          <p:nvPr>
            <p:ph type="sldNum" sz="quarter" idx="12"/>
          </p:nvPr>
        </p:nvSpPr>
        <p:spPr/>
        <p:txBody>
          <a:bodyPr/>
          <a:lstStyle/>
          <a:p>
            <a:fld id="{1FF8C119-1456-4AA5-994D-E456CB82C579}" type="slidenum">
              <a:rPr lang="es-GT" smtClean="0"/>
              <a:t>‹Nº›</a:t>
            </a:fld>
            <a:endParaRPr lang="es-GT"/>
          </a:p>
        </p:txBody>
      </p:sp>
    </p:spTree>
    <p:extLst>
      <p:ext uri="{BB962C8B-B14F-4D97-AF65-F5344CB8AC3E}">
        <p14:creationId xmlns:p14="http://schemas.microsoft.com/office/powerpoint/2010/main" val="4080450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A534D3-F152-0EF7-F0D7-2C8F4FAE15E8}"/>
              </a:ext>
            </a:extLst>
          </p:cNvPr>
          <p:cNvSpPr>
            <a:spLocks noGrp="1"/>
          </p:cNvSpPr>
          <p:nvPr>
            <p:ph type="title"/>
          </p:nvPr>
        </p:nvSpPr>
        <p:spPr/>
        <p:txBody>
          <a:bodyPr/>
          <a:lstStyle/>
          <a:p>
            <a:r>
              <a:rPr lang="es-ES"/>
              <a:t>Haga clic para modificar el estilo de título del patrón</a:t>
            </a:r>
            <a:endParaRPr lang="es-GT"/>
          </a:p>
        </p:txBody>
      </p:sp>
      <p:sp>
        <p:nvSpPr>
          <p:cNvPr id="3" name="Marcador de fecha 2">
            <a:extLst>
              <a:ext uri="{FF2B5EF4-FFF2-40B4-BE49-F238E27FC236}">
                <a16:creationId xmlns:a16="http://schemas.microsoft.com/office/drawing/2014/main" id="{7A5CF726-9A80-619C-1D37-AD6B2141B21F}"/>
              </a:ext>
            </a:extLst>
          </p:cNvPr>
          <p:cNvSpPr>
            <a:spLocks noGrp="1"/>
          </p:cNvSpPr>
          <p:nvPr>
            <p:ph type="dt" sz="half" idx="10"/>
          </p:nvPr>
        </p:nvSpPr>
        <p:spPr/>
        <p:txBody>
          <a:bodyPr/>
          <a:lstStyle/>
          <a:p>
            <a:fld id="{37A9F07D-03E5-4B6B-89BF-579B1EB0063F}" type="datetimeFigureOut">
              <a:rPr lang="es-GT" smtClean="0"/>
              <a:t>10/09/2024</a:t>
            </a:fld>
            <a:endParaRPr lang="es-GT"/>
          </a:p>
        </p:txBody>
      </p:sp>
      <p:sp>
        <p:nvSpPr>
          <p:cNvPr id="4" name="Marcador de pie de página 3">
            <a:extLst>
              <a:ext uri="{FF2B5EF4-FFF2-40B4-BE49-F238E27FC236}">
                <a16:creationId xmlns:a16="http://schemas.microsoft.com/office/drawing/2014/main" id="{D604D4D1-D402-CABB-BCCC-D392E86917E2}"/>
              </a:ext>
            </a:extLst>
          </p:cNvPr>
          <p:cNvSpPr>
            <a:spLocks noGrp="1"/>
          </p:cNvSpPr>
          <p:nvPr>
            <p:ph type="ftr" sz="quarter" idx="11"/>
          </p:nvPr>
        </p:nvSpPr>
        <p:spPr/>
        <p:txBody>
          <a:bodyPr/>
          <a:lstStyle/>
          <a:p>
            <a:endParaRPr lang="es-GT"/>
          </a:p>
        </p:txBody>
      </p:sp>
      <p:sp>
        <p:nvSpPr>
          <p:cNvPr id="5" name="Marcador de número de diapositiva 4">
            <a:extLst>
              <a:ext uri="{FF2B5EF4-FFF2-40B4-BE49-F238E27FC236}">
                <a16:creationId xmlns:a16="http://schemas.microsoft.com/office/drawing/2014/main" id="{32707E89-5041-C6D4-4B98-CF38AB9537D3}"/>
              </a:ext>
            </a:extLst>
          </p:cNvPr>
          <p:cNvSpPr>
            <a:spLocks noGrp="1"/>
          </p:cNvSpPr>
          <p:nvPr>
            <p:ph type="sldNum" sz="quarter" idx="12"/>
          </p:nvPr>
        </p:nvSpPr>
        <p:spPr/>
        <p:txBody>
          <a:bodyPr/>
          <a:lstStyle/>
          <a:p>
            <a:fld id="{1FF8C119-1456-4AA5-994D-E456CB82C579}" type="slidenum">
              <a:rPr lang="es-GT" smtClean="0"/>
              <a:t>‹Nº›</a:t>
            </a:fld>
            <a:endParaRPr lang="es-GT"/>
          </a:p>
        </p:txBody>
      </p:sp>
    </p:spTree>
    <p:extLst>
      <p:ext uri="{BB962C8B-B14F-4D97-AF65-F5344CB8AC3E}">
        <p14:creationId xmlns:p14="http://schemas.microsoft.com/office/powerpoint/2010/main" val="50389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65D9A14-7CD1-1143-61DC-078ED6653380}"/>
              </a:ext>
            </a:extLst>
          </p:cNvPr>
          <p:cNvSpPr>
            <a:spLocks noGrp="1"/>
          </p:cNvSpPr>
          <p:nvPr>
            <p:ph type="dt" sz="half" idx="10"/>
          </p:nvPr>
        </p:nvSpPr>
        <p:spPr/>
        <p:txBody>
          <a:bodyPr/>
          <a:lstStyle/>
          <a:p>
            <a:fld id="{37A9F07D-03E5-4B6B-89BF-579B1EB0063F}" type="datetimeFigureOut">
              <a:rPr lang="es-GT" smtClean="0"/>
              <a:t>10/09/2024</a:t>
            </a:fld>
            <a:endParaRPr lang="es-GT"/>
          </a:p>
        </p:txBody>
      </p:sp>
      <p:sp>
        <p:nvSpPr>
          <p:cNvPr id="3" name="Marcador de pie de página 2">
            <a:extLst>
              <a:ext uri="{FF2B5EF4-FFF2-40B4-BE49-F238E27FC236}">
                <a16:creationId xmlns:a16="http://schemas.microsoft.com/office/drawing/2014/main" id="{0273546B-41BB-E299-5933-959130848AC9}"/>
              </a:ext>
            </a:extLst>
          </p:cNvPr>
          <p:cNvSpPr>
            <a:spLocks noGrp="1"/>
          </p:cNvSpPr>
          <p:nvPr>
            <p:ph type="ftr" sz="quarter" idx="11"/>
          </p:nvPr>
        </p:nvSpPr>
        <p:spPr/>
        <p:txBody>
          <a:bodyPr/>
          <a:lstStyle/>
          <a:p>
            <a:endParaRPr lang="es-GT"/>
          </a:p>
        </p:txBody>
      </p:sp>
      <p:sp>
        <p:nvSpPr>
          <p:cNvPr id="4" name="Marcador de número de diapositiva 3">
            <a:extLst>
              <a:ext uri="{FF2B5EF4-FFF2-40B4-BE49-F238E27FC236}">
                <a16:creationId xmlns:a16="http://schemas.microsoft.com/office/drawing/2014/main" id="{79A430E2-8828-D729-6266-A693838AD603}"/>
              </a:ext>
            </a:extLst>
          </p:cNvPr>
          <p:cNvSpPr>
            <a:spLocks noGrp="1"/>
          </p:cNvSpPr>
          <p:nvPr>
            <p:ph type="sldNum" sz="quarter" idx="12"/>
          </p:nvPr>
        </p:nvSpPr>
        <p:spPr/>
        <p:txBody>
          <a:bodyPr/>
          <a:lstStyle/>
          <a:p>
            <a:fld id="{1FF8C119-1456-4AA5-994D-E456CB82C579}" type="slidenum">
              <a:rPr lang="es-GT" smtClean="0"/>
              <a:t>‹Nº›</a:t>
            </a:fld>
            <a:endParaRPr lang="es-GT"/>
          </a:p>
        </p:txBody>
      </p:sp>
    </p:spTree>
    <p:extLst>
      <p:ext uri="{BB962C8B-B14F-4D97-AF65-F5344CB8AC3E}">
        <p14:creationId xmlns:p14="http://schemas.microsoft.com/office/powerpoint/2010/main" val="577136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173CE0-A6C1-1A65-C3C2-F0E7169F5E1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GT"/>
          </a:p>
        </p:txBody>
      </p:sp>
      <p:sp>
        <p:nvSpPr>
          <p:cNvPr id="3" name="Marcador de contenido 2">
            <a:extLst>
              <a:ext uri="{FF2B5EF4-FFF2-40B4-BE49-F238E27FC236}">
                <a16:creationId xmlns:a16="http://schemas.microsoft.com/office/drawing/2014/main" id="{3C17B503-1C67-80F8-7573-8A99DFE8CE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4" name="Marcador de texto 3">
            <a:extLst>
              <a:ext uri="{FF2B5EF4-FFF2-40B4-BE49-F238E27FC236}">
                <a16:creationId xmlns:a16="http://schemas.microsoft.com/office/drawing/2014/main" id="{4FBE57DC-0409-7EDB-A75D-B2255E561A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15BC228-2106-67F8-134C-B5EF419922FF}"/>
              </a:ext>
            </a:extLst>
          </p:cNvPr>
          <p:cNvSpPr>
            <a:spLocks noGrp="1"/>
          </p:cNvSpPr>
          <p:nvPr>
            <p:ph type="dt" sz="half" idx="10"/>
          </p:nvPr>
        </p:nvSpPr>
        <p:spPr/>
        <p:txBody>
          <a:bodyPr/>
          <a:lstStyle/>
          <a:p>
            <a:fld id="{37A9F07D-03E5-4B6B-89BF-579B1EB0063F}" type="datetimeFigureOut">
              <a:rPr lang="es-GT" smtClean="0"/>
              <a:t>10/09/2024</a:t>
            </a:fld>
            <a:endParaRPr lang="es-GT"/>
          </a:p>
        </p:txBody>
      </p:sp>
      <p:sp>
        <p:nvSpPr>
          <p:cNvPr id="6" name="Marcador de pie de página 5">
            <a:extLst>
              <a:ext uri="{FF2B5EF4-FFF2-40B4-BE49-F238E27FC236}">
                <a16:creationId xmlns:a16="http://schemas.microsoft.com/office/drawing/2014/main" id="{EE7FD93C-0818-692B-8774-5CB7590C5412}"/>
              </a:ext>
            </a:extLst>
          </p:cNvPr>
          <p:cNvSpPr>
            <a:spLocks noGrp="1"/>
          </p:cNvSpPr>
          <p:nvPr>
            <p:ph type="ftr" sz="quarter" idx="11"/>
          </p:nvPr>
        </p:nvSpPr>
        <p:spPr/>
        <p:txBody>
          <a:bodyPr/>
          <a:lstStyle/>
          <a:p>
            <a:endParaRPr lang="es-GT"/>
          </a:p>
        </p:txBody>
      </p:sp>
      <p:sp>
        <p:nvSpPr>
          <p:cNvPr id="7" name="Marcador de número de diapositiva 6">
            <a:extLst>
              <a:ext uri="{FF2B5EF4-FFF2-40B4-BE49-F238E27FC236}">
                <a16:creationId xmlns:a16="http://schemas.microsoft.com/office/drawing/2014/main" id="{FB6C9649-5D31-DB07-94AA-3587BA47EE20}"/>
              </a:ext>
            </a:extLst>
          </p:cNvPr>
          <p:cNvSpPr>
            <a:spLocks noGrp="1"/>
          </p:cNvSpPr>
          <p:nvPr>
            <p:ph type="sldNum" sz="quarter" idx="12"/>
          </p:nvPr>
        </p:nvSpPr>
        <p:spPr/>
        <p:txBody>
          <a:bodyPr/>
          <a:lstStyle/>
          <a:p>
            <a:fld id="{1FF8C119-1456-4AA5-994D-E456CB82C579}" type="slidenum">
              <a:rPr lang="es-GT" smtClean="0"/>
              <a:t>‹Nº›</a:t>
            </a:fld>
            <a:endParaRPr lang="es-GT"/>
          </a:p>
        </p:txBody>
      </p:sp>
    </p:spTree>
    <p:extLst>
      <p:ext uri="{BB962C8B-B14F-4D97-AF65-F5344CB8AC3E}">
        <p14:creationId xmlns:p14="http://schemas.microsoft.com/office/powerpoint/2010/main" val="3652781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709026-0108-2D33-6B88-04AC7C42FB5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GT"/>
          </a:p>
        </p:txBody>
      </p:sp>
      <p:sp>
        <p:nvSpPr>
          <p:cNvPr id="3" name="Marcador de posición de imagen 2">
            <a:extLst>
              <a:ext uri="{FF2B5EF4-FFF2-40B4-BE49-F238E27FC236}">
                <a16:creationId xmlns:a16="http://schemas.microsoft.com/office/drawing/2014/main" id="{7C651B8E-7F4D-B47A-5D06-472DAB6F74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GT"/>
          </a:p>
        </p:txBody>
      </p:sp>
      <p:sp>
        <p:nvSpPr>
          <p:cNvPr id="4" name="Marcador de texto 3">
            <a:extLst>
              <a:ext uri="{FF2B5EF4-FFF2-40B4-BE49-F238E27FC236}">
                <a16:creationId xmlns:a16="http://schemas.microsoft.com/office/drawing/2014/main" id="{588B8E4A-7D02-3369-792C-F25BD26537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D871584-1F05-6648-34EC-3F1A4E9A9514}"/>
              </a:ext>
            </a:extLst>
          </p:cNvPr>
          <p:cNvSpPr>
            <a:spLocks noGrp="1"/>
          </p:cNvSpPr>
          <p:nvPr>
            <p:ph type="dt" sz="half" idx="10"/>
          </p:nvPr>
        </p:nvSpPr>
        <p:spPr/>
        <p:txBody>
          <a:bodyPr/>
          <a:lstStyle/>
          <a:p>
            <a:fld id="{37A9F07D-03E5-4B6B-89BF-579B1EB0063F}" type="datetimeFigureOut">
              <a:rPr lang="es-GT" smtClean="0"/>
              <a:t>10/09/2024</a:t>
            </a:fld>
            <a:endParaRPr lang="es-GT"/>
          </a:p>
        </p:txBody>
      </p:sp>
      <p:sp>
        <p:nvSpPr>
          <p:cNvPr id="6" name="Marcador de pie de página 5">
            <a:extLst>
              <a:ext uri="{FF2B5EF4-FFF2-40B4-BE49-F238E27FC236}">
                <a16:creationId xmlns:a16="http://schemas.microsoft.com/office/drawing/2014/main" id="{A5C68B13-E32C-CA0D-AE95-8508FA7295BA}"/>
              </a:ext>
            </a:extLst>
          </p:cNvPr>
          <p:cNvSpPr>
            <a:spLocks noGrp="1"/>
          </p:cNvSpPr>
          <p:nvPr>
            <p:ph type="ftr" sz="quarter" idx="11"/>
          </p:nvPr>
        </p:nvSpPr>
        <p:spPr/>
        <p:txBody>
          <a:bodyPr/>
          <a:lstStyle/>
          <a:p>
            <a:endParaRPr lang="es-GT"/>
          </a:p>
        </p:txBody>
      </p:sp>
      <p:sp>
        <p:nvSpPr>
          <p:cNvPr id="7" name="Marcador de número de diapositiva 6">
            <a:extLst>
              <a:ext uri="{FF2B5EF4-FFF2-40B4-BE49-F238E27FC236}">
                <a16:creationId xmlns:a16="http://schemas.microsoft.com/office/drawing/2014/main" id="{3AFE0EAB-CB7F-8042-60AE-7FF3B716365D}"/>
              </a:ext>
            </a:extLst>
          </p:cNvPr>
          <p:cNvSpPr>
            <a:spLocks noGrp="1"/>
          </p:cNvSpPr>
          <p:nvPr>
            <p:ph type="sldNum" sz="quarter" idx="12"/>
          </p:nvPr>
        </p:nvSpPr>
        <p:spPr/>
        <p:txBody>
          <a:bodyPr/>
          <a:lstStyle/>
          <a:p>
            <a:fld id="{1FF8C119-1456-4AA5-994D-E456CB82C579}" type="slidenum">
              <a:rPr lang="es-GT" smtClean="0"/>
              <a:t>‹Nº›</a:t>
            </a:fld>
            <a:endParaRPr lang="es-GT"/>
          </a:p>
        </p:txBody>
      </p:sp>
    </p:spTree>
    <p:extLst>
      <p:ext uri="{BB962C8B-B14F-4D97-AF65-F5344CB8AC3E}">
        <p14:creationId xmlns:p14="http://schemas.microsoft.com/office/powerpoint/2010/main" val="2266409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37AAE61B-D526-278A-BDF0-12858D184D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GT"/>
          </a:p>
        </p:txBody>
      </p:sp>
      <p:sp>
        <p:nvSpPr>
          <p:cNvPr id="3" name="Marcador de texto 2">
            <a:extLst>
              <a:ext uri="{FF2B5EF4-FFF2-40B4-BE49-F238E27FC236}">
                <a16:creationId xmlns:a16="http://schemas.microsoft.com/office/drawing/2014/main" id="{C6E2253E-8DAF-B33D-4942-070859749C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4" name="Marcador de fecha 3">
            <a:extLst>
              <a:ext uri="{FF2B5EF4-FFF2-40B4-BE49-F238E27FC236}">
                <a16:creationId xmlns:a16="http://schemas.microsoft.com/office/drawing/2014/main" id="{860BB90B-C3AE-EE8E-6A06-818B6B7584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A9F07D-03E5-4B6B-89BF-579B1EB0063F}" type="datetimeFigureOut">
              <a:rPr lang="es-GT" smtClean="0"/>
              <a:t>10/09/2024</a:t>
            </a:fld>
            <a:endParaRPr lang="es-GT"/>
          </a:p>
        </p:txBody>
      </p:sp>
      <p:sp>
        <p:nvSpPr>
          <p:cNvPr id="5" name="Marcador de pie de página 4">
            <a:extLst>
              <a:ext uri="{FF2B5EF4-FFF2-40B4-BE49-F238E27FC236}">
                <a16:creationId xmlns:a16="http://schemas.microsoft.com/office/drawing/2014/main" id="{6C5AE9B5-2FBF-8D69-F0EC-8EA6799ECB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GT"/>
          </a:p>
        </p:txBody>
      </p:sp>
      <p:sp>
        <p:nvSpPr>
          <p:cNvPr id="6" name="Marcador de número de diapositiva 5">
            <a:extLst>
              <a:ext uri="{FF2B5EF4-FFF2-40B4-BE49-F238E27FC236}">
                <a16:creationId xmlns:a16="http://schemas.microsoft.com/office/drawing/2014/main" id="{3A7BB960-FEDC-51A4-7186-FE1FDCE21E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F8C119-1456-4AA5-994D-E456CB82C579}" type="slidenum">
              <a:rPr lang="es-GT" smtClean="0"/>
              <a:t>‹Nº›</a:t>
            </a:fld>
            <a:endParaRPr lang="es-GT"/>
          </a:p>
        </p:txBody>
      </p:sp>
      <p:sp>
        <p:nvSpPr>
          <p:cNvPr id="8" name="CuadroTexto 7">
            <a:extLst>
              <a:ext uri="{FF2B5EF4-FFF2-40B4-BE49-F238E27FC236}">
                <a16:creationId xmlns:a16="http://schemas.microsoft.com/office/drawing/2014/main" id="{1CFCC08E-0004-1980-EF77-D354D6B4AFBE}"/>
              </a:ext>
            </a:extLst>
          </p:cNvPr>
          <p:cNvSpPr txBox="1"/>
          <p:nvPr userDrawn="1">
            <p:extLst>
              <p:ext uri="{1162E1C5-73C7-4A58-AE30-91384D911F3F}">
                <p184:classification xmlns:p184="http://schemas.microsoft.com/office/powerpoint/2018/4/main" val="hdr"/>
              </p:ext>
            </p:extLst>
          </p:nvPr>
        </p:nvSpPr>
        <p:spPr>
          <a:xfrm>
            <a:off x="10688638" y="63500"/>
            <a:ext cx="1474787" cy="152400"/>
          </a:xfrm>
          <a:prstGeom prst="rect">
            <a:avLst/>
          </a:prstGeom>
        </p:spPr>
        <p:txBody>
          <a:bodyPr horzOverflow="overflow" lIns="0" tIns="0" rIns="0" bIns="0">
            <a:spAutoFit/>
          </a:bodyPr>
          <a:lstStyle/>
          <a:p>
            <a:pPr algn="l"/>
            <a:r>
              <a:rPr lang="es-GT" sz="1000">
                <a:solidFill>
                  <a:srgbClr val="BDBDBD"/>
                </a:solidFill>
                <a:latin typeface="Arial" panose="020B0604020202020204" pitchFamily="34" charset="0"/>
                <a:cs typeface="Arial" panose="020B0604020202020204" pitchFamily="34" charset="0"/>
              </a:rPr>
              <a:t>DOCUMENTO INTERNO</a:t>
            </a:r>
          </a:p>
        </p:txBody>
      </p:sp>
    </p:spTree>
    <p:extLst>
      <p:ext uri="{BB962C8B-B14F-4D97-AF65-F5344CB8AC3E}">
        <p14:creationId xmlns:p14="http://schemas.microsoft.com/office/powerpoint/2010/main" val="5330601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4.png"/><Relationship Id="rId7" Type="http://schemas.openxmlformats.org/officeDocument/2006/relationships/image" Target="../media/image12.sv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4.svg"/></Relationships>
</file>

<file path=ppt/slides/_rels/slide12.xml.rels><?xml version="1.0" encoding="UTF-8" standalone="yes"?>
<Relationships xmlns="http://schemas.openxmlformats.org/package/2006/relationships"><Relationship Id="rId3" Type="http://schemas.openxmlformats.org/officeDocument/2006/relationships/hyperlink" Target="https://bantrabgf-my.sharepoint.com/:b:/g/personal/mariajose_chinchilla_bantrab_net_gt/EShxBcF1qxpPlqtLcboy438BlJopqhQdYh2fNbVuJNi6mQ?e=ihIJo7" TargetMode="External"/><Relationship Id="rId2" Type="http://schemas.openxmlformats.org/officeDocument/2006/relationships/image" Target="../media/image15.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6.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6.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6.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6.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6.pn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sv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16A01BD0-EB55-199F-56C2-59FD346A9BA6}"/>
              </a:ext>
            </a:extLst>
          </p:cNvPr>
          <p:cNvPicPr>
            <a:picLocks noChangeAspect="1"/>
          </p:cNvPicPr>
          <p:nvPr/>
        </p:nvPicPr>
        <p:blipFill rotWithShape="1">
          <a:blip r:embed="rId3">
            <a:alphaModFix amt="68000"/>
          </a:blip>
          <a:srcRect l="54717"/>
          <a:stretch/>
        </p:blipFill>
        <p:spPr>
          <a:xfrm>
            <a:off x="176893" y="-900872"/>
            <a:ext cx="3759002" cy="8659744"/>
          </a:xfrm>
          <a:prstGeom prst="rect">
            <a:avLst/>
          </a:prstGeom>
          <a:effectLst>
            <a:outerShdw blurRad="50800" dist="38100" dir="2700000" algn="tl" rotWithShape="0">
              <a:prstClr val="black">
                <a:alpha val="40000"/>
              </a:prstClr>
            </a:outerShdw>
            <a:reflection stA="46285" endPos="65000" dist="50800" dir="5400000" sy="-100000" algn="bl" rotWithShape="0"/>
          </a:effectLst>
        </p:spPr>
      </p:pic>
      <p:sp>
        <p:nvSpPr>
          <p:cNvPr id="2" name="Título 1">
            <a:extLst>
              <a:ext uri="{FF2B5EF4-FFF2-40B4-BE49-F238E27FC236}">
                <a16:creationId xmlns:a16="http://schemas.microsoft.com/office/drawing/2014/main" id="{EA89A8F3-DE9E-5B07-DDE3-7327C6DB6AB3}"/>
              </a:ext>
            </a:extLst>
          </p:cNvPr>
          <p:cNvSpPr>
            <a:spLocks noGrp="1"/>
          </p:cNvSpPr>
          <p:nvPr>
            <p:ph type="ctrTitle"/>
          </p:nvPr>
        </p:nvSpPr>
        <p:spPr>
          <a:xfrm>
            <a:off x="3249265" y="1261796"/>
            <a:ext cx="8255163" cy="1909763"/>
          </a:xfrm>
        </p:spPr>
        <p:txBody>
          <a:bodyPr>
            <a:noAutofit/>
          </a:bodyPr>
          <a:lstStyle/>
          <a:p>
            <a:pPr algn="l"/>
            <a:r>
              <a:rPr lang="es-ES" sz="4400" b="1" dirty="0">
                <a:solidFill>
                  <a:srgbClr val="00AFA9"/>
                </a:solidFill>
                <a:latin typeface="Arial Black" panose="020B0604020202020204" pitchFamily="34" charset="0"/>
                <a:cs typeface="Arial Black" panose="020B0604020202020204" pitchFamily="34" charset="0"/>
              </a:rPr>
              <a:t>Score de Riesgo: cambio de corte y eliminación de codeudor</a:t>
            </a:r>
            <a:endParaRPr lang="es-GT" sz="4400" b="1" dirty="0">
              <a:solidFill>
                <a:srgbClr val="00AFA9"/>
              </a:solidFill>
              <a:latin typeface="Arial Black" panose="020B0604020202020204" pitchFamily="34" charset="0"/>
              <a:cs typeface="Arial Black" panose="020B0604020202020204" pitchFamily="34" charset="0"/>
            </a:endParaRPr>
          </a:p>
        </p:txBody>
      </p:sp>
      <p:sp>
        <p:nvSpPr>
          <p:cNvPr id="3" name="Subtítulo 2">
            <a:extLst>
              <a:ext uri="{FF2B5EF4-FFF2-40B4-BE49-F238E27FC236}">
                <a16:creationId xmlns:a16="http://schemas.microsoft.com/office/drawing/2014/main" id="{03631384-DA6B-8308-BDA5-6A18208158FF}"/>
              </a:ext>
            </a:extLst>
          </p:cNvPr>
          <p:cNvSpPr>
            <a:spLocks noGrp="1"/>
          </p:cNvSpPr>
          <p:nvPr>
            <p:ph type="subTitle" idx="1"/>
          </p:nvPr>
        </p:nvSpPr>
        <p:spPr>
          <a:xfrm>
            <a:off x="3249264" y="3095215"/>
            <a:ext cx="7754357" cy="423424"/>
          </a:xfrm>
        </p:spPr>
        <p:txBody>
          <a:bodyPr>
            <a:noAutofit/>
          </a:bodyPr>
          <a:lstStyle/>
          <a:p>
            <a:pPr algn="l"/>
            <a:r>
              <a:rPr lang="es-ES" b="1" i="1" dirty="0">
                <a:solidFill>
                  <a:schemeClr val="tx1">
                    <a:lumMod val="75000"/>
                    <a:lumOff val="25000"/>
                  </a:schemeClr>
                </a:solidFill>
                <a:latin typeface="TT Interphases" panose="02000503020000020004" pitchFamily="2" charset="0"/>
                <a:cs typeface="Aharoni" panose="02010803020104030203" pitchFamily="2" charset="-79"/>
              </a:rPr>
              <a:t>Análisis y Simulaciones</a:t>
            </a:r>
            <a:endParaRPr lang="es-GT" b="1" i="1" dirty="0">
              <a:solidFill>
                <a:schemeClr val="tx1">
                  <a:lumMod val="75000"/>
                  <a:lumOff val="25000"/>
                </a:schemeClr>
              </a:solidFill>
              <a:latin typeface="TT Interphases" panose="02000503020000020004" pitchFamily="2" charset="0"/>
              <a:cs typeface="Aharoni" panose="02010803020104030203" pitchFamily="2" charset="-79"/>
            </a:endParaRPr>
          </a:p>
        </p:txBody>
      </p:sp>
      <p:grpSp>
        <p:nvGrpSpPr>
          <p:cNvPr id="16" name="Grupo 15">
            <a:extLst>
              <a:ext uri="{FF2B5EF4-FFF2-40B4-BE49-F238E27FC236}">
                <a16:creationId xmlns:a16="http://schemas.microsoft.com/office/drawing/2014/main" id="{E0B6E311-1F3E-1422-227F-796BB3F3627A}"/>
              </a:ext>
            </a:extLst>
          </p:cNvPr>
          <p:cNvGrpSpPr/>
          <p:nvPr/>
        </p:nvGrpSpPr>
        <p:grpSpPr>
          <a:xfrm rot="5400000">
            <a:off x="5528397" y="1838753"/>
            <a:ext cx="45719" cy="3988904"/>
            <a:chOff x="4126690" y="2712811"/>
            <a:chExt cx="45719" cy="3988904"/>
          </a:xfrm>
          <a:solidFill>
            <a:schemeClr val="tx1">
              <a:lumMod val="50000"/>
              <a:lumOff val="50000"/>
            </a:schemeClr>
          </a:solidFill>
        </p:grpSpPr>
        <p:cxnSp>
          <p:nvCxnSpPr>
            <p:cNvPr id="11" name="Conector recto 10">
              <a:extLst>
                <a:ext uri="{FF2B5EF4-FFF2-40B4-BE49-F238E27FC236}">
                  <a16:creationId xmlns:a16="http://schemas.microsoft.com/office/drawing/2014/main" id="{F34519C3-A201-037B-140C-C5A2938F4866}"/>
                </a:ext>
              </a:extLst>
            </p:cNvPr>
            <p:cNvCxnSpPr>
              <a:cxnSpLocks/>
            </p:cNvCxnSpPr>
            <p:nvPr/>
          </p:nvCxnSpPr>
          <p:spPr>
            <a:xfrm rot="16200000" flipH="1">
              <a:off x="2220219" y="4761243"/>
              <a:ext cx="3880945" cy="0"/>
            </a:xfrm>
            <a:prstGeom prst="line">
              <a:avLst/>
            </a:prstGeom>
            <a:grpFill/>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Rectángulo 13">
              <a:extLst>
                <a:ext uri="{FF2B5EF4-FFF2-40B4-BE49-F238E27FC236}">
                  <a16:creationId xmlns:a16="http://schemas.microsoft.com/office/drawing/2014/main" id="{D65C7212-17E7-5624-8DF9-72A3FCF8BCB9}"/>
                </a:ext>
              </a:extLst>
            </p:cNvPr>
            <p:cNvSpPr/>
            <p:nvPr/>
          </p:nvSpPr>
          <p:spPr>
            <a:xfrm>
              <a:off x="4126690" y="2712811"/>
              <a:ext cx="45719" cy="506171"/>
            </a:xfrm>
            <a:prstGeom prst="rect">
              <a:avLst/>
            </a:prstGeom>
            <a:grp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grpSp>
      <p:pic>
        <p:nvPicPr>
          <p:cNvPr id="21" name="Imagen 20">
            <a:extLst>
              <a:ext uri="{FF2B5EF4-FFF2-40B4-BE49-F238E27FC236}">
                <a16:creationId xmlns:a16="http://schemas.microsoft.com/office/drawing/2014/main" id="{0096B068-3144-2AFE-B936-97646E014232}"/>
              </a:ext>
            </a:extLst>
          </p:cNvPr>
          <p:cNvPicPr>
            <a:picLocks noChangeAspect="1"/>
          </p:cNvPicPr>
          <p:nvPr/>
        </p:nvPicPr>
        <p:blipFill>
          <a:blip r:embed="rId4"/>
          <a:stretch>
            <a:fillRect/>
          </a:stretch>
        </p:blipFill>
        <p:spPr>
          <a:xfrm>
            <a:off x="6216391" y="4494850"/>
            <a:ext cx="4220817" cy="1350661"/>
          </a:xfrm>
          <a:prstGeom prst="rect">
            <a:avLst/>
          </a:prstGeom>
        </p:spPr>
      </p:pic>
      <p:pic>
        <p:nvPicPr>
          <p:cNvPr id="4" name="Imagen 3">
            <a:extLst>
              <a:ext uri="{FF2B5EF4-FFF2-40B4-BE49-F238E27FC236}">
                <a16:creationId xmlns:a16="http://schemas.microsoft.com/office/drawing/2014/main" id="{C305093F-F5CB-8908-6E32-B0FDDFE37A46}"/>
              </a:ext>
            </a:extLst>
          </p:cNvPr>
          <p:cNvPicPr>
            <a:picLocks noChangeAspect="1"/>
          </p:cNvPicPr>
          <p:nvPr/>
        </p:nvPicPr>
        <p:blipFill>
          <a:blip r:embed="rId5"/>
          <a:stretch>
            <a:fillRect/>
          </a:stretch>
        </p:blipFill>
        <p:spPr>
          <a:xfrm>
            <a:off x="-8400" y="-336912"/>
            <a:ext cx="2976887" cy="7287678"/>
          </a:xfrm>
          <a:prstGeom prst="rect">
            <a:avLst/>
          </a:prstGeom>
        </p:spPr>
      </p:pic>
    </p:spTree>
    <p:extLst>
      <p:ext uri="{BB962C8B-B14F-4D97-AF65-F5344CB8AC3E}">
        <p14:creationId xmlns:p14="http://schemas.microsoft.com/office/powerpoint/2010/main" val="3573979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FA0F80-221D-036D-B11B-B82AD679F7FF}"/>
              </a:ext>
            </a:extLst>
          </p:cNvPr>
          <p:cNvSpPr>
            <a:spLocks noGrp="1"/>
          </p:cNvSpPr>
          <p:nvPr>
            <p:ph type="title"/>
          </p:nvPr>
        </p:nvSpPr>
        <p:spPr>
          <a:xfrm>
            <a:off x="704635" y="2368586"/>
            <a:ext cx="10515600" cy="1325563"/>
          </a:xfrm>
        </p:spPr>
        <p:txBody>
          <a:bodyPr>
            <a:normAutofit fontScale="90000"/>
          </a:bodyPr>
          <a:lstStyle/>
          <a:p>
            <a:pPr algn="ctr"/>
            <a:r>
              <a:rPr lang="es-ES" sz="6500" b="1" dirty="0">
                <a:solidFill>
                  <a:srgbClr val="00AFA9"/>
                </a:solidFill>
                <a:latin typeface="Arial Black" panose="020B0604020202020204" pitchFamily="34" charset="0"/>
              </a:rPr>
              <a:t>Justificación Técnica aplicable a ambos escenarios</a:t>
            </a:r>
            <a:endParaRPr lang="es-GT" sz="6500" b="1" dirty="0">
              <a:solidFill>
                <a:srgbClr val="00AFA9"/>
              </a:solidFill>
              <a:latin typeface="Arial Black" panose="020B0604020202020204" pitchFamily="34" charset="0"/>
            </a:endParaRPr>
          </a:p>
        </p:txBody>
      </p:sp>
    </p:spTree>
    <p:extLst>
      <p:ext uri="{BB962C8B-B14F-4D97-AF65-F5344CB8AC3E}">
        <p14:creationId xmlns:p14="http://schemas.microsoft.com/office/powerpoint/2010/main" val="43725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89A8F3-DE9E-5B07-DDE3-7327C6DB6AB3}"/>
              </a:ext>
            </a:extLst>
          </p:cNvPr>
          <p:cNvSpPr>
            <a:spLocks noGrp="1"/>
          </p:cNvSpPr>
          <p:nvPr>
            <p:ph type="ctrTitle"/>
          </p:nvPr>
        </p:nvSpPr>
        <p:spPr>
          <a:xfrm>
            <a:off x="539416" y="6270171"/>
            <a:ext cx="11652584" cy="587829"/>
          </a:xfrm>
          <a:solidFill>
            <a:srgbClr val="FCD900"/>
          </a:solidFill>
        </p:spPr>
        <p:txBody>
          <a:bodyPr>
            <a:normAutofit/>
          </a:bodyPr>
          <a:lstStyle/>
          <a:p>
            <a:pPr algn="r"/>
            <a:r>
              <a:rPr lang="es-ES" sz="2500" b="1">
                <a:solidFill>
                  <a:schemeClr val="tx1">
                    <a:lumMod val="75000"/>
                    <a:lumOff val="25000"/>
                  </a:schemeClr>
                </a:solidFill>
                <a:latin typeface="TT Interphases" panose="02000503020000020004" pitchFamily="2" charset="0"/>
                <a:cs typeface="Aharoni" panose="02010803020104030203" pitchFamily="2" charset="-79"/>
              </a:rPr>
              <a:t>Justificación Técnica</a:t>
            </a:r>
            <a:endParaRPr lang="es-GT" sz="2500" b="1">
              <a:solidFill>
                <a:schemeClr val="tx1">
                  <a:lumMod val="75000"/>
                  <a:lumOff val="25000"/>
                </a:schemeClr>
              </a:solidFill>
              <a:latin typeface="TT Interphases" panose="02000503020000020004" pitchFamily="2" charset="0"/>
              <a:cs typeface="Aharoni" panose="02010803020104030203" pitchFamily="2" charset="-79"/>
            </a:endParaRPr>
          </a:p>
        </p:txBody>
      </p:sp>
      <p:pic>
        <p:nvPicPr>
          <p:cNvPr id="5" name="Imagen 4">
            <a:extLst>
              <a:ext uri="{FF2B5EF4-FFF2-40B4-BE49-F238E27FC236}">
                <a16:creationId xmlns:a16="http://schemas.microsoft.com/office/drawing/2014/main" id="{7FF3BA7E-F89E-5BD9-373F-353E52B5C66A}"/>
              </a:ext>
            </a:extLst>
          </p:cNvPr>
          <p:cNvPicPr>
            <a:picLocks noChangeAspect="1"/>
          </p:cNvPicPr>
          <p:nvPr/>
        </p:nvPicPr>
        <p:blipFill rotWithShape="1">
          <a:blip r:embed="rId3">
            <a:alphaModFix/>
          </a:blip>
          <a:srcRect l="6267" t="22300" r="14876" b="66086"/>
          <a:stretch/>
        </p:blipFill>
        <p:spPr>
          <a:xfrm rot="10800000">
            <a:off x="6096000" y="6270170"/>
            <a:ext cx="3798403" cy="566766"/>
          </a:xfrm>
          <a:prstGeom prst="rect">
            <a:avLst/>
          </a:prstGeom>
        </p:spPr>
      </p:pic>
      <p:sp>
        <p:nvSpPr>
          <p:cNvPr id="13" name="Título 1">
            <a:extLst>
              <a:ext uri="{FF2B5EF4-FFF2-40B4-BE49-F238E27FC236}">
                <a16:creationId xmlns:a16="http://schemas.microsoft.com/office/drawing/2014/main" id="{E953D84D-6EBC-DD85-90C3-B04FA4D925BA}"/>
              </a:ext>
            </a:extLst>
          </p:cNvPr>
          <p:cNvSpPr txBox="1">
            <a:spLocks/>
          </p:cNvSpPr>
          <p:nvPr/>
        </p:nvSpPr>
        <p:spPr>
          <a:xfrm>
            <a:off x="0" y="6270171"/>
            <a:ext cx="535577" cy="587829"/>
          </a:xfrm>
          <a:prstGeom prst="rect">
            <a:avLst/>
          </a:prstGeom>
          <a:solidFill>
            <a:srgbClr val="00B6B0"/>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GT" sz="1100" b="1">
                <a:solidFill>
                  <a:schemeClr val="bg1">
                    <a:lumMod val="95000"/>
                  </a:schemeClr>
                </a:solidFill>
                <a:latin typeface="TT Interphases" panose="02000503020000020004" pitchFamily="2" charset="0"/>
                <a:cs typeface="Aharoni" panose="02010803020104030203" pitchFamily="2" charset="-79"/>
              </a:rPr>
              <a:t>01</a:t>
            </a:r>
          </a:p>
        </p:txBody>
      </p:sp>
      <p:pic>
        <p:nvPicPr>
          <p:cNvPr id="6" name="Imagen 5">
            <a:extLst>
              <a:ext uri="{FF2B5EF4-FFF2-40B4-BE49-F238E27FC236}">
                <a16:creationId xmlns:a16="http://schemas.microsoft.com/office/drawing/2014/main" id="{DCB364AF-682A-5667-CD1D-29E9033B99FF}"/>
              </a:ext>
            </a:extLst>
          </p:cNvPr>
          <p:cNvPicPr>
            <a:picLocks noChangeAspect="1"/>
          </p:cNvPicPr>
          <p:nvPr/>
        </p:nvPicPr>
        <p:blipFill>
          <a:blip r:embed="rId4">
            <a:biLevel thresh="75000"/>
            <a:alphaModFix amt="55000"/>
          </a:blip>
          <a:stretch>
            <a:fillRect/>
          </a:stretch>
        </p:blipFill>
        <p:spPr>
          <a:xfrm>
            <a:off x="1434144" y="6425106"/>
            <a:ext cx="2573219" cy="277958"/>
          </a:xfrm>
          <a:prstGeom prst="rect">
            <a:avLst/>
          </a:prstGeom>
        </p:spPr>
      </p:pic>
      <p:grpSp>
        <p:nvGrpSpPr>
          <p:cNvPr id="14" name="Grupo 13">
            <a:extLst>
              <a:ext uri="{FF2B5EF4-FFF2-40B4-BE49-F238E27FC236}">
                <a16:creationId xmlns:a16="http://schemas.microsoft.com/office/drawing/2014/main" id="{71CC595B-9896-375F-8DDF-AFB4ACC7D8F9}"/>
              </a:ext>
            </a:extLst>
          </p:cNvPr>
          <p:cNvGrpSpPr/>
          <p:nvPr/>
        </p:nvGrpSpPr>
        <p:grpSpPr>
          <a:xfrm>
            <a:off x="-63031" y="573113"/>
            <a:ext cx="1948069" cy="45719"/>
            <a:chOff x="-63031" y="999105"/>
            <a:chExt cx="1948069" cy="45719"/>
          </a:xfrm>
        </p:grpSpPr>
        <p:cxnSp>
          <p:nvCxnSpPr>
            <p:cNvPr id="8" name="Conector recto 7">
              <a:extLst>
                <a:ext uri="{FF2B5EF4-FFF2-40B4-BE49-F238E27FC236}">
                  <a16:creationId xmlns:a16="http://schemas.microsoft.com/office/drawing/2014/main" id="{4FD9B949-7337-93F2-C961-15B3D43927AF}"/>
                </a:ext>
              </a:extLst>
            </p:cNvPr>
            <p:cNvCxnSpPr>
              <a:cxnSpLocks/>
            </p:cNvCxnSpPr>
            <p:nvPr/>
          </p:nvCxnSpPr>
          <p:spPr>
            <a:xfrm rot="16200000">
              <a:off x="911004" y="70789"/>
              <a:ext cx="0" cy="1948069"/>
            </a:xfrm>
            <a:prstGeom prst="line">
              <a:avLst/>
            </a:prstGeom>
            <a:solidFill>
              <a:schemeClr val="bg1">
                <a:lumMod val="75000"/>
              </a:schemeClr>
            </a:solidFill>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ángulo 8">
              <a:extLst>
                <a:ext uri="{FF2B5EF4-FFF2-40B4-BE49-F238E27FC236}">
                  <a16:creationId xmlns:a16="http://schemas.microsoft.com/office/drawing/2014/main" id="{F96A5C77-ED22-CA33-A2CD-1742B24A42E1}"/>
                </a:ext>
              </a:extLst>
            </p:cNvPr>
            <p:cNvSpPr/>
            <p:nvPr/>
          </p:nvSpPr>
          <p:spPr>
            <a:xfrm rot="16200000">
              <a:off x="1609093" y="768879"/>
              <a:ext cx="45719" cy="506171"/>
            </a:xfrm>
            <a:prstGeom prst="rect">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grpSp>
      <p:pic>
        <p:nvPicPr>
          <p:cNvPr id="11" name="Imagen 10">
            <a:extLst>
              <a:ext uri="{FF2B5EF4-FFF2-40B4-BE49-F238E27FC236}">
                <a16:creationId xmlns:a16="http://schemas.microsoft.com/office/drawing/2014/main" id="{752C46AD-0FA7-05BA-1100-CCB73E767440}"/>
              </a:ext>
            </a:extLst>
          </p:cNvPr>
          <p:cNvPicPr>
            <a:picLocks noChangeAspect="1"/>
          </p:cNvPicPr>
          <p:nvPr/>
        </p:nvPicPr>
        <p:blipFill>
          <a:blip r:embed="rId5">
            <a:duotone>
              <a:schemeClr val="accent3">
                <a:shade val="45000"/>
                <a:satMod val="135000"/>
              </a:schemeClr>
              <a:prstClr val="white"/>
            </a:duotone>
          </a:blip>
          <a:stretch>
            <a:fillRect/>
          </a:stretch>
        </p:blipFill>
        <p:spPr>
          <a:xfrm>
            <a:off x="193587" y="64469"/>
            <a:ext cx="1691451" cy="542110"/>
          </a:xfrm>
          <a:prstGeom prst="rect">
            <a:avLst/>
          </a:prstGeom>
        </p:spPr>
      </p:pic>
      <p:grpSp>
        <p:nvGrpSpPr>
          <p:cNvPr id="28" name="Grupo 27">
            <a:extLst>
              <a:ext uri="{FF2B5EF4-FFF2-40B4-BE49-F238E27FC236}">
                <a16:creationId xmlns:a16="http://schemas.microsoft.com/office/drawing/2014/main" id="{0E9EB9AB-4671-225A-6FF0-8EA39A742D16}"/>
              </a:ext>
            </a:extLst>
          </p:cNvPr>
          <p:cNvGrpSpPr/>
          <p:nvPr/>
        </p:nvGrpSpPr>
        <p:grpSpPr>
          <a:xfrm>
            <a:off x="535577" y="1084881"/>
            <a:ext cx="9263374" cy="666198"/>
            <a:chOff x="764204" y="3769601"/>
            <a:chExt cx="9263374" cy="666198"/>
          </a:xfrm>
        </p:grpSpPr>
        <p:sp>
          <p:nvSpPr>
            <p:cNvPr id="16" name="Rectángulo 15">
              <a:extLst>
                <a:ext uri="{FF2B5EF4-FFF2-40B4-BE49-F238E27FC236}">
                  <a16:creationId xmlns:a16="http://schemas.microsoft.com/office/drawing/2014/main" id="{EE0C1C36-4DE4-4CB1-50AD-8609EA05D8DE}"/>
                </a:ext>
              </a:extLst>
            </p:cNvPr>
            <p:cNvSpPr/>
            <p:nvPr/>
          </p:nvSpPr>
          <p:spPr>
            <a:xfrm>
              <a:off x="1809499" y="3944388"/>
              <a:ext cx="8218079" cy="491411"/>
            </a:xfrm>
            <a:prstGeom prst="rect">
              <a:avLst/>
            </a:prstGeom>
            <a:solidFill>
              <a:srgbClr val="FCD9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a:solidFill>
                    <a:schemeClr val="tx1"/>
                  </a:solidFill>
                  <a:latin typeface="TT Interphases" panose="02000503020000020004"/>
                </a:rPr>
                <a:t>Analizar comportamiento de clientes</a:t>
              </a:r>
              <a:endParaRPr lang="es-GT" sz="2000">
                <a:solidFill>
                  <a:schemeClr val="tx1"/>
                </a:solidFill>
                <a:latin typeface="TT Interphases" panose="02000503020000020004"/>
              </a:endParaRPr>
            </a:p>
          </p:txBody>
        </p:sp>
        <p:pic>
          <p:nvPicPr>
            <p:cNvPr id="15" name="Gráfico 14" descr="Cabeza con engranajes con relleno sólido">
              <a:extLst>
                <a:ext uri="{FF2B5EF4-FFF2-40B4-BE49-F238E27FC236}">
                  <a16:creationId xmlns:a16="http://schemas.microsoft.com/office/drawing/2014/main" id="{D75505E1-28B4-0444-9978-D68BA9700E4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64204" y="3769601"/>
              <a:ext cx="666198" cy="666198"/>
            </a:xfrm>
            <a:prstGeom prst="rect">
              <a:avLst/>
            </a:prstGeom>
          </p:spPr>
        </p:pic>
      </p:grpSp>
      <p:sp>
        <p:nvSpPr>
          <p:cNvPr id="3" name="CuadroTexto 2">
            <a:extLst>
              <a:ext uri="{FF2B5EF4-FFF2-40B4-BE49-F238E27FC236}">
                <a16:creationId xmlns:a16="http://schemas.microsoft.com/office/drawing/2014/main" id="{37D2D4DE-8556-AAD6-22CC-722ECE097B59}"/>
              </a:ext>
            </a:extLst>
          </p:cNvPr>
          <p:cNvSpPr txBox="1"/>
          <p:nvPr/>
        </p:nvSpPr>
        <p:spPr>
          <a:xfrm>
            <a:off x="0" y="99156"/>
            <a:ext cx="13035693" cy="646331"/>
          </a:xfrm>
          <a:prstGeom prst="rect">
            <a:avLst/>
          </a:prstGeom>
          <a:noFill/>
        </p:spPr>
        <p:txBody>
          <a:bodyPr wrap="square" rtlCol="0">
            <a:spAutoFit/>
          </a:bodyPr>
          <a:lstStyle/>
          <a:p>
            <a:pPr algn="ctr"/>
            <a:r>
              <a:rPr lang="es-ES" sz="3600">
                <a:solidFill>
                  <a:srgbClr val="00B6B0"/>
                </a:solidFill>
                <a:latin typeface="Arial Black" panose="020B0A04020102020204" pitchFamily="34" charset="0"/>
              </a:rPr>
              <a:t>Justificación Técnica</a:t>
            </a:r>
            <a:endParaRPr lang="es-GT" sz="3600">
              <a:solidFill>
                <a:srgbClr val="00B6B0"/>
              </a:solidFill>
              <a:latin typeface="Arial Black" panose="020B0A04020102020204" pitchFamily="34" charset="0"/>
            </a:endParaRPr>
          </a:p>
        </p:txBody>
      </p:sp>
      <p:grpSp>
        <p:nvGrpSpPr>
          <p:cNvPr id="24" name="Grupo 23">
            <a:extLst>
              <a:ext uri="{FF2B5EF4-FFF2-40B4-BE49-F238E27FC236}">
                <a16:creationId xmlns:a16="http://schemas.microsoft.com/office/drawing/2014/main" id="{7DE7A798-D140-E5D1-D844-812066599266}"/>
              </a:ext>
            </a:extLst>
          </p:cNvPr>
          <p:cNvGrpSpPr/>
          <p:nvPr/>
        </p:nvGrpSpPr>
        <p:grpSpPr>
          <a:xfrm>
            <a:off x="535577" y="3688751"/>
            <a:ext cx="9263374" cy="666000"/>
            <a:chOff x="764204" y="1134437"/>
            <a:chExt cx="9263374" cy="666000"/>
          </a:xfrm>
        </p:grpSpPr>
        <p:pic>
          <p:nvPicPr>
            <p:cNvPr id="19" name="Gráfico 18" descr="Monitor con relleno sólido">
              <a:extLst>
                <a:ext uri="{FF2B5EF4-FFF2-40B4-BE49-F238E27FC236}">
                  <a16:creationId xmlns:a16="http://schemas.microsoft.com/office/drawing/2014/main" id="{F5CD7F51-8170-7652-8007-ACBE21E8B62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64204" y="1134437"/>
              <a:ext cx="666000" cy="666000"/>
            </a:xfrm>
            <a:prstGeom prst="rect">
              <a:avLst/>
            </a:prstGeom>
          </p:spPr>
        </p:pic>
        <p:sp>
          <p:nvSpPr>
            <p:cNvPr id="20" name="Rectángulo 19">
              <a:extLst>
                <a:ext uri="{FF2B5EF4-FFF2-40B4-BE49-F238E27FC236}">
                  <a16:creationId xmlns:a16="http://schemas.microsoft.com/office/drawing/2014/main" id="{709AA2C5-81CA-E941-0317-08F91BAC8770}"/>
                </a:ext>
              </a:extLst>
            </p:cNvPr>
            <p:cNvSpPr/>
            <p:nvPr/>
          </p:nvSpPr>
          <p:spPr>
            <a:xfrm>
              <a:off x="1809498" y="1255914"/>
              <a:ext cx="8218080" cy="491411"/>
            </a:xfrm>
            <a:prstGeom prst="rect">
              <a:avLst/>
            </a:prstGeom>
            <a:solidFill>
              <a:srgbClr val="FCD9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solidFill>
                    <a:schemeClr val="tx1"/>
                  </a:solidFill>
                  <a:latin typeface="TT Interphases" panose="02000503020000020004"/>
                </a:rPr>
                <a:t>Cálculo de estimadores poblacionales</a:t>
              </a:r>
              <a:endParaRPr lang="es-GT" sz="2000" dirty="0">
                <a:solidFill>
                  <a:schemeClr val="tx1"/>
                </a:solidFill>
                <a:latin typeface="TT Interphases" panose="02000503020000020004"/>
              </a:endParaRPr>
            </a:p>
          </p:txBody>
        </p:sp>
      </p:grpSp>
      <p:sp>
        <p:nvSpPr>
          <p:cNvPr id="4" name="CuadroTexto 3">
            <a:extLst>
              <a:ext uri="{FF2B5EF4-FFF2-40B4-BE49-F238E27FC236}">
                <a16:creationId xmlns:a16="http://schemas.microsoft.com/office/drawing/2014/main" id="{4AACECE3-CB42-CF7A-1932-38397625644C}"/>
              </a:ext>
            </a:extLst>
          </p:cNvPr>
          <p:cNvSpPr txBox="1"/>
          <p:nvPr/>
        </p:nvSpPr>
        <p:spPr>
          <a:xfrm>
            <a:off x="1631951" y="4590734"/>
            <a:ext cx="9001801" cy="1477328"/>
          </a:xfrm>
          <a:prstGeom prst="rect">
            <a:avLst/>
          </a:prstGeom>
          <a:noFill/>
        </p:spPr>
        <p:txBody>
          <a:bodyPr wrap="square">
            <a:spAutoFit/>
          </a:bodyPr>
          <a:lstStyle/>
          <a:p>
            <a:pPr algn="just" rtl="0"/>
            <a:r>
              <a:rPr lang="es-ES" dirty="0">
                <a:latin typeface="Arial" panose="020B0604020202020204" pitchFamily="34" charset="0"/>
                <a:cs typeface="Arial" panose="020B0604020202020204" pitchFamily="34" charset="0"/>
              </a:rPr>
              <a:t>Utilizando estimadores insesgados de mínima varianza, así como Teoría de Probabilidad Estadística, encontrar estimadores para los parámetros poblacionales que se desean medir (nueva proporción de mora, cantidad de nuevos clientes, desembolso neto promedio y total ante los cambios). Programar los estimadores y aplicarlos al conjunto de datos.</a:t>
            </a:r>
          </a:p>
        </p:txBody>
      </p:sp>
      <p:sp>
        <p:nvSpPr>
          <p:cNvPr id="10" name="CuadroTexto 9">
            <a:extLst>
              <a:ext uri="{FF2B5EF4-FFF2-40B4-BE49-F238E27FC236}">
                <a16:creationId xmlns:a16="http://schemas.microsoft.com/office/drawing/2014/main" id="{834D535C-C490-307A-BA56-2C9C908756F2}"/>
              </a:ext>
            </a:extLst>
          </p:cNvPr>
          <p:cNvSpPr txBox="1"/>
          <p:nvPr/>
        </p:nvSpPr>
        <p:spPr>
          <a:xfrm>
            <a:off x="1631952" y="1932558"/>
            <a:ext cx="8758989" cy="1200329"/>
          </a:xfrm>
          <a:prstGeom prst="rect">
            <a:avLst/>
          </a:prstGeom>
          <a:noFill/>
        </p:spPr>
        <p:txBody>
          <a:bodyPr wrap="square" rtlCol="0">
            <a:spAutoFit/>
          </a:bodyPr>
          <a:lstStyle/>
          <a:p>
            <a:pPr algn="just"/>
            <a:r>
              <a:rPr lang="es-ES" dirty="0">
                <a:latin typeface="Arial" panose="020B0604020202020204" pitchFamily="34" charset="0"/>
                <a:cs typeface="Arial" panose="020B0604020202020204" pitchFamily="34" charset="0"/>
              </a:rPr>
              <a:t>Se utilizaron técnicas gráficas y el uso de algunos estadísticos de resumen para entender a la muestra. Se calculó la proporción de mora, la distribución acumulada de clientes por score, la razón entre clientes morosos y no morosos por percentil de puntaje de Score, entre otros.</a:t>
            </a:r>
            <a:endParaRPr lang="es-G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73636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AD15CC-7A2F-3AAA-C80A-D501E14053AB}"/>
              </a:ext>
            </a:extLst>
          </p:cNvPr>
          <p:cNvSpPr>
            <a:spLocks noGrp="1"/>
          </p:cNvSpPr>
          <p:nvPr>
            <p:ph type="title"/>
          </p:nvPr>
        </p:nvSpPr>
        <p:spPr/>
        <p:txBody>
          <a:bodyPr/>
          <a:lstStyle/>
          <a:p>
            <a:r>
              <a:rPr lang="es-ES" sz="3600" dirty="0">
                <a:solidFill>
                  <a:srgbClr val="00B6B0"/>
                </a:solidFill>
                <a:latin typeface="Arial Black" panose="020B0A04020102020204" pitchFamily="34" charset="0"/>
                <a:ea typeface="+mn-ea"/>
                <a:cs typeface="+mn-cs"/>
              </a:rPr>
              <a:t>Para más información, mira nuestro manual técnico:</a:t>
            </a:r>
            <a:endParaRPr lang="es-GT" sz="3600" dirty="0">
              <a:solidFill>
                <a:srgbClr val="00B6B0"/>
              </a:solidFill>
              <a:latin typeface="Arial Black" panose="020B0A04020102020204" pitchFamily="34" charset="0"/>
              <a:ea typeface="+mn-ea"/>
              <a:cs typeface="+mn-cs"/>
            </a:endParaRPr>
          </a:p>
        </p:txBody>
      </p:sp>
      <p:pic>
        <p:nvPicPr>
          <p:cNvPr id="5" name="Imagen 4">
            <a:extLst>
              <a:ext uri="{FF2B5EF4-FFF2-40B4-BE49-F238E27FC236}">
                <a16:creationId xmlns:a16="http://schemas.microsoft.com/office/drawing/2014/main" id="{67F321E4-4613-8629-4DD5-C3367B94C8F1}"/>
              </a:ext>
            </a:extLst>
          </p:cNvPr>
          <p:cNvPicPr>
            <a:picLocks noChangeAspect="1"/>
          </p:cNvPicPr>
          <p:nvPr/>
        </p:nvPicPr>
        <p:blipFill>
          <a:blip r:embed="rId2"/>
          <a:stretch>
            <a:fillRect/>
          </a:stretch>
        </p:blipFill>
        <p:spPr>
          <a:xfrm>
            <a:off x="1217314" y="2053873"/>
            <a:ext cx="9004830" cy="4130937"/>
          </a:xfrm>
          <a:prstGeom prst="rect">
            <a:avLst/>
          </a:prstGeom>
        </p:spPr>
      </p:pic>
      <p:sp>
        <p:nvSpPr>
          <p:cNvPr id="7" name="Rectangle 1">
            <a:extLst>
              <a:ext uri="{FF2B5EF4-FFF2-40B4-BE49-F238E27FC236}">
                <a16:creationId xmlns:a16="http://schemas.microsoft.com/office/drawing/2014/main" id="{C275CBFD-B0FB-909B-1BF1-71C5F47FD3A3}"/>
              </a:ext>
            </a:extLst>
          </p:cNvPr>
          <p:cNvSpPr>
            <a:spLocks noChangeArrowheads="1"/>
          </p:cNvSpPr>
          <p:nvPr/>
        </p:nvSpPr>
        <p:spPr bwMode="auto">
          <a:xfrm>
            <a:off x="7858033" y="1408096"/>
            <a:ext cx="26363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GT" altLang="es-GT" sz="1800" b="0" i="0" u="none" strike="noStrike" cap="none" normalizeH="0" baseline="0">
                <a:ln>
                  <a:noFill/>
                </a:ln>
                <a:solidFill>
                  <a:schemeClr val="tx1"/>
                </a:solidFill>
                <a:effectLst/>
                <a:latin typeface="Arial" panose="020B0604020202020204" pitchFamily="34" charset="0"/>
                <a:hlinkClick r:id="rId3"/>
              </a:rPr>
              <a:t>Análisis_Scores (2).pdf</a:t>
            </a:r>
            <a:endParaRPr kumimoji="0" lang="es-GT" altLang="es-GT" sz="1800" b="0" i="0" u="none" strike="noStrike" cap="none" normalizeH="0" baseline="0">
              <a:ln>
                <a:noFill/>
              </a:ln>
              <a:solidFill>
                <a:schemeClr val="tx1"/>
              </a:solidFill>
              <a:effectLst/>
              <a:latin typeface="Arial" panose="020B0604020202020204" pitchFamily="34" charset="0"/>
            </a:endParaRPr>
          </a:p>
        </p:txBody>
      </p:sp>
      <p:pic>
        <p:nvPicPr>
          <p:cNvPr id="1027" name="Picture 3" descr="Haga Clic En El Botón Con El Puntero De La Mano Haciendo Clic Haga Clic Aquí,  Botón Web Cursor De Clic Con El Dedo De La Mano Del Ilustración del Vector -">
            <a:extLst>
              <a:ext uri="{FF2B5EF4-FFF2-40B4-BE49-F238E27FC236}">
                <a16:creationId xmlns:a16="http://schemas.microsoft.com/office/drawing/2014/main" id="{3FD78282-0861-8872-C43A-35A77AFF7C60}"/>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7290" b="75939" l="25541" r="84522">
                        <a14:foregroundMark x1="26606" y1="27273" x2="47706" y2="19048"/>
                        <a14:foregroundMark x1="30734" y1="29004" x2="52294" y2="50216"/>
                        <a14:foregroundMark x1="52294" y1="50216" x2="60092" y2="48485"/>
                        <a14:foregroundMark x1="48165" y1="51082" x2="77064" y2="48052"/>
                        <a14:foregroundMark x1="77064" y1="48052" x2="44954" y2="60173"/>
                        <a14:foregroundMark x1="44954" y1="60173" x2="67890" y2="58874"/>
                        <a14:foregroundMark x1="67890" y1="58874" x2="40367" y2="70563"/>
                        <a14:foregroundMark x1="40367" y1="70563" x2="74312" y2="67965"/>
                        <a14:foregroundMark x1="74312" y1="67965" x2="76606" y2="62771"/>
                        <a14:foregroundMark x1="27064" y1="50216" x2="41284" y2="21212"/>
                        <a14:foregroundMark x1="41284" y1="21212" x2="49541" y2="24242"/>
                      </a14:backgroundRemoval>
                    </a14:imgEffect>
                  </a14:imgLayer>
                </a14:imgProps>
              </a:ext>
              <a:ext uri="{28A0092B-C50C-407E-A947-70E740481C1C}">
                <a14:useLocalDpi xmlns:a14="http://schemas.microsoft.com/office/drawing/2010/main" val="0"/>
              </a:ext>
            </a:extLst>
          </a:blip>
          <a:srcRect l="18168" t="9959" r="8106" b="16730"/>
          <a:stretch/>
        </p:blipFill>
        <p:spPr bwMode="auto">
          <a:xfrm>
            <a:off x="10447385" y="1479267"/>
            <a:ext cx="828295" cy="872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0964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89A8F3-DE9E-5B07-DDE3-7327C6DB6AB3}"/>
              </a:ext>
            </a:extLst>
          </p:cNvPr>
          <p:cNvSpPr>
            <a:spLocks noGrp="1"/>
          </p:cNvSpPr>
          <p:nvPr>
            <p:ph type="ctrTitle"/>
          </p:nvPr>
        </p:nvSpPr>
        <p:spPr>
          <a:xfrm>
            <a:off x="539416" y="6270171"/>
            <a:ext cx="11652584" cy="587829"/>
          </a:xfrm>
          <a:solidFill>
            <a:srgbClr val="FCD900"/>
          </a:solidFill>
        </p:spPr>
        <p:txBody>
          <a:bodyPr>
            <a:normAutofit/>
          </a:bodyPr>
          <a:lstStyle/>
          <a:p>
            <a:pPr algn="r"/>
            <a:r>
              <a:rPr lang="es-ES" sz="2500" b="1">
                <a:solidFill>
                  <a:schemeClr val="tx1">
                    <a:lumMod val="75000"/>
                    <a:lumOff val="25000"/>
                  </a:schemeClr>
                </a:solidFill>
                <a:latin typeface="TT Interphases" panose="02000503020000020004" pitchFamily="2" charset="0"/>
                <a:cs typeface="Aharoni" panose="02010803020104030203" pitchFamily="2" charset="-79"/>
              </a:rPr>
              <a:t>Escenarios</a:t>
            </a:r>
            <a:endParaRPr lang="es-GT" sz="2500" b="1">
              <a:solidFill>
                <a:schemeClr val="tx1">
                  <a:lumMod val="75000"/>
                  <a:lumOff val="25000"/>
                </a:schemeClr>
              </a:solidFill>
              <a:latin typeface="TT Interphases" panose="02000503020000020004" pitchFamily="2" charset="0"/>
              <a:cs typeface="Aharoni" panose="02010803020104030203" pitchFamily="2" charset="-79"/>
            </a:endParaRPr>
          </a:p>
        </p:txBody>
      </p:sp>
      <p:pic>
        <p:nvPicPr>
          <p:cNvPr id="5" name="Imagen 4">
            <a:extLst>
              <a:ext uri="{FF2B5EF4-FFF2-40B4-BE49-F238E27FC236}">
                <a16:creationId xmlns:a16="http://schemas.microsoft.com/office/drawing/2014/main" id="{7FF3BA7E-F89E-5BD9-373F-353E52B5C66A}"/>
              </a:ext>
            </a:extLst>
          </p:cNvPr>
          <p:cNvPicPr>
            <a:picLocks noChangeAspect="1"/>
          </p:cNvPicPr>
          <p:nvPr/>
        </p:nvPicPr>
        <p:blipFill rotWithShape="1">
          <a:blip r:embed="rId3">
            <a:alphaModFix/>
          </a:blip>
          <a:srcRect l="6267" t="22300" r="14876" b="66086"/>
          <a:stretch/>
        </p:blipFill>
        <p:spPr>
          <a:xfrm rot="10800000">
            <a:off x="6096000" y="6270170"/>
            <a:ext cx="3798403" cy="566766"/>
          </a:xfrm>
          <a:prstGeom prst="rect">
            <a:avLst/>
          </a:prstGeom>
        </p:spPr>
      </p:pic>
      <p:sp>
        <p:nvSpPr>
          <p:cNvPr id="13" name="Título 1">
            <a:extLst>
              <a:ext uri="{FF2B5EF4-FFF2-40B4-BE49-F238E27FC236}">
                <a16:creationId xmlns:a16="http://schemas.microsoft.com/office/drawing/2014/main" id="{E953D84D-6EBC-DD85-90C3-B04FA4D925BA}"/>
              </a:ext>
            </a:extLst>
          </p:cNvPr>
          <p:cNvSpPr txBox="1">
            <a:spLocks/>
          </p:cNvSpPr>
          <p:nvPr/>
        </p:nvSpPr>
        <p:spPr>
          <a:xfrm>
            <a:off x="0" y="6270171"/>
            <a:ext cx="535577" cy="587829"/>
          </a:xfrm>
          <a:prstGeom prst="rect">
            <a:avLst/>
          </a:prstGeom>
          <a:solidFill>
            <a:srgbClr val="00B6B0"/>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GT" sz="1100" b="1">
                <a:solidFill>
                  <a:schemeClr val="bg1">
                    <a:lumMod val="95000"/>
                  </a:schemeClr>
                </a:solidFill>
                <a:latin typeface="TT Interphases" panose="02000503020000020004" pitchFamily="2" charset="0"/>
                <a:cs typeface="Aharoni" panose="02010803020104030203" pitchFamily="2" charset="-79"/>
              </a:rPr>
              <a:t>01</a:t>
            </a:r>
          </a:p>
        </p:txBody>
      </p:sp>
      <p:pic>
        <p:nvPicPr>
          <p:cNvPr id="6" name="Imagen 5">
            <a:extLst>
              <a:ext uri="{FF2B5EF4-FFF2-40B4-BE49-F238E27FC236}">
                <a16:creationId xmlns:a16="http://schemas.microsoft.com/office/drawing/2014/main" id="{DCB364AF-682A-5667-CD1D-29E9033B99FF}"/>
              </a:ext>
            </a:extLst>
          </p:cNvPr>
          <p:cNvPicPr>
            <a:picLocks noChangeAspect="1"/>
          </p:cNvPicPr>
          <p:nvPr/>
        </p:nvPicPr>
        <p:blipFill>
          <a:blip r:embed="rId4">
            <a:biLevel thresh="75000"/>
            <a:alphaModFix amt="55000"/>
          </a:blip>
          <a:stretch>
            <a:fillRect/>
          </a:stretch>
        </p:blipFill>
        <p:spPr>
          <a:xfrm>
            <a:off x="1434144" y="6425106"/>
            <a:ext cx="2573219" cy="277958"/>
          </a:xfrm>
          <a:prstGeom prst="rect">
            <a:avLst/>
          </a:prstGeom>
        </p:spPr>
      </p:pic>
      <p:grpSp>
        <p:nvGrpSpPr>
          <p:cNvPr id="14" name="Grupo 13">
            <a:extLst>
              <a:ext uri="{FF2B5EF4-FFF2-40B4-BE49-F238E27FC236}">
                <a16:creationId xmlns:a16="http://schemas.microsoft.com/office/drawing/2014/main" id="{71CC595B-9896-375F-8DDF-AFB4ACC7D8F9}"/>
              </a:ext>
            </a:extLst>
          </p:cNvPr>
          <p:cNvGrpSpPr/>
          <p:nvPr/>
        </p:nvGrpSpPr>
        <p:grpSpPr>
          <a:xfrm>
            <a:off x="-63031" y="573113"/>
            <a:ext cx="1948069" cy="45719"/>
            <a:chOff x="-63031" y="999105"/>
            <a:chExt cx="1948069" cy="45719"/>
          </a:xfrm>
        </p:grpSpPr>
        <p:cxnSp>
          <p:nvCxnSpPr>
            <p:cNvPr id="8" name="Conector recto 7">
              <a:extLst>
                <a:ext uri="{FF2B5EF4-FFF2-40B4-BE49-F238E27FC236}">
                  <a16:creationId xmlns:a16="http://schemas.microsoft.com/office/drawing/2014/main" id="{4FD9B949-7337-93F2-C961-15B3D43927AF}"/>
                </a:ext>
              </a:extLst>
            </p:cNvPr>
            <p:cNvCxnSpPr>
              <a:cxnSpLocks/>
            </p:cNvCxnSpPr>
            <p:nvPr/>
          </p:nvCxnSpPr>
          <p:spPr>
            <a:xfrm rot="16200000">
              <a:off x="911004" y="70789"/>
              <a:ext cx="0" cy="1948069"/>
            </a:xfrm>
            <a:prstGeom prst="line">
              <a:avLst/>
            </a:prstGeom>
            <a:solidFill>
              <a:schemeClr val="bg1">
                <a:lumMod val="75000"/>
              </a:schemeClr>
            </a:solidFill>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ángulo 8">
              <a:extLst>
                <a:ext uri="{FF2B5EF4-FFF2-40B4-BE49-F238E27FC236}">
                  <a16:creationId xmlns:a16="http://schemas.microsoft.com/office/drawing/2014/main" id="{F96A5C77-ED22-CA33-A2CD-1742B24A42E1}"/>
                </a:ext>
              </a:extLst>
            </p:cNvPr>
            <p:cNvSpPr/>
            <p:nvPr/>
          </p:nvSpPr>
          <p:spPr>
            <a:xfrm rot="16200000">
              <a:off x="1609093" y="768879"/>
              <a:ext cx="45719" cy="506171"/>
            </a:xfrm>
            <a:prstGeom prst="rect">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grpSp>
      <p:pic>
        <p:nvPicPr>
          <p:cNvPr id="11" name="Imagen 10">
            <a:extLst>
              <a:ext uri="{FF2B5EF4-FFF2-40B4-BE49-F238E27FC236}">
                <a16:creationId xmlns:a16="http://schemas.microsoft.com/office/drawing/2014/main" id="{752C46AD-0FA7-05BA-1100-CCB73E767440}"/>
              </a:ext>
            </a:extLst>
          </p:cNvPr>
          <p:cNvPicPr>
            <a:picLocks noChangeAspect="1"/>
          </p:cNvPicPr>
          <p:nvPr/>
        </p:nvPicPr>
        <p:blipFill>
          <a:blip r:embed="rId5">
            <a:duotone>
              <a:schemeClr val="accent3">
                <a:shade val="45000"/>
                <a:satMod val="135000"/>
              </a:schemeClr>
              <a:prstClr val="white"/>
            </a:duotone>
          </a:blip>
          <a:stretch>
            <a:fillRect/>
          </a:stretch>
        </p:blipFill>
        <p:spPr>
          <a:xfrm>
            <a:off x="193587" y="64469"/>
            <a:ext cx="1691451" cy="542110"/>
          </a:xfrm>
          <a:prstGeom prst="rect">
            <a:avLst/>
          </a:prstGeom>
        </p:spPr>
      </p:pic>
      <p:sp>
        <p:nvSpPr>
          <p:cNvPr id="3" name="CuadroTexto 2">
            <a:extLst>
              <a:ext uri="{FF2B5EF4-FFF2-40B4-BE49-F238E27FC236}">
                <a16:creationId xmlns:a16="http://schemas.microsoft.com/office/drawing/2014/main" id="{B6769D80-CDE4-8FE5-4494-20ED58CB7A01}"/>
              </a:ext>
            </a:extLst>
          </p:cNvPr>
          <p:cNvSpPr txBox="1"/>
          <p:nvPr/>
        </p:nvSpPr>
        <p:spPr>
          <a:xfrm>
            <a:off x="0" y="99156"/>
            <a:ext cx="13035693" cy="646331"/>
          </a:xfrm>
          <a:prstGeom prst="rect">
            <a:avLst/>
          </a:prstGeom>
          <a:noFill/>
        </p:spPr>
        <p:txBody>
          <a:bodyPr wrap="square" rtlCol="0">
            <a:spAutoFit/>
          </a:bodyPr>
          <a:lstStyle/>
          <a:p>
            <a:pPr algn="ctr"/>
            <a:r>
              <a:rPr lang="es-ES" sz="3600" dirty="0">
                <a:solidFill>
                  <a:srgbClr val="00B6B0"/>
                </a:solidFill>
                <a:latin typeface="Arial Black" panose="020B0A04020102020204" pitchFamily="34" charset="0"/>
              </a:rPr>
              <a:t>Descripción de la muestra</a:t>
            </a:r>
            <a:endParaRPr lang="es-GT" sz="3600" dirty="0">
              <a:solidFill>
                <a:srgbClr val="00B6B0"/>
              </a:solidFill>
              <a:latin typeface="Arial Black" panose="020B0A04020102020204" pitchFamily="34" charset="0"/>
            </a:endParaRPr>
          </a:p>
        </p:txBody>
      </p:sp>
      <p:cxnSp>
        <p:nvCxnSpPr>
          <p:cNvPr id="31" name="Conector recto 30">
            <a:extLst>
              <a:ext uri="{FF2B5EF4-FFF2-40B4-BE49-F238E27FC236}">
                <a16:creationId xmlns:a16="http://schemas.microsoft.com/office/drawing/2014/main" id="{02D920BD-7E6E-15C2-2A16-B5C2AB417E7E}"/>
              </a:ext>
            </a:extLst>
          </p:cNvPr>
          <p:cNvCxnSpPr/>
          <p:nvPr/>
        </p:nvCxnSpPr>
        <p:spPr>
          <a:xfrm>
            <a:off x="6369978" y="1119883"/>
            <a:ext cx="0" cy="4705564"/>
          </a:xfrm>
          <a:prstGeom prst="line">
            <a:avLst/>
          </a:prstGeom>
        </p:spPr>
        <p:style>
          <a:lnRef idx="1">
            <a:schemeClr val="accent1"/>
          </a:lnRef>
          <a:fillRef idx="0">
            <a:schemeClr val="accent1"/>
          </a:fillRef>
          <a:effectRef idx="0">
            <a:schemeClr val="accent1"/>
          </a:effectRef>
          <a:fontRef idx="minor">
            <a:schemeClr val="tx1"/>
          </a:fontRef>
        </p:style>
      </p:cxnSp>
      <p:sp>
        <p:nvSpPr>
          <p:cNvPr id="32" name="CuadroTexto 31">
            <a:extLst>
              <a:ext uri="{FF2B5EF4-FFF2-40B4-BE49-F238E27FC236}">
                <a16:creationId xmlns:a16="http://schemas.microsoft.com/office/drawing/2014/main" id="{6B300956-E0C2-7731-04B0-9F6EA1582B51}"/>
              </a:ext>
            </a:extLst>
          </p:cNvPr>
          <p:cNvSpPr txBox="1"/>
          <p:nvPr/>
        </p:nvSpPr>
        <p:spPr>
          <a:xfrm>
            <a:off x="-431514" y="1116034"/>
            <a:ext cx="7033871" cy="461665"/>
          </a:xfrm>
          <a:prstGeom prst="rect">
            <a:avLst/>
          </a:prstGeom>
          <a:noFill/>
        </p:spPr>
        <p:txBody>
          <a:bodyPr wrap="square" rtlCol="0">
            <a:spAutoFit/>
          </a:bodyPr>
          <a:lstStyle/>
          <a:p>
            <a:pPr algn="ctr"/>
            <a:r>
              <a:rPr lang="es-ES" sz="2400">
                <a:solidFill>
                  <a:srgbClr val="E21570"/>
                </a:solidFill>
                <a:latin typeface="Arial" panose="020B0604020202020204" pitchFamily="34" charset="0"/>
                <a:cs typeface="Arial" panose="020B0604020202020204" pitchFamily="34" charset="0"/>
              </a:rPr>
              <a:t>MINEDUC</a:t>
            </a:r>
            <a:endParaRPr lang="es-GT" sz="2400">
              <a:solidFill>
                <a:srgbClr val="E21570"/>
              </a:solidFill>
              <a:latin typeface="Arial" panose="020B0604020202020204" pitchFamily="34" charset="0"/>
              <a:cs typeface="Arial" panose="020B0604020202020204" pitchFamily="34" charset="0"/>
            </a:endParaRPr>
          </a:p>
        </p:txBody>
      </p:sp>
      <p:sp>
        <p:nvSpPr>
          <p:cNvPr id="41" name="CuadroTexto 40">
            <a:extLst>
              <a:ext uri="{FF2B5EF4-FFF2-40B4-BE49-F238E27FC236}">
                <a16:creationId xmlns:a16="http://schemas.microsoft.com/office/drawing/2014/main" id="{6C4CF349-50D7-6FCC-A282-ABDF8F186833}"/>
              </a:ext>
            </a:extLst>
          </p:cNvPr>
          <p:cNvSpPr txBox="1"/>
          <p:nvPr/>
        </p:nvSpPr>
        <p:spPr>
          <a:xfrm>
            <a:off x="5756140" y="1236960"/>
            <a:ext cx="7033871" cy="461665"/>
          </a:xfrm>
          <a:prstGeom prst="rect">
            <a:avLst/>
          </a:prstGeom>
          <a:noFill/>
        </p:spPr>
        <p:txBody>
          <a:bodyPr wrap="square" rtlCol="0">
            <a:spAutoFit/>
          </a:bodyPr>
          <a:lstStyle/>
          <a:p>
            <a:pPr algn="ctr"/>
            <a:r>
              <a:rPr lang="es-ES" sz="2400">
                <a:solidFill>
                  <a:srgbClr val="E21570"/>
                </a:solidFill>
                <a:latin typeface="Arial" panose="020B0604020202020204" pitchFamily="34" charset="0"/>
                <a:cs typeface="Arial" panose="020B0604020202020204" pitchFamily="34" charset="0"/>
              </a:rPr>
              <a:t>MSPAS</a:t>
            </a:r>
            <a:endParaRPr lang="es-GT" sz="2400">
              <a:solidFill>
                <a:srgbClr val="E21570"/>
              </a:solidFill>
              <a:latin typeface="Arial" panose="020B0604020202020204" pitchFamily="34" charset="0"/>
              <a:cs typeface="Arial" panose="020B0604020202020204" pitchFamily="34" charset="0"/>
            </a:endParaRPr>
          </a:p>
        </p:txBody>
      </p:sp>
      <p:sp>
        <p:nvSpPr>
          <p:cNvPr id="44" name="CuadroTexto 43">
            <a:extLst>
              <a:ext uri="{FF2B5EF4-FFF2-40B4-BE49-F238E27FC236}">
                <a16:creationId xmlns:a16="http://schemas.microsoft.com/office/drawing/2014/main" id="{E39C3BDC-96BC-18D3-F7FC-81B08D981D78}"/>
              </a:ext>
            </a:extLst>
          </p:cNvPr>
          <p:cNvSpPr txBox="1"/>
          <p:nvPr/>
        </p:nvSpPr>
        <p:spPr>
          <a:xfrm>
            <a:off x="535577" y="2074901"/>
            <a:ext cx="5038559" cy="2862322"/>
          </a:xfrm>
          <a:prstGeom prst="rect">
            <a:avLst/>
          </a:prstGeom>
          <a:noFill/>
        </p:spPr>
        <p:txBody>
          <a:bodyPr wrap="none" rtlCol="0">
            <a:spAutoFit/>
          </a:bodyPr>
          <a:lstStyle/>
          <a:p>
            <a:pPr marL="285750" indent="-285750">
              <a:buFont typeface="Arial" panose="020B0604020202020204" pitchFamily="34" charset="0"/>
              <a:buChar char="•"/>
            </a:pPr>
            <a:r>
              <a:rPr lang="es-ES">
                <a:latin typeface="Arial" panose="020B0604020202020204" pitchFamily="34" charset="0"/>
                <a:cs typeface="Arial" panose="020B0604020202020204" pitchFamily="34" charset="0"/>
              </a:rPr>
              <a:t>Tamaño de muestra: </a:t>
            </a:r>
            <a:r>
              <a:rPr lang="es-GT" b="0" i="0">
                <a:effectLst/>
                <a:latin typeface="Arial" panose="020B0604020202020204" pitchFamily="34" charset="0"/>
                <a:cs typeface="Arial" panose="020B0604020202020204" pitchFamily="34" charset="0"/>
              </a:rPr>
              <a:t>25,350</a:t>
            </a:r>
            <a:endParaRPr lang="es-ES">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s-ES">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GT">
                <a:latin typeface="Arial" panose="020B0604020202020204" pitchFamily="34" charset="0"/>
                <a:cs typeface="Arial" panose="020B0604020202020204" pitchFamily="34" charset="0"/>
              </a:rPr>
              <a:t>Desembolso bruto promedio: 127k</a:t>
            </a:r>
          </a:p>
          <a:p>
            <a:pPr marL="285750" indent="-285750">
              <a:buFont typeface="Arial" panose="020B0604020202020204" pitchFamily="34" charset="0"/>
              <a:buChar char="•"/>
            </a:pPr>
            <a:r>
              <a:rPr lang="es-ES">
                <a:latin typeface="Arial" panose="020B0604020202020204" pitchFamily="34" charset="0"/>
                <a:cs typeface="Arial" panose="020B0604020202020204" pitchFamily="34" charset="0"/>
              </a:rPr>
              <a:t>Desembolso neto promedio: 53.8 K</a:t>
            </a:r>
          </a:p>
          <a:p>
            <a:pPr marL="285750" indent="-285750">
              <a:buFont typeface="Arial" panose="020B0604020202020204" pitchFamily="34" charset="0"/>
              <a:buChar char="•"/>
            </a:pPr>
            <a:endParaRPr lang="es-ES">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ES">
                <a:latin typeface="Arial" panose="020B0604020202020204" pitchFamily="34" charset="0"/>
                <a:cs typeface="Arial" panose="020B0604020202020204" pitchFamily="34" charset="0"/>
              </a:rPr>
              <a:t>Cantidad de clientes morosos: 1086</a:t>
            </a:r>
          </a:p>
          <a:p>
            <a:pPr marL="285750" indent="-285750">
              <a:buFont typeface="Arial" panose="020B0604020202020204" pitchFamily="34" charset="0"/>
              <a:buChar char="•"/>
            </a:pPr>
            <a:r>
              <a:rPr lang="es-ES">
                <a:latin typeface="Arial" panose="020B0604020202020204" pitchFamily="34" charset="0"/>
                <a:cs typeface="Arial" panose="020B0604020202020204" pitchFamily="34" charset="0"/>
              </a:rPr>
              <a:t>Porcentaje de clientes morosos: 4.28%</a:t>
            </a:r>
          </a:p>
          <a:p>
            <a:pPr marL="285750" indent="-285750">
              <a:buFont typeface="Arial" panose="020B0604020202020204" pitchFamily="34" charset="0"/>
              <a:buChar char="•"/>
            </a:pPr>
            <a:endParaRPr lang="es-ES">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GT">
                <a:latin typeface="Arial" panose="020B0604020202020204" pitchFamily="34" charset="0"/>
                <a:cs typeface="Arial" panose="020B0604020202020204" pitchFamily="34" charset="0"/>
              </a:rPr>
              <a:t>RCI promedio de clientes morosos: 44.85</a:t>
            </a:r>
          </a:p>
          <a:p>
            <a:pPr marL="285750" indent="-285750">
              <a:buFont typeface="Arial" panose="020B0604020202020204" pitchFamily="34" charset="0"/>
              <a:buChar char="•"/>
            </a:pPr>
            <a:r>
              <a:rPr lang="es-GT">
                <a:latin typeface="Arial" panose="020B0604020202020204" pitchFamily="34" charset="0"/>
                <a:cs typeface="Arial" panose="020B0604020202020204" pitchFamily="34" charset="0"/>
              </a:rPr>
              <a:t>RCI promedio de clientes no morosos: 40.69</a:t>
            </a:r>
          </a:p>
        </p:txBody>
      </p:sp>
      <p:sp>
        <p:nvSpPr>
          <p:cNvPr id="45" name="CuadroTexto 44">
            <a:extLst>
              <a:ext uri="{FF2B5EF4-FFF2-40B4-BE49-F238E27FC236}">
                <a16:creationId xmlns:a16="http://schemas.microsoft.com/office/drawing/2014/main" id="{94136CE3-3BA2-11AE-CECF-0B3CBA946B08}"/>
              </a:ext>
            </a:extLst>
          </p:cNvPr>
          <p:cNvSpPr txBox="1"/>
          <p:nvPr/>
        </p:nvSpPr>
        <p:spPr>
          <a:xfrm>
            <a:off x="6831924" y="2041504"/>
            <a:ext cx="5038559" cy="2862322"/>
          </a:xfrm>
          <a:prstGeom prst="rect">
            <a:avLst/>
          </a:prstGeom>
          <a:noFill/>
        </p:spPr>
        <p:txBody>
          <a:bodyPr wrap="none" rtlCol="0">
            <a:spAutoFit/>
          </a:bodyPr>
          <a:lstStyle/>
          <a:p>
            <a:pPr marL="285750" indent="-285750">
              <a:buFont typeface="Arial" panose="020B0604020202020204" pitchFamily="34" charset="0"/>
              <a:buChar char="•"/>
            </a:pPr>
            <a:r>
              <a:rPr lang="es-ES">
                <a:latin typeface="Arial" panose="020B0604020202020204" pitchFamily="34" charset="0"/>
                <a:cs typeface="Arial" panose="020B0604020202020204" pitchFamily="34" charset="0"/>
              </a:rPr>
              <a:t>Tamaño de muestra: </a:t>
            </a:r>
            <a:r>
              <a:rPr lang="es-GT" b="0" i="0">
                <a:effectLst/>
                <a:latin typeface="Arial" panose="020B0604020202020204" pitchFamily="34" charset="0"/>
                <a:cs typeface="Arial" panose="020B0604020202020204" pitchFamily="34" charset="0"/>
              </a:rPr>
              <a:t>6,578</a:t>
            </a:r>
            <a:endParaRPr lang="es-ES">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s-ES">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GT">
                <a:latin typeface="Arial" panose="020B0604020202020204" pitchFamily="34" charset="0"/>
                <a:cs typeface="Arial" panose="020B0604020202020204" pitchFamily="34" charset="0"/>
              </a:rPr>
              <a:t>Desembolso bruto promedio: 121 k</a:t>
            </a:r>
          </a:p>
          <a:p>
            <a:pPr marL="285750" indent="-285750">
              <a:buFont typeface="Arial" panose="020B0604020202020204" pitchFamily="34" charset="0"/>
              <a:buChar char="•"/>
            </a:pPr>
            <a:r>
              <a:rPr lang="es-ES">
                <a:latin typeface="Arial" panose="020B0604020202020204" pitchFamily="34" charset="0"/>
                <a:cs typeface="Arial" panose="020B0604020202020204" pitchFamily="34" charset="0"/>
              </a:rPr>
              <a:t>Desembolso neto promedio: 62.2 k</a:t>
            </a:r>
          </a:p>
          <a:p>
            <a:pPr marL="285750" indent="-285750">
              <a:buFont typeface="Arial" panose="020B0604020202020204" pitchFamily="34" charset="0"/>
              <a:buChar char="•"/>
            </a:pPr>
            <a:endParaRPr lang="es-ES">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ES">
                <a:latin typeface="Arial" panose="020B0604020202020204" pitchFamily="34" charset="0"/>
                <a:cs typeface="Arial" panose="020B0604020202020204" pitchFamily="34" charset="0"/>
              </a:rPr>
              <a:t>Cantidad de clientes morosos: 192</a:t>
            </a:r>
          </a:p>
          <a:p>
            <a:pPr marL="285750" indent="-285750">
              <a:buFont typeface="Arial" panose="020B0604020202020204" pitchFamily="34" charset="0"/>
              <a:buChar char="•"/>
            </a:pPr>
            <a:r>
              <a:rPr lang="es-ES">
                <a:latin typeface="Arial" panose="020B0604020202020204" pitchFamily="34" charset="0"/>
                <a:cs typeface="Arial" panose="020B0604020202020204" pitchFamily="34" charset="0"/>
              </a:rPr>
              <a:t>Porcentaje de clientes morosos: 2.92%</a:t>
            </a:r>
          </a:p>
          <a:p>
            <a:pPr marL="285750" indent="-285750">
              <a:buFont typeface="Arial" panose="020B0604020202020204" pitchFamily="34" charset="0"/>
              <a:buChar char="•"/>
            </a:pPr>
            <a:endParaRPr lang="es-ES">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GT">
                <a:latin typeface="Arial" panose="020B0604020202020204" pitchFamily="34" charset="0"/>
                <a:cs typeface="Arial" panose="020B0604020202020204" pitchFamily="34" charset="0"/>
              </a:rPr>
              <a:t>RCI promedio de clientes morosos: 45.58</a:t>
            </a:r>
          </a:p>
          <a:p>
            <a:pPr marL="285750" indent="-285750">
              <a:buFont typeface="Arial" panose="020B0604020202020204" pitchFamily="34" charset="0"/>
              <a:buChar char="•"/>
            </a:pPr>
            <a:r>
              <a:rPr lang="es-GT">
                <a:latin typeface="Arial" panose="020B0604020202020204" pitchFamily="34" charset="0"/>
                <a:cs typeface="Arial" panose="020B0604020202020204" pitchFamily="34" charset="0"/>
              </a:rPr>
              <a:t>RCI promedio de clientes no morosos: 40.93</a:t>
            </a:r>
          </a:p>
        </p:txBody>
      </p:sp>
    </p:spTree>
    <p:extLst>
      <p:ext uri="{BB962C8B-B14F-4D97-AF65-F5344CB8AC3E}">
        <p14:creationId xmlns:p14="http://schemas.microsoft.com/office/powerpoint/2010/main" val="1872103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89A8F3-DE9E-5B07-DDE3-7327C6DB6AB3}"/>
              </a:ext>
            </a:extLst>
          </p:cNvPr>
          <p:cNvSpPr>
            <a:spLocks noGrp="1"/>
          </p:cNvSpPr>
          <p:nvPr>
            <p:ph type="ctrTitle"/>
          </p:nvPr>
        </p:nvSpPr>
        <p:spPr>
          <a:xfrm>
            <a:off x="539416" y="6270171"/>
            <a:ext cx="11652584" cy="587829"/>
          </a:xfrm>
          <a:solidFill>
            <a:srgbClr val="FCD900"/>
          </a:solidFill>
        </p:spPr>
        <p:txBody>
          <a:bodyPr>
            <a:normAutofit/>
          </a:bodyPr>
          <a:lstStyle/>
          <a:p>
            <a:pPr algn="r"/>
            <a:r>
              <a:rPr lang="es-ES" sz="2500" b="1">
                <a:solidFill>
                  <a:schemeClr val="tx1">
                    <a:lumMod val="75000"/>
                    <a:lumOff val="25000"/>
                  </a:schemeClr>
                </a:solidFill>
                <a:latin typeface="TT Interphases" panose="02000503020000020004" pitchFamily="2" charset="0"/>
                <a:cs typeface="Aharoni" panose="02010803020104030203" pitchFamily="2" charset="-79"/>
              </a:rPr>
              <a:t>Escenarios</a:t>
            </a:r>
            <a:endParaRPr lang="es-GT" sz="2500" b="1">
              <a:solidFill>
                <a:schemeClr val="tx1">
                  <a:lumMod val="75000"/>
                  <a:lumOff val="25000"/>
                </a:schemeClr>
              </a:solidFill>
              <a:latin typeface="TT Interphases" panose="02000503020000020004" pitchFamily="2" charset="0"/>
              <a:cs typeface="Aharoni" panose="02010803020104030203" pitchFamily="2" charset="-79"/>
            </a:endParaRPr>
          </a:p>
        </p:txBody>
      </p:sp>
      <p:pic>
        <p:nvPicPr>
          <p:cNvPr id="5" name="Imagen 4">
            <a:extLst>
              <a:ext uri="{FF2B5EF4-FFF2-40B4-BE49-F238E27FC236}">
                <a16:creationId xmlns:a16="http://schemas.microsoft.com/office/drawing/2014/main" id="{7FF3BA7E-F89E-5BD9-373F-353E52B5C66A}"/>
              </a:ext>
            </a:extLst>
          </p:cNvPr>
          <p:cNvPicPr>
            <a:picLocks noChangeAspect="1"/>
          </p:cNvPicPr>
          <p:nvPr/>
        </p:nvPicPr>
        <p:blipFill rotWithShape="1">
          <a:blip r:embed="rId3">
            <a:alphaModFix/>
          </a:blip>
          <a:srcRect l="6267" t="22300" r="14876" b="66086"/>
          <a:stretch/>
        </p:blipFill>
        <p:spPr>
          <a:xfrm rot="10800000">
            <a:off x="6096000" y="6270170"/>
            <a:ext cx="3798403" cy="566766"/>
          </a:xfrm>
          <a:prstGeom prst="rect">
            <a:avLst/>
          </a:prstGeom>
        </p:spPr>
      </p:pic>
      <p:sp>
        <p:nvSpPr>
          <p:cNvPr id="13" name="Título 1">
            <a:extLst>
              <a:ext uri="{FF2B5EF4-FFF2-40B4-BE49-F238E27FC236}">
                <a16:creationId xmlns:a16="http://schemas.microsoft.com/office/drawing/2014/main" id="{E953D84D-6EBC-DD85-90C3-B04FA4D925BA}"/>
              </a:ext>
            </a:extLst>
          </p:cNvPr>
          <p:cNvSpPr txBox="1">
            <a:spLocks/>
          </p:cNvSpPr>
          <p:nvPr/>
        </p:nvSpPr>
        <p:spPr>
          <a:xfrm>
            <a:off x="0" y="6270171"/>
            <a:ext cx="535577" cy="587829"/>
          </a:xfrm>
          <a:prstGeom prst="rect">
            <a:avLst/>
          </a:prstGeom>
          <a:solidFill>
            <a:srgbClr val="00B6B0"/>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GT" sz="1100" b="1">
                <a:solidFill>
                  <a:schemeClr val="bg1">
                    <a:lumMod val="95000"/>
                  </a:schemeClr>
                </a:solidFill>
                <a:latin typeface="TT Interphases" panose="02000503020000020004" pitchFamily="2" charset="0"/>
                <a:cs typeface="Aharoni" panose="02010803020104030203" pitchFamily="2" charset="-79"/>
              </a:rPr>
              <a:t>01</a:t>
            </a:r>
          </a:p>
        </p:txBody>
      </p:sp>
      <p:pic>
        <p:nvPicPr>
          <p:cNvPr id="6" name="Imagen 5">
            <a:extLst>
              <a:ext uri="{FF2B5EF4-FFF2-40B4-BE49-F238E27FC236}">
                <a16:creationId xmlns:a16="http://schemas.microsoft.com/office/drawing/2014/main" id="{DCB364AF-682A-5667-CD1D-29E9033B99FF}"/>
              </a:ext>
            </a:extLst>
          </p:cNvPr>
          <p:cNvPicPr>
            <a:picLocks noChangeAspect="1"/>
          </p:cNvPicPr>
          <p:nvPr/>
        </p:nvPicPr>
        <p:blipFill>
          <a:blip r:embed="rId4">
            <a:biLevel thresh="75000"/>
            <a:alphaModFix amt="55000"/>
          </a:blip>
          <a:stretch>
            <a:fillRect/>
          </a:stretch>
        </p:blipFill>
        <p:spPr>
          <a:xfrm>
            <a:off x="1434144" y="6425106"/>
            <a:ext cx="2573219" cy="277958"/>
          </a:xfrm>
          <a:prstGeom prst="rect">
            <a:avLst/>
          </a:prstGeom>
        </p:spPr>
      </p:pic>
      <p:grpSp>
        <p:nvGrpSpPr>
          <p:cNvPr id="14" name="Grupo 13">
            <a:extLst>
              <a:ext uri="{FF2B5EF4-FFF2-40B4-BE49-F238E27FC236}">
                <a16:creationId xmlns:a16="http://schemas.microsoft.com/office/drawing/2014/main" id="{71CC595B-9896-375F-8DDF-AFB4ACC7D8F9}"/>
              </a:ext>
            </a:extLst>
          </p:cNvPr>
          <p:cNvGrpSpPr/>
          <p:nvPr/>
        </p:nvGrpSpPr>
        <p:grpSpPr>
          <a:xfrm>
            <a:off x="-63031" y="573113"/>
            <a:ext cx="1948069" cy="45719"/>
            <a:chOff x="-63031" y="999105"/>
            <a:chExt cx="1948069" cy="45719"/>
          </a:xfrm>
        </p:grpSpPr>
        <p:cxnSp>
          <p:nvCxnSpPr>
            <p:cNvPr id="8" name="Conector recto 7">
              <a:extLst>
                <a:ext uri="{FF2B5EF4-FFF2-40B4-BE49-F238E27FC236}">
                  <a16:creationId xmlns:a16="http://schemas.microsoft.com/office/drawing/2014/main" id="{4FD9B949-7337-93F2-C961-15B3D43927AF}"/>
                </a:ext>
              </a:extLst>
            </p:cNvPr>
            <p:cNvCxnSpPr>
              <a:cxnSpLocks/>
            </p:cNvCxnSpPr>
            <p:nvPr/>
          </p:nvCxnSpPr>
          <p:spPr>
            <a:xfrm rot="16200000">
              <a:off x="911004" y="70789"/>
              <a:ext cx="0" cy="1948069"/>
            </a:xfrm>
            <a:prstGeom prst="line">
              <a:avLst/>
            </a:prstGeom>
            <a:solidFill>
              <a:schemeClr val="bg1">
                <a:lumMod val="75000"/>
              </a:schemeClr>
            </a:solidFill>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ángulo 8">
              <a:extLst>
                <a:ext uri="{FF2B5EF4-FFF2-40B4-BE49-F238E27FC236}">
                  <a16:creationId xmlns:a16="http://schemas.microsoft.com/office/drawing/2014/main" id="{F96A5C77-ED22-CA33-A2CD-1742B24A42E1}"/>
                </a:ext>
              </a:extLst>
            </p:cNvPr>
            <p:cNvSpPr/>
            <p:nvPr/>
          </p:nvSpPr>
          <p:spPr>
            <a:xfrm rot="16200000">
              <a:off x="1609093" y="768879"/>
              <a:ext cx="45719" cy="506171"/>
            </a:xfrm>
            <a:prstGeom prst="rect">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grpSp>
      <p:pic>
        <p:nvPicPr>
          <p:cNvPr id="11" name="Imagen 10">
            <a:extLst>
              <a:ext uri="{FF2B5EF4-FFF2-40B4-BE49-F238E27FC236}">
                <a16:creationId xmlns:a16="http://schemas.microsoft.com/office/drawing/2014/main" id="{752C46AD-0FA7-05BA-1100-CCB73E767440}"/>
              </a:ext>
            </a:extLst>
          </p:cNvPr>
          <p:cNvPicPr>
            <a:picLocks noChangeAspect="1"/>
          </p:cNvPicPr>
          <p:nvPr/>
        </p:nvPicPr>
        <p:blipFill>
          <a:blip r:embed="rId5">
            <a:duotone>
              <a:schemeClr val="accent3">
                <a:shade val="45000"/>
                <a:satMod val="135000"/>
              </a:schemeClr>
              <a:prstClr val="white"/>
            </a:duotone>
          </a:blip>
          <a:stretch>
            <a:fillRect/>
          </a:stretch>
        </p:blipFill>
        <p:spPr>
          <a:xfrm>
            <a:off x="193587" y="64469"/>
            <a:ext cx="1691451" cy="542110"/>
          </a:xfrm>
          <a:prstGeom prst="rect">
            <a:avLst/>
          </a:prstGeom>
        </p:spPr>
      </p:pic>
      <p:sp>
        <p:nvSpPr>
          <p:cNvPr id="3" name="CuadroTexto 2">
            <a:extLst>
              <a:ext uri="{FF2B5EF4-FFF2-40B4-BE49-F238E27FC236}">
                <a16:creationId xmlns:a16="http://schemas.microsoft.com/office/drawing/2014/main" id="{B6769D80-CDE4-8FE5-4494-20ED58CB7A01}"/>
              </a:ext>
            </a:extLst>
          </p:cNvPr>
          <p:cNvSpPr txBox="1"/>
          <p:nvPr/>
        </p:nvSpPr>
        <p:spPr>
          <a:xfrm>
            <a:off x="0" y="99156"/>
            <a:ext cx="13035693" cy="646331"/>
          </a:xfrm>
          <a:prstGeom prst="rect">
            <a:avLst/>
          </a:prstGeom>
          <a:noFill/>
        </p:spPr>
        <p:txBody>
          <a:bodyPr wrap="square" rtlCol="0">
            <a:spAutoFit/>
          </a:bodyPr>
          <a:lstStyle/>
          <a:p>
            <a:pPr algn="ctr"/>
            <a:r>
              <a:rPr lang="es-ES" sz="3600" dirty="0">
                <a:solidFill>
                  <a:srgbClr val="00B6B0"/>
                </a:solidFill>
                <a:latin typeface="Arial Black" panose="020B0A04020102020204" pitchFamily="34" charset="0"/>
              </a:rPr>
              <a:t>Descripción de la muestra</a:t>
            </a:r>
            <a:endParaRPr lang="es-GT" sz="3600" dirty="0">
              <a:solidFill>
                <a:srgbClr val="00B6B0"/>
              </a:solidFill>
              <a:latin typeface="Arial Black" panose="020B0A04020102020204" pitchFamily="34" charset="0"/>
            </a:endParaRPr>
          </a:p>
        </p:txBody>
      </p:sp>
      <p:cxnSp>
        <p:nvCxnSpPr>
          <p:cNvPr id="31" name="Conector recto 30">
            <a:extLst>
              <a:ext uri="{FF2B5EF4-FFF2-40B4-BE49-F238E27FC236}">
                <a16:creationId xmlns:a16="http://schemas.microsoft.com/office/drawing/2014/main" id="{02D920BD-7E6E-15C2-2A16-B5C2AB417E7E}"/>
              </a:ext>
            </a:extLst>
          </p:cNvPr>
          <p:cNvCxnSpPr/>
          <p:nvPr/>
        </p:nvCxnSpPr>
        <p:spPr>
          <a:xfrm>
            <a:off x="6369978" y="1119883"/>
            <a:ext cx="0" cy="4705564"/>
          </a:xfrm>
          <a:prstGeom prst="line">
            <a:avLst/>
          </a:prstGeom>
        </p:spPr>
        <p:style>
          <a:lnRef idx="1">
            <a:schemeClr val="accent1"/>
          </a:lnRef>
          <a:fillRef idx="0">
            <a:schemeClr val="accent1"/>
          </a:fillRef>
          <a:effectRef idx="0">
            <a:schemeClr val="accent1"/>
          </a:effectRef>
          <a:fontRef idx="minor">
            <a:schemeClr val="tx1"/>
          </a:fontRef>
        </p:style>
      </p:cxnSp>
      <p:sp>
        <p:nvSpPr>
          <p:cNvPr id="32" name="CuadroTexto 31">
            <a:extLst>
              <a:ext uri="{FF2B5EF4-FFF2-40B4-BE49-F238E27FC236}">
                <a16:creationId xmlns:a16="http://schemas.microsoft.com/office/drawing/2014/main" id="{6B300956-E0C2-7731-04B0-9F6EA1582B51}"/>
              </a:ext>
            </a:extLst>
          </p:cNvPr>
          <p:cNvSpPr txBox="1"/>
          <p:nvPr/>
        </p:nvSpPr>
        <p:spPr>
          <a:xfrm>
            <a:off x="-431514" y="1116034"/>
            <a:ext cx="7033871" cy="461665"/>
          </a:xfrm>
          <a:prstGeom prst="rect">
            <a:avLst/>
          </a:prstGeom>
          <a:noFill/>
        </p:spPr>
        <p:txBody>
          <a:bodyPr wrap="square" rtlCol="0">
            <a:spAutoFit/>
          </a:bodyPr>
          <a:lstStyle/>
          <a:p>
            <a:pPr algn="ctr"/>
            <a:r>
              <a:rPr lang="es-ES" sz="2400" dirty="0">
                <a:solidFill>
                  <a:srgbClr val="E21570"/>
                </a:solidFill>
                <a:latin typeface="Arial" panose="020B0604020202020204" pitchFamily="34" charset="0"/>
                <a:cs typeface="Arial" panose="020B0604020202020204" pitchFamily="34" charset="0"/>
              </a:rPr>
              <a:t>Pasivas</a:t>
            </a:r>
            <a:endParaRPr lang="es-GT" sz="2400" dirty="0">
              <a:solidFill>
                <a:srgbClr val="E21570"/>
              </a:solidFill>
              <a:latin typeface="Arial" panose="020B0604020202020204" pitchFamily="34" charset="0"/>
              <a:cs typeface="Arial" panose="020B0604020202020204" pitchFamily="34" charset="0"/>
            </a:endParaRPr>
          </a:p>
        </p:txBody>
      </p:sp>
      <p:sp>
        <p:nvSpPr>
          <p:cNvPr id="41" name="CuadroTexto 40">
            <a:extLst>
              <a:ext uri="{FF2B5EF4-FFF2-40B4-BE49-F238E27FC236}">
                <a16:creationId xmlns:a16="http://schemas.microsoft.com/office/drawing/2014/main" id="{6C4CF349-50D7-6FCC-A282-ABDF8F186833}"/>
              </a:ext>
            </a:extLst>
          </p:cNvPr>
          <p:cNvSpPr txBox="1"/>
          <p:nvPr/>
        </p:nvSpPr>
        <p:spPr>
          <a:xfrm>
            <a:off x="5756140" y="1236960"/>
            <a:ext cx="7033871" cy="461665"/>
          </a:xfrm>
          <a:prstGeom prst="rect">
            <a:avLst/>
          </a:prstGeom>
          <a:noFill/>
        </p:spPr>
        <p:txBody>
          <a:bodyPr wrap="square" rtlCol="0">
            <a:spAutoFit/>
          </a:bodyPr>
          <a:lstStyle/>
          <a:p>
            <a:pPr algn="ctr"/>
            <a:r>
              <a:rPr lang="es-ES" sz="2400" dirty="0">
                <a:solidFill>
                  <a:srgbClr val="E21570"/>
                </a:solidFill>
                <a:latin typeface="Arial" panose="020B0604020202020204" pitchFamily="34" charset="0"/>
                <a:cs typeface="Arial" panose="020B0604020202020204" pitchFamily="34" charset="0"/>
              </a:rPr>
              <a:t>Renglón 011</a:t>
            </a:r>
            <a:endParaRPr lang="es-GT" sz="2400" dirty="0">
              <a:solidFill>
                <a:srgbClr val="E21570"/>
              </a:solidFill>
              <a:latin typeface="Arial" panose="020B0604020202020204" pitchFamily="34" charset="0"/>
              <a:cs typeface="Arial" panose="020B0604020202020204" pitchFamily="34" charset="0"/>
            </a:endParaRPr>
          </a:p>
        </p:txBody>
      </p:sp>
      <p:sp>
        <p:nvSpPr>
          <p:cNvPr id="44" name="CuadroTexto 43">
            <a:extLst>
              <a:ext uri="{FF2B5EF4-FFF2-40B4-BE49-F238E27FC236}">
                <a16:creationId xmlns:a16="http://schemas.microsoft.com/office/drawing/2014/main" id="{E39C3BDC-96BC-18D3-F7FC-81B08D981D78}"/>
              </a:ext>
            </a:extLst>
          </p:cNvPr>
          <p:cNvSpPr txBox="1"/>
          <p:nvPr/>
        </p:nvSpPr>
        <p:spPr>
          <a:xfrm>
            <a:off x="535577" y="2074901"/>
            <a:ext cx="5032147" cy="2308324"/>
          </a:xfrm>
          <a:prstGeom prst="rect">
            <a:avLst/>
          </a:prstGeom>
          <a:noFill/>
        </p:spPr>
        <p:txBody>
          <a:bodyPr wrap="none" rtlCol="0">
            <a:spAutoFit/>
          </a:bodyPr>
          <a:lstStyle/>
          <a:p>
            <a:pPr marL="285750" indent="-285750">
              <a:buFont typeface="Arial" panose="020B0604020202020204" pitchFamily="34" charset="0"/>
              <a:buChar char="•"/>
            </a:pPr>
            <a:r>
              <a:rPr lang="es-ES" dirty="0">
                <a:latin typeface="Arial" panose="020B0604020202020204" pitchFamily="34" charset="0"/>
                <a:cs typeface="Arial" panose="020B0604020202020204" pitchFamily="34" charset="0"/>
              </a:rPr>
              <a:t>Tamaño de muestra: </a:t>
            </a:r>
            <a:r>
              <a:rPr lang="es-GT" dirty="0">
                <a:latin typeface="Arial" panose="020B0604020202020204" pitchFamily="34" charset="0"/>
                <a:cs typeface="Arial" panose="020B0604020202020204" pitchFamily="34" charset="0"/>
              </a:rPr>
              <a:t>11,904</a:t>
            </a:r>
          </a:p>
          <a:p>
            <a:pPr marL="285750" indent="-285750">
              <a:buFont typeface="Arial" panose="020B0604020202020204" pitchFamily="34" charset="0"/>
              <a:buChar char="•"/>
            </a:pPr>
            <a:r>
              <a:rPr lang="es-GT" dirty="0">
                <a:latin typeface="Arial" panose="020B0604020202020204" pitchFamily="34" charset="0"/>
                <a:cs typeface="Arial" panose="020B0604020202020204" pitchFamily="34" charset="0"/>
              </a:rPr>
              <a:t>Desembolso bruto promedio: 75.7 k</a:t>
            </a:r>
          </a:p>
          <a:p>
            <a:pPr marL="285750" indent="-285750">
              <a:buFont typeface="Arial" panose="020B0604020202020204" pitchFamily="34" charset="0"/>
              <a:buChar char="•"/>
            </a:pPr>
            <a:r>
              <a:rPr lang="es-ES" dirty="0">
                <a:latin typeface="Arial" panose="020B0604020202020204" pitchFamily="34" charset="0"/>
                <a:cs typeface="Arial" panose="020B0604020202020204" pitchFamily="34" charset="0"/>
              </a:rPr>
              <a:t>Desembolso neto promedio:</a:t>
            </a:r>
            <a:r>
              <a:rPr lang="es-GT" dirty="0">
                <a:latin typeface="Arial" panose="020B0604020202020204" pitchFamily="34" charset="0"/>
                <a:cs typeface="Arial" panose="020B0604020202020204" pitchFamily="34" charset="0"/>
              </a:rPr>
              <a:t> 33 k</a:t>
            </a:r>
            <a:endParaRPr lang="es-E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ES" dirty="0">
                <a:latin typeface="Arial" panose="020B0604020202020204" pitchFamily="34" charset="0"/>
                <a:cs typeface="Arial" panose="020B0604020202020204" pitchFamily="34" charset="0"/>
              </a:rPr>
              <a:t>Cantidad de clientes morosos: 10</a:t>
            </a:r>
          </a:p>
          <a:p>
            <a:pPr marL="285750" indent="-285750">
              <a:buFont typeface="Arial" panose="020B0604020202020204" pitchFamily="34" charset="0"/>
              <a:buChar char="•"/>
            </a:pPr>
            <a:r>
              <a:rPr lang="es-ES" dirty="0">
                <a:latin typeface="Arial" panose="020B0604020202020204" pitchFamily="34" charset="0"/>
                <a:cs typeface="Arial" panose="020B0604020202020204" pitchFamily="34" charset="0"/>
              </a:rPr>
              <a:t>Porcentaje de clientes morosos: 0.08%</a:t>
            </a:r>
          </a:p>
          <a:p>
            <a:pPr marL="285750" indent="-285750">
              <a:buFont typeface="Arial" panose="020B0604020202020204" pitchFamily="34" charset="0"/>
              <a:buChar char="•"/>
            </a:pPr>
            <a:endParaRPr lang="es-E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GT" dirty="0">
                <a:latin typeface="Arial" panose="020B0604020202020204" pitchFamily="34" charset="0"/>
                <a:cs typeface="Arial" panose="020B0604020202020204" pitchFamily="34" charset="0"/>
              </a:rPr>
              <a:t>RCI promedio de clientes morosos: 46.34</a:t>
            </a:r>
          </a:p>
          <a:p>
            <a:pPr marL="285750" indent="-285750">
              <a:buFont typeface="Arial" panose="020B0604020202020204" pitchFamily="34" charset="0"/>
              <a:buChar char="•"/>
            </a:pPr>
            <a:r>
              <a:rPr lang="es-GT" dirty="0">
                <a:latin typeface="Arial" panose="020B0604020202020204" pitchFamily="34" charset="0"/>
                <a:cs typeface="Arial" panose="020B0604020202020204" pitchFamily="34" charset="0"/>
              </a:rPr>
              <a:t>RCI promedio de clientes no morosos: 44.5 </a:t>
            </a:r>
          </a:p>
        </p:txBody>
      </p:sp>
      <p:sp>
        <p:nvSpPr>
          <p:cNvPr id="45" name="CuadroTexto 44">
            <a:extLst>
              <a:ext uri="{FF2B5EF4-FFF2-40B4-BE49-F238E27FC236}">
                <a16:creationId xmlns:a16="http://schemas.microsoft.com/office/drawing/2014/main" id="{94136CE3-3BA2-11AE-CECF-0B3CBA946B08}"/>
              </a:ext>
            </a:extLst>
          </p:cNvPr>
          <p:cNvSpPr txBox="1"/>
          <p:nvPr/>
        </p:nvSpPr>
        <p:spPr>
          <a:xfrm>
            <a:off x="6831924" y="2041504"/>
            <a:ext cx="5158785" cy="2862322"/>
          </a:xfrm>
          <a:prstGeom prst="rect">
            <a:avLst/>
          </a:prstGeom>
          <a:noFill/>
        </p:spPr>
        <p:txBody>
          <a:bodyPr wrap="none" rtlCol="0">
            <a:spAutoFit/>
          </a:bodyPr>
          <a:lstStyle/>
          <a:p>
            <a:pPr marL="285750" indent="-285750">
              <a:buFont typeface="Arial" panose="020B0604020202020204" pitchFamily="34" charset="0"/>
              <a:buChar char="•"/>
            </a:pPr>
            <a:r>
              <a:rPr lang="es-ES" dirty="0">
                <a:latin typeface="Arial" panose="020B0604020202020204" pitchFamily="34" charset="0"/>
                <a:cs typeface="Arial" panose="020B0604020202020204" pitchFamily="34" charset="0"/>
              </a:rPr>
              <a:t>Tamaño de muestra: </a:t>
            </a:r>
            <a:r>
              <a:rPr lang="es-GT" dirty="0">
                <a:latin typeface="Arial" panose="020B0604020202020204" pitchFamily="34" charset="0"/>
                <a:cs typeface="Arial" panose="020B0604020202020204" pitchFamily="34" charset="0"/>
              </a:rPr>
              <a:t>50193</a:t>
            </a:r>
            <a:endParaRPr lang="es-E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s-E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GT" dirty="0">
                <a:latin typeface="Arial" panose="020B0604020202020204" pitchFamily="34" charset="0"/>
                <a:cs typeface="Arial" panose="020B0604020202020204" pitchFamily="34" charset="0"/>
              </a:rPr>
              <a:t>Desembolso bruto promedio: 110k</a:t>
            </a:r>
          </a:p>
          <a:p>
            <a:pPr marL="285750" indent="-285750">
              <a:buFont typeface="Arial" panose="020B0604020202020204" pitchFamily="34" charset="0"/>
              <a:buChar char="•"/>
            </a:pPr>
            <a:r>
              <a:rPr lang="es-ES" dirty="0">
                <a:latin typeface="Arial" panose="020B0604020202020204" pitchFamily="34" charset="0"/>
                <a:cs typeface="Arial" panose="020B0604020202020204" pitchFamily="34" charset="0"/>
              </a:rPr>
              <a:t>Desembolso neto promedio:</a:t>
            </a:r>
            <a:r>
              <a:rPr lang="es-GT" dirty="0">
                <a:latin typeface="Arial" panose="020B0604020202020204" pitchFamily="34" charset="0"/>
                <a:cs typeface="Arial" panose="020B0604020202020204" pitchFamily="34" charset="0"/>
              </a:rPr>
              <a:t>49k</a:t>
            </a:r>
            <a:endParaRPr lang="es-E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s-E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ES" dirty="0">
                <a:latin typeface="Arial" panose="020B0604020202020204" pitchFamily="34" charset="0"/>
                <a:cs typeface="Arial" panose="020B0604020202020204" pitchFamily="34" charset="0"/>
              </a:rPr>
              <a:t>Cantidad de clientes morosos: </a:t>
            </a:r>
            <a:r>
              <a:rPr lang="es-GT" dirty="0">
                <a:latin typeface="Arial" panose="020B0604020202020204" pitchFamily="34" charset="0"/>
                <a:cs typeface="Arial" panose="020B0604020202020204" pitchFamily="34" charset="0"/>
              </a:rPr>
              <a:t>1274</a:t>
            </a:r>
            <a:endParaRPr lang="es-E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ES" dirty="0">
                <a:latin typeface="Arial" panose="020B0604020202020204" pitchFamily="34" charset="0"/>
                <a:cs typeface="Arial" panose="020B0604020202020204" pitchFamily="34" charset="0"/>
              </a:rPr>
              <a:t>Porcentaje de clientes morosos: </a:t>
            </a:r>
            <a:r>
              <a:rPr lang="es-GT" dirty="0">
                <a:latin typeface="Arial" panose="020B0604020202020204" pitchFamily="34" charset="0"/>
                <a:cs typeface="Arial" panose="020B0604020202020204" pitchFamily="34" charset="0"/>
              </a:rPr>
              <a:t>2.54</a:t>
            </a:r>
            <a:endParaRPr lang="es-E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s-E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GT" dirty="0">
                <a:latin typeface="Arial" panose="020B0604020202020204" pitchFamily="34" charset="0"/>
                <a:cs typeface="Arial" panose="020B0604020202020204" pitchFamily="34" charset="0"/>
              </a:rPr>
              <a:t>RCI promedio de clientes morosos: 44.85</a:t>
            </a:r>
          </a:p>
          <a:p>
            <a:pPr marL="285750" indent="-285750">
              <a:buFont typeface="Arial" panose="020B0604020202020204" pitchFamily="34" charset="0"/>
              <a:buChar char="•"/>
            </a:pPr>
            <a:r>
              <a:rPr lang="es-GT" dirty="0">
                <a:latin typeface="Arial" panose="020B0604020202020204" pitchFamily="34" charset="0"/>
                <a:cs typeface="Arial" panose="020B0604020202020204" pitchFamily="34" charset="0"/>
              </a:rPr>
              <a:t>RCI promedio de clientes no morosos: 41.44 </a:t>
            </a:r>
          </a:p>
        </p:txBody>
      </p:sp>
    </p:spTree>
    <p:extLst>
      <p:ext uri="{BB962C8B-B14F-4D97-AF65-F5344CB8AC3E}">
        <p14:creationId xmlns:p14="http://schemas.microsoft.com/office/powerpoint/2010/main" val="1197425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BF6C84-161F-EF3D-66E3-CCD2A70A7882}"/>
              </a:ext>
            </a:extLst>
          </p:cNvPr>
          <p:cNvSpPr>
            <a:spLocks noGrp="1"/>
          </p:cNvSpPr>
          <p:nvPr>
            <p:ph type="title"/>
          </p:nvPr>
        </p:nvSpPr>
        <p:spPr>
          <a:xfrm>
            <a:off x="1053959" y="2162513"/>
            <a:ext cx="10515600" cy="1325563"/>
          </a:xfrm>
        </p:spPr>
        <p:txBody>
          <a:bodyPr>
            <a:normAutofit fontScale="90000"/>
          </a:bodyPr>
          <a:lstStyle/>
          <a:p>
            <a:pPr algn="ctr"/>
            <a:r>
              <a:rPr lang="es-ES" sz="6500" b="1" dirty="0">
                <a:solidFill>
                  <a:srgbClr val="00AFA9"/>
                </a:solidFill>
                <a:latin typeface="Arial Black" panose="020B0604020202020204" pitchFamily="34" charset="0"/>
              </a:rPr>
              <a:t>Comportamiento de los créditos</a:t>
            </a:r>
            <a:endParaRPr lang="es-GT" sz="6500" b="1" dirty="0">
              <a:solidFill>
                <a:srgbClr val="00AFA9"/>
              </a:solidFill>
              <a:latin typeface="Arial Black" panose="020B0604020202020204" pitchFamily="34" charset="0"/>
            </a:endParaRPr>
          </a:p>
        </p:txBody>
      </p:sp>
      <p:sp>
        <p:nvSpPr>
          <p:cNvPr id="4" name="CuadroTexto 3">
            <a:extLst>
              <a:ext uri="{FF2B5EF4-FFF2-40B4-BE49-F238E27FC236}">
                <a16:creationId xmlns:a16="http://schemas.microsoft.com/office/drawing/2014/main" id="{AF8DB188-2BDE-98A6-A637-8D6BBA58C594}"/>
              </a:ext>
            </a:extLst>
          </p:cNvPr>
          <p:cNvSpPr txBox="1"/>
          <p:nvPr/>
        </p:nvSpPr>
        <p:spPr>
          <a:xfrm>
            <a:off x="3051425" y="3246902"/>
            <a:ext cx="6102848" cy="369332"/>
          </a:xfrm>
          <a:prstGeom prst="rect">
            <a:avLst/>
          </a:prstGeom>
          <a:noFill/>
        </p:spPr>
        <p:txBody>
          <a:bodyPr wrap="square">
            <a:spAutoFit/>
          </a:bodyPr>
          <a:lstStyle/>
          <a:p>
            <a:r>
              <a:rPr lang="es-GT" b="0" i="0" dirty="0">
                <a:solidFill>
                  <a:srgbClr val="FFFFFF"/>
                </a:solidFill>
                <a:effectLst/>
                <a:latin typeface="Consolas" panose="020B0609020204030204" pitchFamily="49" charset="0"/>
              </a:rPr>
              <a:t>49101.53</a:t>
            </a:r>
            <a:endParaRPr lang="es-GT" dirty="0"/>
          </a:p>
        </p:txBody>
      </p:sp>
    </p:spTree>
    <p:extLst>
      <p:ext uri="{BB962C8B-B14F-4D97-AF65-F5344CB8AC3E}">
        <p14:creationId xmlns:p14="http://schemas.microsoft.com/office/powerpoint/2010/main" val="422127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BF6C84-161F-EF3D-66E3-CCD2A70A7882}"/>
              </a:ext>
            </a:extLst>
          </p:cNvPr>
          <p:cNvSpPr>
            <a:spLocks noGrp="1"/>
          </p:cNvSpPr>
          <p:nvPr>
            <p:ph type="title"/>
          </p:nvPr>
        </p:nvSpPr>
        <p:spPr>
          <a:xfrm>
            <a:off x="1053959" y="2162513"/>
            <a:ext cx="10515600" cy="1325563"/>
          </a:xfrm>
        </p:spPr>
        <p:txBody>
          <a:bodyPr>
            <a:normAutofit/>
          </a:bodyPr>
          <a:lstStyle/>
          <a:p>
            <a:pPr algn="ctr"/>
            <a:r>
              <a:rPr lang="es-ES" sz="6500" b="1" dirty="0">
                <a:solidFill>
                  <a:srgbClr val="00AFA9"/>
                </a:solidFill>
                <a:latin typeface="Arial Black" panose="020B0604020202020204" pitchFamily="34" charset="0"/>
              </a:rPr>
              <a:t>RENGLÓN 011</a:t>
            </a:r>
            <a:endParaRPr lang="es-GT" sz="6500" b="1" dirty="0">
              <a:solidFill>
                <a:srgbClr val="00AFA9"/>
              </a:solidFill>
              <a:latin typeface="Arial Black" panose="020B0604020202020204" pitchFamily="34" charset="0"/>
            </a:endParaRPr>
          </a:p>
        </p:txBody>
      </p:sp>
      <p:sp>
        <p:nvSpPr>
          <p:cNvPr id="4" name="CuadroTexto 3">
            <a:extLst>
              <a:ext uri="{FF2B5EF4-FFF2-40B4-BE49-F238E27FC236}">
                <a16:creationId xmlns:a16="http://schemas.microsoft.com/office/drawing/2014/main" id="{AF8DB188-2BDE-98A6-A637-8D6BBA58C594}"/>
              </a:ext>
            </a:extLst>
          </p:cNvPr>
          <p:cNvSpPr txBox="1"/>
          <p:nvPr/>
        </p:nvSpPr>
        <p:spPr>
          <a:xfrm>
            <a:off x="3051425" y="3246902"/>
            <a:ext cx="6102848" cy="369332"/>
          </a:xfrm>
          <a:prstGeom prst="rect">
            <a:avLst/>
          </a:prstGeom>
          <a:noFill/>
        </p:spPr>
        <p:txBody>
          <a:bodyPr wrap="square">
            <a:spAutoFit/>
          </a:bodyPr>
          <a:lstStyle/>
          <a:p>
            <a:r>
              <a:rPr lang="es-GT" b="0" i="0" dirty="0">
                <a:solidFill>
                  <a:srgbClr val="FFFFFF"/>
                </a:solidFill>
                <a:effectLst/>
                <a:latin typeface="Consolas" panose="020B0609020204030204" pitchFamily="49" charset="0"/>
              </a:rPr>
              <a:t>49101.53</a:t>
            </a:r>
            <a:endParaRPr lang="es-GT" dirty="0"/>
          </a:p>
        </p:txBody>
      </p:sp>
    </p:spTree>
    <p:extLst>
      <p:ext uri="{BB962C8B-B14F-4D97-AF65-F5344CB8AC3E}">
        <p14:creationId xmlns:p14="http://schemas.microsoft.com/office/powerpoint/2010/main" val="2521900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89A8F3-DE9E-5B07-DDE3-7327C6DB6AB3}"/>
              </a:ext>
            </a:extLst>
          </p:cNvPr>
          <p:cNvSpPr>
            <a:spLocks noGrp="1"/>
          </p:cNvSpPr>
          <p:nvPr>
            <p:ph type="ctrTitle"/>
          </p:nvPr>
        </p:nvSpPr>
        <p:spPr>
          <a:xfrm>
            <a:off x="539416" y="6270171"/>
            <a:ext cx="11652584" cy="587829"/>
          </a:xfrm>
          <a:solidFill>
            <a:srgbClr val="FCD900"/>
          </a:solidFill>
        </p:spPr>
        <p:txBody>
          <a:bodyPr>
            <a:normAutofit/>
          </a:bodyPr>
          <a:lstStyle/>
          <a:p>
            <a:pPr algn="r"/>
            <a:r>
              <a:rPr lang="es-ES" sz="2500" b="1">
                <a:solidFill>
                  <a:schemeClr val="tx1">
                    <a:lumMod val="75000"/>
                    <a:lumOff val="25000"/>
                  </a:schemeClr>
                </a:solidFill>
                <a:latin typeface="TT Interphases" panose="02000503020000020004" pitchFamily="2" charset="0"/>
                <a:cs typeface="Aharoni" panose="02010803020104030203" pitchFamily="2" charset="-79"/>
              </a:rPr>
              <a:t>Escenarios</a:t>
            </a:r>
            <a:endParaRPr lang="es-GT" sz="2500" b="1">
              <a:solidFill>
                <a:schemeClr val="tx1">
                  <a:lumMod val="75000"/>
                  <a:lumOff val="25000"/>
                </a:schemeClr>
              </a:solidFill>
              <a:latin typeface="TT Interphases" panose="02000503020000020004" pitchFamily="2" charset="0"/>
              <a:cs typeface="Aharoni" panose="02010803020104030203" pitchFamily="2" charset="-79"/>
            </a:endParaRPr>
          </a:p>
        </p:txBody>
      </p:sp>
      <p:pic>
        <p:nvPicPr>
          <p:cNvPr id="5" name="Imagen 4">
            <a:extLst>
              <a:ext uri="{FF2B5EF4-FFF2-40B4-BE49-F238E27FC236}">
                <a16:creationId xmlns:a16="http://schemas.microsoft.com/office/drawing/2014/main" id="{7FF3BA7E-F89E-5BD9-373F-353E52B5C66A}"/>
              </a:ext>
            </a:extLst>
          </p:cNvPr>
          <p:cNvPicPr>
            <a:picLocks noChangeAspect="1"/>
          </p:cNvPicPr>
          <p:nvPr/>
        </p:nvPicPr>
        <p:blipFill rotWithShape="1">
          <a:blip r:embed="rId3">
            <a:alphaModFix/>
          </a:blip>
          <a:srcRect l="6267" t="22300" r="14876" b="66086"/>
          <a:stretch/>
        </p:blipFill>
        <p:spPr>
          <a:xfrm rot="10800000">
            <a:off x="6096000" y="6270170"/>
            <a:ext cx="3798403" cy="566766"/>
          </a:xfrm>
          <a:prstGeom prst="rect">
            <a:avLst/>
          </a:prstGeom>
        </p:spPr>
      </p:pic>
      <p:sp>
        <p:nvSpPr>
          <p:cNvPr id="13" name="Título 1">
            <a:extLst>
              <a:ext uri="{FF2B5EF4-FFF2-40B4-BE49-F238E27FC236}">
                <a16:creationId xmlns:a16="http://schemas.microsoft.com/office/drawing/2014/main" id="{E953D84D-6EBC-DD85-90C3-B04FA4D925BA}"/>
              </a:ext>
            </a:extLst>
          </p:cNvPr>
          <p:cNvSpPr txBox="1">
            <a:spLocks/>
          </p:cNvSpPr>
          <p:nvPr/>
        </p:nvSpPr>
        <p:spPr>
          <a:xfrm>
            <a:off x="0" y="6270171"/>
            <a:ext cx="535577" cy="587829"/>
          </a:xfrm>
          <a:prstGeom prst="rect">
            <a:avLst/>
          </a:prstGeom>
          <a:solidFill>
            <a:srgbClr val="00B6B0"/>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GT" sz="1100" b="1">
                <a:solidFill>
                  <a:schemeClr val="bg1">
                    <a:lumMod val="95000"/>
                  </a:schemeClr>
                </a:solidFill>
                <a:latin typeface="TT Interphases" panose="02000503020000020004" pitchFamily="2" charset="0"/>
                <a:cs typeface="Aharoni" panose="02010803020104030203" pitchFamily="2" charset="-79"/>
              </a:rPr>
              <a:t>01</a:t>
            </a:r>
          </a:p>
        </p:txBody>
      </p:sp>
      <p:pic>
        <p:nvPicPr>
          <p:cNvPr id="6" name="Imagen 5">
            <a:extLst>
              <a:ext uri="{FF2B5EF4-FFF2-40B4-BE49-F238E27FC236}">
                <a16:creationId xmlns:a16="http://schemas.microsoft.com/office/drawing/2014/main" id="{DCB364AF-682A-5667-CD1D-29E9033B99FF}"/>
              </a:ext>
            </a:extLst>
          </p:cNvPr>
          <p:cNvPicPr>
            <a:picLocks noChangeAspect="1"/>
          </p:cNvPicPr>
          <p:nvPr/>
        </p:nvPicPr>
        <p:blipFill>
          <a:blip r:embed="rId4">
            <a:biLevel thresh="75000"/>
            <a:alphaModFix amt="55000"/>
          </a:blip>
          <a:stretch>
            <a:fillRect/>
          </a:stretch>
        </p:blipFill>
        <p:spPr>
          <a:xfrm>
            <a:off x="1434144" y="6425106"/>
            <a:ext cx="2573219" cy="277958"/>
          </a:xfrm>
          <a:prstGeom prst="rect">
            <a:avLst/>
          </a:prstGeom>
        </p:spPr>
      </p:pic>
      <p:grpSp>
        <p:nvGrpSpPr>
          <p:cNvPr id="14" name="Grupo 13">
            <a:extLst>
              <a:ext uri="{FF2B5EF4-FFF2-40B4-BE49-F238E27FC236}">
                <a16:creationId xmlns:a16="http://schemas.microsoft.com/office/drawing/2014/main" id="{71CC595B-9896-375F-8DDF-AFB4ACC7D8F9}"/>
              </a:ext>
            </a:extLst>
          </p:cNvPr>
          <p:cNvGrpSpPr/>
          <p:nvPr/>
        </p:nvGrpSpPr>
        <p:grpSpPr>
          <a:xfrm>
            <a:off x="-63031" y="573113"/>
            <a:ext cx="1948069" cy="45719"/>
            <a:chOff x="-63031" y="999105"/>
            <a:chExt cx="1948069" cy="45719"/>
          </a:xfrm>
        </p:grpSpPr>
        <p:cxnSp>
          <p:nvCxnSpPr>
            <p:cNvPr id="8" name="Conector recto 7">
              <a:extLst>
                <a:ext uri="{FF2B5EF4-FFF2-40B4-BE49-F238E27FC236}">
                  <a16:creationId xmlns:a16="http://schemas.microsoft.com/office/drawing/2014/main" id="{4FD9B949-7337-93F2-C961-15B3D43927AF}"/>
                </a:ext>
              </a:extLst>
            </p:cNvPr>
            <p:cNvCxnSpPr>
              <a:cxnSpLocks/>
            </p:cNvCxnSpPr>
            <p:nvPr/>
          </p:nvCxnSpPr>
          <p:spPr>
            <a:xfrm rot="16200000">
              <a:off x="911004" y="70789"/>
              <a:ext cx="0" cy="1948069"/>
            </a:xfrm>
            <a:prstGeom prst="line">
              <a:avLst/>
            </a:prstGeom>
            <a:solidFill>
              <a:schemeClr val="bg1">
                <a:lumMod val="75000"/>
              </a:schemeClr>
            </a:solidFill>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ángulo 8">
              <a:extLst>
                <a:ext uri="{FF2B5EF4-FFF2-40B4-BE49-F238E27FC236}">
                  <a16:creationId xmlns:a16="http://schemas.microsoft.com/office/drawing/2014/main" id="{F96A5C77-ED22-CA33-A2CD-1742B24A42E1}"/>
                </a:ext>
              </a:extLst>
            </p:cNvPr>
            <p:cNvSpPr/>
            <p:nvPr/>
          </p:nvSpPr>
          <p:spPr>
            <a:xfrm rot="16200000">
              <a:off x="1609093" y="768879"/>
              <a:ext cx="45719" cy="506171"/>
            </a:xfrm>
            <a:prstGeom prst="rect">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grpSp>
      <p:pic>
        <p:nvPicPr>
          <p:cNvPr id="11" name="Imagen 10">
            <a:extLst>
              <a:ext uri="{FF2B5EF4-FFF2-40B4-BE49-F238E27FC236}">
                <a16:creationId xmlns:a16="http://schemas.microsoft.com/office/drawing/2014/main" id="{752C46AD-0FA7-05BA-1100-CCB73E767440}"/>
              </a:ext>
            </a:extLst>
          </p:cNvPr>
          <p:cNvPicPr>
            <a:picLocks noChangeAspect="1"/>
          </p:cNvPicPr>
          <p:nvPr/>
        </p:nvPicPr>
        <p:blipFill>
          <a:blip r:embed="rId5">
            <a:duotone>
              <a:schemeClr val="accent3">
                <a:shade val="45000"/>
                <a:satMod val="135000"/>
              </a:schemeClr>
              <a:prstClr val="white"/>
            </a:duotone>
          </a:blip>
          <a:stretch>
            <a:fillRect/>
          </a:stretch>
        </p:blipFill>
        <p:spPr>
          <a:xfrm>
            <a:off x="193587" y="64469"/>
            <a:ext cx="1691451" cy="542110"/>
          </a:xfrm>
          <a:prstGeom prst="rect">
            <a:avLst/>
          </a:prstGeom>
        </p:spPr>
      </p:pic>
      <p:sp>
        <p:nvSpPr>
          <p:cNvPr id="3" name="CuadroTexto 2">
            <a:extLst>
              <a:ext uri="{FF2B5EF4-FFF2-40B4-BE49-F238E27FC236}">
                <a16:creationId xmlns:a16="http://schemas.microsoft.com/office/drawing/2014/main" id="{B6769D80-CDE4-8FE5-4494-20ED58CB7A01}"/>
              </a:ext>
            </a:extLst>
          </p:cNvPr>
          <p:cNvSpPr txBox="1"/>
          <p:nvPr/>
        </p:nvSpPr>
        <p:spPr>
          <a:xfrm>
            <a:off x="1026268" y="179743"/>
            <a:ext cx="12080196" cy="584775"/>
          </a:xfrm>
          <a:prstGeom prst="rect">
            <a:avLst/>
          </a:prstGeom>
          <a:noFill/>
        </p:spPr>
        <p:txBody>
          <a:bodyPr wrap="square" rtlCol="0">
            <a:spAutoFit/>
          </a:bodyPr>
          <a:lstStyle/>
          <a:p>
            <a:pPr algn="ctr"/>
            <a:r>
              <a:rPr lang="es-ES" sz="3200">
                <a:solidFill>
                  <a:srgbClr val="00B6B0"/>
                </a:solidFill>
                <a:latin typeface="Arial Black" panose="020B0A04020102020204" pitchFamily="34" charset="0"/>
              </a:rPr>
              <a:t>Hallar la distribución del score </a:t>
            </a:r>
            <a:endParaRPr lang="es-GT" sz="3200">
              <a:solidFill>
                <a:srgbClr val="00B6B0"/>
              </a:solidFill>
              <a:latin typeface="Arial Black" panose="020B0A04020102020204" pitchFamily="34" charset="0"/>
            </a:endParaRPr>
          </a:p>
        </p:txBody>
      </p:sp>
      <p:cxnSp>
        <p:nvCxnSpPr>
          <p:cNvPr id="31" name="Conector recto 30">
            <a:extLst>
              <a:ext uri="{FF2B5EF4-FFF2-40B4-BE49-F238E27FC236}">
                <a16:creationId xmlns:a16="http://schemas.microsoft.com/office/drawing/2014/main" id="{02D920BD-7E6E-15C2-2A16-B5C2AB417E7E}"/>
              </a:ext>
            </a:extLst>
          </p:cNvPr>
          <p:cNvCxnSpPr>
            <a:cxnSpLocks/>
          </p:cNvCxnSpPr>
          <p:nvPr/>
        </p:nvCxnSpPr>
        <p:spPr>
          <a:xfrm>
            <a:off x="5985563" y="1764062"/>
            <a:ext cx="0" cy="3945276"/>
          </a:xfrm>
          <a:prstGeom prst="line">
            <a:avLst/>
          </a:prstGeom>
        </p:spPr>
        <p:style>
          <a:lnRef idx="1">
            <a:schemeClr val="accent1"/>
          </a:lnRef>
          <a:fillRef idx="0">
            <a:schemeClr val="accent1"/>
          </a:fillRef>
          <a:effectRef idx="0">
            <a:schemeClr val="accent1"/>
          </a:effectRef>
          <a:fontRef idx="minor">
            <a:schemeClr val="tx1"/>
          </a:fontRef>
        </p:style>
      </p:cxnSp>
      <p:sp>
        <p:nvSpPr>
          <p:cNvPr id="32" name="CuadroTexto 31">
            <a:extLst>
              <a:ext uri="{FF2B5EF4-FFF2-40B4-BE49-F238E27FC236}">
                <a16:creationId xmlns:a16="http://schemas.microsoft.com/office/drawing/2014/main" id="{6B300956-E0C2-7731-04B0-9F6EA1582B51}"/>
              </a:ext>
            </a:extLst>
          </p:cNvPr>
          <p:cNvSpPr txBox="1"/>
          <p:nvPr/>
        </p:nvSpPr>
        <p:spPr>
          <a:xfrm>
            <a:off x="2848772" y="889050"/>
            <a:ext cx="7033871" cy="461665"/>
          </a:xfrm>
          <a:prstGeom prst="rect">
            <a:avLst/>
          </a:prstGeom>
          <a:noFill/>
        </p:spPr>
        <p:txBody>
          <a:bodyPr wrap="square" rtlCol="0">
            <a:spAutoFit/>
          </a:bodyPr>
          <a:lstStyle/>
          <a:p>
            <a:pPr algn="ctr"/>
            <a:r>
              <a:rPr lang="es-ES" sz="2400" dirty="0">
                <a:solidFill>
                  <a:srgbClr val="E21570"/>
                </a:solidFill>
                <a:latin typeface="Arial" panose="020B0604020202020204" pitchFamily="34" charset="0"/>
                <a:cs typeface="Arial" panose="020B0604020202020204" pitchFamily="34" charset="0"/>
              </a:rPr>
              <a:t>RENGLÓN 011</a:t>
            </a:r>
            <a:endParaRPr lang="es-GT" sz="2400" dirty="0">
              <a:solidFill>
                <a:srgbClr val="E21570"/>
              </a:solidFill>
              <a:latin typeface="Arial" panose="020B0604020202020204" pitchFamily="34" charset="0"/>
              <a:cs typeface="Arial" panose="020B0604020202020204" pitchFamily="34" charset="0"/>
            </a:endParaRPr>
          </a:p>
        </p:txBody>
      </p:sp>
      <p:sp>
        <p:nvSpPr>
          <p:cNvPr id="16" name="CuadroTexto 15">
            <a:extLst>
              <a:ext uri="{FF2B5EF4-FFF2-40B4-BE49-F238E27FC236}">
                <a16:creationId xmlns:a16="http://schemas.microsoft.com/office/drawing/2014/main" id="{17C72BC2-5101-149E-0BE2-E965C412896D}"/>
              </a:ext>
            </a:extLst>
          </p:cNvPr>
          <p:cNvSpPr txBox="1"/>
          <p:nvPr/>
        </p:nvSpPr>
        <p:spPr>
          <a:xfrm>
            <a:off x="1329234" y="1579396"/>
            <a:ext cx="1377300" cy="369332"/>
          </a:xfrm>
          <a:prstGeom prst="rect">
            <a:avLst/>
          </a:prstGeom>
          <a:noFill/>
        </p:spPr>
        <p:txBody>
          <a:bodyPr wrap="none" rtlCol="0">
            <a:spAutoFit/>
          </a:bodyPr>
          <a:lstStyle/>
          <a:p>
            <a:r>
              <a:rPr lang="es-ES">
                <a:latin typeface="Arial" panose="020B0604020202020204" pitchFamily="34" charset="0"/>
                <a:cs typeface="Arial" panose="020B0604020202020204" pitchFamily="34" charset="0"/>
              </a:rPr>
              <a:t>Poblacional</a:t>
            </a:r>
            <a:endParaRPr lang="es-GT">
              <a:latin typeface="Arial" panose="020B0604020202020204" pitchFamily="34" charset="0"/>
              <a:cs typeface="Arial" panose="020B0604020202020204" pitchFamily="34" charset="0"/>
            </a:endParaRPr>
          </a:p>
        </p:txBody>
      </p:sp>
      <p:sp>
        <p:nvSpPr>
          <p:cNvPr id="18" name="CuadroTexto 17">
            <a:extLst>
              <a:ext uri="{FF2B5EF4-FFF2-40B4-BE49-F238E27FC236}">
                <a16:creationId xmlns:a16="http://schemas.microsoft.com/office/drawing/2014/main" id="{DF585184-9311-3453-FCE8-C164DE23505B}"/>
              </a:ext>
            </a:extLst>
          </p:cNvPr>
          <p:cNvSpPr txBox="1"/>
          <p:nvPr/>
        </p:nvSpPr>
        <p:spPr>
          <a:xfrm>
            <a:off x="7066366" y="1632434"/>
            <a:ext cx="3942105" cy="369332"/>
          </a:xfrm>
          <a:prstGeom prst="rect">
            <a:avLst/>
          </a:prstGeom>
          <a:noFill/>
        </p:spPr>
        <p:txBody>
          <a:bodyPr wrap="none" rtlCol="0">
            <a:spAutoFit/>
          </a:bodyPr>
          <a:lstStyle/>
          <a:p>
            <a:r>
              <a:rPr lang="es-ES">
                <a:latin typeface="Arial" panose="020B0604020202020204" pitchFamily="34" charset="0"/>
                <a:cs typeface="Arial" panose="020B0604020202020204" pitchFamily="34" charset="0"/>
              </a:rPr>
              <a:t>Por tipo cliente: moroso y no moroso</a:t>
            </a:r>
            <a:endParaRPr lang="es-GT">
              <a:latin typeface="Arial" panose="020B0604020202020204" pitchFamily="34" charset="0"/>
              <a:cs typeface="Arial" panose="020B0604020202020204" pitchFamily="34" charset="0"/>
            </a:endParaRPr>
          </a:p>
        </p:txBody>
      </p:sp>
      <p:pic>
        <p:nvPicPr>
          <p:cNvPr id="12" name="Imagen 11" descr="Gráfico, Histograma&#10;&#10;Descripción generada automáticamente">
            <a:extLst>
              <a:ext uri="{FF2B5EF4-FFF2-40B4-BE49-F238E27FC236}">
                <a16:creationId xmlns:a16="http://schemas.microsoft.com/office/drawing/2014/main" id="{B796F222-0715-9F45-5F28-7BB34C173AF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54375" y="2283485"/>
            <a:ext cx="5166086" cy="2966604"/>
          </a:xfrm>
          <a:prstGeom prst="rect">
            <a:avLst/>
          </a:prstGeom>
        </p:spPr>
      </p:pic>
      <p:pic>
        <p:nvPicPr>
          <p:cNvPr id="19" name="Imagen 18" descr="Gráfico, Gráfico de líneas&#10;&#10;Descripción generada automáticamente">
            <a:extLst>
              <a:ext uri="{FF2B5EF4-FFF2-40B4-BE49-F238E27FC236}">
                <a16:creationId xmlns:a16="http://schemas.microsoft.com/office/drawing/2014/main" id="{F7A7C828-8359-C6F5-F443-ADB0718AE2B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5101" y="2153091"/>
            <a:ext cx="5107341" cy="2932870"/>
          </a:xfrm>
          <a:prstGeom prst="rect">
            <a:avLst/>
          </a:prstGeom>
        </p:spPr>
      </p:pic>
    </p:spTree>
    <p:extLst>
      <p:ext uri="{BB962C8B-B14F-4D97-AF65-F5344CB8AC3E}">
        <p14:creationId xmlns:p14="http://schemas.microsoft.com/office/powerpoint/2010/main" val="1761472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89A8F3-DE9E-5B07-DDE3-7327C6DB6AB3}"/>
              </a:ext>
            </a:extLst>
          </p:cNvPr>
          <p:cNvSpPr>
            <a:spLocks noGrp="1"/>
          </p:cNvSpPr>
          <p:nvPr>
            <p:ph type="ctrTitle"/>
          </p:nvPr>
        </p:nvSpPr>
        <p:spPr>
          <a:xfrm>
            <a:off x="539416" y="6270171"/>
            <a:ext cx="11652584" cy="587829"/>
          </a:xfrm>
          <a:solidFill>
            <a:srgbClr val="FCD900"/>
          </a:solidFill>
        </p:spPr>
        <p:txBody>
          <a:bodyPr>
            <a:normAutofit/>
          </a:bodyPr>
          <a:lstStyle/>
          <a:p>
            <a:pPr algn="r"/>
            <a:r>
              <a:rPr lang="es-ES" sz="2500" b="1">
                <a:solidFill>
                  <a:schemeClr val="tx1">
                    <a:lumMod val="75000"/>
                    <a:lumOff val="25000"/>
                  </a:schemeClr>
                </a:solidFill>
                <a:latin typeface="TT Interphases" panose="02000503020000020004" pitchFamily="2" charset="0"/>
                <a:cs typeface="Aharoni" panose="02010803020104030203" pitchFamily="2" charset="-79"/>
              </a:rPr>
              <a:t>Escenarios</a:t>
            </a:r>
            <a:endParaRPr lang="es-GT" sz="2500" b="1">
              <a:solidFill>
                <a:schemeClr val="tx1">
                  <a:lumMod val="75000"/>
                  <a:lumOff val="25000"/>
                </a:schemeClr>
              </a:solidFill>
              <a:latin typeface="TT Interphases" panose="02000503020000020004" pitchFamily="2" charset="0"/>
              <a:cs typeface="Aharoni" panose="02010803020104030203" pitchFamily="2" charset="-79"/>
            </a:endParaRPr>
          </a:p>
        </p:txBody>
      </p:sp>
      <p:pic>
        <p:nvPicPr>
          <p:cNvPr id="5" name="Imagen 4">
            <a:extLst>
              <a:ext uri="{FF2B5EF4-FFF2-40B4-BE49-F238E27FC236}">
                <a16:creationId xmlns:a16="http://schemas.microsoft.com/office/drawing/2014/main" id="{7FF3BA7E-F89E-5BD9-373F-353E52B5C66A}"/>
              </a:ext>
            </a:extLst>
          </p:cNvPr>
          <p:cNvPicPr>
            <a:picLocks noChangeAspect="1"/>
          </p:cNvPicPr>
          <p:nvPr/>
        </p:nvPicPr>
        <p:blipFill rotWithShape="1">
          <a:blip r:embed="rId3">
            <a:alphaModFix/>
          </a:blip>
          <a:srcRect l="6267" t="22300" r="14876" b="66086"/>
          <a:stretch/>
        </p:blipFill>
        <p:spPr>
          <a:xfrm rot="10800000">
            <a:off x="6096000" y="6270170"/>
            <a:ext cx="3798403" cy="566766"/>
          </a:xfrm>
          <a:prstGeom prst="rect">
            <a:avLst/>
          </a:prstGeom>
        </p:spPr>
      </p:pic>
      <p:sp>
        <p:nvSpPr>
          <p:cNvPr id="13" name="Título 1">
            <a:extLst>
              <a:ext uri="{FF2B5EF4-FFF2-40B4-BE49-F238E27FC236}">
                <a16:creationId xmlns:a16="http://schemas.microsoft.com/office/drawing/2014/main" id="{E953D84D-6EBC-DD85-90C3-B04FA4D925BA}"/>
              </a:ext>
            </a:extLst>
          </p:cNvPr>
          <p:cNvSpPr txBox="1">
            <a:spLocks/>
          </p:cNvSpPr>
          <p:nvPr/>
        </p:nvSpPr>
        <p:spPr>
          <a:xfrm>
            <a:off x="0" y="6270171"/>
            <a:ext cx="535577" cy="587829"/>
          </a:xfrm>
          <a:prstGeom prst="rect">
            <a:avLst/>
          </a:prstGeom>
          <a:solidFill>
            <a:srgbClr val="00B6B0"/>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GT" sz="1100" b="1">
                <a:solidFill>
                  <a:schemeClr val="bg1">
                    <a:lumMod val="95000"/>
                  </a:schemeClr>
                </a:solidFill>
                <a:latin typeface="TT Interphases" panose="02000503020000020004" pitchFamily="2" charset="0"/>
                <a:cs typeface="Aharoni" panose="02010803020104030203" pitchFamily="2" charset="-79"/>
              </a:rPr>
              <a:t>01</a:t>
            </a:r>
          </a:p>
        </p:txBody>
      </p:sp>
      <p:pic>
        <p:nvPicPr>
          <p:cNvPr id="6" name="Imagen 5">
            <a:extLst>
              <a:ext uri="{FF2B5EF4-FFF2-40B4-BE49-F238E27FC236}">
                <a16:creationId xmlns:a16="http://schemas.microsoft.com/office/drawing/2014/main" id="{DCB364AF-682A-5667-CD1D-29E9033B99FF}"/>
              </a:ext>
            </a:extLst>
          </p:cNvPr>
          <p:cNvPicPr>
            <a:picLocks noChangeAspect="1"/>
          </p:cNvPicPr>
          <p:nvPr/>
        </p:nvPicPr>
        <p:blipFill>
          <a:blip r:embed="rId4">
            <a:biLevel thresh="75000"/>
            <a:alphaModFix amt="55000"/>
          </a:blip>
          <a:stretch>
            <a:fillRect/>
          </a:stretch>
        </p:blipFill>
        <p:spPr>
          <a:xfrm>
            <a:off x="1434144" y="6425106"/>
            <a:ext cx="2573219" cy="277958"/>
          </a:xfrm>
          <a:prstGeom prst="rect">
            <a:avLst/>
          </a:prstGeom>
        </p:spPr>
      </p:pic>
      <p:grpSp>
        <p:nvGrpSpPr>
          <p:cNvPr id="14" name="Grupo 13">
            <a:extLst>
              <a:ext uri="{FF2B5EF4-FFF2-40B4-BE49-F238E27FC236}">
                <a16:creationId xmlns:a16="http://schemas.microsoft.com/office/drawing/2014/main" id="{71CC595B-9896-375F-8DDF-AFB4ACC7D8F9}"/>
              </a:ext>
            </a:extLst>
          </p:cNvPr>
          <p:cNvGrpSpPr/>
          <p:nvPr/>
        </p:nvGrpSpPr>
        <p:grpSpPr>
          <a:xfrm>
            <a:off x="-63031" y="573113"/>
            <a:ext cx="1948069" cy="45719"/>
            <a:chOff x="-63031" y="999105"/>
            <a:chExt cx="1948069" cy="45719"/>
          </a:xfrm>
        </p:grpSpPr>
        <p:cxnSp>
          <p:nvCxnSpPr>
            <p:cNvPr id="8" name="Conector recto 7">
              <a:extLst>
                <a:ext uri="{FF2B5EF4-FFF2-40B4-BE49-F238E27FC236}">
                  <a16:creationId xmlns:a16="http://schemas.microsoft.com/office/drawing/2014/main" id="{4FD9B949-7337-93F2-C961-15B3D43927AF}"/>
                </a:ext>
              </a:extLst>
            </p:cNvPr>
            <p:cNvCxnSpPr>
              <a:cxnSpLocks/>
            </p:cNvCxnSpPr>
            <p:nvPr/>
          </p:nvCxnSpPr>
          <p:spPr>
            <a:xfrm rot="16200000">
              <a:off x="911004" y="70789"/>
              <a:ext cx="0" cy="1948069"/>
            </a:xfrm>
            <a:prstGeom prst="line">
              <a:avLst/>
            </a:prstGeom>
            <a:solidFill>
              <a:schemeClr val="bg1">
                <a:lumMod val="75000"/>
              </a:schemeClr>
            </a:solidFill>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ángulo 8">
              <a:extLst>
                <a:ext uri="{FF2B5EF4-FFF2-40B4-BE49-F238E27FC236}">
                  <a16:creationId xmlns:a16="http://schemas.microsoft.com/office/drawing/2014/main" id="{F96A5C77-ED22-CA33-A2CD-1742B24A42E1}"/>
                </a:ext>
              </a:extLst>
            </p:cNvPr>
            <p:cNvSpPr/>
            <p:nvPr/>
          </p:nvSpPr>
          <p:spPr>
            <a:xfrm rot="16200000">
              <a:off x="1609093" y="768879"/>
              <a:ext cx="45719" cy="506171"/>
            </a:xfrm>
            <a:prstGeom prst="rect">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grpSp>
      <p:pic>
        <p:nvPicPr>
          <p:cNvPr id="11" name="Imagen 10">
            <a:extLst>
              <a:ext uri="{FF2B5EF4-FFF2-40B4-BE49-F238E27FC236}">
                <a16:creationId xmlns:a16="http://schemas.microsoft.com/office/drawing/2014/main" id="{752C46AD-0FA7-05BA-1100-CCB73E767440}"/>
              </a:ext>
            </a:extLst>
          </p:cNvPr>
          <p:cNvPicPr>
            <a:picLocks noChangeAspect="1"/>
          </p:cNvPicPr>
          <p:nvPr/>
        </p:nvPicPr>
        <p:blipFill>
          <a:blip r:embed="rId5">
            <a:duotone>
              <a:schemeClr val="accent3">
                <a:shade val="45000"/>
                <a:satMod val="135000"/>
              </a:schemeClr>
              <a:prstClr val="white"/>
            </a:duotone>
          </a:blip>
          <a:stretch>
            <a:fillRect/>
          </a:stretch>
        </p:blipFill>
        <p:spPr>
          <a:xfrm>
            <a:off x="193587" y="64469"/>
            <a:ext cx="1691451" cy="542110"/>
          </a:xfrm>
          <a:prstGeom prst="rect">
            <a:avLst/>
          </a:prstGeom>
        </p:spPr>
      </p:pic>
      <p:sp>
        <p:nvSpPr>
          <p:cNvPr id="3" name="CuadroTexto 2">
            <a:extLst>
              <a:ext uri="{FF2B5EF4-FFF2-40B4-BE49-F238E27FC236}">
                <a16:creationId xmlns:a16="http://schemas.microsoft.com/office/drawing/2014/main" id="{B6769D80-CDE4-8FE5-4494-20ED58CB7A01}"/>
              </a:ext>
            </a:extLst>
          </p:cNvPr>
          <p:cNvSpPr txBox="1"/>
          <p:nvPr/>
        </p:nvSpPr>
        <p:spPr>
          <a:xfrm>
            <a:off x="1026268" y="179743"/>
            <a:ext cx="12080196" cy="584775"/>
          </a:xfrm>
          <a:prstGeom prst="rect">
            <a:avLst/>
          </a:prstGeom>
          <a:noFill/>
        </p:spPr>
        <p:txBody>
          <a:bodyPr wrap="square" rtlCol="0">
            <a:spAutoFit/>
          </a:bodyPr>
          <a:lstStyle/>
          <a:p>
            <a:pPr algn="ctr"/>
            <a:r>
              <a:rPr lang="es-ES" sz="3200">
                <a:solidFill>
                  <a:srgbClr val="00B6B0"/>
                </a:solidFill>
                <a:latin typeface="Arial Black" panose="020B0A04020102020204" pitchFamily="34" charset="0"/>
              </a:rPr>
              <a:t>Hallar la distribución del score </a:t>
            </a:r>
            <a:endParaRPr lang="es-GT" sz="3200">
              <a:solidFill>
                <a:srgbClr val="00B6B0"/>
              </a:solidFill>
              <a:latin typeface="Arial Black" panose="020B0A04020102020204" pitchFamily="34" charset="0"/>
            </a:endParaRPr>
          </a:p>
        </p:txBody>
      </p:sp>
      <p:cxnSp>
        <p:nvCxnSpPr>
          <p:cNvPr id="31" name="Conector recto 30">
            <a:extLst>
              <a:ext uri="{FF2B5EF4-FFF2-40B4-BE49-F238E27FC236}">
                <a16:creationId xmlns:a16="http://schemas.microsoft.com/office/drawing/2014/main" id="{02D920BD-7E6E-15C2-2A16-B5C2AB417E7E}"/>
              </a:ext>
            </a:extLst>
          </p:cNvPr>
          <p:cNvCxnSpPr>
            <a:cxnSpLocks/>
          </p:cNvCxnSpPr>
          <p:nvPr/>
        </p:nvCxnSpPr>
        <p:spPr>
          <a:xfrm>
            <a:off x="5985563" y="1764062"/>
            <a:ext cx="0" cy="3945276"/>
          </a:xfrm>
          <a:prstGeom prst="line">
            <a:avLst/>
          </a:prstGeom>
        </p:spPr>
        <p:style>
          <a:lnRef idx="1">
            <a:schemeClr val="accent1"/>
          </a:lnRef>
          <a:fillRef idx="0">
            <a:schemeClr val="accent1"/>
          </a:fillRef>
          <a:effectRef idx="0">
            <a:schemeClr val="accent1"/>
          </a:effectRef>
          <a:fontRef idx="minor">
            <a:schemeClr val="tx1"/>
          </a:fontRef>
        </p:style>
      </p:cxnSp>
      <p:sp>
        <p:nvSpPr>
          <p:cNvPr id="32" name="CuadroTexto 31">
            <a:extLst>
              <a:ext uri="{FF2B5EF4-FFF2-40B4-BE49-F238E27FC236}">
                <a16:creationId xmlns:a16="http://schemas.microsoft.com/office/drawing/2014/main" id="{6B300956-E0C2-7731-04B0-9F6EA1582B51}"/>
              </a:ext>
            </a:extLst>
          </p:cNvPr>
          <p:cNvSpPr txBox="1"/>
          <p:nvPr/>
        </p:nvSpPr>
        <p:spPr>
          <a:xfrm>
            <a:off x="2848772" y="889050"/>
            <a:ext cx="7033871" cy="461665"/>
          </a:xfrm>
          <a:prstGeom prst="rect">
            <a:avLst/>
          </a:prstGeom>
          <a:noFill/>
        </p:spPr>
        <p:txBody>
          <a:bodyPr wrap="square" rtlCol="0">
            <a:spAutoFit/>
          </a:bodyPr>
          <a:lstStyle/>
          <a:p>
            <a:pPr algn="ctr"/>
            <a:r>
              <a:rPr lang="es-ES" sz="2400" dirty="0">
                <a:solidFill>
                  <a:srgbClr val="E21570"/>
                </a:solidFill>
                <a:latin typeface="Arial" panose="020B0604020202020204" pitchFamily="34" charset="0"/>
                <a:cs typeface="Arial" panose="020B0604020202020204" pitchFamily="34" charset="0"/>
              </a:rPr>
              <a:t>Pasivas</a:t>
            </a:r>
            <a:endParaRPr lang="es-GT" sz="2400" dirty="0">
              <a:solidFill>
                <a:srgbClr val="E21570"/>
              </a:solidFill>
              <a:latin typeface="Arial" panose="020B0604020202020204" pitchFamily="34" charset="0"/>
              <a:cs typeface="Arial" panose="020B0604020202020204" pitchFamily="34" charset="0"/>
            </a:endParaRPr>
          </a:p>
        </p:txBody>
      </p:sp>
      <p:sp>
        <p:nvSpPr>
          <p:cNvPr id="16" name="CuadroTexto 15">
            <a:extLst>
              <a:ext uri="{FF2B5EF4-FFF2-40B4-BE49-F238E27FC236}">
                <a16:creationId xmlns:a16="http://schemas.microsoft.com/office/drawing/2014/main" id="{17C72BC2-5101-149E-0BE2-E965C412896D}"/>
              </a:ext>
            </a:extLst>
          </p:cNvPr>
          <p:cNvSpPr txBox="1"/>
          <p:nvPr/>
        </p:nvSpPr>
        <p:spPr>
          <a:xfrm>
            <a:off x="1329234" y="1579396"/>
            <a:ext cx="1377300" cy="369332"/>
          </a:xfrm>
          <a:prstGeom prst="rect">
            <a:avLst/>
          </a:prstGeom>
          <a:noFill/>
        </p:spPr>
        <p:txBody>
          <a:bodyPr wrap="none" rtlCol="0">
            <a:spAutoFit/>
          </a:bodyPr>
          <a:lstStyle/>
          <a:p>
            <a:r>
              <a:rPr lang="es-ES">
                <a:latin typeface="Arial" panose="020B0604020202020204" pitchFamily="34" charset="0"/>
                <a:cs typeface="Arial" panose="020B0604020202020204" pitchFamily="34" charset="0"/>
              </a:rPr>
              <a:t>Poblacional</a:t>
            </a:r>
            <a:endParaRPr lang="es-GT">
              <a:latin typeface="Arial" panose="020B0604020202020204" pitchFamily="34" charset="0"/>
              <a:cs typeface="Arial" panose="020B0604020202020204" pitchFamily="34" charset="0"/>
            </a:endParaRPr>
          </a:p>
        </p:txBody>
      </p:sp>
      <p:sp>
        <p:nvSpPr>
          <p:cNvPr id="18" name="CuadroTexto 17">
            <a:extLst>
              <a:ext uri="{FF2B5EF4-FFF2-40B4-BE49-F238E27FC236}">
                <a16:creationId xmlns:a16="http://schemas.microsoft.com/office/drawing/2014/main" id="{DF585184-9311-3453-FCE8-C164DE23505B}"/>
              </a:ext>
            </a:extLst>
          </p:cNvPr>
          <p:cNvSpPr txBox="1"/>
          <p:nvPr/>
        </p:nvSpPr>
        <p:spPr>
          <a:xfrm>
            <a:off x="7066366" y="1632434"/>
            <a:ext cx="3942105" cy="369332"/>
          </a:xfrm>
          <a:prstGeom prst="rect">
            <a:avLst/>
          </a:prstGeom>
          <a:noFill/>
        </p:spPr>
        <p:txBody>
          <a:bodyPr wrap="none" rtlCol="0">
            <a:spAutoFit/>
          </a:bodyPr>
          <a:lstStyle/>
          <a:p>
            <a:r>
              <a:rPr lang="es-ES">
                <a:latin typeface="Arial" panose="020B0604020202020204" pitchFamily="34" charset="0"/>
                <a:cs typeface="Arial" panose="020B0604020202020204" pitchFamily="34" charset="0"/>
              </a:rPr>
              <a:t>Por tipo cliente: moroso y no moroso</a:t>
            </a:r>
            <a:endParaRPr lang="es-GT">
              <a:latin typeface="Arial" panose="020B0604020202020204" pitchFamily="34" charset="0"/>
              <a:cs typeface="Arial" panose="020B0604020202020204" pitchFamily="34" charset="0"/>
            </a:endParaRPr>
          </a:p>
        </p:txBody>
      </p:sp>
      <p:pic>
        <p:nvPicPr>
          <p:cNvPr id="7" name="Imagen 6" descr="Gráfico, Gráfico de líneas&#10;&#10;Descripción generada automáticamente">
            <a:extLst>
              <a:ext uri="{FF2B5EF4-FFF2-40B4-BE49-F238E27FC236}">
                <a16:creationId xmlns:a16="http://schemas.microsoft.com/office/drawing/2014/main" id="{ADA73D74-C567-6125-8A72-42131932D7C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984" y="2370611"/>
            <a:ext cx="5299538" cy="3043238"/>
          </a:xfrm>
          <a:prstGeom prst="rect">
            <a:avLst/>
          </a:prstGeom>
        </p:spPr>
      </p:pic>
      <p:pic>
        <p:nvPicPr>
          <p:cNvPr id="15" name="Imagen 14" descr="Gráfico&#10;&#10;Descripción generada automáticamente">
            <a:extLst>
              <a:ext uri="{FF2B5EF4-FFF2-40B4-BE49-F238E27FC236}">
                <a16:creationId xmlns:a16="http://schemas.microsoft.com/office/drawing/2014/main" id="{52D7BF11-4AA6-20EA-C9F2-CF68A912C4B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65707" y="2516101"/>
            <a:ext cx="5560748" cy="3193237"/>
          </a:xfrm>
          <a:prstGeom prst="rect">
            <a:avLst/>
          </a:prstGeom>
        </p:spPr>
      </p:pic>
    </p:spTree>
    <p:extLst>
      <p:ext uri="{BB962C8B-B14F-4D97-AF65-F5344CB8AC3E}">
        <p14:creationId xmlns:p14="http://schemas.microsoft.com/office/powerpoint/2010/main" val="105047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89A8F3-DE9E-5B07-DDE3-7327C6DB6AB3}"/>
              </a:ext>
            </a:extLst>
          </p:cNvPr>
          <p:cNvSpPr>
            <a:spLocks noGrp="1"/>
          </p:cNvSpPr>
          <p:nvPr>
            <p:ph type="ctrTitle"/>
          </p:nvPr>
        </p:nvSpPr>
        <p:spPr>
          <a:xfrm>
            <a:off x="539416" y="6270171"/>
            <a:ext cx="11652584" cy="587829"/>
          </a:xfrm>
          <a:solidFill>
            <a:srgbClr val="FCD900"/>
          </a:solidFill>
        </p:spPr>
        <p:txBody>
          <a:bodyPr>
            <a:normAutofit/>
          </a:bodyPr>
          <a:lstStyle/>
          <a:p>
            <a:pPr algn="r"/>
            <a:r>
              <a:rPr lang="es-ES" sz="2500" b="1">
                <a:solidFill>
                  <a:schemeClr val="tx1">
                    <a:lumMod val="75000"/>
                    <a:lumOff val="25000"/>
                  </a:schemeClr>
                </a:solidFill>
                <a:latin typeface="TT Interphases" panose="02000503020000020004" pitchFamily="2" charset="0"/>
                <a:cs typeface="Aharoni" panose="02010803020104030203" pitchFamily="2" charset="-79"/>
              </a:rPr>
              <a:t>Escenarios</a:t>
            </a:r>
            <a:endParaRPr lang="es-GT" sz="2500" b="1">
              <a:solidFill>
                <a:schemeClr val="tx1">
                  <a:lumMod val="75000"/>
                  <a:lumOff val="25000"/>
                </a:schemeClr>
              </a:solidFill>
              <a:latin typeface="TT Interphases" panose="02000503020000020004" pitchFamily="2" charset="0"/>
              <a:cs typeface="Aharoni" panose="02010803020104030203" pitchFamily="2" charset="-79"/>
            </a:endParaRPr>
          </a:p>
        </p:txBody>
      </p:sp>
      <p:pic>
        <p:nvPicPr>
          <p:cNvPr id="5" name="Imagen 4">
            <a:extLst>
              <a:ext uri="{FF2B5EF4-FFF2-40B4-BE49-F238E27FC236}">
                <a16:creationId xmlns:a16="http://schemas.microsoft.com/office/drawing/2014/main" id="{7FF3BA7E-F89E-5BD9-373F-353E52B5C66A}"/>
              </a:ext>
            </a:extLst>
          </p:cNvPr>
          <p:cNvPicPr>
            <a:picLocks noChangeAspect="1"/>
          </p:cNvPicPr>
          <p:nvPr/>
        </p:nvPicPr>
        <p:blipFill rotWithShape="1">
          <a:blip r:embed="rId3">
            <a:alphaModFix/>
          </a:blip>
          <a:srcRect l="6267" t="22300" r="14876" b="66086"/>
          <a:stretch/>
        </p:blipFill>
        <p:spPr>
          <a:xfrm rot="10800000">
            <a:off x="6096000" y="6270170"/>
            <a:ext cx="3798403" cy="566766"/>
          </a:xfrm>
          <a:prstGeom prst="rect">
            <a:avLst/>
          </a:prstGeom>
        </p:spPr>
      </p:pic>
      <p:sp>
        <p:nvSpPr>
          <p:cNvPr id="13" name="Título 1">
            <a:extLst>
              <a:ext uri="{FF2B5EF4-FFF2-40B4-BE49-F238E27FC236}">
                <a16:creationId xmlns:a16="http://schemas.microsoft.com/office/drawing/2014/main" id="{E953D84D-6EBC-DD85-90C3-B04FA4D925BA}"/>
              </a:ext>
            </a:extLst>
          </p:cNvPr>
          <p:cNvSpPr txBox="1">
            <a:spLocks/>
          </p:cNvSpPr>
          <p:nvPr/>
        </p:nvSpPr>
        <p:spPr>
          <a:xfrm>
            <a:off x="0" y="6270171"/>
            <a:ext cx="535577" cy="587829"/>
          </a:xfrm>
          <a:prstGeom prst="rect">
            <a:avLst/>
          </a:prstGeom>
          <a:solidFill>
            <a:srgbClr val="00B6B0"/>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GT" sz="1100" b="1">
                <a:solidFill>
                  <a:schemeClr val="bg1">
                    <a:lumMod val="95000"/>
                  </a:schemeClr>
                </a:solidFill>
                <a:latin typeface="TT Interphases" panose="02000503020000020004" pitchFamily="2" charset="0"/>
                <a:cs typeface="Aharoni" panose="02010803020104030203" pitchFamily="2" charset="-79"/>
              </a:rPr>
              <a:t>01</a:t>
            </a:r>
          </a:p>
        </p:txBody>
      </p:sp>
      <p:pic>
        <p:nvPicPr>
          <p:cNvPr id="6" name="Imagen 5">
            <a:extLst>
              <a:ext uri="{FF2B5EF4-FFF2-40B4-BE49-F238E27FC236}">
                <a16:creationId xmlns:a16="http://schemas.microsoft.com/office/drawing/2014/main" id="{DCB364AF-682A-5667-CD1D-29E9033B99FF}"/>
              </a:ext>
            </a:extLst>
          </p:cNvPr>
          <p:cNvPicPr>
            <a:picLocks noChangeAspect="1"/>
          </p:cNvPicPr>
          <p:nvPr/>
        </p:nvPicPr>
        <p:blipFill>
          <a:blip r:embed="rId4">
            <a:biLevel thresh="75000"/>
            <a:alphaModFix amt="55000"/>
          </a:blip>
          <a:stretch>
            <a:fillRect/>
          </a:stretch>
        </p:blipFill>
        <p:spPr>
          <a:xfrm>
            <a:off x="1434144" y="6425106"/>
            <a:ext cx="2573219" cy="277958"/>
          </a:xfrm>
          <a:prstGeom prst="rect">
            <a:avLst/>
          </a:prstGeom>
        </p:spPr>
      </p:pic>
      <p:grpSp>
        <p:nvGrpSpPr>
          <p:cNvPr id="14" name="Grupo 13">
            <a:extLst>
              <a:ext uri="{FF2B5EF4-FFF2-40B4-BE49-F238E27FC236}">
                <a16:creationId xmlns:a16="http://schemas.microsoft.com/office/drawing/2014/main" id="{71CC595B-9896-375F-8DDF-AFB4ACC7D8F9}"/>
              </a:ext>
            </a:extLst>
          </p:cNvPr>
          <p:cNvGrpSpPr/>
          <p:nvPr/>
        </p:nvGrpSpPr>
        <p:grpSpPr>
          <a:xfrm>
            <a:off x="-63031" y="573113"/>
            <a:ext cx="1948069" cy="45719"/>
            <a:chOff x="-63031" y="999105"/>
            <a:chExt cx="1948069" cy="45719"/>
          </a:xfrm>
        </p:grpSpPr>
        <p:cxnSp>
          <p:nvCxnSpPr>
            <p:cNvPr id="8" name="Conector recto 7">
              <a:extLst>
                <a:ext uri="{FF2B5EF4-FFF2-40B4-BE49-F238E27FC236}">
                  <a16:creationId xmlns:a16="http://schemas.microsoft.com/office/drawing/2014/main" id="{4FD9B949-7337-93F2-C961-15B3D43927AF}"/>
                </a:ext>
              </a:extLst>
            </p:cNvPr>
            <p:cNvCxnSpPr>
              <a:cxnSpLocks/>
            </p:cNvCxnSpPr>
            <p:nvPr/>
          </p:nvCxnSpPr>
          <p:spPr>
            <a:xfrm rot="16200000">
              <a:off x="911004" y="70789"/>
              <a:ext cx="0" cy="1948069"/>
            </a:xfrm>
            <a:prstGeom prst="line">
              <a:avLst/>
            </a:prstGeom>
            <a:solidFill>
              <a:schemeClr val="bg1">
                <a:lumMod val="75000"/>
              </a:schemeClr>
            </a:solidFill>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ángulo 8">
              <a:extLst>
                <a:ext uri="{FF2B5EF4-FFF2-40B4-BE49-F238E27FC236}">
                  <a16:creationId xmlns:a16="http://schemas.microsoft.com/office/drawing/2014/main" id="{F96A5C77-ED22-CA33-A2CD-1742B24A42E1}"/>
                </a:ext>
              </a:extLst>
            </p:cNvPr>
            <p:cNvSpPr/>
            <p:nvPr/>
          </p:nvSpPr>
          <p:spPr>
            <a:xfrm rot="16200000">
              <a:off x="1609093" y="768879"/>
              <a:ext cx="45719" cy="506171"/>
            </a:xfrm>
            <a:prstGeom prst="rect">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grpSp>
      <p:pic>
        <p:nvPicPr>
          <p:cNvPr id="11" name="Imagen 10">
            <a:extLst>
              <a:ext uri="{FF2B5EF4-FFF2-40B4-BE49-F238E27FC236}">
                <a16:creationId xmlns:a16="http://schemas.microsoft.com/office/drawing/2014/main" id="{752C46AD-0FA7-05BA-1100-CCB73E767440}"/>
              </a:ext>
            </a:extLst>
          </p:cNvPr>
          <p:cNvPicPr>
            <a:picLocks noChangeAspect="1"/>
          </p:cNvPicPr>
          <p:nvPr/>
        </p:nvPicPr>
        <p:blipFill>
          <a:blip r:embed="rId5">
            <a:duotone>
              <a:schemeClr val="accent3">
                <a:shade val="45000"/>
                <a:satMod val="135000"/>
              </a:schemeClr>
              <a:prstClr val="white"/>
            </a:duotone>
          </a:blip>
          <a:stretch>
            <a:fillRect/>
          </a:stretch>
        </p:blipFill>
        <p:spPr>
          <a:xfrm>
            <a:off x="193587" y="64469"/>
            <a:ext cx="1691451" cy="542110"/>
          </a:xfrm>
          <a:prstGeom prst="rect">
            <a:avLst/>
          </a:prstGeom>
        </p:spPr>
      </p:pic>
      <p:sp>
        <p:nvSpPr>
          <p:cNvPr id="3" name="CuadroTexto 2">
            <a:extLst>
              <a:ext uri="{FF2B5EF4-FFF2-40B4-BE49-F238E27FC236}">
                <a16:creationId xmlns:a16="http://schemas.microsoft.com/office/drawing/2014/main" id="{B6769D80-CDE4-8FE5-4494-20ED58CB7A01}"/>
              </a:ext>
            </a:extLst>
          </p:cNvPr>
          <p:cNvSpPr txBox="1"/>
          <p:nvPr/>
        </p:nvSpPr>
        <p:spPr>
          <a:xfrm>
            <a:off x="2003461" y="96058"/>
            <a:ext cx="9741139" cy="954107"/>
          </a:xfrm>
          <a:prstGeom prst="rect">
            <a:avLst/>
          </a:prstGeom>
          <a:noFill/>
        </p:spPr>
        <p:txBody>
          <a:bodyPr wrap="square" rtlCol="0">
            <a:spAutoFit/>
          </a:bodyPr>
          <a:lstStyle/>
          <a:p>
            <a:pPr algn="ctr"/>
            <a:r>
              <a:rPr lang="es-ES" sz="2800">
                <a:solidFill>
                  <a:srgbClr val="00B6B0"/>
                </a:solidFill>
                <a:latin typeface="Arial Black" panose="020B0A04020102020204" pitchFamily="34" charset="0"/>
              </a:rPr>
              <a:t>Hallar la distribución de la proporción malos sobre buenos</a:t>
            </a:r>
            <a:endParaRPr lang="es-GT" sz="2800">
              <a:solidFill>
                <a:srgbClr val="00B6B0"/>
              </a:solidFill>
              <a:latin typeface="Arial Black" panose="020B0A04020102020204" pitchFamily="34" charset="0"/>
            </a:endParaRPr>
          </a:p>
        </p:txBody>
      </p:sp>
      <p:cxnSp>
        <p:nvCxnSpPr>
          <p:cNvPr id="31" name="Conector recto 30">
            <a:extLst>
              <a:ext uri="{FF2B5EF4-FFF2-40B4-BE49-F238E27FC236}">
                <a16:creationId xmlns:a16="http://schemas.microsoft.com/office/drawing/2014/main" id="{02D920BD-7E6E-15C2-2A16-B5C2AB417E7E}"/>
              </a:ext>
            </a:extLst>
          </p:cNvPr>
          <p:cNvCxnSpPr/>
          <p:nvPr/>
        </p:nvCxnSpPr>
        <p:spPr>
          <a:xfrm>
            <a:off x="6369978" y="1119883"/>
            <a:ext cx="0" cy="4705564"/>
          </a:xfrm>
          <a:prstGeom prst="line">
            <a:avLst/>
          </a:prstGeom>
        </p:spPr>
        <p:style>
          <a:lnRef idx="1">
            <a:schemeClr val="accent1"/>
          </a:lnRef>
          <a:fillRef idx="0">
            <a:schemeClr val="accent1"/>
          </a:fillRef>
          <a:effectRef idx="0">
            <a:schemeClr val="accent1"/>
          </a:effectRef>
          <a:fontRef idx="minor">
            <a:schemeClr val="tx1"/>
          </a:fontRef>
        </p:style>
      </p:cxnSp>
      <p:sp>
        <p:nvSpPr>
          <p:cNvPr id="32" name="CuadroTexto 31">
            <a:extLst>
              <a:ext uri="{FF2B5EF4-FFF2-40B4-BE49-F238E27FC236}">
                <a16:creationId xmlns:a16="http://schemas.microsoft.com/office/drawing/2014/main" id="{6B300956-E0C2-7731-04B0-9F6EA1582B51}"/>
              </a:ext>
            </a:extLst>
          </p:cNvPr>
          <p:cNvSpPr txBox="1"/>
          <p:nvPr/>
        </p:nvSpPr>
        <p:spPr>
          <a:xfrm>
            <a:off x="-431514" y="1116034"/>
            <a:ext cx="7033871" cy="461665"/>
          </a:xfrm>
          <a:prstGeom prst="rect">
            <a:avLst/>
          </a:prstGeom>
          <a:noFill/>
        </p:spPr>
        <p:txBody>
          <a:bodyPr wrap="square" rtlCol="0">
            <a:spAutoFit/>
          </a:bodyPr>
          <a:lstStyle/>
          <a:p>
            <a:pPr algn="ctr"/>
            <a:r>
              <a:rPr lang="es-ES" sz="2400" dirty="0">
                <a:solidFill>
                  <a:srgbClr val="E21570"/>
                </a:solidFill>
                <a:latin typeface="Arial" panose="020B0604020202020204" pitchFamily="34" charset="0"/>
                <a:cs typeface="Arial" panose="020B0604020202020204" pitchFamily="34" charset="0"/>
              </a:rPr>
              <a:t>RENGLÓN 011</a:t>
            </a:r>
            <a:endParaRPr lang="es-GT" sz="2400" dirty="0">
              <a:solidFill>
                <a:srgbClr val="E21570"/>
              </a:solidFill>
              <a:latin typeface="Arial" panose="020B0604020202020204" pitchFamily="34" charset="0"/>
              <a:cs typeface="Arial" panose="020B0604020202020204" pitchFamily="34" charset="0"/>
            </a:endParaRPr>
          </a:p>
        </p:txBody>
      </p:sp>
      <p:sp>
        <p:nvSpPr>
          <p:cNvPr id="41" name="CuadroTexto 40">
            <a:extLst>
              <a:ext uri="{FF2B5EF4-FFF2-40B4-BE49-F238E27FC236}">
                <a16:creationId xmlns:a16="http://schemas.microsoft.com/office/drawing/2014/main" id="{6C4CF349-50D7-6FCC-A282-ABDF8F186833}"/>
              </a:ext>
            </a:extLst>
          </p:cNvPr>
          <p:cNvSpPr txBox="1"/>
          <p:nvPr/>
        </p:nvSpPr>
        <p:spPr>
          <a:xfrm>
            <a:off x="5756140" y="1236960"/>
            <a:ext cx="7033871" cy="461665"/>
          </a:xfrm>
          <a:prstGeom prst="rect">
            <a:avLst/>
          </a:prstGeom>
          <a:noFill/>
        </p:spPr>
        <p:txBody>
          <a:bodyPr wrap="square" rtlCol="0">
            <a:spAutoFit/>
          </a:bodyPr>
          <a:lstStyle/>
          <a:p>
            <a:pPr algn="ctr"/>
            <a:r>
              <a:rPr lang="es-ES" sz="2400" dirty="0">
                <a:solidFill>
                  <a:srgbClr val="E21570"/>
                </a:solidFill>
                <a:latin typeface="Arial" panose="020B0604020202020204" pitchFamily="34" charset="0"/>
                <a:cs typeface="Arial" panose="020B0604020202020204" pitchFamily="34" charset="0"/>
              </a:rPr>
              <a:t>PASIVAS</a:t>
            </a:r>
            <a:endParaRPr lang="es-GT" sz="2400" dirty="0">
              <a:solidFill>
                <a:srgbClr val="E21570"/>
              </a:solidFill>
              <a:latin typeface="Arial" panose="020B0604020202020204" pitchFamily="34" charset="0"/>
              <a:cs typeface="Arial" panose="020B0604020202020204" pitchFamily="34" charset="0"/>
            </a:endParaRPr>
          </a:p>
        </p:txBody>
      </p:sp>
      <p:sp>
        <p:nvSpPr>
          <p:cNvPr id="17" name="CuadroTexto 16">
            <a:extLst>
              <a:ext uri="{FF2B5EF4-FFF2-40B4-BE49-F238E27FC236}">
                <a16:creationId xmlns:a16="http://schemas.microsoft.com/office/drawing/2014/main" id="{6F7D6036-748E-3A2E-B65A-88D3C89EBAC5}"/>
              </a:ext>
            </a:extLst>
          </p:cNvPr>
          <p:cNvSpPr txBox="1"/>
          <p:nvPr/>
        </p:nvSpPr>
        <p:spPr>
          <a:xfrm>
            <a:off x="7740769" y="5284159"/>
            <a:ext cx="3678451" cy="369332"/>
          </a:xfrm>
          <a:prstGeom prst="rect">
            <a:avLst/>
          </a:prstGeom>
          <a:noFill/>
        </p:spPr>
        <p:txBody>
          <a:bodyPr wrap="square">
            <a:spAutoFit/>
          </a:bodyPr>
          <a:lstStyle/>
          <a:p>
            <a:r>
              <a:rPr lang="es-ES" b="1" dirty="0">
                <a:latin typeface="Arial" panose="020B0604020202020204" pitchFamily="34" charset="0"/>
                <a:cs typeface="Arial" panose="020B0604020202020204" pitchFamily="34" charset="0"/>
              </a:rPr>
              <a:t>KS Pasivas: 25.60%</a:t>
            </a:r>
            <a:endParaRPr lang="es-GT" b="1" dirty="0">
              <a:latin typeface="Arial" panose="020B0604020202020204" pitchFamily="34" charset="0"/>
              <a:cs typeface="Arial" panose="020B0604020202020204" pitchFamily="34" charset="0"/>
            </a:endParaRPr>
          </a:p>
        </p:txBody>
      </p:sp>
      <p:sp>
        <p:nvSpPr>
          <p:cNvPr id="21" name="CuadroTexto 20">
            <a:extLst>
              <a:ext uri="{FF2B5EF4-FFF2-40B4-BE49-F238E27FC236}">
                <a16:creationId xmlns:a16="http://schemas.microsoft.com/office/drawing/2014/main" id="{91A595D3-CC2A-ADCF-92A7-2B6F6CDBCDE9}"/>
              </a:ext>
            </a:extLst>
          </p:cNvPr>
          <p:cNvSpPr txBox="1"/>
          <p:nvPr/>
        </p:nvSpPr>
        <p:spPr>
          <a:xfrm>
            <a:off x="1378867" y="5280301"/>
            <a:ext cx="4320919" cy="369332"/>
          </a:xfrm>
          <a:prstGeom prst="rect">
            <a:avLst/>
          </a:prstGeom>
          <a:noFill/>
        </p:spPr>
        <p:txBody>
          <a:bodyPr wrap="square">
            <a:spAutoFit/>
          </a:bodyPr>
          <a:lstStyle/>
          <a:p>
            <a:r>
              <a:rPr lang="es-ES" b="1" dirty="0">
                <a:latin typeface="Arial" panose="020B0604020202020204" pitchFamily="34" charset="0"/>
                <a:cs typeface="Arial" panose="020B0604020202020204" pitchFamily="34" charset="0"/>
              </a:rPr>
              <a:t>KS renglón 011: 30.79% </a:t>
            </a:r>
            <a:endParaRPr lang="es-GT" b="1" dirty="0">
              <a:latin typeface="Arial" panose="020B0604020202020204" pitchFamily="34" charset="0"/>
              <a:cs typeface="Arial" panose="020B0604020202020204" pitchFamily="34" charset="0"/>
            </a:endParaRPr>
          </a:p>
        </p:txBody>
      </p:sp>
      <p:pic>
        <p:nvPicPr>
          <p:cNvPr id="4" name="Imagen 3" descr="Gráfico, Gráfico de líneas&#10;&#10;Descripción generada automáticamente">
            <a:extLst>
              <a:ext uri="{FF2B5EF4-FFF2-40B4-BE49-F238E27FC236}">
                <a16:creationId xmlns:a16="http://schemas.microsoft.com/office/drawing/2014/main" id="{72634817-2179-E4B3-209D-43924BA67A6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9573" y="2010823"/>
            <a:ext cx="5156567" cy="2961138"/>
          </a:xfrm>
          <a:prstGeom prst="rect">
            <a:avLst/>
          </a:prstGeom>
        </p:spPr>
      </p:pic>
      <p:pic>
        <p:nvPicPr>
          <p:cNvPr id="7" name="Imagen 6">
            <a:extLst>
              <a:ext uri="{FF2B5EF4-FFF2-40B4-BE49-F238E27FC236}">
                <a16:creationId xmlns:a16="http://schemas.microsoft.com/office/drawing/2014/main" id="{8F3A0514-B56B-3655-EE3D-BD16E5CAADA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94791" y="2010823"/>
            <a:ext cx="5156568" cy="2961138"/>
          </a:xfrm>
          <a:prstGeom prst="rect">
            <a:avLst/>
          </a:prstGeom>
        </p:spPr>
      </p:pic>
    </p:spTree>
    <p:extLst>
      <p:ext uri="{BB962C8B-B14F-4D97-AF65-F5344CB8AC3E}">
        <p14:creationId xmlns:p14="http://schemas.microsoft.com/office/powerpoint/2010/main" val="295653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36E988-9BAC-B7DA-1C39-BE5A5EE484BC}"/>
              </a:ext>
            </a:extLst>
          </p:cNvPr>
          <p:cNvSpPr>
            <a:spLocks noGrp="1"/>
          </p:cNvSpPr>
          <p:nvPr>
            <p:ph type="title"/>
          </p:nvPr>
        </p:nvSpPr>
        <p:spPr>
          <a:xfrm>
            <a:off x="838200" y="177649"/>
            <a:ext cx="10515600" cy="775306"/>
          </a:xfrm>
        </p:spPr>
        <p:txBody>
          <a:bodyPr/>
          <a:lstStyle/>
          <a:p>
            <a:r>
              <a:rPr lang="es-ES" sz="3200" dirty="0">
                <a:solidFill>
                  <a:srgbClr val="00B6B0"/>
                </a:solidFill>
                <a:latin typeface="Arial Black" panose="020B0A04020102020204" pitchFamily="34" charset="0"/>
                <a:ea typeface="+mn-ea"/>
                <a:cs typeface="+mn-cs"/>
              </a:rPr>
              <a:t>Escenarios que estudiaremos…</a:t>
            </a:r>
            <a:endParaRPr lang="es-GT" sz="3200" dirty="0">
              <a:solidFill>
                <a:srgbClr val="00B6B0"/>
              </a:solidFill>
              <a:latin typeface="Arial Black" panose="020B0A04020102020204" pitchFamily="34" charset="0"/>
              <a:ea typeface="+mn-ea"/>
              <a:cs typeface="+mn-cs"/>
            </a:endParaRPr>
          </a:p>
        </p:txBody>
      </p:sp>
      <p:sp>
        <p:nvSpPr>
          <p:cNvPr id="3" name="Marcador de contenido 2">
            <a:extLst>
              <a:ext uri="{FF2B5EF4-FFF2-40B4-BE49-F238E27FC236}">
                <a16:creationId xmlns:a16="http://schemas.microsoft.com/office/drawing/2014/main" id="{1A600450-1298-FC92-E51E-E9706887FA18}"/>
              </a:ext>
            </a:extLst>
          </p:cNvPr>
          <p:cNvSpPr>
            <a:spLocks noGrp="1"/>
          </p:cNvSpPr>
          <p:nvPr>
            <p:ph sz="half" idx="1"/>
          </p:nvPr>
        </p:nvSpPr>
        <p:spPr>
          <a:xfrm>
            <a:off x="694362" y="1435894"/>
            <a:ext cx="5181600" cy="4351338"/>
          </a:xfrm>
        </p:spPr>
        <p:txBody>
          <a:bodyPr>
            <a:normAutofit lnSpcReduction="10000"/>
          </a:bodyPr>
          <a:lstStyle/>
          <a:p>
            <a:pPr marL="0" indent="0" algn="ctr">
              <a:buNone/>
            </a:pPr>
            <a:r>
              <a:rPr lang="es-ES" b="1" dirty="0">
                <a:solidFill>
                  <a:srgbClr val="E21570"/>
                </a:solidFill>
              </a:rPr>
              <a:t>Eliminación de codeudor para renglón 011</a:t>
            </a:r>
          </a:p>
          <a:p>
            <a:pPr marL="0" indent="0" algn="ctr">
              <a:buNone/>
            </a:pPr>
            <a:endParaRPr lang="es-ES" b="1" dirty="0">
              <a:solidFill>
                <a:srgbClr val="E21570"/>
              </a:solidFill>
            </a:endParaRPr>
          </a:p>
          <a:p>
            <a:pPr marL="0" indent="0">
              <a:buNone/>
            </a:pPr>
            <a:r>
              <a:rPr lang="es-ES" sz="2400" dirty="0"/>
              <a:t>Responderemos:</a:t>
            </a:r>
          </a:p>
          <a:p>
            <a:r>
              <a:rPr lang="es-ES" sz="2400" dirty="0"/>
              <a:t>¿Por qué eliminar codeudor?</a:t>
            </a:r>
          </a:p>
          <a:p>
            <a:r>
              <a:rPr lang="es-ES" sz="2400" dirty="0"/>
              <a:t>¿Cómo podemos estudiar el impacto de esta acción?</a:t>
            </a:r>
          </a:p>
          <a:p>
            <a:r>
              <a:rPr lang="es-ES" sz="2400" dirty="0"/>
              <a:t>¿Qué consecuencias tendríamos de hacerlo?</a:t>
            </a:r>
            <a:endParaRPr lang="es-GT" sz="2400" dirty="0"/>
          </a:p>
        </p:txBody>
      </p:sp>
      <p:sp>
        <p:nvSpPr>
          <p:cNvPr id="4" name="Marcador de contenido 3">
            <a:extLst>
              <a:ext uri="{FF2B5EF4-FFF2-40B4-BE49-F238E27FC236}">
                <a16:creationId xmlns:a16="http://schemas.microsoft.com/office/drawing/2014/main" id="{87D2653F-5FB6-FB2E-18AA-17FE352E57C5}"/>
              </a:ext>
            </a:extLst>
          </p:cNvPr>
          <p:cNvSpPr>
            <a:spLocks noGrp="1"/>
          </p:cNvSpPr>
          <p:nvPr>
            <p:ph sz="half" idx="2"/>
          </p:nvPr>
        </p:nvSpPr>
        <p:spPr>
          <a:xfrm>
            <a:off x="6172200" y="1435894"/>
            <a:ext cx="5181600" cy="4351338"/>
          </a:xfrm>
        </p:spPr>
        <p:txBody>
          <a:bodyPr>
            <a:normAutofit lnSpcReduction="10000"/>
          </a:bodyPr>
          <a:lstStyle/>
          <a:p>
            <a:pPr marL="0" indent="0" algn="ctr">
              <a:buNone/>
            </a:pPr>
            <a:r>
              <a:rPr lang="es-ES" b="1" dirty="0">
                <a:solidFill>
                  <a:srgbClr val="E21570"/>
                </a:solidFill>
              </a:rPr>
              <a:t>Cambio de corte de score para MINEDUC y MSPAS; eliminación de codeudor en </a:t>
            </a:r>
            <a:r>
              <a:rPr lang="es-ES" b="1">
                <a:solidFill>
                  <a:srgbClr val="E21570"/>
                </a:solidFill>
              </a:rPr>
              <a:t>estos patronos</a:t>
            </a:r>
            <a:endParaRPr lang="es-ES" b="1" dirty="0">
              <a:solidFill>
                <a:srgbClr val="E21570"/>
              </a:solidFill>
            </a:endParaRPr>
          </a:p>
          <a:p>
            <a:pPr marL="0" indent="0" algn="ctr">
              <a:buNone/>
            </a:pPr>
            <a:endParaRPr lang="es-ES" b="1" dirty="0">
              <a:solidFill>
                <a:srgbClr val="E21570"/>
              </a:solidFill>
            </a:endParaRPr>
          </a:p>
          <a:p>
            <a:pPr marL="0" indent="0">
              <a:buFont typeface="Arial" panose="020B0604020202020204" pitchFamily="34" charset="0"/>
              <a:buNone/>
            </a:pPr>
            <a:r>
              <a:rPr lang="es-ES" sz="2400" dirty="0"/>
              <a:t>Responderemos:</a:t>
            </a:r>
          </a:p>
          <a:p>
            <a:r>
              <a:rPr lang="es-ES" sz="2400" dirty="0"/>
              <a:t>¿Por qué un cambio de score para estos patronos?</a:t>
            </a:r>
          </a:p>
          <a:p>
            <a:r>
              <a:rPr lang="es-ES" sz="2400" dirty="0"/>
              <a:t>¿Cómo podemos estudiar el impacto de modificar el corte de score?</a:t>
            </a:r>
          </a:p>
          <a:p>
            <a:r>
              <a:rPr lang="es-ES" sz="2400" dirty="0"/>
              <a:t>¿Qué consecuencias tendríamos de hacerlo?</a:t>
            </a:r>
            <a:endParaRPr lang="es-GT" sz="2400" dirty="0"/>
          </a:p>
        </p:txBody>
      </p:sp>
      <p:sp>
        <p:nvSpPr>
          <p:cNvPr id="5" name="Título 1">
            <a:extLst>
              <a:ext uri="{FF2B5EF4-FFF2-40B4-BE49-F238E27FC236}">
                <a16:creationId xmlns:a16="http://schemas.microsoft.com/office/drawing/2014/main" id="{C6ADB3EC-4E42-F52C-BC13-A05F42D73635}"/>
              </a:ext>
            </a:extLst>
          </p:cNvPr>
          <p:cNvSpPr txBox="1">
            <a:spLocks/>
          </p:cNvSpPr>
          <p:nvPr/>
        </p:nvSpPr>
        <p:spPr>
          <a:xfrm>
            <a:off x="539416" y="6270171"/>
            <a:ext cx="11652584" cy="587829"/>
          </a:xfrm>
          <a:prstGeom prst="rect">
            <a:avLst/>
          </a:prstGeom>
          <a:solidFill>
            <a:srgbClr val="FCD9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s-ES" sz="2500" b="1" dirty="0">
                <a:solidFill>
                  <a:schemeClr val="tx1">
                    <a:lumMod val="75000"/>
                    <a:lumOff val="25000"/>
                  </a:schemeClr>
                </a:solidFill>
                <a:latin typeface="TT Interphases" panose="02000503020000020004" pitchFamily="2" charset="0"/>
                <a:cs typeface="Aharoni" panose="02010803020104030203" pitchFamily="2" charset="-79"/>
              </a:rPr>
              <a:t>Contexto</a:t>
            </a:r>
            <a:endParaRPr lang="es-GT" sz="2500" b="1" dirty="0">
              <a:solidFill>
                <a:schemeClr val="tx1">
                  <a:lumMod val="75000"/>
                  <a:lumOff val="25000"/>
                </a:schemeClr>
              </a:solidFill>
              <a:latin typeface="TT Interphases" panose="02000503020000020004" pitchFamily="2" charset="0"/>
              <a:cs typeface="Aharoni" panose="02010803020104030203" pitchFamily="2" charset="-79"/>
            </a:endParaRPr>
          </a:p>
        </p:txBody>
      </p:sp>
      <p:sp>
        <p:nvSpPr>
          <p:cNvPr id="6" name="Título 1">
            <a:extLst>
              <a:ext uri="{FF2B5EF4-FFF2-40B4-BE49-F238E27FC236}">
                <a16:creationId xmlns:a16="http://schemas.microsoft.com/office/drawing/2014/main" id="{0CDE0A38-9A81-3CD8-F22A-26DC2C19693B}"/>
              </a:ext>
            </a:extLst>
          </p:cNvPr>
          <p:cNvSpPr txBox="1">
            <a:spLocks/>
          </p:cNvSpPr>
          <p:nvPr/>
        </p:nvSpPr>
        <p:spPr>
          <a:xfrm>
            <a:off x="0" y="6270171"/>
            <a:ext cx="535577" cy="587829"/>
          </a:xfrm>
          <a:prstGeom prst="rect">
            <a:avLst/>
          </a:prstGeom>
          <a:solidFill>
            <a:srgbClr val="00B6B0"/>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GT" sz="1100" b="1">
                <a:solidFill>
                  <a:schemeClr val="bg1">
                    <a:lumMod val="95000"/>
                  </a:schemeClr>
                </a:solidFill>
                <a:latin typeface="TT Interphases" panose="02000503020000020004" pitchFamily="2" charset="0"/>
                <a:cs typeface="Aharoni" panose="02010803020104030203" pitchFamily="2" charset="-79"/>
              </a:rPr>
              <a:t>01</a:t>
            </a:r>
          </a:p>
        </p:txBody>
      </p:sp>
    </p:spTree>
    <p:extLst>
      <p:ext uri="{BB962C8B-B14F-4D97-AF65-F5344CB8AC3E}">
        <p14:creationId xmlns:p14="http://schemas.microsoft.com/office/powerpoint/2010/main" val="3463705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BF6C84-161F-EF3D-66E3-CCD2A70A7882}"/>
              </a:ext>
            </a:extLst>
          </p:cNvPr>
          <p:cNvSpPr>
            <a:spLocks noGrp="1"/>
          </p:cNvSpPr>
          <p:nvPr>
            <p:ph type="title"/>
          </p:nvPr>
        </p:nvSpPr>
        <p:spPr>
          <a:xfrm>
            <a:off x="1053959" y="2162513"/>
            <a:ext cx="10515600" cy="1325563"/>
          </a:xfrm>
        </p:spPr>
        <p:txBody>
          <a:bodyPr>
            <a:normAutofit/>
          </a:bodyPr>
          <a:lstStyle/>
          <a:p>
            <a:pPr algn="ctr"/>
            <a:r>
              <a:rPr lang="es-ES" sz="6500" b="1" dirty="0">
                <a:solidFill>
                  <a:srgbClr val="00AFA9"/>
                </a:solidFill>
                <a:latin typeface="Arial Black" panose="020B0604020202020204" pitchFamily="34" charset="0"/>
              </a:rPr>
              <a:t>MINEDUC Y MSPAS</a:t>
            </a:r>
            <a:endParaRPr lang="es-GT" sz="6500" b="1" dirty="0">
              <a:solidFill>
                <a:srgbClr val="00AFA9"/>
              </a:solidFill>
              <a:latin typeface="Arial Black" panose="020B0604020202020204" pitchFamily="34" charset="0"/>
            </a:endParaRPr>
          </a:p>
        </p:txBody>
      </p:sp>
      <p:sp>
        <p:nvSpPr>
          <p:cNvPr id="4" name="CuadroTexto 3">
            <a:extLst>
              <a:ext uri="{FF2B5EF4-FFF2-40B4-BE49-F238E27FC236}">
                <a16:creationId xmlns:a16="http://schemas.microsoft.com/office/drawing/2014/main" id="{AF8DB188-2BDE-98A6-A637-8D6BBA58C594}"/>
              </a:ext>
            </a:extLst>
          </p:cNvPr>
          <p:cNvSpPr txBox="1"/>
          <p:nvPr/>
        </p:nvSpPr>
        <p:spPr>
          <a:xfrm>
            <a:off x="3051425" y="3246902"/>
            <a:ext cx="6102848" cy="369332"/>
          </a:xfrm>
          <a:prstGeom prst="rect">
            <a:avLst/>
          </a:prstGeom>
          <a:noFill/>
        </p:spPr>
        <p:txBody>
          <a:bodyPr wrap="square">
            <a:spAutoFit/>
          </a:bodyPr>
          <a:lstStyle/>
          <a:p>
            <a:r>
              <a:rPr lang="es-GT" b="0" i="0" dirty="0">
                <a:solidFill>
                  <a:srgbClr val="FFFFFF"/>
                </a:solidFill>
                <a:effectLst/>
                <a:latin typeface="Consolas" panose="020B0609020204030204" pitchFamily="49" charset="0"/>
              </a:rPr>
              <a:t>49101.53</a:t>
            </a:r>
            <a:endParaRPr lang="es-GT" dirty="0"/>
          </a:p>
        </p:txBody>
      </p:sp>
    </p:spTree>
    <p:extLst>
      <p:ext uri="{BB962C8B-B14F-4D97-AF65-F5344CB8AC3E}">
        <p14:creationId xmlns:p14="http://schemas.microsoft.com/office/powerpoint/2010/main" val="14302792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89A8F3-DE9E-5B07-DDE3-7327C6DB6AB3}"/>
              </a:ext>
            </a:extLst>
          </p:cNvPr>
          <p:cNvSpPr>
            <a:spLocks noGrp="1"/>
          </p:cNvSpPr>
          <p:nvPr>
            <p:ph type="ctrTitle"/>
          </p:nvPr>
        </p:nvSpPr>
        <p:spPr>
          <a:xfrm>
            <a:off x="539416" y="6270171"/>
            <a:ext cx="11652584" cy="587829"/>
          </a:xfrm>
          <a:solidFill>
            <a:srgbClr val="FCD900"/>
          </a:solidFill>
        </p:spPr>
        <p:txBody>
          <a:bodyPr>
            <a:normAutofit/>
          </a:bodyPr>
          <a:lstStyle/>
          <a:p>
            <a:pPr algn="r"/>
            <a:r>
              <a:rPr lang="es-ES" sz="2500" b="1">
                <a:solidFill>
                  <a:schemeClr val="tx1">
                    <a:lumMod val="75000"/>
                    <a:lumOff val="25000"/>
                  </a:schemeClr>
                </a:solidFill>
                <a:latin typeface="TT Interphases" panose="02000503020000020004" pitchFamily="2" charset="0"/>
                <a:cs typeface="Aharoni" panose="02010803020104030203" pitchFamily="2" charset="-79"/>
              </a:rPr>
              <a:t>Escenarios</a:t>
            </a:r>
            <a:endParaRPr lang="es-GT" sz="2500" b="1">
              <a:solidFill>
                <a:schemeClr val="tx1">
                  <a:lumMod val="75000"/>
                  <a:lumOff val="25000"/>
                </a:schemeClr>
              </a:solidFill>
              <a:latin typeface="TT Interphases" panose="02000503020000020004" pitchFamily="2" charset="0"/>
              <a:cs typeface="Aharoni" panose="02010803020104030203" pitchFamily="2" charset="-79"/>
            </a:endParaRPr>
          </a:p>
        </p:txBody>
      </p:sp>
      <p:pic>
        <p:nvPicPr>
          <p:cNvPr id="5" name="Imagen 4">
            <a:extLst>
              <a:ext uri="{FF2B5EF4-FFF2-40B4-BE49-F238E27FC236}">
                <a16:creationId xmlns:a16="http://schemas.microsoft.com/office/drawing/2014/main" id="{7FF3BA7E-F89E-5BD9-373F-353E52B5C66A}"/>
              </a:ext>
            </a:extLst>
          </p:cNvPr>
          <p:cNvPicPr>
            <a:picLocks noChangeAspect="1"/>
          </p:cNvPicPr>
          <p:nvPr/>
        </p:nvPicPr>
        <p:blipFill rotWithShape="1">
          <a:blip r:embed="rId3">
            <a:alphaModFix/>
          </a:blip>
          <a:srcRect l="6267" t="22300" r="14876" b="66086"/>
          <a:stretch/>
        </p:blipFill>
        <p:spPr>
          <a:xfrm rot="10800000">
            <a:off x="6096000" y="6270170"/>
            <a:ext cx="3798403" cy="566766"/>
          </a:xfrm>
          <a:prstGeom prst="rect">
            <a:avLst/>
          </a:prstGeom>
        </p:spPr>
      </p:pic>
      <p:sp>
        <p:nvSpPr>
          <p:cNvPr id="13" name="Título 1">
            <a:extLst>
              <a:ext uri="{FF2B5EF4-FFF2-40B4-BE49-F238E27FC236}">
                <a16:creationId xmlns:a16="http://schemas.microsoft.com/office/drawing/2014/main" id="{E953D84D-6EBC-DD85-90C3-B04FA4D925BA}"/>
              </a:ext>
            </a:extLst>
          </p:cNvPr>
          <p:cNvSpPr txBox="1">
            <a:spLocks/>
          </p:cNvSpPr>
          <p:nvPr/>
        </p:nvSpPr>
        <p:spPr>
          <a:xfrm>
            <a:off x="0" y="6270171"/>
            <a:ext cx="535577" cy="587829"/>
          </a:xfrm>
          <a:prstGeom prst="rect">
            <a:avLst/>
          </a:prstGeom>
          <a:solidFill>
            <a:srgbClr val="00B6B0"/>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GT" sz="1100" b="1">
                <a:solidFill>
                  <a:schemeClr val="bg1">
                    <a:lumMod val="95000"/>
                  </a:schemeClr>
                </a:solidFill>
                <a:latin typeface="TT Interphases" panose="02000503020000020004" pitchFamily="2" charset="0"/>
                <a:cs typeface="Aharoni" panose="02010803020104030203" pitchFamily="2" charset="-79"/>
              </a:rPr>
              <a:t>01</a:t>
            </a:r>
          </a:p>
        </p:txBody>
      </p:sp>
      <p:pic>
        <p:nvPicPr>
          <p:cNvPr id="6" name="Imagen 5">
            <a:extLst>
              <a:ext uri="{FF2B5EF4-FFF2-40B4-BE49-F238E27FC236}">
                <a16:creationId xmlns:a16="http://schemas.microsoft.com/office/drawing/2014/main" id="{DCB364AF-682A-5667-CD1D-29E9033B99FF}"/>
              </a:ext>
            </a:extLst>
          </p:cNvPr>
          <p:cNvPicPr>
            <a:picLocks noChangeAspect="1"/>
          </p:cNvPicPr>
          <p:nvPr/>
        </p:nvPicPr>
        <p:blipFill>
          <a:blip r:embed="rId4">
            <a:biLevel thresh="75000"/>
            <a:alphaModFix amt="55000"/>
          </a:blip>
          <a:stretch>
            <a:fillRect/>
          </a:stretch>
        </p:blipFill>
        <p:spPr>
          <a:xfrm>
            <a:off x="1434144" y="6425106"/>
            <a:ext cx="2573219" cy="277958"/>
          </a:xfrm>
          <a:prstGeom prst="rect">
            <a:avLst/>
          </a:prstGeom>
        </p:spPr>
      </p:pic>
      <p:grpSp>
        <p:nvGrpSpPr>
          <p:cNvPr id="14" name="Grupo 13">
            <a:extLst>
              <a:ext uri="{FF2B5EF4-FFF2-40B4-BE49-F238E27FC236}">
                <a16:creationId xmlns:a16="http://schemas.microsoft.com/office/drawing/2014/main" id="{71CC595B-9896-375F-8DDF-AFB4ACC7D8F9}"/>
              </a:ext>
            </a:extLst>
          </p:cNvPr>
          <p:cNvGrpSpPr/>
          <p:nvPr/>
        </p:nvGrpSpPr>
        <p:grpSpPr>
          <a:xfrm>
            <a:off x="-63031" y="573113"/>
            <a:ext cx="1948069" cy="45719"/>
            <a:chOff x="-63031" y="999105"/>
            <a:chExt cx="1948069" cy="45719"/>
          </a:xfrm>
        </p:grpSpPr>
        <p:cxnSp>
          <p:nvCxnSpPr>
            <p:cNvPr id="8" name="Conector recto 7">
              <a:extLst>
                <a:ext uri="{FF2B5EF4-FFF2-40B4-BE49-F238E27FC236}">
                  <a16:creationId xmlns:a16="http://schemas.microsoft.com/office/drawing/2014/main" id="{4FD9B949-7337-93F2-C961-15B3D43927AF}"/>
                </a:ext>
              </a:extLst>
            </p:cNvPr>
            <p:cNvCxnSpPr>
              <a:cxnSpLocks/>
            </p:cNvCxnSpPr>
            <p:nvPr/>
          </p:nvCxnSpPr>
          <p:spPr>
            <a:xfrm rot="16200000">
              <a:off x="911004" y="70789"/>
              <a:ext cx="0" cy="1948069"/>
            </a:xfrm>
            <a:prstGeom prst="line">
              <a:avLst/>
            </a:prstGeom>
            <a:solidFill>
              <a:schemeClr val="bg1">
                <a:lumMod val="75000"/>
              </a:schemeClr>
            </a:solidFill>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ángulo 8">
              <a:extLst>
                <a:ext uri="{FF2B5EF4-FFF2-40B4-BE49-F238E27FC236}">
                  <a16:creationId xmlns:a16="http://schemas.microsoft.com/office/drawing/2014/main" id="{F96A5C77-ED22-CA33-A2CD-1742B24A42E1}"/>
                </a:ext>
              </a:extLst>
            </p:cNvPr>
            <p:cNvSpPr/>
            <p:nvPr/>
          </p:nvSpPr>
          <p:spPr>
            <a:xfrm rot="16200000">
              <a:off x="1609093" y="768879"/>
              <a:ext cx="45719" cy="506171"/>
            </a:xfrm>
            <a:prstGeom prst="rect">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grpSp>
      <p:pic>
        <p:nvPicPr>
          <p:cNvPr id="11" name="Imagen 10">
            <a:extLst>
              <a:ext uri="{FF2B5EF4-FFF2-40B4-BE49-F238E27FC236}">
                <a16:creationId xmlns:a16="http://schemas.microsoft.com/office/drawing/2014/main" id="{752C46AD-0FA7-05BA-1100-CCB73E767440}"/>
              </a:ext>
            </a:extLst>
          </p:cNvPr>
          <p:cNvPicPr>
            <a:picLocks noChangeAspect="1"/>
          </p:cNvPicPr>
          <p:nvPr/>
        </p:nvPicPr>
        <p:blipFill>
          <a:blip r:embed="rId5">
            <a:duotone>
              <a:schemeClr val="accent3">
                <a:shade val="45000"/>
                <a:satMod val="135000"/>
              </a:schemeClr>
              <a:prstClr val="white"/>
            </a:duotone>
          </a:blip>
          <a:stretch>
            <a:fillRect/>
          </a:stretch>
        </p:blipFill>
        <p:spPr>
          <a:xfrm>
            <a:off x="193587" y="64469"/>
            <a:ext cx="1691451" cy="542110"/>
          </a:xfrm>
          <a:prstGeom prst="rect">
            <a:avLst/>
          </a:prstGeom>
        </p:spPr>
      </p:pic>
      <p:sp>
        <p:nvSpPr>
          <p:cNvPr id="3" name="CuadroTexto 2">
            <a:extLst>
              <a:ext uri="{FF2B5EF4-FFF2-40B4-BE49-F238E27FC236}">
                <a16:creationId xmlns:a16="http://schemas.microsoft.com/office/drawing/2014/main" id="{B6769D80-CDE4-8FE5-4494-20ED58CB7A01}"/>
              </a:ext>
            </a:extLst>
          </p:cNvPr>
          <p:cNvSpPr txBox="1"/>
          <p:nvPr/>
        </p:nvSpPr>
        <p:spPr>
          <a:xfrm>
            <a:off x="1026268" y="179743"/>
            <a:ext cx="12080196" cy="584775"/>
          </a:xfrm>
          <a:prstGeom prst="rect">
            <a:avLst/>
          </a:prstGeom>
          <a:noFill/>
        </p:spPr>
        <p:txBody>
          <a:bodyPr wrap="square" rtlCol="0">
            <a:spAutoFit/>
          </a:bodyPr>
          <a:lstStyle/>
          <a:p>
            <a:pPr algn="ctr"/>
            <a:r>
              <a:rPr lang="es-ES" sz="3200">
                <a:solidFill>
                  <a:srgbClr val="00B6B0"/>
                </a:solidFill>
                <a:latin typeface="Arial Black" panose="020B0A04020102020204" pitchFamily="34" charset="0"/>
              </a:rPr>
              <a:t>Hallar la distribución del score </a:t>
            </a:r>
            <a:endParaRPr lang="es-GT" sz="3200">
              <a:solidFill>
                <a:srgbClr val="00B6B0"/>
              </a:solidFill>
              <a:latin typeface="Arial Black" panose="020B0A04020102020204" pitchFamily="34" charset="0"/>
            </a:endParaRPr>
          </a:p>
        </p:txBody>
      </p:sp>
      <p:cxnSp>
        <p:nvCxnSpPr>
          <p:cNvPr id="31" name="Conector recto 30">
            <a:extLst>
              <a:ext uri="{FF2B5EF4-FFF2-40B4-BE49-F238E27FC236}">
                <a16:creationId xmlns:a16="http://schemas.microsoft.com/office/drawing/2014/main" id="{02D920BD-7E6E-15C2-2A16-B5C2AB417E7E}"/>
              </a:ext>
            </a:extLst>
          </p:cNvPr>
          <p:cNvCxnSpPr>
            <a:cxnSpLocks/>
          </p:cNvCxnSpPr>
          <p:nvPr/>
        </p:nvCxnSpPr>
        <p:spPr>
          <a:xfrm>
            <a:off x="5985563" y="1764062"/>
            <a:ext cx="0" cy="3945276"/>
          </a:xfrm>
          <a:prstGeom prst="line">
            <a:avLst/>
          </a:prstGeom>
        </p:spPr>
        <p:style>
          <a:lnRef idx="1">
            <a:schemeClr val="accent1"/>
          </a:lnRef>
          <a:fillRef idx="0">
            <a:schemeClr val="accent1"/>
          </a:fillRef>
          <a:effectRef idx="0">
            <a:schemeClr val="accent1"/>
          </a:effectRef>
          <a:fontRef idx="minor">
            <a:schemeClr val="tx1"/>
          </a:fontRef>
        </p:style>
      </p:cxnSp>
      <p:sp>
        <p:nvSpPr>
          <p:cNvPr id="32" name="CuadroTexto 31">
            <a:extLst>
              <a:ext uri="{FF2B5EF4-FFF2-40B4-BE49-F238E27FC236}">
                <a16:creationId xmlns:a16="http://schemas.microsoft.com/office/drawing/2014/main" id="{6B300956-E0C2-7731-04B0-9F6EA1582B51}"/>
              </a:ext>
            </a:extLst>
          </p:cNvPr>
          <p:cNvSpPr txBox="1"/>
          <p:nvPr/>
        </p:nvSpPr>
        <p:spPr>
          <a:xfrm>
            <a:off x="2848772" y="889050"/>
            <a:ext cx="7033871" cy="461665"/>
          </a:xfrm>
          <a:prstGeom prst="rect">
            <a:avLst/>
          </a:prstGeom>
          <a:noFill/>
        </p:spPr>
        <p:txBody>
          <a:bodyPr wrap="square" rtlCol="0">
            <a:spAutoFit/>
          </a:bodyPr>
          <a:lstStyle/>
          <a:p>
            <a:pPr algn="ctr"/>
            <a:r>
              <a:rPr lang="es-ES" sz="2400">
                <a:solidFill>
                  <a:srgbClr val="E21570"/>
                </a:solidFill>
                <a:latin typeface="Arial" panose="020B0604020202020204" pitchFamily="34" charset="0"/>
                <a:cs typeface="Arial" panose="020B0604020202020204" pitchFamily="34" charset="0"/>
              </a:rPr>
              <a:t>MINEDUC</a:t>
            </a:r>
            <a:endParaRPr lang="es-GT" sz="2400">
              <a:solidFill>
                <a:srgbClr val="E21570"/>
              </a:solidFill>
              <a:latin typeface="Arial" panose="020B0604020202020204" pitchFamily="34" charset="0"/>
              <a:cs typeface="Arial" panose="020B0604020202020204" pitchFamily="34" charset="0"/>
            </a:endParaRPr>
          </a:p>
        </p:txBody>
      </p:sp>
      <p:pic>
        <p:nvPicPr>
          <p:cNvPr id="15" name="Imagen 14" descr="Gráfico&#10;&#10;Descripción generada automáticamente">
            <a:extLst>
              <a:ext uri="{FF2B5EF4-FFF2-40B4-BE49-F238E27FC236}">
                <a16:creationId xmlns:a16="http://schemas.microsoft.com/office/drawing/2014/main" id="{301497B8-80A2-A6A8-EAFE-766023CE114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33953" y="2283485"/>
            <a:ext cx="5586190" cy="3207847"/>
          </a:xfrm>
          <a:prstGeom prst="rect">
            <a:avLst/>
          </a:prstGeom>
        </p:spPr>
      </p:pic>
      <p:sp>
        <p:nvSpPr>
          <p:cNvPr id="16" name="CuadroTexto 15">
            <a:extLst>
              <a:ext uri="{FF2B5EF4-FFF2-40B4-BE49-F238E27FC236}">
                <a16:creationId xmlns:a16="http://schemas.microsoft.com/office/drawing/2014/main" id="{17C72BC2-5101-149E-0BE2-E965C412896D}"/>
              </a:ext>
            </a:extLst>
          </p:cNvPr>
          <p:cNvSpPr txBox="1"/>
          <p:nvPr/>
        </p:nvSpPr>
        <p:spPr>
          <a:xfrm>
            <a:off x="1329234" y="1579396"/>
            <a:ext cx="1377300" cy="369332"/>
          </a:xfrm>
          <a:prstGeom prst="rect">
            <a:avLst/>
          </a:prstGeom>
          <a:noFill/>
        </p:spPr>
        <p:txBody>
          <a:bodyPr wrap="none" rtlCol="0">
            <a:spAutoFit/>
          </a:bodyPr>
          <a:lstStyle/>
          <a:p>
            <a:r>
              <a:rPr lang="es-ES">
                <a:latin typeface="Arial" panose="020B0604020202020204" pitchFamily="34" charset="0"/>
                <a:cs typeface="Arial" panose="020B0604020202020204" pitchFamily="34" charset="0"/>
              </a:rPr>
              <a:t>Poblacional</a:t>
            </a:r>
            <a:endParaRPr lang="es-GT">
              <a:latin typeface="Arial" panose="020B0604020202020204" pitchFamily="34" charset="0"/>
              <a:cs typeface="Arial" panose="020B0604020202020204" pitchFamily="34" charset="0"/>
            </a:endParaRPr>
          </a:p>
        </p:txBody>
      </p:sp>
      <p:sp>
        <p:nvSpPr>
          <p:cNvPr id="18" name="CuadroTexto 17">
            <a:extLst>
              <a:ext uri="{FF2B5EF4-FFF2-40B4-BE49-F238E27FC236}">
                <a16:creationId xmlns:a16="http://schemas.microsoft.com/office/drawing/2014/main" id="{DF585184-9311-3453-FCE8-C164DE23505B}"/>
              </a:ext>
            </a:extLst>
          </p:cNvPr>
          <p:cNvSpPr txBox="1"/>
          <p:nvPr/>
        </p:nvSpPr>
        <p:spPr>
          <a:xfrm>
            <a:off x="7066366" y="1632434"/>
            <a:ext cx="3942105" cy="369332"/>
          </a:xfrm>
          <a:prstGeom prst="rect">
            <a:avLst/>
          </a:prstGeom>
          <a:noFill/>
        </p:spPr>
        <p:txBody>
          <a:bodyPr wrap="none" rtlCol="0">
            <a:spAutoFit/>
          </a:bodyPr>
          <a:lstStyle/>
          <a:p>
            <a:r>
              <a:rPr lang="es-ES">
                <a:latin typeface="Arial" panose="020B0604020202020204" pitchFamily="34" charset="0"/>
                <a:cs typeface="Arial" panose="020B0604020202020204" pitchFamily="34" charset="0"/>
              </a:rPr>
              <a:t>Por tipo cliente: moroso y no moroso</a:t>
            </a:r>
            <a:endParaRPr lang="es-GT">
              <a:latin typeface="Arial" panose="020B0604020202020204" pitchFamily="34" charset="0"/>
              <a:cs typeface="Arial" panose="020B0604020202020204" pitchFamily="34" charset="0"/>
            </a:endParaRPr>
          </a:p>
        </p:txBody>
      </p:sp>
      <p:pic>
        <p:nvPicPr>
          <p:cNvPr id="22" name="Imagen 21" descr="Gráfico, Gráfico de líneas&#10;&#10;Descripción generada automáticamente">
            <a:extLst>
              <a:ext uri="{FF2B5EF4-FFF2-40B4-BE49-F238E27FC236}">
                <a16:creationId xmlns:a16="http://schemas.microsoft.com/office/drawing/2014/main" id="{67B313B8-052D-9DFE-865D-CD74DB7C5A5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6343" y="2233572"/>
            <a:ext cx="4724858" cy="2713231"/>
          </a:xfrm>
          <a:prstGeom prst="rect">
            <a:avLst/>
          </a:prstGeom>
        </p:spPr>
      </p:pic>
    </p:spTree>
    <p:extLst>
      <p:ext uri="{BB962C8B-B14F-4D97-AF65-F5344CB8AC3E}">
        <p14:creationId xmlns:p14="http://schemas.microsoft.com/office/powerpoint/2010/main" val="1596828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89A8F3-DE9E-5B07-DDE3-7327C6DB6AB3}"/>
              </a:ext>
            </a:extLst>
          </p:cNvPr>
          <p:cNvSpPr>
            <a:spLocks noGrp="1"/>
          </p:cNvSpPr>
          <p:nvPr>
            <p:ph type="ctrTitle"/>
          </p:nvPr>
        </p:nvSpPr>
        <p:spPr>
          <a:xfrm>
            <a:off x="539416" y="6270171"/>
            <a:ext cx="11652584" cy="587829"/>
          </a:xfrm>
          <a:solidFill>
            <a:srgbClr val="FCD900"/>
          </a:solidFill>
        </p:spPr>
        <p:txBody>
          <a:bodyPr>
            <a:normAutofit/>
          </a:bodyPr>
          <a:lstStyle/>
          <a:p>
            <a:pPr algn="r"/>
            <a:r>
              <a:rPr lang="es-ES" sz="2500" b="1">
                <a:solidFill>
                  <a:schemeClr val="tx1">
                    <a:lumMod val="75000"/>
                    <a:lumOff val="25000"/>
                  </a:schemeClr>
                </a:solidFill>
                <a:latin typeface="TT Interphases" panose="02000503020000020004" pitchFamily="2" charset="0"/>
                <a:cs typeface="Aharoni" panose="02010803020104030203" pitchFamily="2" charset="-79"/>
              </a:rPr>
              <a:t>Escenarios</a:t>
            </a:r>
            <a:endParaRPr lang="es-GT" sz="2500" b="1">
              <a:solidFill>
                <a:schemeClr val="tx1">
                  <a:lumMod val="75000"/>
                  <a:lumOff val="25000"/>
                </a:schemeClr>
              </a:solidFill>
              <a:latin typeface="TT Interphases" panose="02000503020000020004" pitchFamily="2" charset="0"/>
              <a:cs typeface="Aharoni" panose="02010803020104030203" pitchFamily="2" charset="-79"/>
            </a:endParaRPr>
          </a:p>
        </p:txBody>
      </p:sp>
      <p:pic>
        <p:nvPicPr>
          <p:cNvPr id="5" name="Imagen 4">
            <a:extLst>
              <a:ext uri="{FF2B5EF4-FFF2-40B4-BE49-F238E27FC236}">
                <a16:creationId xmlns:a16="http://schemas.microsoft.com/office/drawing/2014/main" id="{7FF3BA7E-F89E-5BD9-373F-353E52B5C66A}"/>
              </a:ext>
            </a:extLst>
          </p:cNvPr>
          <p:cNvPicPr>
            <a:picLocks noChangeAspect="1"/>
          </p:cNvPicPr>
          <p:nvPr/>
        </p:nvPicPr>
        <p:blipFill rotWithShape="1">
          <a:blip r:embed="rId3">
            <a:alphaModFix/>
          </a:blip>
          <a:srcRect l="6267" t="22300" r="14876" b="66086"/>
          <a:stretch/>
        </p:blipFill>
        <p:spPr>
          <a:xfrm rot="10800000">
            <a:off x="6096000" y="6270170"/>
            <a:ext cx="3798403" cy="566766"/>
          </a:xfrm>
          <a:prstGeom prst="rect">
            <a:avLst/>
          </a:prstGeom>
        </p:spPr>
      </p:pic>
      <p:sp>
        <p:nvSpPr>
          <p:cNvPr id="13" name="Título 1">
            <a:extLst>
              <a:ext uri="{FF2B5EF4-FFF2-40B4-BE49-F238E27FC236}">
                <a16:creationId xmlns:a16="http://schemas.microsoft.com/office/drawing/2014/main" id="{E953D84D-6EBC-DD85-90C3-B04FA4D925BA}"/>
              </a:ext>
            </a:extLst>
          </p:cNvPr>
          <p:cNvSpPr txBox="1">
            <a:spLocks/>
          </p:cNvSpPr>
          <p:nvPr/>
        </p:nvSpPr>
        <p:spPr>
          <a:xfrm>
            <a:off x="0" y="6270171"/>
            <a:ext cx="535577" cy="587829"/>
          </a:xfrm>
          <a:prstGeom prst="rect">
            <a:avLst/>
          </a:prstGeom>
          <a:solidFill>
            <a:srgbClr val="00B6B0"/>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GT" sz="1100" b="1">
                <a:solidFill>
                  <a:schemeClr val="bg1">
                    <a:lumMod val="95000"/>
                  </a:schemeClr>
                </a:solidFill>
                <a:latin typeface="TT Interphases" panose="02000503020000020004" pitchFamily="2" charset="0"/>
                <a:cs typeface="Aharoni" panose="02010803020104030203" pitchFamily="2" charset="-79"/>
              </a:rPr>
              <a:t>01</a:t>
            </a:r>
          </a:p>
        </p:txBody>
      </p:sp>
      <p:pic>
        <p:nvPicPr>
          <p:cNvPr id="6" name="Imagen 5">
            <a:extLst>
              <a:ext uri="{FF2B5EF4-FFF2-40B4-BE49-F238E27FC236}">
                <a16:creationId xmlns:a16="http://schemas.microsoft.com/office/drawing/2014/main" id="{DCB364AF-682A-5667-CD1D-29E9033B99FF}"/>
              </a:ext>
            </a:extLst>
          </p:cNvPr>
          <p:cNvPicPr>
            <a:picLocks noChangeAspect="1"/>
          </p:cNvPicPr>
          <p:nvPr/>
        </p:nvPicPr>
        <p:blipFill>
          <a:blip r:embed="rId4">
            <a:biLevel thresh="75000"/>
            <a:alphaModFix amt="55000"/>
          </a:blip>
          <a:stretch>
            <a:fillRect/>
          </a:stretch>
        </p:blipFill>
        <p:spPr>
          <a:xfrm>
            <a:off x="1434144" y="6425106"/>
            <a:ext cx="2573219" cy="277958"/>
          </a:xfrm>
          <a:prstGeom prst="rect">
            <a:avLst/>
          </a:prstGeom>
        </p:spPr>
      </p:pic>
      <p:grpSp>
        <p:nvGrpSpPr>
          <p:cNvPr id="14" name="Grupo 13">
            <a:extLst>
              <a:ext uri="{FF2B5EF4-FFF2-40B4-BE49-F238E27FC236}">
                <a16:creationId xmlns:a16="http://schemas.microsoft.com/office/drawing/2014/main" id="{71CC595B-9896-375F-8DDF-AFB4ACC7D8F9}"/>
              </a:ext>
            </a:extLst>
          </p:cNvPr>
          <p:cNvGrpSpPr/>
          <p:nvPr/>
        </p:nvGrpSpPr>
        <p:grpSpPr>
          <a:xfrm>
            <a:off x="-63031" y="573113"/>
            <a:ext cx="1948069" cy="45719"/>
            <a:chOff x="-63031" y="999105"/>
            <a:chExt cx="1948069" cy="45719"/>
          </a:xfrm>
        </p:grpSpPr>
        <p:cxnSp>
          <p:nvCxnSpPr>
            <p:cNvPr id="8" name="Conector recto 7">
              <a:extLst>
                <a:ext uri="{FF2B5EF4-FFF2-40B4-BE49-F238E27FC236}">
                  <a16:creationId xmlns:a16="http://schemas.microsoft.com/office/drawing/2014/main" id="{4FD9B949-7337-93F2-C961-15B3D43927AF}"/>
                </a:ext>
              </a:extLst>
            </p:cNvPr>
            <p:cNvCxnSpPr>
              <a:cxnSpLocks/>
            </p:cNvCxnSpPr>
            <p:nvPr/>
          </p:nvCxnSpPr>
          <p:spPr>
            <a:xfrm rot="16200000">
              <a:off x="911004" y="70789"/>
              <a:ext cx="0" cy="1948069"/>
            </a:xfrm>
            <a:prstGeom prst="line">
              <a:avLst/>
            </a:prstGeom>
            <a:solidFill>
              <a:schemeClr val="bg1">
                <a:lumMod val="75000"/>
              </a:schemeClr>
            </a:solidFill>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ángulo 8">
              <a:extLst>
                <a:ext uri="{FF2B5EF4-FFF2-40B4-BE49-F238E27FC236}">
                  <a16:creationId xmlns:a16="http://schemas.microsoft.com/office/drawing/2014/main" id="{F96A5C77-ED22-CA33-A2CD-1742B24A42E1}"/>
                </a:ext>
              </a:extLst>
            </p:cNvPr>
            <p:cNvSpPr/>
            <p:nvPr/>
          </p:nvSpPr>
          <p:spPr>
            <a:xfrm rot="16200000">
              <a:off x="1609093" y="768879"/>
              <a:ext cx="45719" cy="506171"/>
            </a:xfrm>
            <a:prstGeom prst="rect">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grpSp>
      <p:pic>
        <p:nvPicPr>
          <p:cNvPr id="11" name="Imagen 10">
            <a:extLst>
              <a:ext uri="{FF2B5EF4-FFF2-40B4-BE49-F238E27FC236}">
                <a16:creationId xmlns:a16="http://schemas.microsoft.com/office/drawing/2014/main" id="{752C46AD-0FA7-05BA-1100-CCB73E767440}"/>
              </a:ext>
            </a:extLst>
          </p:cNvPr>
          <p:cNvPicPr>
            <a:picLocks noChangeAspect="1"/>
          </p:cNvPicPr>
          <p:nvPr/>
        </p:nvPicPr>
        <p:blipFill>
          <a:blip r:embed="rId5">
            <a:duotone>
              <a:schemeClr val="accent3">
                <a:shade val="45000"/>
                <a:satMod val="135000"/>
              </a:schemeClr>
              <a:prstClr val="white"/>
            </a:duotone>
          </a:blip>
          <a:stretch>
            <a:fillRect/>
          </a:stretch>
        </p:blipFill>
        <p:spPr>
          <a:xfrm>
            <a:off x="193587" y="64469"/>
            <a:ext cx="1691451" cy="542110"/>
          </a:xfrm>
          <a:prstGeom prst="rect">
            <a:avLst/>
          </a:prstGeom>
        </p:spPr>
      </p:pic>
      <p:sp>
        <p:nvSpPr>
          <p:cNvPr id="3" name="CuadroTexto 2">
            <a:extLst>
              <a:ext uri="{FF2B5EF4-FFF2-40B4-BE49-F238E27FC236}">
                <a16:creationId xmlns:a16="http://schemas.microsoft.com/office/drawing/2014/main" id="{B6769D80-CDE4-8FE5-4494-20ED58CB7A01}"/>
              </a:ext>
            </a:extLst>
          </p:cNvPr>
          <p:cNvSpPr txBox="1"/>
          <p:nvPr/>
        </p:nvSpPr>
        <p:spPr>
          <a:xfrm>
            <a:off x="1026268" y="179743"/>
            <a:ext cx="12080196" cy="584775"/>
          </a:xfrm>
          <a:prstGeom prst="rect">
            <a:avLst/>
          </a:prstGeom>
          <a:noFill/>
        </p:spPr>
        <p:txBody>
          <a:bodyPr wrap="square" rtlCol="0">
            <a:spAutoFit/>
          </a:bodyPr>
          <a:lstStyle/>
          <a:p>
            <a:pPr algn="ctr"/>
            <a:r>
              <a:rPr lang="es-ES" sz="3200">
                <a:solidFill>
                  <a:srgbClr val="00B6B0"/>
                </a:solidFill>
                <a:latin typeface="Arial Black" panose="020B0A04020102020204" pitchFamily="34" charset="0"/>
              </a:rPr>
              <a:t>Hallar la distribución del score </a:t>
            </a:r>
            <a:endParaRPr lang="es-GT" sz="3200">
              <a:solidFill>
                <a:srgbClr val="00B6B0"/>
              </a:solidFill>
              <a:latin typeface="Arial Black" panose="020B0A04020102020204" pitchFamily="34" charset="0"/>
            </a:endParaRPr>
          </a:p>
        </p:txBody>
      </p:sp>
      <p:cxnSp>
        <p:nvCxnSpPr>
          <p:cNvPr id="31" name="Conector recto 30">
            <a:extLst>
              <a:ext uri="{FF2B5EF4-FFF2-40B4-BE49-F238E27FC236}">
                <a16:creationId xmlns:a16="http://schemas.microsoft.com/office/drawing/2014/main" id="{02D920BD-7E6E-15C2-2A16-B5C2AB417E7E}"/>
              </a:ext>
            </a:extLst>
          </p:cNvPr>
          <p:cNvCxnSpPr>
            <a:cxnSpLocks/>
          </p:cNvCxnSpPr>
          <p:nvPr/>
        </p:nvCxnSpPr>
        <p:spPr>
          <a:xfrm>
            <a:off x="5985563" y="1764062"/>
            <a:ext cx="0" cy="3945276"/>
          </a:xfrm>
          <a:prstGeom prst="line">
            <a:avLst/>
          </a:prstGeom>
        </p:spPr>
        <p:style>
          <a:lnRef idx="1">
            <a:schemeClr val="accent1"/>
          </a:lnRef>
          <a:fillRef idx="0">
            <a:schemeClr val="accent1"/>
          </a:fillRef>
          <a:effectRef idx="0">
            <a:schemeClr val="accent1"/>
          </a:effectRef>
          <a:fontRef idx="minor">
            <a:schemeClr val="tx1"/>
          </a:fontRef>
        </p:style>
      </p:cxnSp>
      <p:sp>
        <p:nvSpPr>
          <p:cNvPr id="32" name="CuadroTexto 31">
            <a:extLst>
              <a:ext uri="{FF2B5EF4-FFF2-40B4-BE49-F238E27FC236}">
                <a16:creationId xmlns:a16="http://schemas.microsoft.com/office/drawing/2014/main" id="{6B300956-E0C2-7731-04B0-9F6EA1582B51}"/>
              </a:ext>
            </a:extLst>
          </p:cNvPr>
          <p:cNvSpPr txBox="1"/>
          <p:nvPr/>
        </p:nvSpPr>
        <p:spPr>
          <a:xfrm>
            <a:off x="2848772" y="889050"/>
            <a:ext cx="7033871" cy="461665"/>
          </a:xfrm>
          <a:prstGeom prst="rect">
            <a:avLst/>
          </a:prstGeom>
          <a:noFill/>
        </p:spPr>
        <p:txBody>
          <a:bodyPr wrap="square" rtlCol="0">
            <a:spAutoFit/>
          </a:bodyPr>
          <a:lstStyle/>
          <a:p>
            <a:pPr algn="ctr"/>
            <a:r>
              <a:rPr lang="es-ES" sz="2400">
                <a:solidFill>
                  <a:srgbClr val="E21570"/>
                </a:solidFill>
                <a:latin typeface="Arial" panose="020B0604020202020204" pitchFamily="34" charset="0"/>
                <a:cs typeface="Arial" panose="020B0604020202020204" pitchFamily="34" charset="0"/>
              </a:rPr>
              <a:t>MSPAS</a:t>
            </a:r>
            <a:endParaRPr lang="es-GT" sz="2400">
              <a:solidFill>
                <a:srgbClr val="E21570"/>
              </a:solidFill>
              <a:latin typeface="Arial" panose="020B0604020202020204" pitchFamily="34" charset="0"/>
              <a:cs typeface="Arial" panose="020B0604020202020204" pitchFamily="34" charset="0"/>
            </a:endParaRPr>
          </a:p>
        </p:txBody>
      </p:sp>
      <p:sp>
        <p:nvSpPr>
          <p:cNvPr id="16" name="CuadroTexto 15">
            <a:extLst>
              <a:ext uri="{FF2B5EF4-FFF2-40B4-BE49-F238E27FC236}">
                <a16:creationId xmlns:a16="http://schemas.microsoft.com/office/drawing/2014/main" id="{17C72BC2-5101-149E-0BE2-E965C412896D}"/>
              </a:ext>
            </a:extLst>
          </p:cNvPr>
          <p:cNvSpPr txBox="1"/>
          <p:nvPr/>
        </p:nvSpPr>
        <p:spPr>
          <a:xfrm>
            <a:off x="1329234" y="1579396"/>
            <a:ext cx="1377300" cy="369332"/>
          </a:xfrm>
          <a:prstGeom prst="rect">
            <a:avLst/>
          </a:prstGeom>
          <a:noFill/>
        </p:spPr>
        <p:txBody>
          <a:bodyPr wrap="none" rtlCol="0">
            <a:spAutoFit/>
          </a:bodyPr>
          <a:lstStyle/>
          <a:p>
            <a:r>
              <a:rPr lang="es-ES">
                <a:latin typeface="Arial" panose="020B0604020202020204" pitchFamily="34" charset="0"/>
                <a:cs typeface="Arial" panose="020B0604020202020204" pitchFamily="34" charset="0"/>
              </a:rPr>
              <a:t>Poblacional</a:t>
            </a:r>
            <a:endParaRPr lang="es-GT">
              <a:latin typeface="Arial" panose="020B0604020202020204" pitchFamily="34" charset="0"/>
              <a:cs typeface="Arial" panose="020B0604020202020204" pitchFamily="34" charset="0"/>
            </a:endParaRPr>
          </a:p>
        </p:txBody>
      </p:sp>
      <p:sp>
        <p:nvSpPr>
          <p:cNvPr id="18" name="CuadroTexto 17">
            <a:extLst>
              <a:ext uri="{FF2B5EF4-FFF2-40B4-BE49-F238E27FC236}">
                <a16:creationId xmlns:a16="http://schemas.microsoft.com/office/drawing/2014/main" id="{DF585184-9311-3453-FCE8-C164DE23505B}"/>
              </a:ext>
            </a:extLst>
          </p:cNvPr>
          <p:cNvSpPr txBox="1"/>
          <p:nvPr/>
        </p:nvSpPr>
        <p:spPr>
          <a:xfrm>
            <a:off x="7066366" y="1632434"/>
            <a:ext cx="3942105" cy="369332"/>
          </a:xfrm>
          <a:prstGeom prst="rect">
            <a:avLst/>
          </a:prstGeom>
          <a:noFill/>
        </p:spPr>
        <p:txBody>
          <a:bodyPr wrap="none" rtlCol="0">
            <a:spAutoFit/>
          </a:bodyPr>
          <a:lstStyle/>
          <a:p>
            <a:r>
              <a:rPr lang="es-ES">
                <a:latin typeface="Arial" panose="020B0604020202020204" pitchFamily="34" charset="0"/>
                <a:cs typeface="Arial" panose="020B0604020202020204" pitchFamily="34" charset="0"/>
              </a:rPr>
              <a:t>Por tipo cliente: moroso y no moroso</a:t>
            </a:r>
            <a:endParaRPr lang="es-GT">
              <a:latin typeface="Arial" panose="020B0604020202020204" pitchFamily="34" charset="0"/>
              <a:cs typeface="Arial" panose="020B0604020202020204" pitchFamily="34" charset="0"/>
            </a:endParaRPr>
          </a:p>
        </p:txBody>
      </p:sp>
      <p:pic>
        <p:nvPicPr>
          <p:cNvPr id="4" name="Imagen 3" descr="Gráfico, Gráfico de líneas&#10;&#10;Descripción generada automáticamente">
            <a:extLst>
              <a:ext uri="{FF2B5EF4-FFF2-40B4-BE49-F238E27FC236}">
                <a16:creationId xmlns:a16="http://schemas.microsoft.com/office/drawing/2014/main" id="{3ADF6C99-8092-54EF-0B94-9125589C36E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5577" y="2310749"/>
            <a:ext cx="4966341" cy="2851901"/>
          </a:xfrm>
          <a:prstGeom prst="rect">
            <a:avLst/>
          </a:prstGeom>
        </p:spPr>
      </p:pic>
      <p:pic>
        <p:nvPicPr>
          <p:cNvPr id="10" name="Imagen 9" descr="Gráfico, Histograma&#10;&#10;Descripción generada automáticamente">
            <a:extLst>
              <a:ext uri="{FF2B5EF4-FFF2-40B4-BE49-F238E27FC236}">
                <a16:creationId xmlns:a16="http://schemas.microsoft.com/office/drawing/2014/main" id="{7A03DA9F-0B7B-3991-3D1A-60529A53529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77971" y="2377654"/>
            <a:ext cx="5478452" cy="3145979"/>
          </a:xfrm>
          <a:prstGeom prst="rect">
            <a:avLst/>
          </a:prstGeom>
        </p:spPr>
      </p:pic>
    </p:spTree>
    <p:extLst>
      <p:ext uri="{BB962C8B-B14F-4D97-AF65-F5344CB8AC3E}">
        <p14:creationId xmlns:p14="http://schemas.microsoft.com/office/powerpoint/2010/main" val="2503697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89A8F3-DE9E-5B07-DDE3-7327C6DB6AB3}"/>
              </a:ext>
            </a:extLst>
          </p:cNvPr>
          <p:cNvSpPr>
            <a:spLocks noGrp="1"/>
          </p:cNvSpPr>
          <p:nvPr>
            <p:ph type="ctrTitle"/>
          </p:nvPr>
        </p:nvSpPr>
        <p:spPr>
          <a:xfrm>
            <a:off x="539416" y="6270171"/>
            <a:ext cx="11652584" cy="587829"/>
          </a:xfrm>
          <a:solidFill>
            <a:srgbClr val="FCD900"/>
          </a:solidFill>
        </p:spPr>
        <p:txBody>
          <a:bodyPr>
            <a:normAutofit/>
          </a:bodyPr>
          <a:lstStyle/>
          <a:p>
            <a:pPr algn="r"/>
            <a:r>
              <a:rPr lang="es-ES" sz="2500" b="1">
                <a:solidFill>
                  <a:schemeClr val="tx1">
                    <a:lumMod val="75000"/>
                    <a:lumOff val="25000"/>
                  </a:schemeClr>
                </a:solidFill>
                <a:latin typeface="TT Interphases" panose="02000503020000020004" pitchFamily="2" charset="0"/>
                <a:cs typeface="Aharoni" panose="02010803020104030203" pitchFamily="2" charset="-79"/>
              </a:rPr>
              <a:t>Escenarios</a:t>
            </a:r>
            <a:endParaRPr lang="es-GT" sz="2500" b="1">
              <a:solidFill>
                <a:schemeClr val="tx1">
                  <a:lumMod val="75000"/>
                  <a:lumOff val="25000"/>
                </a:schemeClr>
              </a:solidFill>
              <a:latin typeface="TT Interphases" panose="02000503020000020004" pitchFamily="2" charset="0"/>
              <a:cs typeface="Aharoni" panose="02010803020104030203" pitchFamily="2" charset="-79"/>
            </a:endParaRPr>
          </a:p>
        </p:txBody>
      </p:sp>
      <p:pic>
        <p:nvPicPr>
          <p:cNvPr id="5" name="Imagen 4">
            <a:extLst>
              <a:ext uri="{FF2B5EF4-FFF2-40B4-BE49-F238E27FC236}">
                <a16:creationId xmlns:a16="http://schemas.microsoft.com/office/drawing/2014/main" id="{7FF3BA7E-F89E-5BD9-373F-353E52B5C66A}"/>
              </a:ext>
            </a:extLst>
          </p:cNvPr>
          <p:cNvPicPr>
            <a:picLocks noChangeAspect="1"/>
          </p:cNvPicPr>
          <p:nvPr/>
        </p:nvPicPr>
        <p:blipFill rotWithShape="1">
          <a:blip r:embed="rId3">
            <a:alphaModFix/>
          </a:blip>
          <a:srcRect l="6267" t="22300" r="14876" b="66086"/>
          <a:stretch/>
        </p:blipFill>
        <p:spPr>
          <a:xfrm rot="10800000">
            <a:off x="6096000" y="6270170"/>
            <a:ext cx="3798403" cy="566766"/>
          </a:xfrm>
          <a:prstGeom prst="rect">
            <a:avLst/>
          </a:prstGeom>
        </p:spPr>
      </p:pic>
      <p:sp>
        <p:nvSpPr>
          <p:cNvPr id="13" name="Título 1">
            <a:extLst>
              <a:ext uri="{FF2B5EF4-FFF2-40B4-BE49-F238E27FC236}">
                <a16:creationId xmlns:a16="http://schemas.microsoft.com/office/drawing/2014/main" id="{E953D84D-6EBC-DD85-90C3-B04FA4D925BA}"/>
              </a:ext>
            </a:extLst>
          </p:cNvPr>
          <p:cNvSpPr txBox="1">
            <a:spLocks/>
          </p:cNvSpPr>
          <p:nvPr/>
        </p:nvSpPr>
        <p:spPr>
          <a:xfrm>
            <a:off x="0" y="6270171"/>
            <a:ext cx="535577" cy="587829"/>
          </a:xfrm>
          <a:prstGeom prst="rect">
            <a:avLst/>
          </a:prstGeom>
          <a:solidFill>
            <a:srgbClr val="00B6B0"/>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GT" sz="1100" b="1">
                <a:solidFill>
                  <a:schemeClr val="bg1">
                    <a:lumMod val="95000"/>
                  </a:schemeClr>
                </a:solidFill>
                <a:latin typeface="TT Interphases" panose="02000503020000020004" pitchFamily="2" charset="0"/>
                <a:cs typeface="Aharoni" panose="02010803020104030203" pitchFamily="2" charset="-79"/>
              </a:rPr>
              <a:t>01</a:t>
            </a:r>
          </a:p>
        </p:txBody>
      </p:sp>
      <p:pic>
        <p:nvPicPr>
          <p:cNvPr id="6" name="Imagen 5">
            <a:extLst>
              <a:ext uri="{FF2B5EF4-FFF2-40B4-BE49-F238E27FC236}">
                <a16:creationId xmlns:a16="http://schemas.microsoft.com/office/drawing/2014/main" id="{DCB364AF-682A-5667-CD1D-29E9033B99FF}"/>
              </a:ext>
            </a:extLst>
          </p:cNvPr>
          <p:cNvPicPr>
            <a:picLocks noChangeAspect="1"/>
          </p:cNvPicPr>
          <p:nvPr/>
        </p:nvPicPr>
        <p:blipFill>
          <a:blip r:embed="rId4">
            <a:biLevel thresh="75000"/>
            <a:alphaModFix amt="55000"/>
          </a:blip>
          <a:stretch>
            <a:fillRect/>
          </a:stretch>
        </p:blipFill>
        <p:spPr>
          <a:xfrm>
            <a:off x="1434144" y="6425106"/>
            <a:ext cx="2573219" cy="277958"/>
          </a:xfrm>
          <a:prstGeom prst="rect">
            <a:avLst/>
          </a:prstGeom>
        </p:spPr>
      </p:pic>
      <p:grpSp>
        <p:nvGrpSpPr>
          <p:cNvPr id="14" name="Grupo 13">
            <a:extLst>
              <a:ext uri="{FF2B5EF4-FFF2-40B4-BE49-F238E27FC236}">
                <a16:creationId xmlns:a16="http://schemas.microsoft.com/office/drawing/2014/main" id="{71CC595B-9896-375F-8DDF-AFB4ACC7D8F9}"/>
              </a:ext>
            </a:extLst>
          </p:cNvPr>
          <p:cNvGrpSpPr/>
          <p:nvPr/>
        </p:nvGrpSpPr>
        <p:grpSpPr>
          <a:xfrm>
            <a:off x="-63031" y="573113"/>
            <a:ext cx="1948069" cy="45719"/>
            <a:chOff x="-63031" y="999105"/>
            <a:chExt cx="1948069" cy="45719"/>
          </a:xfrm>
        </p:grpSpPr>
        <p:cxnSp>
          <p:nvCxnSpPr>
            <p:cNvPr id="8" name="Conector recto 7">
              <a:extLst>
                <a:ext uri="{FF2B5EF4-FFF2-40B4-BE49-F238E27FC236}">
                  <a16:creationId xmlns:a16="http://schemas.microsoft.com/office/drawing/2014/main" id="{4FD9B949-7337-93F2-C961-15B3D43927AF}"/>
                </a:ext>
              </a:extLst>
            </p:cNvPr>
            <p:cNvCxnSpPr>
              <a:cxnSpLocks/>
            </p:cNvCxnSpPr>
            <p:nvPr/>
          </p:nvCxnSpPr>
          <p:spPr>
            <a:xfrm rot="16200000">
              <a:off x="911004" y="70789"/>
              <a:ext cx="0" cy="1948069"/>
            </a:xfrm>
            <a:prstGeom prst="line">
              <a:avLst/>
            </a:prstGeom>
            <a:solidFill>
              <a:schemeClr val="bg1">
                <a:lumMod val="75000"/>
              </a:schemeClr>
            </a:solidFill>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ángulo 8">
              <a:extLst>
                <a:ext uri="{FF2B5EF4-FFF2-40B4-BE49-F238E27FC236}">
                  <a16:creationId xmlns:a16="http://schemas.microsoft.com/office/drawing/2014/main" id="{F96A5C77-ED22-CA33-A2CD-1742B24A42E1}"/>
                </a:ext>
              </a:extLst>
            </p:cNvPr>
            <p:cNvSpPr/>
            <p:nvPr/>
          </p:nvSpPr>
          <p:spPr>
            <a:xfrm rot="16200000">
              <a:off x="1609093" y="768879"/>
              <a:ext cx="45719" cy="506171"/>
            </a:xfrm>
            <a:prstGeom prst="rect">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grpSp>
      <p:pic>
        <p:nvPicPr>
          <p:cNvPr id="11" name="Imagen 10">
            <a:extLst>
              <a:ext uri="{FF2B5EF4-FFF2-40B4-BE49-F238E27FC236}">
                <a16:creationId xmlns:a16="http://schemas.microsoft.com/office/drawing/2014/main" id="{752C46AD-0FA7-05BA-1100-CCB73E767440}"/>
              </a:ext>
            </a:extLst>
          </p:cNvPr>
          <p:cNvPicPr>
            <a:picLocks noChangeAspect="1"/>
          </p:cNvPicPr>
          <p:nvPr/>
        </p:nvPicPr>
        <p:blipFill>
          <a:blip r:embed="rId5">
            <a:duotone>
              <a:schemeClr val="accent3">
                <a:shade val="45000"/>
                <a:satMod val="135000"/>
              </a:schemeClr>
              <a:prstClr val="white"/>
            </a:duotone>
          </a:blip>
          <a:stretch>
            <a:fillRect/>
          </a:stretch>
        </p:blipFill>
        <p:spPr>
          <a:xfrm>
            <a:off x="193587" y="64469"/>
            <a:ext cx="1691451" cy="542110"/>
          </a:xfrm>
          <a:prstGeom prst="rect">
            <a:avLst/>
          </a:prstGeom>
        </p:spPr>
      </p:pic>
      <p:sp>
        <p:nvSpPr>
          <p:cNvPr id="3" name="CuadroTexto 2">
            <a:extLst>
              <a:ext uri="{FF2B5EF4-FFF2-40B4-BE49-F238E27FC236}">
                <a16:creationId xmlns:a16="http://schemas.microsoft.com/office/drawing/2014/main" id="{B6769D80-CDE4-8FE5-4494-20ED58CB7A01}"/>
              </a:ext>
            </a:extLst>
          </p:cNvPr>
          <p:cNvSpPr txBox="1"/>
          <p:nvPr/>
        </p:nvSpPr>
        <p:spPr>
          <a:xfrm>
            <a:off x="2003461" y="96058"/>
            <a:ext cx="9741139" cy="954107"/>
          </a:xfrm>
          <a:prstGeom prst="rect">
            <a:avLst/>
          </a:prstGeom>
          <a:noFill/>
        </p:spPr>
        <p:txBody>
          <a:bodyPr wrap="square" rtlCol="0">
            <a:spAutoFit/>
          </a:bodyPr>
          <a:lstStyle/>
          <a:p>
            <a:pPr algn="ctr"/>
            <a:r>
              <a:rPr lang="es-ES" sz="2800">
                <a:solidFill>
                  <a:srgbClr val="00B6B0"/>
                </a:solidFill>
                <a:latin typeface="Arial Black" panose="020B0A04020102020204" pitchFamily="34" charset="0"/>
              </a:rPr>
              <a:t>Hallar la distribución de la proporción malos sobre buenos</a:t>
            </a:r>
            <a:endParaRPr lang="es-GT" sz="2800">
              <a:solidFill>
                <a:srgbClr val="00B6B0"/>
              </a:solidFill>
              <a:latin typeface="Arial Black" panose="020B0A04020102020204" pitchFamily="34" charset="0"/>
            </a:endParaRPr>
          </a:p>
        </p:txBody>
      </p:sp>
      <p:cxnSp>
        <p:nvCxnSpPr>
          <p:cNvPr id="31" name="Conector recto 30">
            <a:extLst>
              <a:ext uri="{FF2B5EF4-FFF2-40B4-BE49-F238E27FC236}">
                <a16:creationId xmlns:a16="http://schemas.microsoft.com/office/drawing/2014/main" id="{02D920BD-7E6E-15C2-2A16-B5C2AB417E7E}"/>
              </a:ext>
            </a:extLst>
          </p:cNvPr>
          <p:cNvCxnSpPr/>
          <p:nvPr/>
        </p:nvCxnSpPr>
        <p:spPr>
          <a:xfrm>
            <a:off x="6369978" y="1119883"/>
            <a:ext cx="0" cy="4705564"/>
          </a:xfrm>
          <a:prstGeom prst="line">
            <a:avLst/>
          </a:prstGeom>
        </p:spPr>
        <p:style>
          <a:lnRef idx="1">
            <a:schemeClr val="accent1"/>
          </a:lnRef>
          <a:fillRef idx="0">
            <a:schemeClr val="accent1"/>
          </a:fillRef>
          <a:effectRef idx="0">
            <a:schemeClr val="accent1"/>
          </a:effectRef>
          <a:fontRef idx="minor">
            <a:schemeClr val="tx1"/>
          </a:fontRef>
        </p:style>
      </p:cxnSp>
      <p:sp>
        <p:nvSpPr>
          <p:cNvPr id="32" name="CuadroTexto 31">
            <a:extLst>
              <a:ext uri="{FF2B5EF4-FFF2-40B4-BE49-F238E27FC236}">
                <a16:creationId xmlns:a16="http://schemas.microsoft.com/office/drawing/2014/main" id="{6B300956-E0C2-7731-04B0-9F6EA1582B51}"/>
              </a:ext>
            </a:extLst>
          </p:cNvPr>
          <p:cNvSpPr txBox="1"/>
          <p:nvPr/>
        </p:nvSpPr>
        <p:spPr>
          <a:xfrm>
            <a:off x="-431514" y="1116034"/>
            <a:ext cx="7033871" cy="461665"/>
          </a:xfrm>
          <a:prstGeom prst="rect">
            <a:avLst/>
          </a:prstGeom>
          <a:noFill/>
        </p:spPr>
        <p:txBody>
          <a:bodyPr wrap="square" rtlCol="0">
            <a:spAutoFit/>
          </a:bodyPr>
          <a:lstStyle/>
          <a:p>
            <a:pPr algn="ctr"/>
            <a:r>
              <a:rPr lang="es-ES" sz="2400">
                <a:solidFill>
                  <a:srgbClr val="E21570"/>
                </a:solidFill>
                <a:latin typeface="Arial" panose="020B0604020202020204" pitchFamily="34" charset="0"/>
                <a:cs typeface="Arial" panose="020B0604020202020204" pitchFamily="34" charset="0"/>
              </a:rPr>
              <a:t>MINEDUC</a:t>
            </a:r>
            <a:endParaRPr lang="es-GT" sz="2400">
              <a:solidFill>
                <a:srgbClr val="E21570"/>
              </a:solidFill>
              <a:latin typeface="Arial" panose="020B0604020202020204" pitchFamily="34" charset="0"/>
              <a:cs typeface="Arial" panose="020B0604020202020204" pitchFamily="34" charset="0"/>
            </a:endParaRPr>
          </a:p>
        </p:txBody>
      </p:sp>
      <p:sp>
        <p:nvSpPr>
          <p:cNvPr id="41" name="CuadroTexto 40">
            <a:extLst>
              <a:ext uri="{FF2B5EF4-FFF2-40B4-BE49-F238E27FC236}">
                <a16:creationId xmlns:a16="http://schemas.microsoft.com/office/drawing/2014/main" id="{6C4CF349-50D7-6FCC-A282-ABDF8F186833}"/>
              </a:ext>
            </a:extLst>
          </p:cNvPr>
          <p:cNvSpPr txBox="1"/>
          <p:nvPr/>
        </p:nvSpPr>
        <p:spPr>
          <a:xfrm>
            <a:off x="5756140" y="1236960"/>
            <a:ext cx="7033871" cy="461665"/>
          </a:xfrm>
          <a:prstGeom prst="rect">
            <a:avLst/>
          </a:prstGeom>
          <a:noFill/>
        </p:spPr>
        <p:txBody>
          <a:bodyPr wrap="square" rtlCol="0">
            <a:spAutoFit/>
          </a:bodyPr>
          <a:lstStyle/>
          <a:p>
            <a:pPr algn="ctr"/>
            <a:r>
              <a:rPr lang="es-ES" sz="2400">
                <a:solidFill>
                  <a:srgbClr val="E21570"/>
                </a:solidFill>
                <a:latin typeface="Arial" panose="020B0604020202020204" pitchFamily="34" charset="0"/>
                <a:cs typeface="Arial" panose="020B0604020202020204" pitchFamily="34" charset="0"/>
              </a:rPr>
              <a:t>MSPAS</a:t>
            </a:r>
            <a:endParaRPr lang="es-GT" sz="2400">
              <a:solidFill>
                <a:srgbClr val="E21570"/>
              </a:solidFill>
              <a:latin typeface="Arial" panose="020B0604020202020204" pitchFamily="34" charset="0"/>
              <a:cs typeface="Arial" panose="020B0604020202020204" pitchFamily="34" charset="0"/>
            </a:endParaRPr>
          </a:p>
        </p:txBody>
      </p:sp>
      <p:pic>
        <p:nvPicPr>
          <p:cNvPr id="15" name="Imagen 14" descr="Gráfico, Gráfico de líneas&#10;&#10;Descripción generada automáticamente">
            <a:extLst>
              <a:ext uri="{FF2B5EF4-FFF2-40B4-BE49-F238E27FC236}">
                <a16:creationId xmlns:a16="http://schemas.microsoft.com/office/drawing/2014/main" id="{58DC25CE-DD04-2A71-C624-54606E2307D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49244" y="1908516"/>
            <a:ext cx="5447661" cy="3128297"/>
          </a:xfrm>
          <a:prstGeom prst="rect">
            <a:avLst/>
          </a:prstGeom>
        </p:spPr>
      </p:pic>
      <p:sp>
        <p:nvSpPr>
          <p:cNvPr id="17" name="CuadroTexto 16">
            <a:extLst>
              <a:ext uri="{FF2B5EF4-FFF2-40B4-BE49-F238E27FC236}">
                <a16:creationId xmlns:a16="http://schemas.microsoft.com/office/drawing/2014/main" id="{6F7D6036-748E-3A2E-B65A-88D3C89EBAC5}"/>
              </a:ext>
            </a:extLst>
          </p:cNvPr>
          <p:cNvSpPr txBox="1"/>
          <p:nvPr/>
        </p:nvSpPr>
        <p:spPr>
          <a:xfrm>
            <a:off x="7740769" y="5284159"/>
            <a:ext cx="3678451" cy="369332"/>
          </a:xfrm>
          <a:prstGeom prst="rect">
            <a:avLst/>
          </a:prstGeom>
          <a:noFill/>
        </p:spPr>
        <p:txBody>
          <a:bodyPr wrap="square">
            <a:spAutoFit/>
          </a:bodyPr>
          <a:lstStyle/>
          <a:p>
            <a:r>
              <a:rPr lang="es-ES" b="1">
                <a:latin typeface="Arial" panose="020B0604020202020204" pitchFamily="34" charset="0"/>
                <a:cs typeface="Arial" panose="020B0604020202020204" pitchFamily="34" charset="0"/>
              </a:rPr>
              <a:t>KS Ministerio de Salud 19.13%</a:t>
            </a:r>
            <a:endParaRPr lang="es-GT" b="1">
              <a:latin typeface="Arial" panose="020B0604020202020204" pitchFamily="34" charset="0"/>
              <a:cs typeface="Arial" panose="020B0604020202020204" pitchFamily="34" charset="0"/>
            </a:endParaRPr>
          </a:p>
        </p:txBody>
      </p:sp>
      <p:pic>
        <p:nvPicPr>
          <p:cNvPr id="19" name="Imagen 18" descr="Gráfico, Gráfico de líneas&#10;&#10;Descripción generada automáticamente">
            <a:extLst>
              <a:ext uri="{FF2B5EF4-FFF2-40B4-BE49-F238E27FC236}">
                <a16:creationId xmlns:a16="http://schemas.microsoft.com/office/drawing/2014/main" id="{1CC45320-4F64-F0F4-03E9-FF98E8E24EB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7629" y="1908516"/>
            <a:ext cx="5133186" cy="2947711"/>
          </a:xfrm>
          <a:prstGeom prst="rect">
            <a:avLst/>
          </a:prstGeom>
        </p:spPr>
      </p:pic>
      <p:sp>
        <p:nvSpPr>
          <p:cNvPr id="21" name="CuadroTexto 20">
            <a:extLst>
              <a:ext uri="{FF2B5EF4-FFF2-40B4-BE49-F238E27FC236}">
                <a16:creationId xmlns:a16="http://schemas.microsoft.com/office/drawing/2014/main" id="{91A595D3-CC2A-ADCF-92A7-2B6F6CDBCDE9}"/>
              </a:ext>
            </a:extLst>
          </p:cNvPr>
          <p:cNvSpPr txBox="1"/>
          <p:nvPr/>
        </p:nvSpPr>
        <p:spPr>
          <a:xfrm>
            <a:off x="1378867" y="5280301"/>
            <a:ext cx="4320919" cy="369332"/>
          </a:xfrm>
          <a:prstGeom prst="rect">
            <a:avLst/>
          </a:prstGeom>
          <a:noFill/>
        </p:spPr>
        <p:txBody>
          <a:bodyPr wrap="square">
            <a:spAutoFit/>
          </a:bodyPr>
          <a:lstStyle/>
          <a:p>
            <a:r>
              <a:rPr lang="es-ES" b="1">
                <a:latin typeface="Arial" panose="020B0604020202020204" pitchFamily="34" charset="0"/>
                <a:cs typeface="Arial" panose="020B0604020202020204" pitchFamily="34" charset="0"/>
              </a:rPr>
              <a:t>KS Ministerio de Educación 34.33%</a:t>
            </a:r>
            <a:endParaRPr lang="es-GT"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35256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BF6C84-161F-EF3D-66E3-CCD2A70A7882}"/>
              </a:ext>
            </a:extLst>
          </p:cNvPr>
          <p:cNvSpPr>
            <a:spLocks noGrp="1"/>
          </p:cNvSpPr>
          <p:nvPr>
            <p:ph type="title"/>
          </p:nvPr>
        </p:nvSpPr>
        <p:spPr>
          <a:xfrm>
            <a:off x="1053959" y="2162513"/>
            <a:ext cx="10515600" cy="1325563"/>
          </a:xfrm>
        </p:spPr>
        <p:txBody>
          <a:bodyPr>
            <a:normAutofit/>
          </a:bodyPr>
          <a:lstStyle/>
          <a:p>
            <a:pPr algn="ctr"/>
            <a:r>
              <a:rPr lang="es-ES" sz="6500" b="1" dirty="0">
                <a:solidFill>
                  <a:srgbClr val="00AFA9"/>
                </a:solidFill>
                <a:latin typeface="Arial Black" panose="020B0604020202020204" pitchFamily="34" charset="0"/>
              </a:rPr>
              <a:t>Impactos del cambio</a:t>
            </a:r>
            <a:endParaRPr lang="es-GT" sz="6500" b="1" dirty="0">
              <a:solidFill>
                <a:srgbClr val="00AFA9"/>
              </a:solidFill>
              <a:latin typeface="Arial Black" panose="020B0604020202020204" pitchFamily="34" charset="0"/>
            </a:endParaRPr>
          </a:p>
        </p:txBody>
      </p:sp>
      <p:sp>
        <p:nvSpPr>
          <p:cNvPr id="4" name="CuadroTexto 3">
            <a:extLst>
              <a:ext uri="{FF2B5EF4-FFF2-40B4-BE49-F238E27FC236}">
                <a16:creationId xmlns:a16="http://schemas.microsoft.com/office/drawing/2014/main" id="{AF8DB188-2BDE-98A6-A637-8D6BBA58C594}"/>
              </a:ext>
            </a:extLst>
          </p:cNvPr>
          <p:cNvSpPr txBox="1"/>
          <p:nvPr/>
        </p:nvSpPr>
        <p:spPr>
          <a:xfrm>
            <a:off x="3051425" y="3246902"/>
            <a:ext cx="6102848" cy="369332"/>
          </a:xfrm>
          <a:prstGeom prst="rect">
            <a:avLst/>
          </a:prstGeom>
          <a:noFill/>
        </p:spPr>
        <p:txBody>
          <a:bodyPr wrap="square">
            <a:spAutoFit/>
          </a:bodyPr>
          <a:lstStyle/>
          <a:p>
            <a:r>
              <a:rPr lang="es-GT" b="0" i="0" dirty="0">
                <a:solidFill>
                  <a:srgbClr val="FFFFFF"/>
                </a:solidFill>
                <a:effectLst/>
                <a:latin typeface="Consolas" panose="020B0609020204030204" pitchFamily="49" charset="0"/>
              </a:rPr>
              <a:t>49101.53</a:t>
            </a:r>
            <a:endParaRPr lang="es-GT" dirty="0"/>
          </a:p>
        </p:txBody>
      </p:sp>
    </p:spTree>
    <p:extLst>
      <p:ext uri="{BB962C8B-B14F-4D97-AF65-F5344CB8AC3E}">
        <p14:creationId xmlns:p14="http://schemas.microsoft.com/office/powerpoint/2010/main" val="9467279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BF6C84-161F-EF3D-66E3-CCD2A70A7882}"/>
              </a:ext>
            </a:extLst>
          </p:cNvPr>
          <p:cNvSpPr>
            <a:spLocks noGrp="1"/>
          </p:cNvSpPr>
          <p:nvPr>
            <p:ph type="title"/>
          </p:nvPr>
        </p:nvSpPr>
        <p:spPr>
          <a:xfrm>
            <a:off x="1053959" y="2162513"/>
            <a:ext cx="10515600" cy="1325563"/>
          </a:xfrm>
        </p:spPr>
        <p:txBody>
          <a:bodyPr>
            <a:normAutofit fontScale="90000"/>
          </a:bodyPr>
          <a:lstStyle/>
          <a:p>
            <a:pPr algn="ctr"/>
            <a:r>
              <a:rPr lang="es-ES" sz="6500" b="1" dirty="0">
                <a:solidFill>
                  <a:srgbClr val="00AFA9"/>
                </a:solidFill>
                <a:latin typeface="Arial Black" panose="020B0604020202020204" pitchFamily="34" charset="0"/>
              </a:rPr>
              <a:t>Eliminación de codeudor</a:t>
            </a:r>
            <a:endParaRPr lang="es-GT" sz="6500" b="1" dirty="0">
              <a:solidFill>
                <a:srgbClr val="00AFA9"/>
              </a:solidFill>
              <a:latin typeface="Arial Black" panose="020B0604020202020204" pitchFamily="34" charset="0"/>
            </a:endParaRPr>
          </a:p>
        </p:txBody>
      </p:sp>
      <p:sp>
        <p:nvSpPr>
          <p:cNvPr id="4" name="CuadroTexto 3">
            <a:extLst>
              <a:ext uri="{FF2B5EF4-FFF2-40B4-BE49-F238E27FC236}">
                <a16:creationId xmlns:a16="http://schemas.microsoft.com/office/drawing/2014/main" id="{AF8DB188-2BDE-98A6-A637-8D6BBA58C594}"/>
              </a:ext>
            </a:extLst>
          </p:cNvPr>
          <p:cNvSpPr txBox="1"/>
          <p:nvPr/>
        </p:nvSpPr>
        <p:spPr>
          <a:xfrm>
            <a:off x="3051425" y="3246902"/>
            <a:ext cx="6102848" cy="369332"/>
          </a:xfrm>
          <a:prstGeom prst="rect">
            <a:avLst/>
          </a:prstGeom>
          <a:noFill/>
        </p:spPr>
        <p:txBody>
          <a:bodyPr wrap="square">
            <a:spAutoFit/>
          </a:bodyPr>
          <a:lstStyle/>
          <a:p>
            <a:r>
              <a:rPr lang="es-GT" b="0" i="0" dirty="0">
                <a:solidFill>
                  <a:srgbClr val="FFFFFF"/>
                </a:solidFill>
                <a:effectLst/>
                <a:latin typeface="Consolas" panose="020B0609020204030204" pitchFamily="49" charset="0"/>
              </a:rPr>
              <a:t>49101.53</a:t>
            </a:r>
            <a:endParaRPr lang="es-GT" dirty="0"/>
          </a:p>
        </p:txBody>
      </p:sp>
    </p:spTree>
    <p:extLst>
      <p:ext uri="{BB962C8B-B14F-4D97-AF65-F5344CB8AC3E}">
        <p14:creationId xmlns:p14="http://schemas.microsoft.com/office/powerpoint/2010/main" val="5128183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ángulo 11">
            <a:extLst>
              <a:ext uri="{FF2B5EF4-FFF2-40B4-BE49-F238E27FC236}">
                <a16:creationId xmlns:a16="http://schemas.microsoft.com/office/drawing/2014/main" id="{E90ED02F-0E8F-3C13-EAE6-96F3E85C4FB9}"/>
              </a:ext>
            </a:extLst>
          </p:cNvPr>
          <p:cNvSpPr/>
          <p:nvPr/>
        </p:nvSpPr>
        <p:spPr>
          <a:xfrm>
            <a:off x="125595" y="3698697"/>
            <a:ext cx="6068525" cy="2099124"/>
          </a:xfrm>
          <a:prstGeom prst="rect">
            <a:avLst/>
          </a:prstGeom>
          <a:solidFill>
            <a:srgbClr val="FCD9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p>
        </p:txBody>
      </p:sp>
      <p:sp>
        <p:nvSpPr>
          <p:cNvPr id="2" name="Título 1">
            <a:extLst>
              <a:ext uri="{FF2B5EF4-FFF2-40B4-BE49-F238E27FC236}">
                <a16:creationId xmlns:a16="http://schemas.microsoft.com/office/drawing/2014/main" id="{EA89A8F3-DE9E-5B07-DDE3-7327C6DB6AB3}"/>
              </a:ext>
            </a:extLst>
          </p:cNvPr>
          <p:cNvSpPr>
            <a:spLocks noGrp="1"/>
          </p:cNvSpPr>
          <p:nvPr>
            <p:ph type="ctrTitle"/>
          </p:nvPr>
        </p:nvSpPr>
        <p:spPr>
          <a:xfrm>
            <a:off x="539416" y="6270171"/>
            <a:ext cx="11652584" cy="587829"/>
          </a:xfrm>
          <a:solidFill>
            <a:srgbClr val="FCD900"/>
          </a:solidFill>
        </p:spPr>
        <p:txBody>
          <a:bodyPr>
            <a:normAutofit/>
          </a:bodyPr>
          <a:lstStyle/>
          <a:p>
            <a:pPr algn="r"/>
            <a:r>
              <a:rPr lang="es-ES" sz="2500" b="1">
                <a:solidFill>
                  <a:schemeClr val="tx1">
                    <a:lumMod val="75000"/>
                    <a:lumOff val="25000"/>
                  </a:schemeClr>
                </a:solidFill>
                <a:latin typeface="TT Interphases" panose="02000503020000020004" pitchFamily="2" charset="0"/>
                <a:cs typeface="Aharoni" panose="02010803020104030203" pitchFamily="2" charset="-79"/>
              </a:rPr>
              <a:t>Escenarios</a:t>
            </a:r>
            <a:endParaRPr lang="es-GT" sz="2500" b="1">
              <a:solidFill>
                <a:schemeClr val="tx1">
                  <a:lumMod val="75000"/>
                  <a:lumOff val="25000"/>
                </a:schemeClr>
              </a:solidFill>
              <a:latin typeface="TT Interphases" panose="02000503020000020004" pitchFamily="2" charset="0"/>
              <a:cs typeface="Aharoni" panose="02010803020104030203" pitchFamily="2" charset="-79"/>
            </a:endParaRPr>
          </a:p>
        </p:txBody>
      </p:sp>
      <p:pic>
        <p:nvPicPr>
          <p:cNvPr id="5" name="Imagen 4">
            <a:extLst>
              <a:ext uri="{FF2B5EF4-FFF2-40B4-BE49-F238E27FC236}">
                <a16:creationId xmlns:a16="http://schemas.microsoft.com/office/drawing/2014/main" id="{7FF3BA7E-F89E-5BD9-373F-353E52B5C66A}"/>
              </a:ext>
            </a:extLst>
          </p:cNvPr>
          <p:cNvPicPr>
            <a:picLocks noChangeAspect="1"/>
          </p:cNvPicPr>
          <p:nvPr/>
        </p:nvPicPr>
        <p:blipFill rotWithShape="1">
          <a:blip r:embed="rId3">
            <a:alphaModFix/>
          </a:blip>
          <a:srcRect l="6267" t="22300" r="14876" b="66086"/>
          <a:stretch/>
        </p:blipFill>
        <p:spPr>
          <a:xfrm rot="10800000">
            <a:off x="6096000" y="6270170"/>
            <a:ext cx="3798403" cy="566766"/>
          </a:xfrm>
          <a:prstGeom prst="rect">
            <a:avLst/>
          </a:prstGeom>
        </p:spPr>
      </p:pic>
      <p:sp>
        <p:nvSpPr>
          <p:cNvPr id="13" name="Título 1">
            <a:extLst>
              <a:ext uri="{FF2B5EF4-FFF2-40B4-BE49-F238E27FC236}">
                <a16:creationId xmlns:a16="http://schemas.microsoft.com/office/drawing/2014/main" id="{E953D84D-6EBC-DD85-90C3-B04FA4D925BA}"/>
              </a:ext>
            </a:extLst>
          </p:cNvPr>
          <p:cNvSpPr txBox="1">
            <a:spLocks/>
          </p:cNvSpPr>
          <p:nvPr/>
        </p:nvSpPr>
        <p:spPr>
          <a:xfrm>
            <a:off x="0" y="6270171"/>
            <a:ext cx="535577" cy="587829"/>
          </a:xfrm>
          <a:prstGeom prst="rect">
            <a:avLst/>
          </a:prstGeom>
          <a:solidFill>
            <a:srgbClr val="00B6B0"/>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GT" sz="1100" b="1">
                <a:solidFill>
                  <a:schemeClr val="bg1">
                    <a:lumMod val="95000"/>
                  </a:schemeClr>
                </a:solidFill>
                <a:latin typeface="TT Interphases" panose="02000503020000020004" pitchFamily="2" charset="0"/>
                <a:cs typeface="Aharoni" panose="02010803020104030203" pitchFamily="2" charset="-79"/>
              </a:rPr>
              <a:t>01</a:t>
            </a:r>
          </a:p>
        </p:txBody>
      </p:sp>
      <p:pic>
        <p:nvPicPr>
          <p:cNvPr id="6" name="Imagen 5">
            <a:extLst>
              <a:ext uri="{FF2B5EF4-FFF2-40B4-BE49-F238E27FC236}">
                <a16:creationId xmlns:a16="http://schemas.microsoft.com/office/drawing/2014/main" id="{DCB364AF-682A-5667-CD1D-29E9033B99FF}"/>
              </a:ext>
            </a:extLst>
          </p:cNvPr>
          <p:cNvPicPr>
            <a:picLocks noChangeAspect="1"/>
          </p:cNvPicPr>
          <p:nvPr/>
        </p:nvPicPr>
        <p:blipFill>
          <a:blip r:embed="rId4">
            <a:biLevel thresh="75000"/>
            <a:alphaModFix amt="55000"/>
          </a:blip>
          <a:stretch>
            <a:fillRect/>
          </a:stretch>
        </p:blipFill>
        <p:spPr>
          <a:xfrm>
            <a:off x="1434144" y="6425106"/>
            <a:ext cx="2573219" cy="277958"/>
          </a:xfrm>
          <a:prstGeom prst="rect">
            <a:avLst/>
          </a:prstGeom>
        </p:spPr>
      </p:pic>
      <p:grpSp>
        <p:nvGrpSpPr>
          <p:cNvPr id="14" name="Grupo 13">
            <a:extLst>
              <a:ext uri="{FF2B5EF4-FFF2-40B4-BE49-F238E27FC236}">
                <a16:creationId xmlns:a16="http://schemas.microsoft.com/office/drawing/2014/main" id="{71CC595B-9896-375F-8DDF-AFB4ACC7D8F9}"/>
              </a:ext>
            </a:extLst>
          </p:cNvPr>
          <p:cNvGrpSpPr/>
          <p:nvPr/>
        </p:nvGrpSpPr>
        <p:grpSpPr>
          <a:xfrm>
            <a:off x="-63031" y="573113"/>
            <a:ext cx="1948069" cy="45719"/>
            <a:chOff x="-63031" y="999105"/>
            <a:chExt cx="1948069" cy="45719"/>
          </a:xfrm>
        </p:grpSpPr>
        <p:cxnSp>
          <p:nvCxnSpPr>
            <p:cNvPr id="8" name="Conector recto 7">
              <a:extLst>
                <a:ext uri="{FF2B5EF4-FFF2-40B4-BE49-F238E27FC236}">
                  <a16:creationId xmlns:a16="http://schemas.microsoft.com/office/drawing/2014/main" id="{4FD9B949-7337-93F2-C961-15B3D43927AF}"/>
                </a:ext>
              </a:extLst>
            </p:cNvPr>
            <p:cNvCxnSpPr>
              <a:cxnSpLocks/>
            </p:cNvCxnSpPr>
            <p:nvPr/>
          </p:nvCxnSpPr>
          <p:spPr>
            <a:xfrm rot="16200000">
              <a:off x="911004" y="70789"/>
              <a:ext cx="0" cy="1948069"/>
            </a:xfrm>
            <a:prstGeom prst="line">
              <a:avLst/>
            </a:prstGeom>
            <a:solidFill>
              <a:schemeClr val="bg1">
                <a:lumMod val="75000"/>
              </a:schemeClr>
            </a:solidFill>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ángulo 8">
              <a:extLst>
                <a:ext uri="{FF2B5EF4-FFF2-40B4-BE49-F238E27FC236}">
                  <a16:creationId xmlns:a16="http://schemas.microsoft.com/office/drawing/2014/main" id="{F96A5C77-ED22-CA33-A2CD-1742B24A42E1}"/>
                </a:ext>
              </a:extLst>
            </p:cNvPr>
            <p:cNvSpPr/>
            <p:nvPr/>
          </p:nvSpPr>
          <p:spPr>
            <a:xfrm rot="16200000">
              <a:off x="1609093" y="768879"/>
              <a:ext cx="45719" cy="506171"/>
            </a:xfrm>
            <a:prstGeom prst="rect">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grpSp>
      <p:pic>
        <p:nvPicPr>
          <p:cNvPr id="11" name="Imagen 10">
            <a:extLst>
              <a:ext uri="{FF2B5EF4-FFF2-40B4-BE49-F238E27FC236}">
                <a16:creationId xmlns:a16="http://schemas.microsoft.com/office/drawing/2014/main" id="{752C46AD-0FA7-05BA-1100-CCB73E767440}"/>
              </a:ext>
            </a:extLst>
          </p:cNvPr>
          <p:cNvPicPr>
            <a:picLocks noChangeAspect="1"/>
          </p:cNvPicPr>
          <p:nvPr/>
        </p:nvPicPr>
        <p:blipFill>
          <a:blip r:embed="rId5">
            <a:duotone>
              <a:schemeClr val="accent3">
                <a:shade val="45000"/>
                <a:satMod val="135000"/>
              </a:schemeClr>
              <a:prstClr val="white"/>
            </a:duotone>
          </a:blip>
          <a:stretch>
            <a:fillRect/>
          </a:stretch>
        </p:blipFill>
        <p:spPr>
          <a:xfrm>
            <a:off x="193587" y="64469"/>
            <a:ext cx="1691451" cy="542110"/>
          </a:xfrm>
          <a:prstGeom prst="rect">
            <a:avLst/>
          </a:prstGeom>
        </p:spPr>
      </p:pic>
      <p:sp>
        <p:nvSpPr>
          <p:cNvPr id="3" name="CuadroTexto 2">
            <a:extLst>
              <a:ext uri="{FF2B5EF4-FFF2-40B4-BE49-F238E27FC236}">
                <a16:creationId xmlns:a16="http://schemas.microsoft.com/office/drawing/2014/main" id="{B6769D80-CDE4-8FE5-4494-20ED58CB7A01}"/>
              </a:ext>
            </a:extLst>
          </p:cNvPr>
          <p:cNvSpPr txBox="1"/>
          <p:nvPr/>
        </p:nvSpPr>
        <p:spPr>
          <a:xfrm>
            <a:off x="2019198" y="129525"/>
            <a:ext cx="10113374" cy="523220"/>
          </a:xfrm>
          <a:prstGeom prst="rect">
            <a:avLst/>
          </a:prstGeom>
          <a:noFill/>
        </p:spPr>
        <p:txBody>
          <a:bodyPr wrap="square" rtlCol="0">
            <a:spAutoFit/>
          </a:bodyPr>
          <a:lstStyle/>
          <a:p>
            <a:pPr algn="ctr"/>
            <a:r>
              <a:rPr lang="es-ES" sz="2800">
                <a:solidFill>
                  <a:srgbClr val="00B6B0"/>
                </a:solidFill>
                <a:latin typeface="Arial Black" panose="020B0A04020102020204" pitchFamily="34" charset="0"/>
              </a:rPr>
              <a:t>Consecuencias del cambio</a:t>
            </a:r>
            <a:endParaRPr lang="es-GT" sz="2800">
              <a:solidFill>
                <a:srgbClr val="00B6B0"/>
              </a:solidFill>
              <a:latin typeface="Arial Black" panose="020B0A04020102020204" pitchFamily="34" charset="0"/>
            </a:endParaRPr>
          </a:p>
        </p:txBody>
      </p:sp>
      <p:cxnSp>
        <p:nvCxnSpPr>
          <p:cNvPr id="31" name="Conector recto 30">
            <a:extLst>
              <a:ext uri="{FF2B5EF4-FFF2-40B4-BE49-F238E27FC236}">
                <a16:creationId xmlns:a16="http://schemas.microsoft.com/office/drawing/2014/main" id="{02D920BD-7E6E-15C2-2A16-B5C2AB417E7E}"/>
              </a:ext>
            </a:extLst>
          </p:cNvPr>
          <p:cNvCxnSpPr/>
          <p:nvPr/>
        </p:nvCxnSpPr>
        <p:spPr>
          <a:xfrm>
            <a:off x="6369978" y="1119883"/>
            <a:ext cx="0" cy="4705564"/>
          </a:xfrm>
          <a:prstGeom prst="line">
            <a:avLst/>
          </a:prstGeom>
        </p:spPr>
        <p:style>
          <a:lnRef idx="1">
            <a:schemeClr val="accent1"/>
          </a:lnRef>
          <a:fillRef idx="0">
            <a:schemeClr val="accent1"/>
          </a:fillRef>
          <a:effectRef idx="0">
            <a:schemeClr val="accent1"/>
          </a:effectRef>
          <a:fontRef idx="minor">
            <a:schemeClr val="tx1"/>
          </a:fontRef>
        </p:style>
      </p:cxnSp>
      <p:sp>
        <p:nvSpPr>
          <p:cNvPr id="32" name="CuadroTexto 31">
            <a:extLst>
              <a:ext uri="{FF2B5EF4-FFF2-40B4-BE49-F238E27FC236}">
                <a16:creationId xmlns:a16="http://schemas.microsoft.com/office/drawing/2014/main" id="{6B300956-E0C2-7731-04B0-9F6EA1582B51}"/>
              </a:ext>
            </a:extLst>
          </p:cNvPr>
          <p:cNvSpPr txBox="1"/>
          <p:nvPr/>
        </p:nvSpPr>
        <p:spPr>
          <a:xfrm>
            <a:off x="-488034" y="1060179"/>
            <a:ext cx="7033871" cy="461665"/>
          </a:xfrm>
          <a:prstGeom prst="rect">
            <a:avLst/>
          </a:prstGeom>
          <a:noFill/>
        </p:spPr>
        <p:txBody>
          <a:bodyPr wrap="square" rtlCol="0">
            <a:spAutoFit/>
          </a:bodyPr>
          <a:lstStyle/>
          <a:p>
            <a:pPr algn="ctr"/>
            <a:r>
              <a:rPr lang="es-ES" sz="2400" dirty="0">
                <a:solidFill>
                  <a:srgbClr val="E21570"/>
                </a:solidFill>
                <a:latin typeface="Arial" panose="020B0604020202020204" pitchFamily="34" charset="0"/>
                <a:cs typeface="Arial" panose="020B0604020202020204" pitchFamily="34" charset="0"/>
              </a:rPr>
              <a:t>RENGLÓN 011</a:t>
            </a:r>
            <a:endParaRPr lang="es-GT" sz="2400" dirty="0">
              <a:solidFill>
                <a:srgbClr val="E21570"/>
              </a:solidFill>
              <a:latin typeface="Arial" panose="020B0604020202020204" pitchFamily="34" charset="0"/>
              <a:cs typeface="Arial" panose="020B0604020202020204" pitchFamily="34" charset="0"/>
            </a:endParaRPr>
          </a:p>
        </p:txBody>
      </p:sp>
      <p:sp>
        <p:nvSpPr>
          <p:cNvPr id="41" name="CuadroTexto 40">
            <a:extLst>
              <a:ext uri="{FF2B5EF4-FFF2-40B4-BE49-F238E27FC236}">
                <a16:creationId xmlns:a16="http://schemas.microsoft.com/office/drawing/2014/main" id="{6C4CF349-50D7-6FCC-A282-ABDF8F186833}"/>
              </a:ext>
            </a:extLst>
          </p:cNvPr>
          <p:cNvSpPr txBox="1"/>
          <p:nvPr/>
        </p:nvSpPr>
        <p:spPr>
          <a:xfrm>
            <a:off x="5780927" y="1006745"/>
            <a:ext cx="7033871" cy="461665"/>
          </a:xfrm>
          <a:prstGeom prst="rect">
            <a:avLst/>
          </a:prstGeom>
          <a:noFill/>
        </p:spPr>
        <p:txBody>
          <a:bodyPr wrap="square" rtlCol="0">
            <a:spAutoFit/>
          </a:bodyPr>
          <a:lstStyle/>
          <a:p>
            <a:pPr algn="ctr"/>
            <a:r>
              <a:rPr lang="es-ES" sz="2400" dirty="0">
                <a:solidFill>
                  <a:srgbClr val="E21570"/>
                </a:solidFill>
                <a:latin typeface="Arial" panose="020B0604020202020204" pitchFamily="34" charset="0"/>
                <a:cs typeface="Arial" panose="020B0604020202020204" pitchFamily="34" charset="0"/>
              </a:rPr>
              <a:t>PASIVAS</a:t>
            </a:r>
            <a:endParaRPr lang="es-GT" sz="2400" dirty="0">
              <a:solidFill>
                <a:srgbClr val="E21570"/>
              </a:solidFill>
              <a:latin typeface="Arial" panose="020B0604020202020204" pitchFamily="34" charset="0"/>
              <a:cs typeface="Arial" panose="020B0604020202020204" pitchFamily="34" charset="0"/>
            </a:endParaRPr>
          </a:p>
        </p:txBody>
      </p:sp>
      <p:sp>
        <p:nvSpPr>
          <p:cNvPr id="7" name="CuadroTexto 6">
            <a:extLst>
              <a:ext uri="{FF2B5EF4-FFF2-40B4-BE49-F238E27FC236}">
                <a16:creationId xmlns:a16="http://schemas.microsoft.com/office/drawing/2014/main" id="{F6DCD367-0A9D-836A-9930-B89D5D63F9FE}"/>
              </a:ext>
            </a:extLst>
          </p:cNvPr>
          <p:cNvSpPr txBox="1"/>
          <p:nvPr/>
        </p:nvSpPr>
        <p:spPr>
          <a:xfrm>
            <a:off x="125596" y="1468410"/>
            <a:ext cx="5970404" cy="4524315"/>
          </a:xfrm>
          <a:prstGeom prst="rect">
            <a:avLst/>
          </a:prstGeom>
          <a:noFill/>
        </p:spPr>
        <p:txBody>
          <a:bodyPr wrap="square" rtlCol="0">
            <a:spAutoFit/>
          </a:bodyPr>
          <a:lstStyle/>
          <a:p>
            <a:r>
              <a:rPr lang="es-ES" dirty="0">
                <a:latin typeface="TT Interphases" panose="02000503020000020004"/>
              </a:rPr>
              <a:t>Con la eliminación de codeudor esperaríamos:</a:t>
            </a:r>
          </a:p>
          <a:p>
            <a:endParaRPr lang="es-ES" dirty="0">
              <a:latin typeface="TT Interphases" panose="02000503020000020004"/>
            </a:endParaRPr>
          </a:p>
          <a:p>
            <a:pPr marL="285750" indent="-285750">
              <a:buFont typeface="Arial" panose="020B0604020202020204" pitchFamily="34" charset="0"/>
              <a:buChar char="•"/>
            </a:pPr>
            <a:r>
              <a:rPr lang="es-ES" dirty="0">
                <a:latin typeface="TT Interphases" panose="02000503020000020004"/>
              </a:rPr>
              <a:t>Nueva proporción de mora: 2.58</a:t>
            </a:r>
            <a:r>
              <a:rPr lang="es-ES" b="1" dirty="0">
                <a:latin typeface="TT Interphases" panose="02000503020000020004"/>
              </a:rPr>
              <a:t>% (aumento de 0.04%)</a:t>
            </a:r>
            <a:endParaRPr lang="es-ES" dirty="0">
              <a:latin typeface="TT Interphases" panose="02000503020000020004"/>
            </a:endParaRPr>
          </a:p>
          <a:p>
            <a:pPr marL="285750" indent="-285750">
              <a:buFont typeface="Arial" panose="020B0604020202020204" pitchFamily="34" charset="0"/>
              <a:buChar char="•"/>
            </a:pPr>
            <a:r>
              <a:rPr lang="es-ES" dirty="0">
                <a:latin typeface="TT Interphases" panose="02000503020000020004"/>
              </a:rPr>
              <a:t>Cantidad de clientes adicionales atendidos sin codeudor: </a:t>
            </a:r>
            <a:r>
              <a:rPr lang="es-ES" b="1" dirty="0">
                <a:latin typeface="TT Interphases" panose="02000503020000020004"/>
              </a:rPr>
              <a:t>750, </a:t>
            </a:r>
            <a:r>
              <a:rPr lang="es-ES" dirty="0">
                <a:latin typeface="TT Interphases" panose="02000503020000020004"/>
              </a:rPr>
              <a:t>lo que significa un aumento del </a:t>
            </a:r>
            <a:r>
              <a:rPr lang="es-ES" b="1" dirty="0">
                <a:latin typeface="TT Interphases" panose="02000503020000020004"/>
              </a:rPr>
              <a:t>1.49% </a:t>
            </a:r>
            <a:r>
              <a:rPr lang="es-ES" dirty="0">
                <a:latin typeface="TT Interphases" panose="02000503020000020004"/>
              </a:rPr>
              <a:t>de capacidad de atención de clientes sin codeudor.</a:t>
            </a:r>
          </a:p>
          <a:p>
            <a:endParaRPr lang="es-ES" dirty="0">
              <a:latin typeface="TT Interphases" panose="02000503020000020004"/>
            </a:endParaRPr>
          </a:p>
          <a:p>
            <a:endParaRPr lang="es-ES" b="1" dirty="0">
              <a:latin typeface="TT Interphases" panose="02000503020000020004"/>
            </a:endParaRPr>
          </a:p>
          <a:p>
            <a:pPr algn="ctr"/>
            <a:r>
              <a:rPr lang="es-ES" b="1" dirty="0">
                <a:solidFill>
                  <a:srgbClr val="E21570"/>
                </a:solidFill>
                <a:latin typeface="TT Interphases" panose="02000503020000020004"/>
              </a:rPr>
              <a:t>Mora y reservas para los nuevos clientes </a:t>
            </a:r>
          </a:p>
          <a:p>
            <a:pPr algn="ctr"/>
            <a:r>
              <a:rPr lang="es-ES" b="1" dirty="0">
                <a:solidFill>
                  <a:srgbClr val="E21570"/>
                </a:solidFill>
                <a:latin typeface="TT Interphases" panose="02000503020000020004"/>
              </a:rPr>
              <a:t>atendidos sin codeudor:</a:t>
            </a:r>
          </a:p>
          <a:p>
            <a:pPr algn="ctr"/>
            <a:endParaRPr lang="es-ES" b="1" dirty="0">
              <a:solidFill>
                <a:srgbClr val="E21570"/>
              </a:solidFill>
              <a:latin typeface="TT Interphases" panose="02000503020000020004"/>
            </a:endParaRPr>
          </a:p>
          <a:p>
            <a:pPr marL="285750" indent="-285750">
              <a:buFont typeface="Arial" panose="020B0604020202020204" pitchFamily="34" charset="0"/>
              <a:buChar char="•"/>
            </a:pPr>
            <a:r>
              <a:rPr lang="es-ES" dirty="0">
                <a:latin typeface="TT Interphases" panose="02000503020000020004"/>
              </a:rPr>
              <a:t>Desembolso neto adicional por clientes sin codeudor:</a:t>
            </a:r>
          </a:p>
          <a:p>
            <a:r>
              <a:rPr lang="es-ES" dirty="0">
                <a:latin typeface="TT Interphases" panose="02000503020000020004"/>
              </a:rPr>
              <a:t>		 entre </a:t>
            </a:r>
            <a:r>
              <a:rPr lang="es-ES" b="1" dirty="0">
                <a:latin typeface="TT Interphases" panose="02000503020000020004"/>
              </a:rPr>
              <a:t>36.4 M y 31.7 M</a:t>
            </a:r>
          </a:p>
          <a:p>
            <a:pPr marL="285750" indent="-285750">
              <a:buFont typeface="Arial" panose="020B0604020202020204" pitchFamily="34" charset="0"/>
              <a:buChar char="•"/>
            </a:pPr>
            <a:r>
              <a:rPr lang="es-ES" dirty="0">
                <a:latin typeface="TT Interphases" panose="02000503020000020004"/>
              </a:rPr>
              <a:t>Reservas en categoría A con codeudor: </a:t>
            </a:r>
            <a:r>
              <a:rPr lang="es-ES" b="1" dirty="0">
                <a:latin typeface="TT Interphases" panose="02000503020000020004"/>
              </a:rPr>
              <a:t>1.4 M</a:t>
            </a:r>
          </a:p>
          <a:p>
            <a:pPr marL="285750" indent="-285750">
              <a:buFont typeface="Arial" panose="020B0604020202020204" pitchFamily="34" charset="0"/>
              <a:buChar char="•"/>
            </a:pPr>
            <a:r>
              <a:rPr lang="es-ES" dirty="0">
                <a:latin typeface="TT Interphases" panose="02000503020000020004"/>
              </a:rPr>
              <a:t>Probabilidad de mora para un cliente: </a:t>
            </a:r>
            <a:r>
              <a:rPr lang="es-ES" b="1" dirty="0">
                <a:latin typeface="TT Interphases" panose="02000503020000020004"/>
              </a:rPr>
              <a:t>2.62%</a:t>
            </a:r>
          </a:p>
          <a:p>
            <a:endParaRPr lang="es-ES" u="sng" dirty="0">
              <a:latin typeface="TT Interphases" panose="02000503020000020004"/>
            </a:endParaRPr>
          </a:p>
        </p:txBody>
      </p:sp>
      <p:sp>
        <p:nvSpPr>
          <p:cNvPr id="15" name="Rectángulo 14">
            <a:extLst>
              <a:ext uri="{FF2B5EF4-FFF2-40B4-BE49-F238E27FC236}">
                <a16:creationId xmlns:a16="http://schemas.microsoft.com/office/drawing/2014/main" id="{0DAB8007-486B-C643-17EB-80BF587AB13A}"/>
              </a:ext>
            </a:extLst>
          </p:cNvPr>
          <p:cNvSpPr/>
          <p:nvPr/>
        </p:nvSpPr>
        <p:spPr>
          <a:xfrm>
            <a:off x="6514248" y="3524035"/>
            <a:ext cx="5443480" cy="2516813"/>
          </a:xfrm>
          <a:prstGeom prst="rect">
            <a:avLst/>
          </a:prstGeom>
          <a:solidFill>
            <a:srgbClr val="FCD9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p>
        </p:txBody>
      </p:sp>
      <p:sp>
        <p:nvSpPr>
          <p:cNvPr id="10" name="CuadroTexto 9">
            <a:extLst>
              <a:ext uri="{FF2B5EF4-FFF2-40B4-BE49-F238E27FC236}">
                <a16:creationId xmlns:a16="http://schemas.microsoft.com/office/drawing/2014/main" id="{BAA9AD4A-B358-7F1C-69DE-194D5F69EA58}"/>
              </a:ext>
            </a:extLst>
          </p:cNvPr>
          <p:cNvSpPr txBox="1"/>
          <p:nvPr/>
        </p:nvSpPr>
        <p:spPr>
          <a:xfrm>
            <a:off x="6514248" y="1468410"/>
            <a:ext cx="5567228" cy="4801314"/>
          </a:xfrm>
          <a:prstGeom prst="rect">
            <a:avLst/>
          </a:prstGeom>
          <a:noFill/>
        </p:spPr>
        <p:txBody>
          <a:bodyPr wrap="square" rtlCol="0">
            <a:spAutoFit/>
          </a:bodyPr>
          <a:lstStyle/>
          <a:p>
            <a:r>
              <a:rPr lang="es-ES" dirty="0">
                <a:latin typeface="TT Interphases" panose="02000503020000020004"/>
              </a:rPr>
              <a:t>Con la eliminación de codeudor esperaríamos:</a:t>
            </a:r>
          </a:p>
          <a:p>
            <a:endParaRPr lang="es-ES" dirty="0">
              <a:latin typeface="TT Interphases" panose="02000503020000020004"/>
            </a:endParaRPr>
          </a:p>
          <a:p>
            <a:pPr marL="285750" indent="-285750">
              <a:buFont typeface="Arial" panose="020B0604020202020204" pitchFamily="34" charset="0"/>
              <a:buChar char="•"/>
            </a:pPr>
            <a:r>
              <a:rPr lang="es-ES" dirty="0">
                <a:latin typeface="TT Interphases" panose="02000503020000020004"/>
              </a:rPr>
              <a:t>Nueva proporción de mora: 0.084</a:t>
            </a:r>
            <a:r>
              <a:rPr lang="es-ES" b="1" dirty="0">
                <a:latin typeface="TT Interphases" panose="02000503020000020004"/>
              </a:rPr>
              <a:t>% (aumento de 0.004%)</a:t>
            </a:r>
            <a:endParaRPr lang="es-ES" dirty="0">
              <a:latin typeface="TT Interphases" panose="02000503020000020004"/>
            </a:endParaRPr>
          </a:p>
          <a:p>
            <a:pPr marL="285750" indent="-285750">
              <a:buFont typeface="Arial" panose="020B0604020202020204" pitchFamily="34" charset="0"/>
              <a:buChar char="•"/>
            </a:pPr>
            <a:r>
              <a:rPr lang="es-ES" dirty="0">
                <a:latin typeface="TT Interphases" panose="02000503020000020004"/>
              </a:rPr>
              <a:t>Cantidad de clientes adicionales atendidos sin codeudor: </a:t>
            </a:r>
            <a:r>
              <a:rPr lang="es-ES" b="1" dirty="0">
                <a:latin typeface="TT Interphases" panose="02000503020000020004"/>
              </a:rPr>
              <a:t>10, </a:t>
            </a:r>
            <a:r>
              <a:rPr lang="es-ES" dirty="0">
                <a:latin typeface="TT Interphases" panose="02000503020000020004"/>
              </a:rPr>
              <a:t>lo que significa un aumento del </a:t>
            </a:r>
            <a:r>
              <a:rPr lang="es-ES" b="1" dirty="0">
                <a:latin typeface="TT Interphases" panose="02000503020000020004"/>
              </a:rPr>
              <a:t>0.07% </a:t>
            </a:r>
            <a:r>
              <a:rPr lang="es-ES" dirty="0">
                <a:latin typeface="TT Interphases" panose="02000503020000020004"/>
              </a:rPr>
              <a:t>de capacidad de atención de clientes sin codeudor.</a:t>
            </a:r>
          </a:p>
          <a:p>
            <a:pPr algn="ctr"/>
            <a:endParaRPr lang="es-ES" b="1" dirty="0">
              <a:solidFill>
                <a:srgbClr val="E21570"/>
              </a:solidFill>
              <a:latin typeface="TT Interphases" panose="02000503020000020004"/>
            </a:endParaRPr>
          </a:p>
          <a:p>
            <a:pPr algn="ctr"/>
            <a:r>
              <a:rPr lang="es-ES" b="1" dirty="0">
                <a:solidFill>
                  <a:srgbClr val="E21570"/>
                </a:solidFill>
                <a:latin typeface="TT Interphases" panose="02000503020000020004"/>
              </a:rPr>
              <a:t>Mora y reservas para los nuevos clientes </a:t>
            </a:r>
          </a:p>
          <a:p>
            <a:pPr algn="ctr"/>
            <a:r>
              <a:rPr lang="es-ES" b="1" dirty="0">
                <a:solidFill>
                  <a:srgbClr val="E21570"/>
                </a:solidFill>
                <a:latin typeface="TT Interphases" panose="02000503020000020004"/>
              </a:rPr>
              <a:t>atendidos sin codeudor:</a:t>
            </a:r>
          </a:p>
          <a:p>
            <a:pPr algn="ctr"/>
            <a:endParaRPr lang="es-ES" b="1" dirty="0">
              <a:solidFill>
                <a:srgbClr val="E21570"/>
              </a:solidFill>
              <a:latin typeface="TT Interphases" panose="02000503020000020004"/>
            </a:endParaRPr>
          </a:p>
          <a:p>
            <a:pPr marL="285750" indent="-285750">
              <a:buFont typeface="Arial" panose="020B0604020202020204" pitchFamily="34" charset="0"/>
              <a:buChar char="•"/>
            </a:pPr>
            <a:r>
              <a:rPr lang="es-ES" dirty="0">
                <a:latin typeface="TT Interphases" panose="02000503020000020004"/>
              </a:rPr>
              <a:t>Desembolso neto adicional por clientes sin codeudor:</a:t>
            </a:r>
          </a:p>
          <a:p>
            <a:r>
              <a:rPr lang="es-ES" dirty="0">
                <a:latin typeface="TT Interphases" panose="02000503020000020004"/>
              </a:rPr>
              <a:t>		 entre </a:t>
            </a:r>
            <a:r>
              <a:rPr lang="es-ES" b="1" dirty="0">
                <a:latin typeface="TT Interphases" panose="02000503020000020004"/>
              </a:rPr>
              <a:t>336 k</a:t>
            </a:r>
          </a:p>
          <a:p>
            <a:pPr marL="285750" indent="-285750">
              <a:buFont typeface="Arial" panose="020B0604020202020204" pitchFamily="34" charset="0"/>
              <a:buChar char="•"/>
            </a:pPr>
            <a:r>
              <a:rPr lang="es-ES" dirty="0">
                <a:latin typeface="TT Interphases" panose="02000503020000020004"/>
              </a:rPr>
              <a:t>Reservas en categoría A con codeudor: </a:t>
            </a:r>
            <a:r>
              <a:rPr lang="es-ES" b="1" dirty="0">
                <a:latin typeface="TT Interphases" panose="02000503020000020004"/>
              </a:rPr>
              <a:t>16.5 k</a:t>
            </a:r>
          </a:p>
          <a:p>
            <a:pPr marL="285750" indent="-285750">
              <a:buFont typeface="Arial" panose="020B0604020202020204" pitchFamily="34" charset="0"/>
              <a:buChar char="•"/>
            </a:pPr>
            <a:r>
              <a:rPr lang="es-ES" dirty="0">
                <a:latin typeface="TT Interphases" panose="02000503020000020004"/>
              </a:rPr>
              <a:t>Probabilidad de mora para un cliente: </a:t>
            </a:r>
            <a:r>
              <a:rPr lang="es-ES" b="1" dirty="0">
                <a:latin typeface="TT Interphases" panose="02000503020000020004"/>
              </a:rPr>
              <a:t>0.0085%</a:t>
            </a:r>
          </a:p>
          <a:p>
            <a:pPr algn="ctr"/>
            <a:endParaRPr lang="es-ES" b="1" dirty="0">
              <a:solidFill>
                <a:srgbClr val="E21570"/>
              </a:solidFill>
              <a:latin typeface="TT Interphases" panose="02000503020000020004"/>
            </a:endParaRPr>
          </a:p>
          <a:p>
            <a:endParaRPr lang="es-ES" dirty="0">
              <a:latin typeface="TT Interphases" panose="02000503020000020004"/>
            </a:endParaRPr>
          </a:p>
        </p:txBody>
      </p:sp>
    </p:spTree>
    <p:extLst>
      <p:ext uri="{BB962C8B-B14F-4D97-AF65-F5344CB8AC3E}">
        <p14:creationId xmlns:p14="http://schemas.microsoft.com/office/powerpoint/2010/main" val="1640997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BF6C84-161F-EF3D-66E3-CCD2A70A7882}"/>
              </a:ext>
            </a:extLst>
          </p:cNvPr>
          <p:cNvSpPr>
            <a:spLocks noGrp="1"/>
          </p:cNvSpPr>
          <p:nvPr>
            <p:ph type="title"/>
          </p:nvPr>
        </p:nvSpPr>
        <p:spPr>
          <a:xfrm>
            <a:off x="1053959" y="2162513"/>
            <a:ext cx="10515600" cy="1325563"/>
          </a:xfrm>
        </p:spPr>
        <p:txBody>
          <a:bodyPr>
            <a:normAutofit fontScale="90000"/>
          </a:bodyPr>
          <a:lstStyle/>
          <a:p>
            <a:pPr algn="ctr"/>
            <a:r>
              <a:rPr lang="es-ES" sz="6500" b="1" dirty="0">
                <a:solidFill>
                  <a:srgbClr val="00AFA9"/>
                </a:solidFill>
                <a:latin typeface="Arial Black" panose="020B0604020202020204" pitchFamily="34" charset="0"/>
              </a:rPr>
              <a:t>Eliminación de codeudor patronos MINEDUC y MSPAS</a:t>
            </a:r>
            <a:endParaRPr lang="es-GT" sz="6500" b="1" dirty="0">
              <a:solidFill>
                <a:srgbClr val="00AFA9"/>
              </a:solidFill>
              <a:latin typeface="Arial Black" panose="020B0604020202020204" pitchFamily="34" charset="0"/>
            </a:endParaRPr>
          </a:p>
        </p:txBody>
      </p:sp>
      <p:sp>
        <p:nvSpPr>
          <p:cNvPr id="4" name="CuadroTexto 3">
            <a:extLst>
              <a:ext uri="{FF2B5EF4-FFF2-40B4-BE49-F238E27FC236}">
                <a16:creationId xmlns:a16="http://schemas.microsoft.com/office/drawing/2014/main" id="{AF8DB188-2BDE-98A6-A637-8D6BBA58C594}"/>
              </a:ext>
            </a:extLst>
          </p:cNvPr>
          <p:cNvSpPr txBox="1"/>
          <p:nvPr/>
        </p:nvSpPr>
        <p:spPr>
          <a:xfrm>
            <a:off x="3051425" y="3246902"/>
            <a:ext cx="6102848" cy="369332"/>
          </a:xfrm>
          <a:prstGeom prst="rect">
            <a:avLst/>
          </a:prstGeom>
          <a:noFill/>
        </p:spPr>
        <p:txBody>
          <a:bodyPr wrap="square">
            <a:spAutoFit/>
          </a:bodyPr>
          <a:lstStyle/>
          <a:p>
            <a:r>
              <a:rPr lang="es-GT" b="0" i="0" dirty="0">
                <a:solidFill>
                  <a:srgbClr val="FFFFFF"/>
                </a:solidFill>
                <a:effectLst/>
                <a:latin typeface="Consolas" panose="020B0609020204030204" pitchFamily="49" charset="0"/>
              </a:rPr>
              <a:t>49101.53</a:t>
            </a:r>
            <a:endParaRPr lang="es-GT" dirty="0"/>
          </a:p>
        </p:txBody>
      </p:sp>
    </p:spTree>
    <p:extLst>
      <p:ext uri="{BB962C8B-B14F-4D97-AF65-F5344CB8AC3E}">
        <p14:creationId xmlns:p14="http://schemas.microsoft.com/office/powerpoint/2010/main" val="20734493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ángulo 11">
            <a:extLst>
              <a:ext uri="{FF2B5EF4-FFF2-40B4-BE49-F238E27FC236}">
                <a16:creationId xmlns:a16="http://schemas.microsoft.com/office/drawing/2014/main" id="{E90ED02F-0E8F-3C13-EAE6-96F3E85C4FB9}"/>
              </a:ext>
            </a:extLst>
          </p:cNvPr>
          <p:cNvSpPr/>
          <p:nvPr/>
        </p:nvSpPr>
        <p:spPr>
          <a:xfrm>
            <a:off x="125595" y="3698697"/>
            <a:ext cx="6068525" cy="2099124"/>
          </a:xfrm>
          <a:prstGeom prst="rect">
            <a:avLst/>
          </a:prstGeom>
          <a:solidFill>
            <a:srgbClr val="FCD9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p>
        </p:txBody>
      </p:sp>
      <p:sp>
        <p:nvSpPr>
          <p:cNvPr id="2" name="Título 1">
            <a:extLst>
              <a:ext uri="{FF2B5EF4-FFF2-40B4-BE49-F238E27FC236}">
                <a16:creationId xmlns:a16="http://schemas.microsoft.com/office/drawing/2014/main" id="{EA89A8F3-DE9E-5B07-DDE3-7327C6DB6AB3}"/>
              </a:ext>
            </a:extLst>
          </p:cNvPr>
          <p:cNvSpPr>
            <a:spLocks noGrp="1"/>
          </p:cNvSpPr>
          <p:nvPr>
            <p:ph type="ctrTitle"/>
          </p:nvPr>
        </p:nvSpPr>
        <p:spPr>
          <a:xfrm>
            <a:off x="539416" y="6270171"/>
            <a:ext cx="11652584" cy="587829"/>
          </a:xfrm>
          <a:solidFill>
            <a:srgbClr val="FCD900"/>
          </a:solidFill>
        </p:spPr>
        <p:txBody>
          <a:bodyPr>
            <a:normAutofit/>
          </a:bodyPr>
          <a:lstStyle/>
          <a:p>
            <a:pPr algn="r"/>
            <a:r>
              <a:rPr lang="es-ES" sz="2500" b="1">
                <a:solidFill>
                  <a:schemeClr val="tx1">
                    <a:lumMod val="75000"/>
                    <a:lumOff val="25000"/>
                  </a:schemeClr>
                </a:solidFill>
                <a:latin typeface="TT Interphases" panose="02000503020000020004" pitchFamily="2" charset="0"/>
                <a:cs typeface="Aharoni" panose="02010803020104030203" pitchFamily="2" charset="-79"/>
              </a:rPr>
              <a:t>Escenarios</a:t>
            </a:r>
            <a:endParaRPr lang="es-GT" sz="2500" b="1">
              <a:solidFill>
                <a:schemeClr val="tx1">
                  <a:lumMod val="75000"/>
                  <a:lumOff val="25000"/>
                </a:schemeClr>
              </a:solidFill>
              <a:latin typeface="TT Interphases" panose="02000503020000020004" pitchFamily="2" charset="0"/>
              <a:cs typeface="Aharoni" panose="02010803020104030203" pitchFamily="2" charset="-79"/>
            </a:endParaRPr>
          </a:p>
        </p:txBody>
      </p:sp>
      <p:pic>
        <p:nvPicPr>
          <p:cNvPr id="5" name="Imagen 4">
            <a:extLst>
              <a:ext uri="{FF2B5EF4-FFF2-40B4-BE49-F238E27FC236}">
                <a16:creationId xmlns:a16="http://schemas.microsoft.com/office/drawing/2014/main" id="{7FF3BA7E-F89E-5BD9-373F-353E52B5C66A}"/>
              </a:ext>
            </a:extLst>
          </p:cNvPr>
          <p:cNvPicPr>
            <a:picLocks noChangeAspect="1"/>
          </p:cNvPicPr>
          <p:nvPr/>
        </p:nvPicPr>
        <p:blipFill rotWithShape="1">
          <a:blip r:embed="rId3">
            <a:alphaModFix/>
          </a:blip>
          <a:srcRect l="6267" t="22300" r="14876" b="66086"/>
          <a:stretch/>
        </p:blipFill>
        <p:spPr>
          <a:xfrm rot="10800000">
            <a:off x="6096000" y="6270170"/>
            <a:ext cx="3798403" cy="566766"/>
          </a:xfrm>
          <a:prstGeom prst="rect">
            <a:avLst/>
          </a:prstGeom>
        </p:spPr>
      </p:pic>
      <p:sp>
        <p:nvSpPr>
          <p:cNvPr id="13" name="Título 1">
            <a:extLst>
              <a:ext uri="{FF2B5EF4-FFF2-40B4-BE49-F238E27FC236}">
                <a16:creationId xmlns:a16="http://schemas.microsoft.com/office/drawing/2014/main" id="{E953D84D-6EBC-DD85-90C3-B04FA4D925BA}"/>
              </a:ext>
            </a:extLst>
          </p:cNvPr>
          <p:cNvSpPr txBox="1">
            <a:spLocks/>
          </p:cNvSpPr>
          <p:nvPr/>
        </p:nvSpPr>
        <p:spPr>
          <a:xfrm>
            <a:off x="0" y="6270171"/>
            <a:ext cx="535577" cy="587829"/>
          </a:xfrm>
          <a:prstGeom prst="rect">
            <a:avLst/>
          </a:prstGeom>
          <a:solidFill>
            <a:srgbClr val="00B6B0"/>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GT" sz="1100" b="1">
                <a:solidFill>
                  <a:schemeClr val="bg1">
                    <a:lumMod val="95000"/>
                  </a:schemeClr>
                </a:solidFill>
                <a:latin typeface="TT Interphases" panose="02000503020000020004" pitchFamily="2" charset="0"/>
                <a:cs typeface="Aharoni" panose="02010803020104030203" pitchFamily="2" charset="-79"/>
              </a:rPr>
              <a:t>01</a:t>
            </a:r>
          </a:p>
        </p:txBody>
      </p:sp>
      <p:pic>
        <p:nvPicPr>
          <p:cNvPr id="6" name="Imagen 5">
            <a:extLst>
              <a:ext uri="{FF2B5EF4-FFF2-40B4-BE49-F238E27FC236}">
                <a16:creationId xmlns:a16="http://schemas.microsoft.com/office/drawing/2014/main" id="{DCB364AF-682A-5667-CD1D-29E9033B99FF}"/>
              </a:ext>
            </a:extLst>
          </p:cNvPr>
          <p:cNvPicPr>
            <a:picLocks noChangeAspect="1"/>
          </p:cNvPicPr>
          <p:nvPr/>
        </p:nvPicPr>
        <p:blipFill>
          <a:blip r:embed="rId4">
            <a:biLevel thresh="75000"/>
            <a:alphaModFix amt="55000"/>
          </a:blip>
          <a:stretch>
            <a:fillRect/>
          </a:stretch>
        </p:blipFill>
        <p:spPr>
          <a:xfrm>
            <a:off x="1434144" y="6425106"/>
            <a:ext cx="2573219" cy="277958"/>
          </a:xfrm>
          <a:prstGeom prst="rect">
            <a:avLst/>
          </a:prstGeom>
        </p:spPr>
      </p:pic>
      <p:grpSp>
        <p:nvGrpSpPr>
          <p:cNvPr id="14" name="Grupo 13">
            <a:extLst>
              <a:ext uri="{FF2B5EF4-FFF2-40B4-BE49-F238E27FC236}">
                <a16:creationId xmlns:a16="http://schemas.microsoft.com/office/drawing/2014/main" id="{71CC595B-9896-375F-8DDF-AFB4ACC7D8F9}"/>
              </a:ext>
            </a:extLst>
          </p:cNvPr>
          <p:cNvGrpSpPr/>
          <p:nvPr/>
        </p:nvGrpSpPr>
        <p:grpSpPr>
          <a:xfrm>
            <a:off x="-63031" y="573113"/>
            <a:ext cx="1948069" cy="45719"/>
            <a:chOff x="-63031" y="999105"/>
            <a:chExt cx="1948069" cy="45719"/>
          </a:xfrm>
        </p:grpSpPr>
        <p:cxnSp>
          <p:nvCxnSpPr>
            <p:cNvPr id="8" name="Conector recto 7">
              <a:extLst>
                <a:ext uri="{FF2B5EF4-FFF2-40B4-BE49-F238E27FC236}">
                  <a16:creationId xmlns:a16="http://schemas.microsoft.com/office/drawing/2014/main" id="{4FD9B949-7337-93F2-C961-15B3D43927AF}"/>
                </a:ext>
              </a:extLst>
            </p:cNvPr>
            <p:cNvCxnSpPr>
              <a:cxnSpLocks/>
            </p:cNvCxnSpPr>
            <p:nvPr/>
          </p:nvCxnSpPr>
          <p:spPr>
            <a:xfrm rot="16200000">
              <a:off x="911004" y="70789"/>
              <a:ext cx="0" cy="1948069"/>
            </a:xfrm>
            <a:prstGeom prst="line">
              <a:avLst/>
            </a:prstGeom>
            <a:solidFill>
              <a:schemeClr val="bg1">
                <a:lumMod val="75000"/>
              </a:schemeClr>
            </a:solidFill>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ángulo 8">
              <a:extLst>
                <a:ext uri="{FF2B5EF4-FFF2-40B4-BE49-F238E27FC236}">
                  <a16:creationId xmlns:a16="http://schemas.microsoft.com/office/drawing/2014/main" id="{F96A5C77-ED22-CA33-A2CD-1742B24A42E1}"/>
                </a:ext>
              </a:extLst>
            </p:cNvPr>
            <p:cNvSpPr/>
            <p:nvPr/>
          </p:nvSpPr>
          <p:spPr>
            <a:xfrm rot="16200000">
              <a:off x="1609093" y="768879"/>
              <a:ext cx="45719" cy="506171"/>
            </a:xfrm>
            <a:prstGeom prst="rect">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grpSp>
      <p:pic>
        <p:nvPicPr>
          <p:cNvPr id="11" name="Imagen 10">
            <a:extLst>
              <a:ext uri="{FF2B5EF4-FFF2-40B4-BE49-F238E27FC236}">
                <a16:creationId xmlns:a16="http://schemas.microsoft.com/office/drawing/2014/main" id="{752C46AD-0FA7-05BA-1100-CCB73E767440}"/>
              </a:ext>
            </a:extLst>
          </p:cNvPr>
          <p:cNvPicPr>
            <a:picLocks noChangeAspect="1"/>
          </p:cNvPicPr>
          <p:nvPr/>
        </p:nvPicPr>
        <p:blipFill>
          <a:blip r:embed="rId5">
            <a:duotone>
              <a:schemeClr val="accent3">
                <a:shade val="45000"/>
                <a:satMod val="135000"/>
              </a:schemeClr>
              <a:prstClr val="white"/>
            </a:duotone>
          </a:blip>
          <a:stretch>
            <a:fillRect/>
          </a:stretch>
        </p:blipFill>
        <p:spPr>
          <a:xfrm>
            <a:off x="193587" y="64469"/>
            <a:ext cx="1691451" cy="542110"/>
          </a:xfrm>
          <a:prstGeom prst="rect">
            <a:avLst/>
          </a:prstGeom>
        </p:spPr>
      </p:pic>
      <p:sp>
        <p:nvSpPr>
          <p:cNvPr id="3" name="CuadroTexto 2">
            <a:extLst>
              <a:ext uri="{FF2B5EF4-FFF2-40B4-BE49-F238E27FC236}">
                <a16:creationId xmlns:a16="http://schemas.microsoft.com/office/drawing/2014/main" id="{B6769D80-CDE4-8FE5-4494-20ED58CB7A01}"/>
              </a:ext>
            </a:extLst>
          </p:cNvPr>
          <p:cNvSpPr txBox="1"/>
          <p:nvPr/>
        </p:nvSpPr>
        <p:spPr>
          <a:xfrm>
            <a:off x="2019198" y="129525"/>
            <a:ext cx="10113374" cy="523220"/>
          </a:xfrm>
          <a:prstGeom prst="rect">
            <a:avLst/>
          </a:prstGeom>
          <a:noFill/>
        </p:spPr>
        <p:txBody>
          <a:bodyPr wrap="square" rtlCol="0">
            <a:spAutoFit/>
          </a:bodyPr>
          <a:lstStyle/>
          <a:p>
            <a:pPr algn="ctr"/>
            <a:r>
              <a:rPr lang="es-ES" sz="2800">
                <a:solidFill>
                  <a:srgbClr val="00B6B0"/>
                </a:solidFill>
                <a:latin typeface="Arial Black" panose="020B0A04020102020204" pitchFamily="34" charset="0"/>
              </a:rPr>
              <a:t>Consecuencias del cambio</a:t>
            </a:r>
            <a:endParaRPr lang="es-GT" sz="2800">
              <a:solidFill>
                <a:srgbClr val="00B6B0"/>
              </a:solidFill>
              <a:latin typeface="Arial Black" panose="020B0A04020102020204" pitchFamily="34" charset="0"/>
            </a:endParaRPr>
          </a:p>
        </p:txBody>
      </p:sp>
      <p:cxnSp>
        <p:nvCxnSpPr>
          <p:cNvPr id="31" name="Conector recto 30">
            <a:extLst>
              <a:ext uri="{FF2B5EF4-FFF2-40B4-BE49-F238E27FC236}">
                <a16:creationId xmlns:a16="http://schemas.microsoft.com/office/drawing/2014/main" id="{02D920BD-7E6E-15C2-2A16-B5C2AB417E7E}"/>
              </a:ext>
            </a:extLst>
          </p:cNvPr>
          <p:cNvCxnSpPr/>
          <p:nvPr/>
        </p:nvCxnSpPr>
        <p:spPr>
          <a:xfrm>
            <a:off x="6369978" y="1119883"/>
            <a:ext cx="0" cy="4705564"/>
          </a:xfrm>
          <a:prstGeom prst="line">
            <a:avLst/>
          </a:prstGeom>
        </p:spPr>
        <p:style>
          <a:lnRef idx="1">
            <a:schemeClr val="accent1"/>
          </a:lnRef>
          <a:fillRef idx="0">
            <a:schemeClr val="accent1"/>
          </a:fillRef>
          <a:effectRef idx="0">
            <a:schemeClr val="accent1"/>
          </a:effectRef>
          <a:fontRef idx="minor">
            <a:schemeClr val="tx1"/>
          </a:fontRef>
        </p:style>
      </p:cxnSp>
      <p:sp>
        <p:nvSpPr>
          <p:cNvPr id="32" name="CuadroTexto 31">
            <a:extLst>
              <a:ext uri="{FF2B5EF4-FFF2-40B4-BE49-F238E27FC236}">
                <a16:creationId xmlns:a16="http://schemas.microsoft.com/office/drawing/2014/main" id="{6B300956-E0C2-7731-04B0-9F6EA1582B51}"/>
              </a:ext>
            </a:extLst>
          </p:cNvPr>
          <p:cNvSpPr txBox="1"/>
          <p:nvPr/>
        </p:nvSpPr>
        <p:spPr>
          <a:xfrm>
            <a:off x="-488034" y="1060179"/>
            <a:ext cx="7033871" cy="461665"/>
          </a:xfrm>
          <a:prstGeom prst="rect">
            <a:avLst/>
          </a:prstGeom>
          <a:noFill/>
        </p:spPr>
        <p:txBody>
          <a:bodyPr wrap="square" rtlCol="0">
            <a:spAutoFit/>
          </a:bodyPr>
          <a:lstStyle/>
          <a:p>
            <a:pPr algn="ctr"/>
            <a:r>
              <a:rPr lang="es-ES" sz="2400">
                <a:solidFill>
                  <a:srgbClr val="E21570"/>
                </a:solidFill>
                <a:latin typeface="Arial" panose="020B0604020202020204" pitchFamily="34" charset="0"/>
                <a:cs typeface="Arial" panose="020B0604020202020204" pitchFamily="34" charset="0"/>
              </a:rPr>
              <a:t>MINEDUC</a:t>
            </a:r>
            <a:endParaRPr lang="es-GT" sz="2400">
              <a:solidFill>
                <a:srgbClr val="E21570"/>
              </a:solidFill>
              <a:latin typeface="Arial" panose="020B0604020202020204" pitchFamily="34" charset="0"/>
              <a:cs typeface="Arial" panose="020B0604020202020204" pitchFamily="34" charset="0"/>
            </a:endParaRPr>
          </a:p>
        </p:txBody>
      </p:sp>
      <p:sp>
        <p:nvSpPr>
          <p:cNvPr id="41" name="CuadroTexto 40">
            <a:extLst>
              <a:ext uri="{FF2B5EF4-FFF2-40B4-BE49-F238E27FC236}">
                <a16:creationId xmlns:a16="http://schemas.microsoft.com/office/drawing/2014/main" id="{6C4CF349-50D7-6FCC-A282-ABDF8F186833}"/>
              </a:ext>
            </a:extLst>
          </p:cNvPr>
          <p:cNvSpPr txBox="1"/>
          <p:nvPr/>
        </p:nvSpPr>
        <p:spPr>
          <a:xfrm>
            <a:off x="5780927" y="1006745"/>
            <a:ext cx="7033871" cy="461665"/>
          </a:xfrm>
          <a:prstGeom prst="rect">
            <a:avLst/>
          </a:prstGeom>
          <a:noFill/>
        </p:spPr>
        <p:txBody>
          <a:bodyPr wrap="square" rtlCol="0">
            <a:spAutoFit/>
          </a:bodyPr>
          <a:lstStyle/>
          <a:p>
            <a:pPr algn="ctr"/>
            <a:r>
              <a:rPr lang="es-ES" sz="2400">
                <a:solidFill>
                  <a:srgbClr val="E21570"/>
                </a:solidFill>
                <a:latin typeface="Arial" panose="020B0604020202020204" pitchFamily="34" charset="0"/>
                <a:cs typeface="Arial" panose="020B0604020202020204" pitchFamily="34" charset="0"/>
              </a:rPr>
              <a:t>MSPAS</a:t>
            </a:r>
            <a:endParaRPr lang="es-GT" sz="2400">
              <a:solidFill>
                <a:srgbClr val="E21570"/>
              </a:solidFill>
              <a:latin typeface="Arial" panose="020B0604020202020204" pitchFamily="34" charset="0"/>
              <a:cs typeface="Arial" panose="020B0604020202020204" pitchFamily="34" charset="0"/>
            </a:endParaRPr>
          </a:p>
        </p:txBody>
      </p:sp>
      <p:sp>
        <p:nvSpPr>
          <p:cNvPr id="7" name="CuadroTexto 6">
            <a:extLst>
              <a:ext uri="{FF2B5EF4-FFF2-40B4-BE49-F238E27FC236}">
                <a16:creationId xmlns:a16="http://schemas.microsoft.com/office/drawing/2014/main" id="{F6DCD367-0A9D-836A-9930-B89D5D63F9FE}"/>
              </a:ext>
            </a:extLst>
          </p:cNvPr>
          <p:cNvSpPr txBox="1"/>
          <p:nvPr/>
        </p:nvSpPr>
        <p:spPr>
          <a:xfrm>
            <a:off x="125596" y="1676779"/>
            <a:ext cx="5970404" cy="3970318"/>
          </a:xfrm>
          <a:prstGeom prst="rect">
            <a:avLst/>
          </a:prstGeom>
          <a:noFill/>
        </p:spPr>
        <p:txBody>
          <a:bodyPr wrap="square" rtlCol="0">
            <a:spAutoFit/>
          </a:bodyPr>
          <a:lstStyle/>
          <a:p>
            <a:r>
              <a:rPr lang="es-ES" dirty="0">
                <a:latin typeface="TT Interphases" panose="02000503020000020004"/>
              </a:rPr>
              <a:t>Con la modificación del corte de score a </a:t>
            </a:r>
            <a:r>
              <a:rPr lang="es-ES" b="1" dirty="0">
                <a:latin typeface="TT Interphases" panose="02000503020000020004"/>
              </a:rPr>
              <a:t>360</a:t>
            </a:r>
            <a:r>
              <a:rPr lang="es-ES" dirty="0">
                <a:latin typeface="TT Interphases" panose="02000503020000020004"/>
              </a:rPr>
              <a:t> esperaríamos:</a:t>
            </a:r>
          </a:p>
          <a:p>
            <a:endParaRPr lang="es-ES" dirty="0">
              <a:latin typeface="TT Interphases" panose="02000503020000020004"/>
            </a:endParaRPr>
          </a:p>
          <a:p>
            <a:pPr marL="285750" indent="-285750">
              <a:buFont typeface="Arial" panose="020B0604020202020204" pitchFamily="34" charset="0"/>
              <a:buChar char="•"/>
            </a:pPr>
            <a:r>
              <a:rPr lang="es-ES" dirty="0">
                <a:latin typeface="TT Interphases" panose="02000503020000020004"/>
              </a:rPr>
              <a:t>Nueva proporción de mora: </a:t>
            </a:r>
            <a:r>
              <a:rPr lang="es-ES" b="1" dirty="0">
                <a:latin typeface="TT Interphases" panose="02000503020000020004"/>
              </a:rPr>
              <a:t>4.49% (aumento de 0.21%)</a:t>
            </a:r>
            <a:endParaRPr lang="es-ES" dirty="0">
              <a:latin typeface="TT Interphases" panose="02000503020000020004"/>
            </a:endParaRPr>
          </a:p>
          <a:p>
            <a:pPr marL="285750" indent="-285750">
              <a:buFont typeface="Arial" panose="020B0604020202020204" pitchFamily="34" charset="0"/>
              <a:buChar char="•"/>
            </a:pPr>
            <a:r>
              <a:rPr lang="es-ES" dirty="0">
                <a:latin typeface="TT Interphases" panose="02000503020000020004"/>
              </a:rPr>
              <a:t>Cantidad de clientes adicionales atendidos sin codeudor: </a:t>
            </a:r>
            <a:r>
              <a:rPr lang="es-ES" b="1" dirty="0">
                <a:latin typeface="TT Interphases" panose="02000503020000020004"/>
              </a:rPr>
              <a:t>521, </a:t>
            </a:r>
            <a:r>
              <a:rPr lang="es-ES" dirty="0">
                <a:latin typeface="TT Interphases" panose="02000503020000020004"/>
              </a:rPr>
              <a:t>lo que significa un aumento del </a:t>
            </a:r>
            <a:r>
              <a:rPr lang="es-ES" b="1" dirty="0">
                <a:latin typeface="TT Interphases" panose="02000503020000020004"/>
              </a:rPr>
              <a:t>4.29% </a:t>
            </a:r>
            <a:r>
              <a:rPr lang="es-ES" dirty="0">
                <a:latin typeface="TT Interphases" panose="02000503020000020004"/>
              </a:rPr>
              <a:t>de capacidad de atención de clientes sin codeudor.</a:t>
            </a:r>
          </a:p>
          <a:p>
            <a:pPr marL="285750" indent="-285750">
              <a:buFont typeface="Arial" panose="020B0604020202020204" pitchFamily="34" charset="0"/>
              <a:buChar char="•"/>
            </a:pPr>
            <a:endParaRPr lang="es-ES" b="1" dirty="0">
              <a:latin typeface="TT Interphases" panose="02000503020000020004"/>
            </a:endParaRPr>
          </a:p>
          <a:p>
            <a:endParaRPr lang="es-ES" b="1" dirty="0">
              <a:latin typeface="TT Interphases" panose="02000503020000020004"/>
            </a:endParaRPr>
          </a:p>
          <a:p>
            <a:pPr algn="ctr"/>
            <a:r>
              <a:rPr lang="es-ES" b="1" dirty="0">
                <a:solidFill>
                  <a:srgbClr val="E21570"/>
                </a:solidFill>
                <a:latin typeface="TT Interphases" panose="02000503020000020004"/>
              </a:rPr>
              <a:t>Mora y reservas para los nuevos clientes </a:t>
            </a:r>
          </a:p>
          <a:p>
            <a:pPr algn="ctr"/>
            <a:r>
              <a:rPr lang="es-ES" b="1" dirty="0">
                <a:solidFill>
                  <a:srgbClr val="E21570"/>
                </a:solidFill>
                <a:latin typeface="TT Interphases" panose="02000503020000020004"/>
              </a:rPr>
              <a:t>atendidos sin codeudor:</a:t>
            </a:r>
          </a:p>
          <a:p>
            <a:endParaRPr lang="es-ES" u="sng" dirty="0">
              <a:latin typeface="TT Interphases" panose="02000503020000020004"/>
            </a:endParaRPr>
          </a:p>
          <a:p>
            <a:pPr marL="285750" indent="-285750">
              <a:buFont typeface="Arial" panose="020B0604020202020204" pitchFamily="34" charset="0"/>
              <a:buChar char="•"/>
            </a:pPr>
            <a:r>
              <a:rPr lang="es-ES" dirty="0">
                <a:latin typeface="TT Interphases" panose="02000503020000020004"/>
              </a:rPr>
              <a:t>Desembolso neto adicional por clientes sin codeudor:</a:t>
            </a:r>
          </a:p>
          <a:p>
            <a:r>
              <a:rPr lang="es-ES" dirty="0">
                <a:latin typeface="TT Interphases" panose="02000503020000020004"/>
              </a:rPr>
              <a:t>		 </a:t>
            </a:r>
            <a:r>
              <a:rPr lang="es-ES" b="1" dirty="0">
                <a:latin typeface="TT Interphases" panose="02000503020000020004"/>
              </a:rPr>
              <a:t>58 M</a:t>
            </a:r>
          </a:p>
          <a:p>
            <a:pPr marL="285750" indent="-285750">
              <a:buFont typeface="Arial" panose="020B0604020202020204" pitchFamily="34" charset="0"/>
              <a:buChar char="•"/>
            </a:pPr>
            <a:r>
              <a:rPr lang="es-ES" dirty="0">
                <a:latin typeface="TT Interphases" panose="02000503020000020004"/>
              </a:rPr>
              <a:t>Reservas en categoría A con codeudor: </a:t>
            </a:r>
            <a:r>
              <a:rPr lang="es-ES" b="1" dirty="0">
                <a:latin typeface="TT Interphases" panose="02000503020000020004"/>
              </a:rPr>
              <a:t>945 K</a:t>
            </a:r>
          </a:p>
        </p:txBody>
      </p:sp>
      <p:sp>
        <p:nvSpPr>
          <p:cNvPr id="15" name="Rectángulo 14">
            <a:extLst>
              <a:ext uri="{FF2B5EF4-FFF2-40B4-BE49-F238E27FC236}">
                <a16:creationId xmlns:a16="http://schemas.microsoft.com/office/drawing/2014/main" id="{0DAB8007-486B-C643-17EB-80BF587AB13A}"/>
              </a:ext>
            </a:extLst>
          </p:cNvPr>
          <p:cNvSpPr/>
          <p:nvPr/>
        </p:nvSpPr>
        <p:spPr>
          <a:xfrm>
            <a:off x="6514248" y="3524035"/>
            <a:ext cx="5443480" cy="2516813"/>
          </a:xfrm>
          <a:prstGeom prst="rect">
            <a:avLst/>
          </a:prstGeom>
          <a:solidFill>
            <a:srgbClr val="FCD9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p>
        </p:txBody>
      </p:sp>
      <p:sp>
        <p:nvSpPr>
          <p:cNvPr id="10" name="CuadroTexto 9">
            <a:extLst>
              <a:ext uri="{FF2B5EF4-FFF2-40B4-BE49-F238E27FC236}">
                <a16:creationId xmlns:a16="http://schemas.microsoft.com/office/drawing/2014/main" id="{BAA9AD4A-B358-7F1C-69DE-194D5F69EA58}"/>
              </a:ext>
            </a:extLst>
          </p:cNvPr>
          <p:cNvSpPr txBox="1"/>
          <p:nvPr/>
        </p:nvSpPr>
        <p:spPr>
          <a:xfrm>
            <a:off x="6514248" y="1468410"/>
            <a:ext cx="5567228" cy="4524315"/>
          </a:xfrm>
          <a:prstGeom prst="rect">
            <a:avLst/>
          </a:prstGeom>
          <a:noFill/>
        </p:spPr>
        <p:txBody>
          <a:bodyPr wrap="square" rtlCol="0">
            <a:spAutoFit/>
          </a:bodyPr>
          <a:lstStyle/>
          <a:p>
            <a:r>
              <a:rPr lang="es-ES">
                <a:latin typeface="TT Interphases" panose="02000503020000020004"/>
              </a:rPr>
              <a:t>Con la modificación el corte de score a </a:t>
            </a:r>
            <a:r>
              <a:rPr lang="es-ES" b="1">
                <a:latin typeface="TT Interphases" panose="02000503020000020004"/>
              </a:rPr>
              <a:t>348</a:t>
            </a:r>
            <a:r>
              <a:rPr lang="es-ES">
                <a:latin typeface="TT Interphases" panose="02000503020000020004"/>
              </a:rPr>
              <a:t> esperaríamos:</a:t>
            </a:r>
          </a:p>
          <a:p>
            <a:endParaRPr lang="es-ES">
              <a:latin typeface="TT Interphases" panose="02000503020000020004"/>
            </a:endParaRPr>
          </a:p>
          <a:p>
            <a:pPr marL="285750" indent="-285750">
              <a:buFont typeface="Arial" panose="020B0604020202020204" pitchFamily="34" charset="0"/>
              <a:buChar char="•"/>
            </a:pPr>
            <a:r>
              <a:rPr lang="es-ES">
                <a:latin typeface="TT Interphases" panose="02000503020000020004"/>
              </a:rPr>
              <a:t>Nueva proporción de mora: </a:t>
            </a:r>
            <a:r>
              <a:rPr lang="es-ES" b="1">
                <a:latin typeface="TT Interphases" panose="02000503020000020004"/>
              </a:rPr>
              <a:t>3.3% (aumento de 0.4%)</a:t>
            </a:r>
          </a:p>
          <a:p>
            <a:endParaRPr lang="es-ES">
              <a:latin typeface="TT Interphases" panose="02000503020000020004"/>
            </a:endParaRPr>
          </a:p>
          <a:p>
            <a:pPr marL="285750" indent="-285750">
              <a:buFont typeface="Arial" panose="020B0604020202020204" pitchFamily="34" charset="0"/>
              <a:buChar char="•"/>
            </a:pPr>
            <a:r>
              <a:rPr lang="es-ES">
                <a:latin typeface="TT Interphases" panose="02000503020000020004"/>
              </a:rPr>
              <a:t>Adicionales: </a:t>
            </a:r>
            <a:r>
              <a:rPr lang="es-ES" b="1">
                <a:latin typeface="TT Interphases" panose="02000503020000020004"/>
              </a:rPr>
              <a:t>165 clientes, </a:t>
            </a:r>
            <a:r>
              <a:rPr lang="es-ES">
                <a:latin typeface="TT Interphases" panose="02000503020000020004"/>
              </a:rPr>
              <a:t>lo que significa un aumento del</a:t>
            </a:r>
            <a:r>
              <a:rPr lang="es-ES" b="1">
                <a:latin typeface="TT Interphases" panose="02000503020000020004"/>
              </a:rPr>
              <a:t> 2.51% </a:t>
            </a:r>
            <a:r>
              <a:rPr lang="es-ES">
                <a:latin typeface="TT Interphases" panose="02000503020000020004"/>
              </a:rPr>
              <a:t>de capacidad de atención de clientes sin codeudor</a:t>
            </a:r>
          </a:p>
          <a:p>
            <a:pPr algn="ctr"/>
            <a:endParaRPr lang="es-ES" b="1">
              <a:solidFill>
                <a:srgbClr val="E21570"/>
              </a:solidFill>
              <a:latin typeface="TT Interphases" panose="02000503020000020004"/>
            </a:endParaRPr>
          </a:p>
          <a:p>
            <a:pPr algn="ctr"/>
            <a:r>
              <a:rPr lang="es-ES" b="1">
                <a:solidFill>
                  <a:srgbClr val="E21570"/>
                </a:solidFill>
                <a:latin typeface="TT Interphases" panose="02000503020000020004"/>
              </a:rPr>
              <a:t>Mora y reservas para los nuevos clientes </a:t>
            </a:r>
          </a:p>
          <a:p>
            <a:pPr algn="ctr"/>
            <a:r>
              <a:rPr lang="es-ES" b="1">
                <a:solidFill>
                  <a:srgbClr val="E21570"/>
                </a:solidFill>
                <a:latin typeface="TT Interphases" panose="02000503020000020004"/>
              </a:rPr>
              <a:t>atendidos sin codeudor:</a:t>
            </a:r>
          </a:p>
          <a:p>
            <a:endParaRPr lang="es-ES">
              <a:latin typeface="TT Interphases" panose="02000503020000020004"/>
            </a:endParaRPr>
          </a:p>
          <a:p>
            <a:pPr marL="285750" indent="-285750">
              <a:buFont typeface="Arial" panose="020B0604020202020204" pitchFamily="34" charset="0"/>
              <a:buChar char="•"/>
            </a:pPr>
            <a:r>
              <a:rPr lang="es-ES">
                <a:latin typeface="TT Interphases" panose="02000503020000020004"/>
              </a:rPr>
              <a:t>Desembolso neto adicional por clientes sin codeudor: </a:t>
            </a:r>
            <a:r>
              <a:rPr lang="es-ES" b="1">
                <a:latin typeface="TT Interphases" panose="02000503020000020004"/>
              </a:rPr>
              <a:t>10.1 M</a:t>
            </a:r>
          </a:p>
          <a:p>
            <a:pPr marL="285750" indent="-285750">
              <a:buFont typeface="Arial" panose="020B0604020202020204" pitchFamily="34" charset="0"/>
              <a:buChar char="•"/>
            </a:pPr>
            <a:r>
              <a:rPr lang="es-ES">
                <a:latin typeface="TT Interphases" panose="02000503020000020004"/>
              </a:rPr>
              <a:t>Reservas en categoría A: </a:t>
            </a:r>
            <a:r>
              <a:rPr lang="es-ES" b="1">
                <a:latin typeface="TT Interphases" panose="02000503020000020004"/>
              </a:rPr>
              <a:t>165 K</a:t>
            </a:r>
          </a:p>
          <a:p>
            <a:endParaRPr lang="es-ES" b="1">
              <a:latin typeface="TT Interphases" panose="02000503020000020004"/>
            </a:endParaRPr>
          </a:p>
          <a:p>
            <a:r>
              <a:rPr lang="es-ES">
                <a:latin typeface="TT Interphases" panose="02000503020000020004"/>
              </a:rPr>
              <a:t>* No se observó comportamiento mayor a BK1.</a:t>
            </a:r>
            <a:endParaRPr lang="es-GT">
              <a:latin typeface="TT Interphases" panose="02000503020000020004"/>
            </a:endParaRPr>
          </a:p>
        </p:txBody>
      </p:sp>
    </p:spTree>
    <p:extLst>
      <p:ext uri="{BB962C8B-B14F-4D97-AF65-F5344CB8AC3E}">
        <p14:creationId xmlns:p14="http://schemas.microsoft.com/office/powerpoint/2010/main" val="2865657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BF6C84-161F-EF3D-66E3-CCD2A70A7882}"/>
              </a:ext>
            </a:extLst>
          </p:cNvPr>
          <p:cNvSpPr>
            <a:spLocks noGrp="1"/>
          </p:cNvSpPr>
          <p:nvPr>
            <p:ph type="title"/>
          </p:nvPr>
        </p:nvSpPr>
        <p:spPr>
          <a:xfrm>
            <a:off x="1053959" y="2162513"/>
            <a:ext cx="10515600" cy="1325563"/>
          </a:xfrm>
        </p:spPr>
        <p:txBody>
          <a:bodyPr>
            <a:normAutofit fontScale="90000"/>
          </a:bodyPr>
          <a:lstStyle/>
          <a:p>
            <a:pPr algn="ctr"/>
            <a:r>
              <a:rPr lang="es-ES" sz="6500" b="1" dirty="0">
                <a:solidFill>
                  <a:srgbClr val="00AFA9"/>
                </a:solidFill>
                <a:latin typeface="Arial Black" panose="020B0604020202020204" pitchFamily="34" charset="0"/>
              </a:rPr>
              <a:t>Cambio de corte de Score</a:t>
            </a:r>
            <a:endParaRPr lang="es-GT" sz="6500" b="1" dirty="0">
              <a:solidFill>
                <a:srgbClr val="00AFA9"/>
              </a:solidFill>
              <a:latin typeface="Arial Black" panose="020B0604020202020204" pitchFamily="34" charset="0"/>
            </a:endParaRPr>
          </a:p>
        </p:txBody>
      </p:sp>
      <p:sp>
        <p:nvSpPr>
          <p:cNvPr id="4" name="CuadroTexto 3">
            <a:extLst>
              <a:ext uri="{FF2B5EF4-FFF2-40B4-BE49-F238E27FC236}">
                <a16:creationId xmlns:a16="http://schemas.microsoft.com/office/drawing/2014/main" id="{AF8DB188-2BDE-98A6-A637-8D6BBA58C594}"/>
              </a:ext>
            </a:extLst>
          </p:cNvPr>
          <p:cNvSpPr txBox="1"/>
          <p:nvPr/>
        </p:nvSpPr>
        <p:spPr>
          <a:xfrm>
            <a:off x="3051425" y="3246902"/>
            <a:ext cx="6102848" cy="369332"/>
          </a:xfrm>
          <a:prstGeom prst="rect">
            <a:avLst/>
          </a:prstGeom>
          <a:noFill/>
        </p:spPr>
        <p:txBody>
          <a:bodyPr wrap="square">
            <a:spAutoFit/>
          </a:bodyPr>
          <a:lstStyle/>
          <a:p>
            <a:r>
              <a:rPr lang="es-GT" b="0" i="0" dirty="0">
                <a:solidFill>
                  <a:srgbClr val="FFFFFF"/>
                </a:solidFill>
                <a:effectLst/>
                <a:latin typeface="Consolas" panose="020B0609020204030204" pitchFamily="49" charset="0"/>
              </a:rPr>
              <a:t>49101.53</a:t>
            </a:r>
            <a:endParaRPr lang="es-GT" dirty="0"/>
          </a:p>
        </p:txBody>
      </p:sp>
    </p:spTree>
    <p:extLst>
      <p:ext uri="{BB962C8B-B14F-4D97-AF65-F5344CB8AC3E}">
        <p14:creationId xmlns:p14="http://schemas.microsoft.com/office/powerpoint/2010/main" val="3989408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89A8F3-DE9E-5B07-DDE3-7327C6DB6AB3}"/>
              </a:ext>
            </a:extLst>
          </p:cNvPr>
          <p:cNvSpPr>
            <a:spLocks noGrp="1"/>
          </p:cNvSpPr>
          <p:nvPr>
            <p:ph type="ctrTitle"/>
          </p:nvPr>
        </p:nvSpPr>
        <p:spPr>
          <a:xfrm>
            <a:off x="539416" y="6270171"/>
            <a:ext cx="11652584" cy="587829"/>
          </a:xfrm>
          <a:solidFill>
            <a:srgbClr val="FCD900"/>
          </a:solidFill>
        </p:spPr>
        <p:txBody>
          <a:bodyPr>
            <a:normAutofit/>
          </a:bodyPr>
          <a:lstStyle/>
          <a:p>
            <a:pPr algn="r"/>
            <a:r>
              <a:rPr lang="es-ES" sz="2500" b="1">
                <a:solidFill>
                  <a:schemeClr val="tx1">
                    <a:lumMod val="75000"/>
                    <a:lumOff val="25000"/>
                  </a:schemeClr>
                </a:solidFill>
                <a:latin typeface="TT Interphases" panose="02000503020000020004" pitchFamily="2" charset="0"/>
                <a:cs typeface="Aharoni" panose="02010803020104030203" pitchFamily="2" charset="-79"/>
              </a:rPr>
              <a:t>Contexto</a:t>
            </a:r>
            <a:endParaRPr lang="es-GT" sz="2500" b="1">
              <a:solidFill>
                <a:schemeClr val="tx1">
                  <a:lumMod val="75000"/>
                  <a:lumOff val="25000"/>
                </a:schemeClr>
              </a:solidFill>
              <a:latin typeface="TT Interphases" panose="02000503020000020004" pitchFamily="2" charset="0"/>
              <a:cs typeface="Aharoni" panose="02010803020104030203" pitchFamily="2" charset="-79"/>
            </a:endParaRPr>
          </a:p>
        </p:txBody>
      </p:sp>
      <p:pic>
        <p:nvPicPr>
          <p:cNvPr id="5" name="Imagen 4">
            <a:extLst>
              <a:ext uri="{FF2B5EF4-FFF2-40B4-BE49-F238E27FC236}">
                <a16:creationId xmlns:a16="http://schemas.microsoft.com/office/drawing/2014/main" id="{7FF3BA7E-F89E-5BD9-373F-353E52B5C66A}"/>
              </a:ext>
            </a:extLst>
          </p:cNvPr>
          <p:cNvPicPr>
            <a:picLocks noChangeAspect="1"/>
          </p:cNvPicPr>
          <p:nvPr/>
        </p:nvPicPr>
        <p:blipFill rotWithShape="1">
          <a:blip r:embed="rId3">
            <a:alphaModFix/>
          </a:blip>
          <a:srcRect l="6267" t="22300" r="14876" b="66086"/>
          <a:stretch/>
        </p:blipFill>
        <p:spPr>
          <a:xfrm rot="10800000">
            <a:off x="6095999" y="6270171"/>
            <a:ext cx="3798403" cy="566766"/>
          </a:xfrm>
          <a:prstGeom prst="rect">
            <a:avLst/>
          </a:prstGeom>
        </p:spPr>
      </p:pic>
      <p:sp>
        <p:nvSpPr>
          <p:cNvPr id="13" name="Título 1">
            <a:extLst>
              <a:ext uri="{FF2B5EF4-FFF2-40B4-BE49-F238E27FC236}">
                <a16:creationId xmlns:a16="http://schemas.microsoft.com/office/drawing/2014/main" id="{E953D84D-6EBC-DD85-90C3-B04FA4D925BA}"/>
              </a:ext>
            </a:extLst>
          </p:cNvPr>
          <p:cNvSpPr txBox="1">
            <a:spLocks/>
          </p:cNvSpPr>
          <p:nvPr/>
        </p:nvSpPr>
        <p:spPr>
          <a:xfrm>
            <a:off x="0" y="6270171"/>
            <a:ext cx="535577" cy="587829"/>
          </a:xfrm>
          <a:prstGeom prst="rect">
            <a:avLst/>
          </a:prstGeom>
          <a:solidFill>
            <a:srgbClr val="00B6B0"/>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GT" sz="1100" b="1">
                <a:solidFill>
                  <a:schemeClr val="bg1">
                    <a:lumMod val="95000"/>
                  </a:schemeClr>
                </a:solidFill>
                <a:latin typeface="TT Interphases" panose="02000503020000020004" pitchFamily="2" charset="0"/>
                <a:cs typeface="Aharoni" panose="02010803020104030203" pitchFamily="2" charset="-79"/>
              </a:rPr>
              <a:t>01</a:t>
            </a:r>
          </a:p>
        </p:txBody>
      </p:sp>
      <p:pic>
        <p:nvPicPr>
          <p:cNvPr id="6" name="Imagen 5">
            <a:extLst>
              <a:ext uri="{FF2B5EF4-FFF2-40B4-BE49-F238E27FC236}">
                <a16:creationId xmlns:a16="http://schemas.microsoft.com/office/drawing/2014/main" id="{DCB364AF-682A-5667-CD1D-29E9033B99FF}"/>
              </a:ext>
            </a:extLst>
          </p:cNvPr>
          <p:cNvPicPr>
            <a:picLocks noChangeAspect="1"/>
          </p:cNvPicPr>
          <p:nvPr/>
        </p:nvPicPr>
        <p:blipFill>
          <a:blip r:embed="rId4">
            <a:biLevel thresh="75000"/>
            <a:alphaModFix amt="55000"/>
          </a:blip>
          <a:stretch>
            <a:fillRect/>
          </a:stretch>
        </p:blipFill>
        <p:spPr>
          <a:xfrm>
            <a:off x="1434144" y="6425106"/>
            <a:ext cx="2573219" cy="277958"/>
          </a:xfrm>
          <a:prstGeom prst="rect">
            <a:avLst/>
          </a:prstGeom>
        </p:spPr>
      </p:pic>
      <p:grpSp>
        <p:nvGrpSpPr>
          <p:cNvPr id="14" name="Grupo 13">
            <a:extLst>
              <a:ext uri="{FF2B5EF4-FFF2-40B4-BE49-F238E27FC236}">
                <a16:creationId xmlns:a16="http://schemas.microsoft.com/office/drawing/2014/main" id="{71CC595B-9896-375F-8DDF-AFB4ACC7D8F9}"/>
              </a:ext>
            </a:extLst>
          </p:cNvPr>
          <p:cNvGrpSpPr/>
          <p:nvPr/>
        </p:nvGrpSpPr>
        <p:grpSpPr>
          <a:xfrm>
            <a:off x="-63031" y="573113"/>
            <a:ext cx="1948069" cy="45719"/>
            <a:chOff x="-63031" y="999105"/>
            <a:chExt cx="1948069" cy="45719"/>
          </a:xfrm>
        </p:grpSpPr>
        <p:cxnSp>
          <p:nvCxnSpPr>
            <p:cNvPr id="8" name="Conector recto 7">
              <a:extLst>
                <a:ext uri="{FF2B5EF4-FFF2-40B4-BE49-F238E27FC236}">
                  <a16:creationId xmlns:a16="http://schemas.microsoft.com/office/drawing/2014/main" id="{4FD9B949-7337-93F2-C961-15B3D43927AF}"/>
                </a:ext>
              </a:extLst>
            </p:cNvPr>
            <p:cNvCxnSpPr>
              <a:cxnSpLocks/>
            </p:cNvCxnSpPr>
            <p:nvPr/>
          </p:nvCxnSpPr>
          <p:spPr>
            <a:xfrm rot="16200000">
              <a:off x="911004" y="70789"/>
              <a:ext cx="0" cy="1948069"/>
            </a:xfrm>
            <a:prstGeom prst="line">
              <a:avLst/>
            </a:prstGeom>
            <a:solidFill>
              <a:schemeClr val="bg1">
                <a:lumMod val="75000"/>
              </a:schemeClr>
            </a:solidFill>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ángulo 8">
              <a:extLst>
                <a:ext uri="{FF2B5EF4-FFF2-40B4-BE49-F238E27FC236}">
                  <a16:creationId xmlns:a16="http://schemas.microsoft.com/office/drawing/2014/main" id="{F96A5C77-ED22-CA33-A2CD-1742B24A42E1}"/>
                </a:ext>
              </a:extLst>
            </p:cNvPr>
            <p:cNvSpPr/>
            <p:nvPr/>
          </p:nvSpPr>
          <p:spPr>
            <a:xfrm rot="16200000">
              <a:off x="1609093" y="768879"/>
              <a:ext cx="45719" cy="506171"/>
            </a:xfrm>
            <a:prstGeom prst="rect">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grpSp>
      <p:pic>
        <p:nvPicPr>
          <p:cNvPr id="11" name="Imagen 10">
            <a:extLst>
              <a:ext uri="{FF2B5EF4-FFF2-40B4-BE49-F238E27FC236}">
                <a16:creationId xmlns:a16="http://schemas.microsoft.com/office/drawing/2014/main" id="{752C46AD-0FA7-05BA-1100-CCB73E767440}"/>
              </a:ext>
            </a:extLst>
          </p:cNvPr>
          <p:cNvPicPr>
            <a:picLocks noChangeAspect="1"/>
          </p:cNvPicPr>
          <p:nvPr/>
        </p:nvPicPr>
        <p:blipFill>
          <a:blip r:embed="rId5">
            <a:duotone>
              <a:schemeClr val="accent3">
                <a:shade val="45000"/>
                <a:satMod val="135000"/>
              </a:schemeClr>
              <a:prstClr val="white"/>
            </a:duotone>
          </a:blip>
          <a:stretch>
            <a:fillRect/>
          </a:stretch>
        </p:blipFill>
        <p:spPr>
          <a:xfrm>
            <a:off x="193587" y="64469"/>
            <a:ext cx="1691451" cy="542110"/>
          </a:xfrm>
          <a:prstGeom prst="rect">
            <a:avLst/>
          </a:prstGeom>
        </p:spPr>
      </p:pic>
      <p:sp>
        <p:nvSpPr>
          <p:cNvPr id="3" name="CuadroTexto 2">
            <a:extLst>
              <a:ext uri="{FF2B5EF4-FFF2-40B4-BE49-F238E27FC236}">
                <a16:creationId xmlns:a16="http://schemas.microsoft.com/office/drawing/2014/main" id="{D9FC6E05-CFB2-6B36-E9E0-D8C00E2645F6}"/>
              </a:ext>
            </a:extLst>
          </p:cNvPr>
          <p:cNvSpPr txBox="1"/>
          <p:nvPr/>
        </p:nvSpPr>
        <p:spPr>
          <a:xfrm>
            <a:off x="1434144" y="145438"/>
            <a:ext cx="9952838" cy="1077218"/>
          </a:xfrm>
          <a:prstGeom prst="rect">
            <a:avLst/>
          </a:prstGeom>
          <a:noFill/>
        </p:spPr>
        <p:txBody>
          <a:bodyPr wrap="square" rtlCol="0">
            <a:spAutoFit/>
          </a:bodyPr>
          <a:lstStyle/>
          <a:p>
            <a:pPr algn="ctr"/>
            <a:r>
              <a:rPr lang="es-ES" sz="3200" dirty="0">
                <a:solidFill>
                  <a:srgbClr val="00B6B0"/>
                </a:solidFill>
                <a:latin typeface="Arial Black" panose="020B0A04020102020204" pitchFamily="34" charset="0"/>
              </a:rPr>
              <a:t>¿Por qué un cambio de Score para MINEDUC y MSPAS?</a:t>
            </a:r>
            <a:endParaRPr lang="es-GT" sz="3200" dirty="0">
              <a:solidFill>
                <a:srgbClr val="00B6B0"/>
              </a:solidFill>
              <a:latin typeface="Arial Black" panose="020B0A04020102020204" pitchFamily="34" charset="0"/>
            </a:endParaRPr>
          </a:p>
        </p:txBody>
      </p:sp>
      <p:sp>
        <p:nvSpPr>
          <p:cNvPr id="4" name="CuadroTexto 3">
            <a:extLst>
              <a:ext uri="{FF2B5EF4-FFF2-40B4-BE49-F238E27FC236}">
                <a16:creationId xmlns:a16="http://schemas.microsoft.com/office/drawing/2014/main" id="{05CF20CA-4D32-B398-75ED-D25AD01FD8DB}"/>
              </a:ext>
            </a:extLst>
          </p:cNvPr>
          <p:cNvSpPr txBox="1"/>
          <p:nvPr/>
        </p:nvSpPr>
        <p:spPr>
          <a:xfrm>
            <a:off x="766527" y="1988971"/>
            <a:ext cx="6481672" cy="1200329"/>
          </a:xfrm>
          <a:prstGeom prst="rect">
            <a:avLst/>
          </a:prstGeom>
          <a:solidFill>
            <a:srgbClr val="FCD900"/>
          </a:solidFill>
          <a:ln w="28575">
            <a:solidFill>
              <a:schemeClr val="tx1"/>
            </a:solidFill>
          </a:ln>
        </p:spPr>
        <p:txBody>
          <a:bodyPr wrap="square" rtlCol="0">
            <a:spAutoFit/>
          </a:bodyPr>
          <a:lstStyle/>
          <a:p>
            <a:pPr algn="just"/>
            <a:r>
              <a:rPr lang="es-ES" dirty="0"/>
              <a:t>Con el objetivo de atender de forma personalizada a los clientes del Ministerio de Educación o el Ministerio de Salud Pública y Asistencia Social, Bantrab buscó hacer un cambio en el corte de score para otorgamiento de créditos fiduciarios.</a:t>
            </a:r>
          </a:p>
        </p:txBody>
      </p:sp>
      <p:sp>
        <p:nvSpPr>
          <p:cNvPr id="12" name="CuadroTexto 11">
            <a:extLst>
              <a:ext uri="{FF2B5EF4-FFF2-40B4-BE49-F238E27FC236}">
                <a16:creationId xmlns:a16="http://schemas.microsoft.com/office/drawing/2014/main" id="{139F28D3-A13E-207B-3D75-7EEAEE5CCEFC}"/>
              </a:ext>
            </a:extLst>
          </p:cNvPr>
          <p:cNvSpPr txBox="1"/>
          <p:nvPr/>
        </p:nvSpPr>
        <p:spPr>
          <a:xfrm>
            <a:off x="3269750" y="3529376"/>
            <a:ext cx="8370870" cy="1477328"/>
          </a:xfrm>
          <a:prstGeom prst="rect">
            <a:avLst/>
          </a:prstGeom>
          <a:solidFill>
            <a:srgbClr val="FCD900"/>
          </a:solidFill>
          <a:ln w="28575">
            <a:solidFill>
              <a:schemeClr val="tx1"/>
            </a:solidFill>
          </a:ln>
        </p:spPr>
        <p:txBody>
          <a:bodyPr wrap="square">
            <a:spAutoFit/>
          </a:bodyPr>
          <a:lstStyle/>
          <a:p>
            <a:pPr algn="just"/>
            <a:r>
              <a:rPr lang="es-ES" dirty="0"/>
              <a:t>El objetivo de esta modificación es encontrar el puntaje de Score que discrimina de forma fiel, entre un cliente riesgoso de uno que no lo es, para estos patronos en específico. Así, Bantrab será capaz de identificar mejor su riesgo y no castigar a clientes no riesgosos. La lógica para la iniciativa será la misma para ambos patronos, aunque el corte de Score se trabajará por separado para cada patrón.</a:t>
            </a:r>
            <a:endParaRPr lang="es-GT" dirty="0"/>
          </a:p>
        </p:txBody>
      </p:sp>
    </p:spTree>
    <p:extLst>
      <p:ext uri="{BB962C8B-B14F-4D97-AF65-F5344CB8AC3E}">
        <p14:creationId xmlns:p14="http://schemas.microsoft.com/office/powerpoint/2010/main" val="128521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ángulo 11">
            <a:extLst>
              <a:ext uri="{FF2B5EF4-FFF2-40B4-BE49-F238E27FC236}">
                <a16:creationId xmlns:a16="http://schemas.microsoft.com/office/drawing/2014/main" id="{E90ED02F-0E8F-3C13-EAE6-96F3E85C4FB9}"/>
              </a:ext>
            </a:extLst>
          </p:cNvPr>
          <p:cNvSpPr/>
          <p:nvPr/>
        </p:nvSpPr>
        <p:spPr>
          <a:xfrm>
            <a:off x="125595" y="3698697"/>
            <a:ext cx="6068525" cy="2099124"/>
          </a:xfrm>
          <a:prstGeom prst="rect">
            <a:avLst/>
          </a:prstGeom>
          <a:solidFill>
            <a:srgbClr val="FCD9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p>
        </p:txBody>
      </p:sp>
      <p:sp>
        <p:nvSpPr>
          <p:cNvPr id="2" name="Título 1">
            <a:extLst>
              <a:ext uri="{FF2B5EF4-FFF2-40B4-BE49-F238E27FC236}">
                <a16:creationId xmlns:a16="http://schemas.microsoft.com/office/drawing/2014/main" id="{EA89A8F3-DE9E-5B07-DDE3-7327C6DB6AB3}"/>
              </a:ext>
            </a:extLst>
          </p:cNvPr>
          <p:cNvSpPr>
            <a:spLocks noGrp="1"/>
          </p:cNvSpPr>
          <p:nvPr>
            <p:ph type="ctrTitle"/>
          </p:nvPr>
        </p:nvSpPr>
        <p:spPr>
          <a:xfrm>
            <a:off x="539416" y="6270171"/>
            <a:ext cx="11652584" cy="587829"/>
          </a:xfrm>
          <a:solidFill>
            <a:srgbClr val="FCD900"/>
          </a:solidFill>
        </p:spPr>
        <p:txBody>
          <a:bodyPr>
            <a:normAutofit/>
          </a:bodyPr>
          <a:lstStyle/>
          <a:p>
            <a:pPr algn="r"/>
            <a:r>
              <a:rPr lang="es-ES" sz="2500" b="1">
                <a:solidFill>
                  <a:schemeClr val="tx1">
                    <a:lumMod val="75000"/>
                    <a:lumOff val="25000"/>
                  </a:schemeClr>
                </a:solidFill>
                <a:latin typeface="TT Interphases" panose="02000503020000020004" pitchFamily="2" charset="0"/>
                <a:cs typeface="Aharoni" panose="02010803020104030203" pitchFamily="2" charset="-79"/>
              </a:rPr>
              <a:t>Escenarios</a:t>
            </a:r>
            <a:endParaRPr lang="es-GT" sz="2500" b="1">
              <a:solidFill>
                <a:schemeClr val="tx1">
                  <a:lumMod val="75000"/>
                  <a:lumOff val="25000"/>
                </a:schemeClr>
              </a:solidFill>
              <a:latin typeface="TT Interphases" panose="02000503020000020004" pitchFamily="2" charset="0"/>
              <a:cs typeface="Aharoni" panose="02010803020104030203" pitchFamily="2" charset="-79"/>
            </a:endParaRPr>
          </a:p>
        </p:txBody>
      </p:sp>
      <p:pic>
        <p:nvPicPr>
          <p:cNvPr id="5" name="Imagen 4">
            <a:extLst>
              <a:ext uri="{FF2B5EF4-FFF2-40B4-BE49-F238E27FC236}">
                <a16:creationId xmlns:a16="http://schemas.microsoft.com/office/drawing/2014/main" id="{7FF3BA7E-F89E-5BD9-373F-353E52B5C66A}"/>
              </a:ext>
            </a:extLst>
          </p:cNvPr>
          <p:cNvPicPr>
            <a:picLocks noChangeAspect="1"/>
          </p:cNvPicPr>
          <p:nvPr/>
        </p:nvPicPr>
        <p:blipFill rotWithShape="1">
          <a:blip r:embed="rId3">
            <a:alphaModFix/>
          </a:blip>
          <a:srcRect l="6267" t="22300" r="14876" b="66086"/>
          <a:stretch/>
        </p:blipFill>
        <p:spPr>
          <a:xfrm rot="10800000">
            <a:off x="6096000" y="6270170"/>
            <a:ext cx="3798403" cy="566766"/>
          </a:xfrm>
          <a:prstGeom prst="rect">
            <a:avLst/>
          </a:prstGeom>
        </p:spPr>
      </p:pic>
      <p:sp>
        <p:nvSpPr>
          <p:cNvPr id="13" name="Título 1">
            <a:extLst>
              <a:ext uri="{FF2B5EF4-FFF2-40B4-BE49-F238E27FC236}">
                <a16:creationId xmlns:a16="http://schemas.microsoft.com/office/drawing/2014/main" id="{E953D84D-6EBC-DD85-90C3-B04FA4D925BA}"/>
              </a:ext>
            </a:extLst>
          </p:cNvPr>
          <p:cNvSpPr txBox="1">
            <a:spLocks/>
          </p:cNvSpPr>
          <p:nvPr/>
        </p:nvSpPr>
        <p:spPr>
          <a:xfrm>
            <a:off x="0" y="6270171"/>
            <a:ext cx="535577" cy="587829"/>
          </a:xfrm>
          <a:prstGeom prst="rect">
            <a:avLst/>
          </a:prstGeom>
          <a:solidFill>
            <a:srgbClr val="00B6B0"/>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GT" sz="1100" b="1">
                <a:solidFill>
                  <a:schemeClr val="bg1">
                    <a:lumMod val="95000"/>
                  </a:schemeClr>
                </a:solidFill>
                <a:latin typeface="TT Interphases" panose="02000503020000020004" pitchFamily="2" charset="0"/>
                <a:cs typeface="Aharoni" panose="02010803020104030203" pitchFamily="2" charset="-79"/>
              </a:rPr>
              <a:t>01</a:t>
            </a:r>
          </a:p>
        </p:txBody>
      </p:sp>
      <p:pic>
        <p:nvPicPr>
          <p:cNvPr id="6" name="Imagen 5">
            <a:extLst>
              <a:ext uri="{FF2B5EF4-FFF2-40B4-BE49-F238E27FC236}">
                <a16:creationId xmlns:a16="http://schemas.microsoft.com/office/drawing/2014/main" id="{DCB364AF-682A-5667-CD1D-29E9033B99FF}"/>
              </a:ext>
            </a:extLst>
          </p:cNvPr>
          <p:cNvPicPr>
            <a:picLocks noChangeAspect="1"/>
          </p:cNvPicPr>
          <p:nvPr/>
        </p:nvPicPr>
        <p:blipFill>
          <a:blip r:embed="rId4">
            <a:biLevel thresh="75000"/>
            <a:alphaModFix amt="55000"/>
          </a:blip>
          <a:stretch>
            <a:fillRect/>
          </a:stretch>
        </p:blipFill>
        <p:spPr>
          <a:xfrm>
            <a:off x="1434144" y="6425106"/>
            <a:ext cx="2573219" cy="277958"/>
          </a:xfrm>
          <a:prstGeom prst="rect">
            <a:avLst/>
          </a:prstGeom>
        </p:spPr>
      </p:pic>
      <p:grpSp>
        <p:nvGrpSpPr>
          <p:cNvPr id="14" name="Grupo 13">
            <a:extLst>
              <a:ext uri="{FF2B5EF4-FFF2-40B4-BE49-F238E27FC236}">
                <a16:creationId xmlns:a16="http://schemas.microsoft.com/office/drawing/2014/main" id="{71CC595B-9896-375F-8DDF-AFB4ACC7D8F9}"/>
              </a:ext>
            </a:extLst>
          </p:cNvPr>
          <p:cNvGrpSpPr/>
          <p:nvPr/>
        </p:nvGrpSpPr>
        <p:grpSpPr>
          <a:xfrm>
            <a:off x="-63031" y="573113"/>
            <a:ext cx="1948069" cy="45719"/>
            <a:chOff x="-63031" y="999105"/>
            <a:chExt cx="1948069" cy="45719"/>
          </a:xfrm>
        </p:grpSpPr>
        <p:cxnSp>
          <p:nvCxnSpPr>
            <p:cNvPr id="8" name="Conector recto 7">
              <a:extLst>
                <a:ext uri="{FF2B5EF4-FFF2-40B4-BE49-F238E27FC236}">
                  <a16:creationId xmlns:a16="http://schemas.microsoft.com/office/drawing/2014/main" id="{4FD9B949-7337-93F2-C961-15B3D43927AF}"/>
                </a:ext>
              </a:extLst>
            </p:cNvPr>
            <p:cNvCxnSpPr>
              <a:cxnSpLocks/>
            </p:cNvCxnSpPr>
            <p:nvPr/>
          </p:nvCxnSpPr>
          <p:spPr>
            <a:xfrm rot="16200000">
              <a:off x="911004" y="70789"/>
              <a:ext cx="0" cy="1948069"/>
            </a:xfrm>
            <a:prstGeom prst="line">
              <a:avLst/>
            </a:prstGeom>
            <a:solidFill>
              <a:schemeClr val="bg1">
                <a:lumMod val="75000"/>
              </a:schemeClr>
            </a:solidFill>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ángulo 8">
              <a:extLst>
                <a:ext uri="{FF2B5EF4-FFF2-40B4-BE49-F238E27FC236}">
                  <a16:creationId xmlns:a16="http://schemas.microsoft.com/office/drawing/2014/main" id="{F96A5C77-ED22-CA33-A2CD-1742B24A42E1}"/>
                </a:ext>
              </a:extLst>
            </p:cNvPr>
            <p:cNvSpPr/>
            <p:nvPr/>
          </p:nvSpPr>
          <p:spPr>
            <a:xfrm rot="16200000">
              <a:off x="1609093" y="768879"/>
              <a:ext cx="45719" cy="506171"/>
            </a:xfrm>
            <a:prstGeom prst="rect">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grpSp>
      <p:pic>
        <p:nvPicPr>
          <p:cNvPr id="11" name="Imagen 10">
            <a:extLst>
              <a:ext uri="{FF2B5EF4-FFF2-40B4-BE49-F238E27FC236}">
                <a16:creationId xmlns:a16="http://schemas.microsoft.com/office/drawing/2014/main" id="{752C46AD-0FA7-05BA-1100-CCB73E767440}"/>
              </a:ext>
            </a:extLst>
          </p:cNvPr>
          <p:cNvPicPr>
            <a:picLocks noChangeAspect="1"/>
          </p:cNvPicPr>
          <p:nvPr/>
        </p:nvPicPr>
        <p:blipFill>
          <a:blip r:embed="rId5">
            <a:duotone>
              <a:schemeClr val="accent3">
                <a:shade val="45000"/>
                <a:satMod val="135000"/>
              </a:schemeClr>
              <a:prstClr val="white"/>
            </a:duotone>
          </a:blip>
          <a:stretch>
            <a:fillRect/>
          </a:stretch>
        </p:blipFill>
        <p:spPr>
          <a:xfrm>
            <a:off x="193587" y="64469"/>
            <a:ext cx="1691451" cy="542110"/>
          </a:xfrm>
          <a:prstGeom prst="rect">
            <a:avLst/>
          </a:prstGeom>
        </p:spPr>
      </p:pic>
      <p:sp>
        <p:nvSpPr>
          <p:cNvPr id="3" name="CuadroTexto 2">
            <a:extLst>
              <a:ext uri="{FF2B5EF4-FFF2-40B4-BE49-F238E27FC236}">
                <a16:creationId xmlns:a16="http://schemas.microsoft.com/office/drawing/2014/main" id="{B6769D80-CDE4-8FE5-4494-20ED58CB7A01}"/>
              </a:ext>
            </a:extLst>
          </p:cNvPr>
          <p:cNvSpPr txBox="1"/>
          <p:nvPr/>
        </p:nvSpPr>
        <p:spPr>
          <a:xfrm>
            <a:off x="2019198" y="129525"/>
            <a:ext cx="10113374" cy="523220"/>
          </a:xfrm>
          <a:prstGeom prst="rect">
            <a:avLst/>
          </a:prstGeom>
          <a:noFill/>
        </p:spPr>
        <p:txBody>
          <a:bodyPr wrap="square" rtlCol="0">
            <a:spAutoFit/>
          </a:bodyPr>
          <a:lstStyle/>
          <a:p>
            <a:pPr algn="ctr"/>
            <a:r>
              <a:rPr lang="es-ES" sz="2800">
                <a:solidFill>
                  <a:srgbClr val="00B6B0"/>
                </a:solidFill>
                <a:latin typeface="Arial Black" panose="020B0A04020102020204" pitchFamily="34" charset="0"/>
              </a:rPr>
              <a:t>Consecuencias del cambio</a:t>
            </a:r>
            <a:endParaRPr lang="es-GT" sz="2800">
              <a:solidFill>
                <a:srgbClr val="00B6B0"/>
              </a:solidFill>
              <a:latin typeface="Arial Black" panose="020B0A04020102020204" pitchFamily="34" charset="0"/>
            </a:endParaRPr>
          </a:p>
        </p:txBody>
      </p:sp>
      <p:cxnSp>
        <p:nvCxnSpPr>
          <p:cNvPr id="31" name="Conector recto 30">
            <a:extLst>
              <a:ext uri="{FF2B5EF4-FFF2-40B4-BE49-F238E27FC236}">
                <a16:creationId xmlns:a16="http://schemas.microsoft.com/office/drawing/2014/main" id="{02D920BD-7E6E-15C2-2A16-B5C2AB417E7E}"/>
              </a:ext>
            </a:extLst>
          </p:cNvPr>
          <p:cNvCxnSpPr/>
          <p:nvPr/>
        </p:nvCxnSpPr>
        <p:spPr>
          <a:xfrm>
            <a:off x="6369978" y="1119883"/>
            <a:ext cx="0" cy="4705564"/>
          </a:xfrm>
          <a:prstGeom prst="line">
            <a:avLst/>
          </a:prstGeom>
        </p:spPr>
        <p:style>
          <a:lnRef idx="1">
            <a:schemeClr val="accent1"/>
          </a:lnRef>
          <a:fillRef idx="0">
            <a:schemeClr val="accent1"/>
          </a:fillRef>
          <a:effectRef idx="0">
            <a:schemeClr val="accent1"/>
          </a:effectRef>
          <a:fontRef idx="minor">
            <a:schemeClr val="tx1"/>
          </a:fontRef>
        </p:style>
      </p:cxnSp>
      <p:sp>
        <p:nvSpPr>
          <p:cNvPr id="32" name="CuadroTexto 31">
            <a:extLst>
              <a:ext uri="{FF2B5EF4-FFF2-40B4-BE49-F238E27FC236}">
                <a16:creationId xmlns:a16="http://schemas.microsoft.com/office/drawing/2014/main" id="{6B300956-E0C2-7731-04B0-9F6EA1582B51}"/>
              </a:ext>
            </a:extLst>
          </p:cNvPr>
          <p:cNvSpPr txBox="1"/>
          <p:nvPr/>
        </p:nvSpPr>
        <p:spPr>
          <a:xfrm>
            <a:off x="-488034" y="1060179"/>
            <a:ext cx="7033871" cy="461665"/>
          </a:xfrm>
          <a:prstGeom prst="rect">
            <a:avLst/>
          </a:prstGeom>
          <a:noFill/>
        </p:spPr>
        <p:txBody>
          <a:bodyPr wrap="square" rtlCol="0">
            <a:spAutoFit/>
          </a:bodyPr>
          <a:lstStyle/>
          <a:p>
            <a:pPr algn="ctr"/>
            <a:r>
              <a:rPr lang="es-ES" sz="2400">
                <a:solidFill>
                  <a:srgbClr val="E21570"/>
                </a:solidFill>
                <a:latin typeface="Arial" panose="020B0604020202020204" pitchFamily="34" charset="0"/>
                <a:cs typeface="Arial" panose="020B0604020202020204" pitchFamily="34" charset="0"/>
              </a:rPr>
              <a:t>MINEDUC</a:t>
            </a:r>
            <a:endParaRPr lang="es-GT" sz="2400">
              <a:solidFill>
                <a:srgbClr val="E21570"/>
              </a:solidFill>
              <a:latin typeface="Arial" panose="020B0604020202020204" pitchFamily="34" charset="0"/>
              <a:cs typeface="Arial" panose="020B0604020202020204" pitchFamily="34" charset="0"/>
            </a:endParaRPr>
          </a:p>
        </p:txBody>
      </p:sp>
      <p:sp>
        <p:nvSpPr>
          <p:cNvPr id="41" name="CuadroTexto 40">
            <a:extLst>
              <a:ext uri="{FF2B5EF4-FFF2-40B4-BE49-F238E27FC236}">
                <a16:creationId xmlns:a16="http://schemas.microsoft.com/office/drawing/2014/main" id="{6C4CF349-50D7-6FCC-A282-ABDF8F186833}"/>
              </a:ext>
            </a:extLst>
          </p:cNvPr>
          <p:cNvSpPr txBox="1"/>
          <p:nvPr/>
        </p:nvSpPr>
        <p:spPr>
          <a:xfrm>
            <a:off x="5780927" y="1006745"/>
            <a:ext cx="7033871" cy="461665"/>
          </a:xfrm>
          <a:prstGeom prst="rect">
            <a:avLst/>
          </a:prstGeom>
          <a:noFill/>
        </p:spPr>
        <p:txBody>
          <a:bodyPr wrap="square" rtlCol="0">
            <a:spAutoFit/>
          </a:bodyPr>
          <a:lstStyle/>
          <a:p>
            <a:pPr algn="ctr"/>
            <a:r>
              <a:rPr lang="es-ES" sz="2400">
                <a:solidFill>
                  <a:srgbClr val="E21570"/>
                </a:solidFill>
                <a:latin typeface="Arial" panose="020B0604020202020204" pitchFamily="34" charset="0"/>
                <a:cs typeface="Arial" panose="020B0604020202020204" pitchFamily="34" charset="0"/>
              </a:rPr>
              <a:t>MSPAS</a:t>
            </a:r>
            <a:endParaRPr lang="es-GT" sz="2400">
              <a:solidFill>
                <a:srgbClr val="E21570"/>
              </a:solidFill>
              <a:latin typeface="Arial" panose="020B0604020202020204" pitchFamily="34" charset="0"/>
              <a:cs typeface="Arial" panose="020B0604020202020204" pitchFamily="34" charset="0"/>
            </a:endParaRPr>
          </a:p>
        </p:txBody>
      </p:sp>
      <p:sp>
        <p:nvSpPr>
          <p:cNvPr id="7" name="CuadroTexto 6">
            <a:extLst>
              <a:ext uri="{FF2B5EF4-FFF2-40B4-BE49-F238E27FC236}">
                <a16:creationId xmlns:a16="http://schemas.microsoft.com/office/drawing/2014/main" id="{F6DCD367-0A9D-836A-9930-B89D5D63F9FE}"/>
              </a:ext>
            </a:extLst>
          </p:cNvPr>
          <p:cNvSpPr txBox="1"/>
          <p:nvPr/>
        </p:nvSpPr>
        <p:spPr>
          <a:xfrm>
            <a:off x="125596" y="1676779"/>
            <a:ext cx="5970404" cy="3970318"/>
          </a:xfrm>
          <a:prstGeom prst="rect">
            <a:avLst/>
          </a:prstGeom>
          <a:noFill/>
        </p:spPr>
        <p:txBody>
          <a:bodyPr wrap="square" rtlCol="0">
            <a:spAutoFit/>
          </a:bodyPr>
          <a:lstStyle/>
          <a:p>
            <a:r>
              <a:rPr lang="es-ES">
                <a:latin typeface="TT Interphases" panose="02000503020000020004"/>
              </a:rPr>
              <a:t>Con la modificación del corte de score a </a:t>
            </a:r>
            <a:r>
              <a:rPr lang="es-ES" b="1">
                <a:latin typeface="TT Interphases" panose="02000503020000020004"/>
              </a:rPr>
              <a:t>360</a:t>
            </a:r>
            <a:r>
              <a:rPr lang="es-ES">
                <a:latin typeface="TT Interphases" panose="02000503020000020004"/>
              </a:rPr>
              <a:t> esperaríamos:</a:t>
            </a:r>
          </a:p>
          <a:p>
            <a:endParaRPr lang="es-ES">
              <a:latin typeface="TT Interphases" panose="02000503020000020004"/>
            </a:endParaRPr>
          </a:p>
          <a:p>
            <a:pPr marL="285750" indent="-285750">
              <a:buFont typeface="Arial" panose="020B0604020202020204" pitchFamily="34" charset="0"/>
              <a:buChar char="•"/>
            </a:pPr>
            <a:r>
              <a:rPr lang="es-ES">
                <a:latin typeface="TT Interphases" panose="02000503020000020004"/>
              </a:rPr>
              <a:t>Nueva proporción de mora: </a:t>
            </a:r>
            <a:r>
              <a:rPr lang="es-ES" b="1">
                <a:latin typeface="TT Interphases" panose="02000503020000020004"/>
              </a:rPr>
              <a:t>4.49% (aumento de 0.21%)</a:t>
            </a:r>
            <a:endParaRPr lang="es-ES">
              <a:latin typeface="TT Interphases" panose="02000503020000020004"/>
            </a:endParaRPr>
          </a:p>
          <a:p>
            <a:pPr marL="285750" indent="-285750">
              <a:buFont typeface="Arial" panose="020B0604020202020204" pitchFamily="34" charset="0"/>
              <a:buChar char="•"/>
            </a:pPr>
            <a:r>
              <a:rPr lang="es-ES">
                <a:latin typeface="TT Interphases" panose="02000503020000020004"/>
              </a:rPr>
              <a:t>Cantidad de clientes adicionales atendidos sin codeudor: </a:t>
            </a:r>
            <a:r>
              <a:rPr lang="es-ES" b="1">
                <a:latin typeface="TT Interphases" panose="02000503020000020004"/>
              </a:rPr>
              <a:t>521, </a:t>
            </a:r>
            <a:r>
              <a:rPr lang="es-ES">
                <a:latin typeface="TT Interphases" panose="02000503020000020004"/>
              </a:rPr>
              <a:t>lo que significa un aumento del </a:t>
            </a:r>
            <a:r>
              <a:rPr lang="es-ES" b="1">
                <a:latin typeface="TT Interphases" panose="02000503020000020004"/>
              </a:rPr>
              <a:t>4.29% </a:t>
            </a:r>
            <a:r>
              <a:rPr lang="es-ES">
                <a:latin typeface="TT Interphases" panose="02000503020000020004"/>
              </a:rPr>
              <a:t>de capacidad de atención de clientes sin codeudor.</a:t>
            </a:r>
          </a:p>
          <a:p>
            <a:pPr marL="285750" indent="-285750">
              <a:buFont typeface="Arial" panose="020B0604020202020204" pitchFamily="34" charset="0"/>
              <a:buChar char="•"/>
            </a:pPr>
            <a:endParaRPr lang="es-ES" b="1">
              <a:latin typeface="TT Interphases" panose="02000503020000020004"/>
            </a:endParaRPr>
          </a:p>
          <a:p>
            <a:endParaRPr lang="es-ES" b="1">
              <a:latin typeface="TT Interphases" panose="02000503020000020004"/>
            </a:endParaRPr>
          </a:p>
          <a:p>
            <a:pPr algn="ctr"/>
            <a:r>
              <a:rPr lang="es-ES" b="1">
                <a:solidFill>
                  <a:srgbClr val="E21570"/>
                </a:solidFill>
                <a:latin typeface="TT Interphases" panose="02000503020000020004"/>
              </a:rPr>
              <a:t>Mora y reservas para los nuevos clientes </a:t>
            </a:r>
          </a:p>
          <a:p>
            <a:pPr algn="ctr"/>
            <a:r>
              <a:rPr lang="es-ES" b="1">
                <a:solidFill>
                  <a:srgbClr val="E21570"/>
                </a:solidFill>
                <a:latin typeface="TT Interphases" panose="02000503020000020004"/>
              </a:rPr>
              <a:t>atendidos sin codeudor:</a:t>
            </a:r>
          </a:p>
          <a:p>
            <a:endParaRPr lang="es-ES" u="sng">
              <a:latin typeface="TT Interphases" panose="02000503020000020004"/>
            </a:endParaRPr>
          </a:p>
          <a:p>
            <a:pPr marL="285750" indent="-285750">
              <a:buFont typeface="Arial" panose="020B0604020202020204" pitchFamily="34" charset="0"/>
              <a:buChar char="•"/>
            </a:pPr>
            <a:r>
              <a:rPr lang="es-ES">
                <a:latin typeface="TT Interphases" panose="02000503020000020004"/>
              </a:rPr>
              <a:t>Desembolso neto adicional por clientes sin codeudor:</a:t>
            </a:r>
          </a:p>
          <a:p>
            <a:r>
              <a:rPr lang="es-ES">
                <a:latin typeface="TT Interphases" panose="02000503020000020004"/>
              </a:rPr>
              <a:t>		 </a:t>
            </a:r>
            <a:r>
              <a:rPr lang="es-ES" b="1">
                <a:latin typeface="TT Interphases" panose="02000503020000020004"/>
              </a:rPr>
              <a:t>58 M</a:t>
            </a:r>
          </a:p>
          <a:p>
            <a:pPr marL="285750" indent="-285750">
              <a:buFont typeface="Arial" panose="020B0604020202020204" pitchFamily="34" charset="0"/>
              <a:buChar char="•"/>
            </a:pPr>
            <a:r>
              <a:rPr lang="es-ES">
                <a:latin typeface="TT Interphases" panose="02000503020000020004"/>
              </a:rPr>
              <a:t>Reservas en categoría A con codeudor: </a:t>
            </a:r>
            <a:r>
              <a:rPr lang="es-ES" b="1">
                <a:latin typeface="TT Interphases" panose="02000503020000020004"/>
              </a:rPr>
              <a:t>945 K</a:t>
            </a:r>
          </a:p>
        </p:txBody>
      </p:sp>
      <p:sp>
        <p:nvSpPr>
          <p:cNvPr id="15" name="Rectángulo 14">
            <a:extLst>
              <a:ext uri="{FF2B5EF4-FFF2-40B4-BE49-F238E27FC236}">
                <a16:creationId xmlns:a16="http://schemas.microsoft.com/office/drawing/2014/main" id="{0DAB8007-486B-C643-17EB-80BF587AB13A}"/>
              </a:ext>
            </a:extLst>
          </p:cNvPr>
          <p:cNvSpPr/>
          <p:nvPr/>
        </p:nvSpPr>
        <p:spPr>
          <a:xfrm>
            <a:off x="6514248" y="3524035"/>
            <a:ext cx="5443480" cy="2516813"/>
          </a:xfrm>
          <a:prstGeom prst="rect">
            <a:avLst/>
          </a:prstGeom>
          <a:solidFill>
            <a:srgbClr val="FCD9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GT"/>
          </a:p>
        </p:txBody>
      </p:sp>
      <p:sp>
        <p:nvSpPr>
          <p:cNvPr id="10" name="CuadroTexto 9">
            <a:extLst>
              <a:ext uri="{FF2B5EF4-FFF2-40B4-BE49-F238E27FC236}">
                <a16:creationId xmlns:a16="http://schemas.microsoft.com/office/drawing/2014/main" id="{BAA9AD4A-B358-7F1C-69DE-194D5F69EA58}"/>
              </a:ext>
            </a:extLst>
          </p:cNvPr>
          <p:cNvSpPr txBox="1"/>
          <p:nvPr/>
        </p:nvSpPr>
        <p:spPr>
          <a:xfrm>
            <a:off x="6514248" y="1468410"/>
            <a:ext cx="5567228" cy="4524315"/>
          </a:xfrm>
          <a:prstGeom prst="rect">
            <a:avLst/>
          </a:prstGeom>
          <a:noFill/>
        </p:spPr>
        <p:txBody>
          <a:bodyPr wrap="square" rtlCol="0">
            <a:spAutoFit/>
          </a:bodyPr>
          <a:lstStyle/>
          <a:p>
            <a:r>
              <a:rPr lang="es-ES">
                <a:latin typeface="TT Interphases" panose="02000503020000020004"/>
              </a:rPr>
              <a:t>Con la modificación el corte de score a </a:t>
            </a:r>
            <a:r>
              <a:rPr lang="es-ES" b="1">
                <a:latin typeface="TT Interphases" panose="02000503020000020004"/>
              </a:rPr>
              <a:t>348</a:t>
            </a:r>
            <a:r>
              <a:rPr lang="es-ES">
                <a:latin typeface="TT Interphases" panose="02000503020000020004"/>
              </a:rPr>
              <a:t> esperaríamos:</a:t>
            </a:r>
          </a:p>
          <a:p>
            <a:endParaRPr lang="es-ES">
              <a:latin typeface="TT Interphases" panose="02000503020000020004"/>
            </a:endParaRPr>
          </a:p>
          <a:p>
            <a:pPr marL="285750" indent="-285750">
              <a:buFont typeface="Arial" panose="020B0604020202020204" pitchFamily="34" charset="0"/>
              <a:buChar char="•"/>
            </a:pPr>
            <a:r>
              <a:rPr lang="es-ES">
                <a:latin typeface="TT Interphases" panose="02000503020000020004"/>
              </a:rPr>
              <a:t>Nueva proporción de mora: </a:t>
            </a:r>
            <a:r>
              <a:rPr lang="es-ES" b="1">
                <a:latin typeface="TT Interphases" panose="02000503020000020004"/>
              </a:rPr>
              <a:t>3.3% (aumento de 0.4%)</a:t>
            </a:r>
          </a:p>
          <a:p>
            <a:endParaRPr lang="es-ES">
              <a:latin typeface="TT Interphases" panose="02000503020000020004"/>
            </a:endParaRPr>
          </a:p>
          <a:p>
            <a:pPr marL="285750" indent="-285750">
              <a:buFont typeface="Arial" panose="020B0604020202020204" pitchFamily="34" charset="0"/>
              <a:buChar char="•"/>
            </a:pPr>
            <a:r>
              <a:rPr lang="es-ES">
                <a:latin typeface="TT Interphases" panose="02000503020000020004"/>
              </a:rPr>
              <a:t>Adicionales: </a:t>
            </a:r>
            <a:r>
              <a:rPr lang="es-ES" b="1">
                <a:latin typeface="TT Interphases" panose="02000503020000020004"/>
              </a:rPr>
              <a:t>165 clientes, </a:t>
            </a:r>
            <a:r>
              <a:rPr lang="es-ES">
                <a:latin typeface="TT Interphases" panose="02000503020000020004"/>
              </a:rPr>
              <a:t>lo que significa un aumento del</a:t>
            </a:r>
            <a:r>
              <a:rPr lang="es-ES" b="1">
                <a:latin typeface="TT Interphases" panose="02000503020000020004"/>
              </a:rPr>
              <a:t> 2.51% </a:t>
            </a:r>
            <a:r>
              <a:rPr lang="es-ES">
                <a:latin typeface="TT Interphases" panose="02000503020000020004"/>
              </a:rPr>
              <a:t>de capacidad de atención de clientes sin codeudor</a:t>
            </a:r>
          </a:p>
          <a:p>
            <a:pPr algn="ctr"/>
            <a:endParaRPr lang="es-ES" b="1">
              <a:solidFill>
                <a:srgbClr val="E21570"/>
              </a:solidFill>
              <a:latin typeface="TT Interphases" panose="02000503020000020004"/>
            </a:endParaRPr>
          </a:p>
          <a:p>
            <a:pPr algn="ctr"/>
            <a:r>
              <a:rPr lang="es-ES" b="1">
                <a:solidFill>
                  <a:srgbClr val="E21570"/>
                </a:solidFill>
                <a:latin typeface="TT Interphases" panose="02000503020000020004"/>
              </a:rPr>
              <a:t>Mora y reservas para los nuevos clientes </a:t>
            </a:r>
          </a:p>
          <a:p>
            <a:pPr algn="ctr"/>
            <a:r>
              <a:rPr lang="es-ES" b="1">
                <a:solidFill>
                  <a:srgbClr val="E21570"/>
                </a:solidFill>
                <a:latin typeface="TT Interphases" panose="02000503020000020004"/>
              </a:rPr>
              <a:t>atendidos sin codeudor:</a:t>
            </a:r>
          </a:p>
          <a:p>
            <a:endParaRPr lang="es-ES">
              <a:latin typeface="TT Interphases" panose="02000503020000020004"/>
            </a:endParaRPr>
          </a:p>
          <a:p>
            <a:pPr marL="285750" indent="-285750">
              <a:buFont typeface="Arial" panose="020B0604020202020204" pitchFamily="34" charset="0"/>
              <a:buChar char="•"/>
            </a:pPr>
            <a:r>
              <a:rPr lang="es-ES">
                <a:latin typeface="TT Interphases" panose="02000503020000020004"/>
              </a:rPr>
              <a:t>Desembolso neto adicional por clientes sin codeudor: </a:t>
            </a:r>
            <a:r>
              <a:rPr lang="es-ES" b="1">
                <a:latin typeface="TT Interphases" panose="02000503020000020004"/>
              </a:rPr>
              <a:t>10.1 M</a:t>
            </a:r>
          </a:p>
          <a:p>
            <a:pPr marL="285750" indent="-285750">
              <a:buFont typeface="Arial" panose="020B0604020202020204" pitchFamily="34" charset="0"/>
              <a:buChar char="•"/>
            </a:pPr>
            <a:r>
              <a:rPr lang="es-ES">
                <a:latin typeface="TT Interphases" panose="02000503020000020004"/>
              </a:rPr>
              <a:t>Reservas en categoría A: </a:t>
            </a:r>
            <a:r>
              <a:rPr lang="es-ES" b="1">
                <a:latin typeface="TT Interphases" panose="02000503020000020004"/>
              </a:rPr>
              <a:t>165 K</a:t>
            </a:r>
          </a:p>
          <a:p>
            <a:endParaRPr lang="es-ES" b="1">
              <a:latin typeface="TT Interphases" panose="02000503020000020004"/>
            </a:endParaRPr>
          </a:p>
          <a:p>
            <a:r>
              <a:rPr lang="es-ES">
                <a:latin typeface="TT Interphases" panose="02000503020000020004"/>
              </a:rPr>
              <a:t>* No se observó comportamiento mayor a BK1.</a:t>
            </a:r>
            <a:endParaRPr lang="es-GT">
              <a:latin typeface="TT Interphases" panose="02000503020000020004"/>
            </a:endParaRPr>
          </a:p>
        </p:txBody>
      </p:sp>
    </p:spTree>
    <p:extLst>
      <p:ext uri="{BB962C8B-B14F-4D97-AF65-F5344CB8AC3E}">
        <p14:creationId xmlns:p14="http://schemas.microsoft.com/office/powerpoint/2010/main" val="1669177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89A8F3-DE9E-5B07-DDE3-7327C6DB6AB3}"/>
              </a:ext>
            </a:extLst>
          </p:cNvPr>
          <p:cNvSpPr>
            <a:spLocks noGrp="1"/>
          </p:cNvSpPr>
          <p:nvPr>
            <p:ph type="ctrTitle"/>
          </p:nvPr>
        </p:nvSpPr>
        <p:spPr>
          <a:xfrm>
            <a:off x="4063354" y="2965627"/>
            <a:ext cx="4065291" cy="926746"/>
          </a:xfrm>
        </p:spPr>
        <p:txBody>
          <a:bodyPr/>
          <a:lstStyle/>
          <a:p>
            <a:pPr algn="l"/>
            <a:r>
              <a:rPr lang="es-GT" b="1">
                <a:solidFill>
                  <a:srgbClr val="E01E70"/>
                </a:solidFill>
                <a:latin typeface="TT Interphases Black" panose="02000503020000020004" pitchFamily="2" charset="0"/>
                <a:cs typeface="Aharoni" panose="02010803020104030203" pitchFamily="2" charset="-79"/>
              </a:rPr>
              <a:t>GRACIAS </a:t>
            </a:r>
          </a:p>
        </p:txBody>
      </p:sp>
      <p:pic>
        <p:nvPicPr>
          <p:cNvPr id="5" name="Imagen 4">
            <a:extLst>
              <a:ext uri="{FF2B5EF4-FFF2-40B4-BE49-F238E27FC236}">
                <a16:creationId xmlns:a16="http://schemas.microsoft.com/office/drawing/2014/main" id="{6609E82A-A08C-A4DB-96FF-0ED4D0790437}"/>
              </a:ext>
            </a:extLst>
          </p:cNvPr>
          <p:cNvPicPr>
            <a:picLocks noChangeAspect="1"/>
          </p:cNvPicPr>
          <p:nvPr/>
        </p:nvPicPr>
        <p:blipFill>
          <a:blip r:embed="rId3">
            <a:biLevel thresh="75000"/>
            <a:alphaModFix amt="55000"/>
          </a:blip>
          <a:stretch>
            <a:fillRect/>
          </a:stretch>
        </p:blipFill>
        <p:spPr>
          <a:xfrm>
            <a:off x="5406977" y="4143261"/>
            <a:ext cx="3311108" cy="357664"/>
          </a:xfrm>
          <a:prstGeom prst="rect">
            <a:avLst/>
          </a:prstGeom>
        </p:spPr>
      </p:pic>
      <p:pic>
        <p:nvPicPr>
          <p:cNvPr id="7" name="Imagen 6">
            <a:extLst>
              <a:ext uri="{FF2B5EF4-FFF2-40B4-BE49-F238E27FC236}">
                <a16:creationId xmlns:a16="http://schemas.microsoft.com/office/drawing/2014/main" id="{54695A6F-EE5A-37FB-3395-52FEA9858912}"/>
              </a:ext>
            </a:extLst>
          </p:cNvPr>
          <p:cNvPicPr>
            <a:picLocks noChangeAspect="1"/>
          </p:cNvPicPr>
          <p:nvPr/>
        </p:nvPicPr>
        <p:blipFill>
          <a:blip r:embed="rId4">
            <a:duotone>
              <a:schemeClr val="accent3">
                <a:shade val="45000"/>
                <a:satMod val="135000"/>
              </a:schemeClr>
              <a:prstClr val="white"/>
            </a:duotone>
          </a:blip>
          <a:stretch>
            <a:fillRect/>
          </a:stretch>
        </p:blipFill>
        <p:spPr>
          <a:xfrm>
            <a:off x="3715526" y="4068310"/>
            <a:ext cx="1691451" cy="542110"/>
          </a:xfrm>
          <a:prstGeom prst="rect">
            <a:avLst/>
          </a:prstGeom>
        </p:spPr>
      </p:pic>
    </p:spTree>
    <p:extLst>
      <p:ext uri="{BB962C8B-B14F-4D97-AF65-F5344CB8AC3E}">
        <p14:creationId xmlns:p14="http://schemas.microsoft.com/office/powerpoint/2010/main" val="4248848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89A8F3-DE9E-5B07-DDE3-7327C6DB6AB3}"/>
              </a:ext>
            </a:extLst>
          </p:cNvPr>
          <p:cNvSpPr>
            <a:spLocks noGrp="1"/>
          </p:cNvSpPr>
          <p:nvPr>
            <p:ph type="ctrTitle"/>
          </p:nvPr>
        </p:nvSpPr>
        <p:spPr>
          <a:xfrm>
            <a:off x="539416" y="6270171"/>
            <a:ext cx="11652584" cy="587829"/>
          </a:xfrm>
          <a:solidFill>
            <a:srgbClr val="FCD900"/>
          </a:solidFill>
        </p:spPr>
        <p:txBody>
          <a:bodyPr>
            <a:normAutofit/>
          </a:bodyPr>
          <a:lstStyle/>
          <a:p>
            <a:pPr algn="r"/>
            <a:r>
              <a:rPr lang="es-ES" sz="2500" b="1">
                <a:solidFill>
                  <a:schemeClr val="tx1">
                    <a:lumMod val="75000"/>
                    <a:lumOff val="25000"/>
                  </a:schemeClr>
                </a:solidFill>
                <a:latin typeface="TT Interphases" panose="02000503020000020004" pitchFamily="2" charset="0"/>
                <a:cs typeface="Aharoni" panose="02010803020104030203" pitchFamily="2" charset="-79"/>
              </a:rPr>
              <a:t>Contexto</a:t>
            </a:r>
            <a:endParaRPr lang="es-GT" sz="2500" b="1">
              <a:solidFill>
                <a:schemeClr val="tx1">
                  <a:lumMod val="75000"/>
                  <a:lumOff val="25000"/>
                </a:schemeClr>
              </a:solidFill>
              <a:latin typeface="TT Interphases" panose="02000503020000020004" pitchFamily="2" charset="0"/>
              <a:cs typeface="Aharoni" panose="02010803020104030203" pitchFamily="2" charset="-79"/>
            </a:endParaRPr>
          </a:p>
        </p:txBody>
      </p:sp>
      <p:pic>
        <p:nvPicPr>
          <p:cNvPr id="5" name="Imagen 4">
            <a:extLst>
              <a:ext uri="{FF2B5EF4-FFF2-40B4-BE49-F238E27FC236}">
                <a16:creationId xmlns:a16="http://schemas.microsoft.com/office/drawing/2014/main" id="{7FF3BA7E-F89E-5BD9-373F-353E52B5C66A}"/>
              </a:ext>
            </a:extLst>
          </p:cNvPr>
          <p:cNvPicPr>
            <a:picLocks noChangeAspect="1"/>
          </p:cNvPicPr>
          <p:nvPr/>
        </p:nvPicPr>
        <p:blipFill rotWithShape="1">
          <a:blip r:embed="rId3">
            <a:alphaModFix/>
          </a:blip>
          <a:srcRect l="6267" t="22300" r="14876" b="66086"/>
          <a:stretch/>
        </p:blipFill>
        <p:spPr>
          <a:xfrm rot="10800000">
            <a:off x="6095999" y="6270171"/>
            <a:ext cx="3798403" cy="566766"/>
          </a:xfrm>
          <a:prstGeom prst="rect">
            <a:avLst/>
          </a:prstGeom>
        </p:spPr>
      </p:pic>
      <p:sp>
        <p:nvSpPr>
          <p:cNvPr id="13" name="Título 1">
            <a:extLst>
              <a:ext uri="{FF2B5EF4-FFF2-40B4-BE49-F238E27FC236}">
                <a16:creationId xmlns:a16="http://schemas.microsoft.com/office/drawing/2014/main" id="{E953D84D-6EBC-DD85-90C3-B04FA4D925BA}"/>
              </a:ext>
            </a:extLst>
          </p:cNvPr>
          <p:cNvSpPr txBox="1">
            <a:spLocks/>
          </p:cNvSpPr>
          <p:nvPr/>
        </p:nvSpPr>
        <p:spPr>
          <a:xfrm>
            <a:off x="0" y="6270171"/>
            <a:ext cx="535577" cy="587829"/>
          </a:xfrm>
          <a:prstGeom prst="rect">
            <a:avLst/>
          </a:prstGeom>
          <a:solidFill>
            <a:srgbClr val="00B6B0"/>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GT" sz="1100" b="1">
                <a:solidFill>
                  <a:schemeClr val="bg1">
                    <a:lumMod val="95000"/>
                  </a:schemeClr>
                </a:solidFill>
                <a:latin typeface="TT Interphases" panose="02000503020000020004" pitchFamily="2" charset="0"/>
                <a:cs typeface="Aharoni" panose="02010803020104030203" pitchFamily="2" charset="-79"/>
              </a:rPr>
              <a:t>01</a:t>
            </a:r>
          </a:p>
        </p:txBody>
      </p:sp>
      <p:pic>
        <p:nvPicPr>
          <p:cNvPr id="6" name="Imagen 5">
            <a:extLst>
              <a:ext uri="{FF2B5EF4-FFF2-40B4-BE49-F238E27FC236}">
                <a16:creationId xmlns:a16="http://schemas.microsoft.com/office/drawing/2014/main" id="{DCB364AF-682A-5667-CD1D-29E9033B99FF}"/>
              </a:ext>
            </a:extLst>
          </p:cNvPr>
          <p:cNvPicPr>
            <a:picLocks noChangeAspect="1"/>
          </p:cNvPicPr>
          <p:nvPr/>
        </p:nvPicPr>
        <p:blipFill>
          <a:blip r:embed="rId4">
            <a:biLevel thresh="75000"/>
            <a:alphaModFix amt="55000"/>
          </a:blip>
          <a:stretch>
            <a:fillRect/>
          </a:stretch>
        </p:blipFill>
        <p:spPr>
          <a:xfrm>
            <a:off x="1434144" y="6425106"/>
            <a:ext cx="2573219" cy="277958"/>
          </a:xfrm>
          <a:prstGeom prst="rect">
            <a:avLst/>
          </a:prstGeom>
        </p:spPr>
      </p:pic>
      <p:grpSp>
        <p:nvGrpSpPr>
          <p:cNvPr id="14" name="Grupo 13">
            <a:extLst>
              <a:ext uri="{FF2B5EF4-FFF2-40B4-BE49-F238E27FC236}">
                <a16:creationId xmlns:a16="http://schemas.microsoft.com/office/drawing/2014/main" id="{71CC595B-9896-375F-8DDF-AFB4ACC7D8F9}"/>
              </a:ext>
            </a:extLst>
          </p:cNvPr>
          <p:cNvGrpSpPr/>
          <p:nvPr/>
        </p:nvGrpSpPr>
        <p:grpSpPr>
          <a:xfrm>
            <a:off x="-63031" y="573113"/>
            <a:ext cx="1948069" cy="45719"/>
            <a:chOff x="-63031" y="999105"/>
            <a:chExt cx="1948069" cy="45719"/>
          </a:xfrm>
        </p:grpSpPr>
        <p:cxnSp>
          <p:nvCxnSpPr>
            <p:cNvPr id="8" name="Conector recto 7">
              <a:extLst>
                <a:ext uri="{FF2B5EF4-FFF2-40B4-BE49-F238E27FC236}">
                  <a16:creationId xmlns:a16="http://schemas.microsoft.com/office/drawing/2014/main" id="{4FD9B949-7337-93F2-C961-15B3D43927AF}"/>
                </a:ext>
              </a:extLst>
            </p:cNvPr>
            <p:cNvCxnSpPr>
              <a:cxnSpLocks/>
            </p:cNvCxnSpPr>
            <p:nvPr/>
          </p:nvCxnSpPr>
          <p:spPr>
            <a:xfrm rot="16200000">
              <a:off x="911004" y="70789"/>
              <a:ext cx="0" cy="1948069"/>
            </a:xfrm>
            <a:prstGeom prst="line">
              <a:avLst/>
            </a:prstGeom>
            <a:solidFill>
              <a:schemeClr val="bg1">
                <a:lumMod val="75000"/>
              </a:schemeClr>
            </a:solidFill>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ángulo 8">
              <a:extLst>
                <a:ext uri="{FF2B5EF4-FFF2-40B4-BE49-F238E27FC236}">
                  <a16:creationId xmlns:a16="http://schemas.microsoft.com/office/drawing/2014/main" id="{F96A5C77-ED22-CA33-A2CD-1742B24A42E1}"/>
                </a:ext>
              </a:extLst>
            </p:cNvPr>
            <p:cNvSpPr/>
            <p:nvPr/>
          </p:nvSpPr>
          <p:spPr>
            <a:xfrm rot="16200000">
              <a:off x="1609093" y="768879"/>
              <a:ext cx="45719" cy="506171"/>
            </a:xfrm>
            <a:prstGeom prst="rect">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grpSp>
      <p:pic>
        <p:nvPicPr>
          <p:cNvPr id="11" name="Imagen 10">
            <a:extLst>
              <a:ext uri="{FF2B5EF4-FFF2-40B4-BE49-F238E27FC236}">
                <a16:creationId xmlns:a16="http://schemas.microsoft.com/office/drawing/2014/main" id="{752C46AD-0FA7-05BA-1100-CCB73E767440}"/>
              </a:ext>
            </a:extLst>
          </p:cNvPr>
          <p:cNvPicPr>
            <a:picLocks noChangeAspect="1"/>
          </p:cNvPicPr>
          <p:nvPr/>
        </p:nvPicPr>
        <p:blipFill>
          <a:blip r:embed="rId5">
            <a:duotone>
              <a:schemeClr val="accent3">
                <a:shade val="45000"/>
                <a:satMod val="135000"/>
              </a:schemeClr>
              <a:prstClr val="white"/>
            </a:duotone>
          </a:blip>
          <a:stretch>
            <a:fillRect/>
          </a:stretch>
        </p:blipFill>
        <p:spPr>
          <a:xfrm>
            <a:off x="193587" y="64469"/>
            <a:ext cx="1691451" cy="542110"/>
          </a:xfrm>
          <a:prstGeom prst="rect">
            <a:avLst/>
          </a:prstGeom>
        </p:spPr>
      </p:pic>
      <p:sp>
        <p:nvSpPr>
          <p:cNvPr id="3" name="CuadroTexto 2">
            <a:extLst>
              <a:ext uri="{FF2B5EF4-FFF2-40B4-BE49-F238E27FC236}">
                <a16:creationId xmlns:a16="http://schemas.microsoft.com/office/drawing/2014/main" id="{D9FC6E05-CFB2-6B36-E9E0-D8C00E2645F6}"/>
              </a:ext>
            </a:extLst>
          </p:cNvPr>
          <p:cNvSpPr txBox="1"/>
          <p:nvPr/>
        </p:nvSpPr>
        <p:spPr>
          <a:xfrm>
            <a:off x="1885038" y="165098"/>
            <a:ext cx="9952838" cy="1077218"/>
          </a:xfrm>
          <a:prstGeom prst="rect">
            <a:avLst/>
          </a:prstGeom>
          <a:noFill/>
        </p:spPr>
        <p:txBody>
          <a:bodyPr wrap="square" rtlCol="0">
            <a:spAutoFit/>
          </a:bodyPr>
          <a:lstStyle/>
          <a:p>
            <a:pPr algn="ctr"/>
            <a:r>
              <a:rPr lang="es-ES" sz="3200" dirty="0">
                <a:solidFill>
                  <a:srgbClr val="00B6B0"/>
                </a:solidFill>
                <a:latin typeface="Arial Black" panose="020B0A04020102020204" pitchFamily="34" charset="0"/>
              </a:rPr>
              <a:t>¿Por qué la eliminación de codeudor para renglón 011?</a:t>
            </a:r>
            <a:endParaRPr lang="es-GT" sz="3200" dirty="0">
              <a:solidFill>
                <a:srgbClr val="00B6B0"/>
              </a:solidFill>
              <a:latin typeface="Arial Black" panose="020B0A04020102020204" pitchFamily="34" charset="0"/>
            </a:endParaRPr>
          </a:p>
        </p:txBody>
      </p:sp>
      <p:sp>
        <p:nvSpPr>
          <p:cNvPr id="4" name="CuadroTexto 3">
            <a:extLst>
              <a:ext uri="{FF2B5EF4-FFF2-40B4-BE49-F238E27FC236}">
                <a16:creationId xmlns:a16="http://schemas.microsoft.com/office/drawing/2014/main" id="{05CF20CA-4D32-B398-75ED-D25AD01FD8DB}"/>
              </a:ext>
            </a:extLst>
          </p:cNvPr>
          <p:cNvSpPr txBox="1"/>
          <p:nvPr/>
        </p:nvSpPr>
        <p:spPr>
          <a:xfrm>
            <a:off x="766527" y="1988971"/>
            <a:ext cx="6481672" cy="1200329"/>
          </a:xfrm>
          <a:prstGeom prst="rect">
            <a:avLst/>
          </a:prstGeom>
          <a:solidFill>
            <a:srgbClr val="FCD900"/>
          </a:solidFill>
          <a:ln w="28575">
            <a:solidFill>
              <a:schemeClr val="tx1"/>
            </a:solidFill>
          </a:ln>
        </p:spPr>
        <p:txBody>
          <a:bodyPr wrap="square" rtlCol="0">
            <a:spAutoFit/>
          </a:bodyPr>
          <a:lstStyle/>
          <a:p>
            <a:pPr algn="just"/>
            <a:r>
              <a:rPr lang="es-ES" dirty="0"/>
              <a:t>Dado que el renglón 011 es un renglón que supone estabilidad laboral para el empleado, se quiso estudiar qué alcance tendríamos como banco de eliminar el codeudor para aquellos clientes que pertenezcan al renglón 011.</a:t>
            </a:r>
          </a:p>
        </p:txBody>
      </p:sp>
      <p:sp>
        <p:nvSpPr>
          <p:cNvPr id="12" name="CuadroTexto 11">
            <a:extLst>
              <a:ext uri="{FF2B5EF4-FFF2-40B4-BE49-F238E27FC236}">
                <a16:creationId xmlns:a16="http://schemas.microsoft.com/office/drawing/2014/main" id="{139F28D3-A13E-207B-3D75-7EEAEE5CCEFC}"/>
              </a:ext>
            </a:extLst>
          </p:cNvPr>
          <p:cNvSpPr txBox="1"/>
          <p:nvPr/>
        </p:nvSpPr>
        <p:spPr>
          <a:xfrm>
            <a:off x="3269750" y="3529376"/>
            <a:ext cx="8370870" cy="923330"/>
          </a:xfrm>
          <a:prstGeom prst="rect">
            <a:avLst/>
          </a:prstGeom>
          <a:solidFill>
            <a:srgbClr val="FCD900"/>
          </a:solidFill>
          <a:ln w="28575">
            <a:solidFill>
              <a:schemeClr val="tx1"/>
            </a:solidFill>
          </a:ln>
        </p:spPr>
        <p:txBody>
          <a:bodyPr wrap="square">
            <a:spAutoFit/>
          </a:bodyPr>
          <a:lstStyle/>
          <a:p>
            <a:pPr algn="just"/>
            <a:r>
              <a:rPr lang="es-ES" dirty="0"/>
              <a:t>El objetivo de la modificación es poder atender más clientes, aunque para poder aceptar la iniciativa, es necesario un estudio profundo de qué impactos esperaríamos tener al hacer esta modificación para este segmento de clientes.</a:t>
            </a:r>
            <a:endParaRPr lang="es-GT" dirty="0"/>
          </a:p>
        </p:txBody>
      </p:sp>
    </p:spTree>
    <p:extLst>
      <p:ext uri="{BB962C8B-B14F-4D97-AF65-F5344CB8AC3E}">
        <p14:creationId xmlns:p14="http://schemas.microsoft.com/office/powerpoint/2010/main" val="3114127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89A8F3-DE9E-5B07-DDE3-7327C6DB6AB3}"/>
              </a:ext>
            </a:extLst>
          </p:cNvPr>
          <p:cNvSpPr>
            <a:spLocks noGrp="1"/>
          </p:cNvSpPr>
          <p:nvPr>
            <p:ph type="ctrTitle"/>
          </p:nvPr>
        </p:nvSpPr>
        <p:spPr>
          <a:xfrm>
            <a:off x="539416" y="6270171"/>
            <a:ext cx="11652584" cy="587829"/>
          </a:xfrm>
          <a:solidFill>
            <a:srgbClr val="FCD900"/>
          </a:solidFill>
        </p:spPr>
        <p:txBody>
          <a:bodyPr>
            <a:normAutofit/>
          </a:bodyPr>
          <a:lstStyle/>
          <a:p>
            <a:pPr algn="r"/>
            <a:r>
              <a:rPr lang="es-ES" sz="2500" b="1">
                <a:solidFill>
                  <a:schemeClr val="tx1">
                    <a:lumMod val="75000"/>
                    <a:lumOff val="25000"/>
                  </a:schemeClr>
                </a:solidFill>
                <a:latin typeface="TT Interphases" panose="02000503020000020004" pitchFamily="2" charset="0"/>
                <a:cs typeface="Aharoni" panose="02010803020104030203" pitchFamily="2" charset="-79"/>
              </a:rPr>
              <a:t>Explicación iniciativa</a:t>
            </a:r>
            <a:endParaRPr lang="es-GT" sz="2500" b="1">
              <a:solidFill>
                <a:schemeClr val="tx1">
                  <a:lumMod val="75000"/>
                  <a:lumOff val="25000"/>
                </a:schemeClr>
              </a:solidFill>
              <a:latin typeface="TT Interphases" panose="02000503020000020004" pitchFamily="2" charset="0"/>
              <a:cs typeface="Aharoni" panose="02010803020104030203" pitchFamily="2" charset="-79"/>
            </a:endParaRPr>
          </a:p>
        </p:txBody>
      </p:sp>
      <p:pic>
        <p:nvPicPr>
          <p:cNvPr id="5" name="Imagen 4">
            <a:extLst>
              <a:ext uri="{FF2B5EF4-FFF2-40B4-BE49-F238E27FC236}">
                <a16:creationId xmlns:a16="http://schemas.microsoft.com/office/drawing/2014/main" id="{7FF3BA7E-F89E-5BD9-373F-353E52B5C66A}"/>
              </a:ext>
            </a:extLst>
          </p:cNvPr>
          <p:cNvPicPr>
            <a:picLocks noChangeAspect="1"/>
          </p:cNvPicPr>
          <p:nvPr/>
        </p:nvPicPr>
        <p:blipFill rotWithShape="1">
          <a:blip r:embed="rId3">
            <a:alphaModFix/>
          </a:blip>
          <a:srcRect l="6267" t="22300" r="14876" b="66086"/>
          <a:stretch/>
        </p:blipFill>
        <p:spPr>
          <a:xfrm rot="10800000">
            <a:off x="6096000" y="6270170"/>
            <a:ext cx="3798403" cy="566766"/>
          </a:xfrm>
          <a:prstGeom prst="rect">
            <a:avLst/>
          </a:prstGeom>
        </p:spPr>
      </p:pic>
      <p:sp>
        <p:nvSpPr>
          <p:cNvPr id="13" name="Título 1">
            <a:extLst>
              <a:ext uri="{FF2B5EF4-FFF2-40B4-BE49-F238E27FC236}">
                <a16:creationId xmlns:a16="http://schemas.microsoft.com/office/drawing/2014/main" id="{E953D84D-6EBC-DD85-90C3-B04FA4D925BA}"/>
              </a:ext>
            </a:extLst>
          </p:cNvPr>
          <p:cNvSpPr txBox="1">
            <a:spLocks/>
          </p:cNvSpPr>
          <p:nvPr/>
        </p:nvSpPr>
        <p:spPr>
          <a:xfrm>
            <a:off x="0" y="6270171"/>
            <a:ext cx="535577" cy="587829"/>
          </a:xfrm>
          <a:prstGeom prst="rect">
            <a:avLst/>
          </a:prstGeom>
          <a:solidFill>
            <a:srgbClr val="00B6B0"/>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GT" sz="1100" b="1">
                <a:solidFill>
                  <a:schemeClr val="bg1">
                    <a:lumMod val="95000"/>
                  </a:schemeClr>
                </a:solidFill>
                <a:latin typeface="TT Interphases" panose="02000503020000020004" pitchFamily="2" charset="0"/>
                <a:cs typeface="Aharoni" panose="02010803020104030203" pitchFamily="2" charset="-79"/>
              </a:rPr>
              <a:t>01</a:t>
            </a:r>
          </a:p>
        </p:txBody>
      </p:sp>
      <p:pic>
        <p:nvPicPr>
          <p:cNvPr id="6" name="Imagen 5">
            <a:extLst>
              <a:ext uri="{FF2B5EF4-FFF2-40B4-BE49-F238E27FC236}">
                <a16:creationId xmlns:a16="http://schemas.microsoft.com/office/drawing/2014/main" id="{DCB364AF-682A-5667-CD1D-29E9033B99FF}"/>
              </a:ext>
            </a:extLst>
          </p:cNvPr>
          <p:cNvPicPr>
            <a:picLocks noChangeAspect="1"/>
          </p:cNvPicPr>
          <p:nvPr/>
        </p:nvPicPr>
        <p:blipFill>
          <a:blip r:embed="rId4">
            <a:biLevel thresh="75000"/>
            <a:alphaModFix amt="55000"/>
          </a:blip>
          <a:stretch>
            <a:fillRect/>
          </a:stretch>
        </p:blipFill>
        <p:spPr>
          <a:xfrm>
            <a:off x="1434144" y="6425106"/>
            <a:ext cx="2573219" cy="277958"/>
          </a:xfrm>
          <a:prstGeom prst="rect">
            <a:avLst/>
          </a:prstGeom>
        </p:spPr>
      </p:pic>
      <p:grpSp>
        <p:nvGrpSpPr>
          <p:cNvPr id="14" name="Grupo 13">
            <a:extLst>
              <a:ext uri="{FF2B5EF4-FFF2-40B4-BE49-F238E27FC236}">
                <a16:creationId xmlns:a16="http://schemas.microsoft.com/office/drawing/2014/main" id="{71CC595B-9896-375F-8DDF-AFB4ACC7D8F9}"/>
              </a:ext>
            </a:extLst>
          </p:cNvPr>
          <p:cNvGrpSpPr/>
          <p:nvPr/>
        </p:nvGrpSpPr>
        <p:grpSpPr>
          <a:xfrm>
            <a:off x="-63031" y="573113"/>
            <a:ext cx="1948069" cy="45719"/>
            <a:chOff x="-63031" y="999105"/>
            <a:chExt cx="1948069" cy="45719"/>
          </a:xfrm>
        </p:grpSpPr>
        <p:cxnSp>
          <p:nvCxnSpPr>
            <p:cNvPr id="8" name="Conector recto 7">
              <a:extLst>
                <a:ext uri="{FF2B5EF4-FFF2-40B4-BE49-F238E27FC236}">
                  <a16:creationId xmlns:a16="http://schemas.microsoft.com/office/drawing/2014/main" id="{4FD9B949-7337-93F2-C961-15B3D43927AF}"/>
                </a:ext>
              </a:extLst>
            </p:cNvPr>
            <p:cNvCxnSpPr>
              <a:cxnSpLocks/>
            </p:cNvCxnSpPr>
            <p:nvPr/>
          </p:nvCxnSpPr>
          <p:spPr>
            <a:xfrm rot="16200000">
              <a:off x="911004" y="70789"/>
              <a:ext cx="0" cy="1948069"/>
            </a:xfrm>
            <a:prstGeom prst="line">
              <a:avLst/>
            </a:prstGeom>
            <a:solidFill>
              <a:schemeClr val="bg1">
                <a:lumMod val="75000"/>
              </a:schemeClr>
            </a:solidFill>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ángulo 8">
              <a:extLst>
                <a:ext uri="{FF2B5EF4-FFF2-40B4-BE49-F238E27FC236}">
                  <a16:creationId xmlns:a16="http://schemas.microsoft.com/office/drawing/2014/main" id="{F96A5C77-ED22-CA33-A2CD-1742B24A42E1}"/>
                </a:ext>
              </a:extLst>
            </p:cNvPr>
            <p:cNvSpPr/>
            <p:nvPr/>
          </p:nvSpPr>
          <p:spPr>
            <a:xfrm rot="16200000">
              <a:off x="1609093" y="768879"/>
              <a:ext cx="45719" cy="506171"/>
            </a:xfrm>
            <a:prstGeom prst="rect">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grpSp>
      <p:pic>
        <p:nvPicPr>
          <p:cNvPr id="11" name="Imagen 10">
            <a:extLst>
              <a:ext uri="{FF2B5EF4-FFF2-40B4-BE49-F238E27FC236}">
                <a16:creationId xmlns:a16="http://schemas.microsoft.com/office/drawing/2014/main" id="{752C46AD-0FA7-05BA-1100-CCB73E767440}"/>
              </a:ext>
            </a:extLst>
          </p:cNvPr>
          <p:cNvPicPr>
            <a:picLocks noChangeAspect="1"/>
          </p:cNvPicPr>
          <p:nvPr/>
        </p:nvPicPr>
        <p:blipFill>
          <a:blip r:embed="rId5">
            <a:duotone>
              <a:schemeClr val="accent3">
                <a:shade val="45000"/>
                <a:satMod val="135000"/>
              </a:schemeClr>
              <a:prstClr val="white"/>
            </a:duotone>
          </a:blip>
          <a:stretch>
            <a:fillRect/>
          </a:stretch>
        </p:blipFill>
        <p:spPr>
          <a:xfrm>
            <a:off x="193587" y="64469"/>
            <a:ext cx="1691451" cy="542110"/>
          </a:xfrm>
          <a:prstGeom prst="rect">
            <a:avLst/>
          </a:prstGeom>
        </p:spPr>
      </p:pic>
      <p:sp>
        <p:nvSpPr>
          <p:cNvPr id="4" name="CuadroTexto 3">
            <a:extLst>
              <a:ext uri="{FF2B5EF4-FFF2-40B4-BE49-F238E27FC236}">
                <a16:creationId xmlns:a16="http://schemas.microsoft.com/office/drawing/2014/main" id="{FA466A46-C056-70AE-FEEC-D41C058A6F12}"/>
              </a:ext>
            </a:extLst>
          </p:cNvPr>
          <p:cNvSpPr txBox="1"/>
          <p:nvPr/>
        </p:nvSpPr>
        <p:spPr>
          <a:xfrm>
            <a:off x="2075275" y="154936"/>
            <a:ext cx="9792912" cy="954107"/>
          </a:xfrm>
          <a:prstGeom prst="rect">
            <a:avLst/>
          </a:prstGeom>
          <a:noFill/>
        </p:spPr>
        <p:txBody>
          <a:bodyPr wrap="square" rtlCol="0">
            <a:spAutoFit/>
          </a:bodyPr>
          <a:lstStyle/>
          <a:p>
            <a:pPr algn="ctr"/>
            <a:r>
              <a:rPr lang="es-ES" sz="2800" dirty="0">
                <a:solidFill>
                  <a:srgbClr val="00B6B0"/>
                </a:solidFill>
                <a:latin typeface="Arial Black" panose="020B0A04020102020204" pitchFamily="34" charset="0"/>
              </a:rPr>
              <a:t>Score: eliminación de codeudor para renglón 011 y cambio de corte en MINEDUC y MSPAS</a:t>
            </a:r>
            <a:endParaRPr lang="es-GT" sz="2800" dirty="0">
              <a:solidFill>
                <a:srgbClr val="00B6B0"/>
              </a:solidFill>
              <a:latin typeface="Arial Black" panose="020B0A04020102020204" pitchFamily="34" charset="0"/>
            </a:endParaRPr>
          </a:p>
        </p:txBody>
      </p:sp>
      <p:sp>
        <p:nvSpPr>
          <p:cNvPr id="7" name="CuadroTexto 6">
            <a:extLst>
              <a:ext uri="{FF2B5EF4-FFF2-40B4-BE49-F238E27FC236}">
                <a16:creationId xmlns:a16="http://schemas.microsoft.com/office/drawing/2014/main" id="{6F5B292D-1ED8-D827-FC3D-16757B38AB82}"/>
              </a:ext>
            </a:extLst>
          </p:cNvPr>
          <p:cNvSpPr txBox="1"/>
          <p:nvPr/>
        </p:nvSpPr>
        <p:spPr>
          <a:xfrm>
            <a:off x="620698" y="1467558"/>
            <a:ext cx="5689378" cy="400110"/>
          </a:xfrm>
          <a:prstGeom prst="rect">
            <a:avLst/>
          </a:prstGeom>
          <a:noFill/>
        </p:spPr>
        <p:txBody>
          <a:bodyPr wrap="none" rtlCol="0">
            <a:spAutoFit/>
          </a:bodyPr>
          <a:lstStyle/>
          <a:p>
            <a:r>
              <a:rPr lang="es-ES" sz="2000">
                <a:latin typeface="TT Interphases" panose="02000503020000020004"/>
              </a:rPr>
              <a:t>La explicación de la iniciativa se dividirá en dos fases:</a:t>
            </a:r>
            <a:endParaRPr lang="es-GT" sz="2000">
              <a:latin typeface="TT Interphases" panose="02000503020000020004"/>
            </a:endParaRPr>
          </a:p>
        </p:txBody>
      </p:sp>
      <p:grpSp>
        <p:nvGrpSpPr>
          <p:cNvPr id="20" name="Grupo 19">
            <a:extLst>
              <a:ext uri="{FF2B5EF4-FFF2-40B4-BE49-F238E27FC236}">
                <a16:creationId xmlns:a16="http://schemas.microsoft.com/office/drawing/2014/main" id="{D1262EA2-6AA4-7306-632D-C66F17EA9DAE}"/>
              </a:ext>
            </a:extLst>
          </p:cNvPr>
          <p:cNvGrpSpPr/>
          <p:nvPr/>
        </p:nvGrpSpPr>
        <p:grpSpPr>
          <a:xfrm>
            <a:off x="450408" y="4035692"/>
            <a:ext cx="10974455" cy="1619583"/>
            <a:chOff x="450408" y="4035692"/>
            <a:chExt cx="10974455" cy="1619583"/>
          </a:xfrm>
        </p:grpSpPr>
        <p:sp>
          <p:nvSpPr>
            <p:cNvPr id="12" name="Rectángulo 11">
              <a:extLst>
                <a:ext uri="{FF2B5EF4-FFF2-40B4-BE49-F238E27FC236}">
                  <a16:creationId xmlns:a16="http://schemas.microsoft.com/office/drawing/2014/main" id="{4D76472A-3962-AAD6-E752-316744D654D9}"/>
                </a:ext>
              </a:extLst>
            </p:cNvPr>
            <p:cNvSpPr/>
            <p:nvPr/>
          </p:nvSpPr>
          <p:spPr>
            <a:xfrm>
              <a:off x="1631952" y="4035692"/>
              <a:ext cx="9792911" cy="1619583"/>
            </a:xfrm>
            <a:prstGeom prst="rect">
              <a:avLst/>
            </a:prstGeom>
            <a:solidFill>
              <a:srgbClr val="FCD9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solidFill>
                    <a:schemeClr val="tx1"/>
                  </a:solidFill>
                  <a:latin typeface="TT Interphases" panose="02000503020000020004"/>
                </a:rPr>
                <a:t>¿Qué ocurriría? ¿Qué esperaríamos de las iniciativas?</a:t>
              </a:r>
            </a:p>
            <a:p>
              <a:pPr algn="ctr"/>
              <a:endParaRPr lang="es-ES" sz="2000" dirty="0">
                <a:solidFill>
                  <a:schemeClr val="tx1"/>
                </a:solidFill>
                <a:latin typeface="TT Interphases" panose="02000503020000020004"/>
              </a:endParaRPr>
            </a:p>
            <a:p>
              <a:pPr algn="ctr"/>
              <a:r>
                <a:rPr lang="es-ES" sz="2400" b="1" dirty="0">
                  <a:solidFill>
                    <a:schemeClr val="tx1"/>
                  </a:solidFill>
                  <a:latin typeface="TT Interphases" panose="02000503020000020004"/>
                </a:rPr>
                <a:t>Simulación de escenarios: 2 escenarios para cada iniciativa </a:t>
              </a:r>
              <a:endParaRPr lang="es-GT" sz="2400" b="1" dirty="0">
                <a:solidFill>
                  <a:schemeClr val="tx1"/>
                </a:solidFill>
                <a:latin typeface="TT Interphases" panose="02000503020000020004"/>
              </a:endParaRPr>
            </a:p>
          </p:txBody>
        </p:sp>
        <p:pic>
          <p:nvPicPr>
            <p:cNvPr id="16" name="Gráfico 15" descr="Insignia con relleno sólido">
              <a:extLst>
                <a:ext uri="{FF2B5EF4-FFF2-40B4-BE49-F238E27FC236}">
                  <a16:creationId xmlns:a16="http://schemas.microsoft.com/office/drawing/2014/main" id="{0D739A21-7146-59EB-8A62-C4F69B58D49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0408" y="4315790"/>
              <a:ext cx="914400" cy="914400"/>
            </a:xfrm>
            <a:prstGeom prst="rect">
              <a:avLst/>
            </a:prstGeom>
          </p:spPr>
        </p:pic>
      </p:grpSp>
      <p:grpSp>
        <p:nvGrpSpPr>
          <p:cNvPr id="19" name="Grupo 18">
            <a:extLst>
              <a:ext uri="{FF2B5EF4-FFF2-40B4-BE49-F238E27FC236}">
                <a16:creationId xmlns:a16="http://schemas.microsoft.com/office/drawing/2014/main" id="{E15E9399-7DAE-2261-393D-940FB4F00C2A}"/>
              </a:ext>
            </a:extLst>
          </p:cNvPr>
          <p:cNvGrpSpPr/>
          <p:nvPr/>
        </p:nvGrpSpPr>
        <p:grpSpPr>
          <a:xfrm>
            <a:off x="450408" y="2106202"/>
            <a:ext cx="10974455" cy="1619583"/>
            <a:chOff x="450408" y="2106202"/>
            <a:chExt cx="10974455" cy="1619583"/>
          </a:xfrm>
        </p:grpSpPr>
        <p:sp>
          <p:nvSpPr>
            <p:cNvPr id="10" name="Rectángulo 9">
              <a:extLst>
                <a:ext uri="{FF2B5EF4-FFF2-40B4-BE49-F238E27FC236}">
                  <a16:creationId xmlns:a16="http://schemas.microsoft.com/office/drawing/2014/main" id="{0713B748-FBA8-01F9-1489-506DD0AD70D8}"/>
                </a:ext>
              </a:extLst>
            </p:cNvPr>
            <p:cNvSpPr/>
            <p:nvPr/>
          </p:nvSpPr>
          <p:spPr>
            <a:xfrm>
              <a:off x="1631952" y="2106202"/>
              <a:ext cx="9792911" cy="1619583"/>
            </a:xfrm>
            <a:prstGeom prst="rect">
              <a:avLst/>
            </a:prstGeom>
            <a:solidFill>
              <a:srgbClr val="FCD9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solidFill>
                    <a:schemeClr val="tx1"/>
                  </a:solidFill>
                  <a:latin typeface="TT Interphases" panose="02000503020000020004"/>
                </a:rPr>
                <a:t>¿Qué se hizo? ¿Por qué se hizo? ¿Qué justificación estadística hay para nuestros cálculos?</a:t>
              </a:r>
            </a:p>
            <a:p>
              <a:pPr algn="ctr"/>
              <a:r>
                <a:rPr lang="es-ES" sz="2400" b="1" dirty="0">
                  <a:solidFill>
                    <a:schemeClr val="tx1"/>
                  </a:solidFill>
                  <a:latin typeface="TT Interphases" panose="02000503020000020004"/>
                </a:rPr>
                <a:t>Justificación Técnica</a:t>
              </a:r>
              <a:endParaRPr lang="es-GT" sz="2400" b="1" dirty="0">
                <a:solidFill>
                  <a:schemeClr val="tx1"/>
                </a:solidFill>
                <a:latin typeface="TT Interphases" panose="02000503020000020004"/>
              </a:endParaRPr>
            </a:p>
          </p:txBody>
        </p:sp>
        <p:pic>
          <p:nvPicPr>
            <p:cNvPr id="18" name="Gráfico 17" descr="Insignia 1 con relleno sólido">
              <a:extLst>
                <a:ext uri="{FF2B5EF4-FFF2-40B4-BE49-F238E27FC236}">
                  <a16:creationId xmlns:a16="http://schemas.microsoft.com/office/drawing/2014/main" id="{5E0D94D2-0B35-056A-4F95-4EE4C2ACE2E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50408" y="2417125"/>
              <a:ext cx="914400" cy="914400"/>
            </a:xfrm>
            <a:prstGeom prst="rect">
              <a:avLst/>
            </a:prstGeom>
          </p:spPr>
        </p:pic>
      </p:grpSp>
    </p:spTree>
    <p:extLst>
      <p:ext uri="{BB962C8B-B14F-4D97-AF65-F5344CB8AC3E}">
        <p14:creationId xmlns:p14="http://schemas.microsoft.com/office/powerpoint/2010/main" val="1508306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19B02F-C565-8897-FCD8-42E765ACA333}"/>
              </a:ext>
            </a:extLst>
          </p:cNvPr>
          <p:cNvSpPr>
            <a:spLocks noGrp="1"/>
          </p:cNvSpPr>
          <p:nvPr>
            <p:ph type="title"/>
          </p:nvPr>
        </p:nvSpPr>
        <p:spPr>
          <a:xfrm>
            <a:off x="2317678" y="1916524"/>
            <a:ext cx="7781818" cy="2388348"/>
          </a:xfrm>
        </p:spPr>
        <p:txBody>
          <a:bodyPr>
            <a:normAutofit/>
          </a:bodyPr>
          <a:lstStyle/>
          <a:p>
            <a:pPr algn="ctr"/>
            <a:r>
              <a:rPr lang="es-ES" sz="7200" b="1" dirty="0">
                <a:solidFill>
                  <a:srgbClr val="00AFA9"/>
                </a:solidFill>
                <a:latin typeface="Arial Black" panose="020B0604020202020204" pitchFamily="34" charset="0"/>
              </a:rPr>
              <a:t>Eliminación de codeudor</a:t>
            </a:r>
            <a:endParaRPr lang="es-GT" sz="7200" b="1" dirty="0">
              <a:solidFill>
                <a:srgbClr val="00AFA9"/>
              </a:solidFill>
              <a:latin typeface="Arial Black" panose="020B0604020202020204" pitchFamily="34" charset="0"/>
            </a:endParaRPr>
          </a:p>
        </p:txBody>
      </p:sp>
    </p:spTree>
    <p:extLst>
      <p:ext uri="{BB962C8B-B14F-4D97-AF65-F5344CB8AC3E}">
        <p14:creationId xmlns:p14="http://schemas.microsoft.com/office/powerpoint/2010/main" val="2965745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89A8F3-DE9E-5B07-DDE3-7327C6DB6AB3}"/>
              </a:ext>
            </a:extLst>
          </p:cNvPr>
          <p:cNvSpPr>
            <a:spLocks noGrp="1"/>
          </p:cNvSpPr>
          <p:nvPr>
            <p:ph type="ctrTitle"/>
          </p:nvPr>
        </p:nvSpPr>
        <p:spPr>
          <a:xfrm>
            <a:off x="539416" y="6270171"/>
            <a:ext cx="11652584" cy="587829"/>
          </a:xfrm>
          <a:solidFill>
            <a:srgbClr val="FCD900"/>
          </a:solidFill>
        </p:spPr>
        <p:txBody>
          <a:bodyPr>
            <a:normAutofit/>
          </a:bodyPr>
          <a:lstStyle/>
          <a:p>
            <a:pPr algn="r"/>
            <a:r>
              <a:rPr lang="es-ES" sz="2500" b="1">
                <a:solidFill>
                  <a:schemeClr val="tx1">
                    <a:lumMod val="75000"/>
                    <a:lumOff val="25000"/>
                  </a:schemeClr>
                </a:solidFill>
                <a:latin typeface="TT Interphases" panose="02000503020000020004" pitchFamily="2" charset="0"/>
                <a:cs typeface="Aharoni" panose="02010803020104030203" pitchFamily="2" charset="-79"/>
              </a:rPr>
              <a:t>Justificación Técnica</a:t>
            </a:r>
            <a:endParaRPr lang="es-GT" sz="2500" b="1">
              <a:solidFill>
                <a:schemeClr val="tx1">
                  <a:lumMod val="75000"/>
                  <a:lumOff val="25000"/>
                </a:schemeClr>
              </a:solidFill>
              <a:latin typeface="TT Interphases" panose="02000503020000020004" pitchFamily="2" charset="0"/>
              <a:cs typeface="Aharoni" panose="02010803020104030203" pitchFamily="2" charset="-79"/>
            </a:endParaRPr>
          </a:p>
        </p:txBody>
      </p:sp>
      <p:pic>
        <p:nvPicPr>
          <p:cNvPr id="5" name="Imagen 4">
            <a:extLst>
              <a:ext uri="{FF2B5EF4-FFF2-40B4-BE49-F238E27FC236}">
                <a16:creationId xmlns:a16="http://schemas.microsoft.com/office/drawing/2014/main" id="{7FF3BA7E-F89E-5BD9-373F-353E52B5C66A}"/>
              </a:ext>
            </a:extLst>
          </p:cNvPr>
          <p:cNvPicPr>
            <a:picLocks noChangeAspect="1"/>
          </p:cNvPicPr>
          <p:nvPr/>
        </p:nvPicPr>
        <p:blipFill rotWithShape="1">
          <a:blip r:embed="rId3">
            <a:alphaModFix/>
          </a:blip>
          <a:srcRect l="6267" t="22300" r="14876" b="66086"/>
          <a:stretch/>
        </p:blipFill>
        <p:spPr>
          <a:xfrm rot="10800000">
            <a:off x="6096000" y="6270170"/>
            <a:ext cx="3798403" cy="566766"/>
          </a:xfrm>
          <a:prstGeom prst="rect">
            <a:avLst/>
          </a:prstGeom>
        </p:spPr>
      </p:pic>
      <p:sp>
        <p:nvSpPr>
          <p:cNvPr id="13" name="Título 1">
            <a:extLst>
              <a:ext uri="{FF2B5EF4-FFF2-40B4-BE49-F238E27FC236}">
                <a16:creationId xmlns:a16="http://schemas.microsoft.com/office/drawing/2014/main" id="{E953D84D-6EBC-DD85-90C3-B04FA4D925BA}"/>
              </a:ext>
            </a:extLst>
          </p:cNvPr>
          <p:cNvSpPr txBox="1">
            <a:spLocks/>
          </p:cNvSpPr>
          <p:nvPr/>
        </p:nvSpPr>
        <p:spPr>
          <a:xfrm>
            <a:off x="0" y="6270171"/>
            <a:ext cx="535577" cy="587829"/>
          </a:xfrm>
          <a:prstGeom prst="rect">
            <a:avLst/>
          </a:prstGeom>
          <a:solidFill>
            <a:srgbClr val="00B6B0"/>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GT" sz="1100" b="1">
                <a:solidFill>
                  <a:schemeClr val="bg1">
                    <a:lumMod val="95000"/>
                  </a:schemeClr>
                </a:solidFill>
                <a:latin typeface="TT Interphases" panose="02000503020000020004" pitchFamily="2" charset="0"/>
                <a:cs typeface="Aharoni" panose="02010803020104030203" pitchFamily="2" charset="-79"/>
              </a:rPr>
              <a:t>01</a:t>
            </a:r>
          </a:p>
        </p:txBody>
      </p:sp>
      <p:pic>
        <p:nvPicPr>
          <p:cNvPr id="6" name="Imagen 5">
            <a:extLst>
              <a:ext uri="{FF2B5EF4-FFF2-40B4-BE49-F238E27FC236}">
                <a16:creationId xmlns:a16="http://schemas.microsoft.com/office/drawing/2014/main" id="{DCB364AF-682A-5667-CD1D-29E9033B99FF}"/>
              </a:ext>
            </a:extLst>
          </p:cNvPr>
          <p:cNvPicPr>
            <a:picLocks noChangeAspect="1"/>
          </p:cNvPicPr>
          <p:nvPr/>
        </p:nvPicPr>
        <p:blipFill>
          <a:blip r:embed="rId4">
            <a:biLevel thresh="75000"/>
            <a:alphaModFix amt="55000"/>
          </a:blip>
          <a:stretch>
            <a:fillRect/>
          </a:stretch>
        </p:blipFill>
        <p:spPr>
          <a:xfrm>
            <a:off x="1434144" y="6425106"/>
            <a:ext cx="2573219" cy="277958"/>
          </a:xfrm>
          <a:prstGeom prst="rect">
            <a:avLst/>
          </a:prstGeom>
        </p:spPr>
      </p:pic>
      <p:grpSp>
        <p:nvGrpSpPr>
          <p:cNvPr id="14" name="Grupo 13">
            <a:extLst>
              <a:ext uri="{FF2B5EF4-FFF2-40B4-BE49-F238E27FC236}">
                <a16:creationId xmlns:a16="http://schemas.microsoft.com/office/drawing/2014/main" id="{71CC595B-9896-375F-8DDF-AFB4ACC7D8F9}"/>
              </a:ext>
            </a:extLst>
          </p:cNvPr>
          <p:cNvGrpSpPr/>
          <p:nvPr/>
        </p:nvGrpSpPr>
        <p:grpSpPr>
          <a:xfrm>
            <a:off x="-63031" y="573113"/>
            <a:ext cx="1948069" cy="45719"/>
            <a:chOff x="-63031" y="999105"/>
            <a:chExt cx="1948069" cy="45719"/>
          </a:xfrm>
        </p:grpSpPr>
        <p:cxnSp>
          <p:nvCxnSpPr>
            <p:cNvPr id="8" name="Conector recto 7">
              <a:extLst>
                <a:ext uri="{FF2B5EF4-FFF2-40B4-BE49-F238E27FC236}">
                  <a16:creationId xmlns:a16="http://schemas.microsoft.com/office/drawing/2014/main" id="{4FD9B949-7337-93F2-C961-15B3D43927AF}"/>
                </a:ext>
              </a:extLst>
            </p:cNvPr>
            <p:cNvCxnSpPr>
              <a:cxnSpLocks/>
            </p:cNvCxnSpPr>
            <p:nvPr/>
          </p:nvCxnSpPr>
          <p:spPr>
            <a:xfrm rot="16200000">
              <a:off x="911004" y="70789"/>
              <a:ext cx="0" cy="1948069"/>
            </a:xfrm>
            <a:prstGeom prst="line">
              <a:avLst/>
            </a:prstGeom>
            <a:solidFill>
              <a:schemeClr val="bg1">
                <a:lumMod val="75000"/>
              </a:schemeClr>
            </a:solidFill>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ángulo 8">
              <a:extLst>
                <a:ext uri="{FF2B5EF4-FFF2-40B4-BE49-F238E27FC236}">
                  <a16:creationId xmlns:a16="http://schemas.microsoft.com/office/drawing/2014/main" id="{F96A5C77-ED22-CA33-A2CD-1742B24A42E1}"/>
                </a:ext>
              </a:extLst>
            </p:cNvPr>
            <p:cNvSpPr/>
            <p:nvPr/>
          </p:nvSpPr>
          <p:spPr>
            <a:xfrm rot="16200000">
              <a:off x="1609093" y="768879"/>
              <a:ext cx="45719" cy="506171"/>
            </a:xfrm>
            <a:prstGeom prst="rect">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grpSp>
      <p:pic>
        <p:nvPicPr>
          <p:cNvPr id="11" name="Imagen 10">
            <a:extLst>
              <a:ext uri="{FF2B5EF4-FFF2-40B4-BE49-F238E27FC236}">
                <a16:creationId xmlns:a16="http://schemas.microsoft.com/office/drawing/2014/main" id="{752C46AD-0FA7-05BA-1100-CCB73E767440}"/>
              </a:ext>
            </a:extLst>
          </p:cNvPr>
          <p:cNvPicPr>
            <a:picLocks noChangeAspect="1"/>
          </p:cNvPicPr>
          <p:nvPr/>
        </p:nvPicPr>
        <p:blipFill>
          <a:blip r:embed="rId5">
            <a:duotone>
              <a:schemeClr val="accent3">
                <a:shade val="45000"/>
                <a:satMod val="135000"/>
              </a:schemeClr>
              <a:prstClr val="white"/>
            </a:duotone>
          </a:blip>
          <a:stretch>
            <a:fillRect/>
          </a:stretch>
        </p:blipFill>
        <p:spPr>
          <a:xfrm>
            <a:off x="193587" y="64469"/>
            <a:ext cx="1691451" cy="542110"/>
          </a:xfrm>
          <a:prstGeom prst="rect">
            <a:avLst/>
          </a:prstGeom>
        </p:spPr>
      </p:pic>
      <p:sp>
        <p:nvSpPr>
          <p:cNvPr id="3" name="CuadroTexto 2">
            <a:extLst>
              <a:ext uri="{FF2B5EF4-FFF2-40B4-BE49-F238E27FC236}">
                <a16:creationId xmlns:a16="http://schemas.microsoft.com/office/drawing/2014/main" id="{37D2D4DE-8556-AAD6-22CC-722ECE097B59}"/>
              </a:ext>
            </a:extLst>
          </p:cNvPr>
          <p:cNvSpPr txBox="1"/>
          <p:nvPr/>
        </p:nvSpPr>
        <p:spPr>
          <a:xfrm>
            <a:off x="0" y="99156"/>
            <a:ext cx="13035693" cy="646331"/>
          </a:xfrm>
          <a:prstGeom prst="rect">
            <a:avLst/>
          </a:prstGeom>
          <a:noFill/>
        </p:spPr>
        <p:txBody>
          <a:bodyPr wrap="square" rtlCol="0">
            <a:spAutoFit/>
          </a:bodyPr>
          <a:lstStyle/>
          <a:p>
            <a:pPr algn="ctr"/>
            <a:r>
              <a:rPr lang="es-ES" sz="3600">
                <a:solidFill>
                  <a:srgbClr val="00B6B0"/>
                </a:solidFill>
                <a:latin typeface="Arial Black" panose="020B0A04020102020204" pitchFamily="34" charset="0"/>
              </a:rPr>
              <a:t>Justificación Técnica</a:t>
            </a:r>
            <a:endParaRPr lang="es-GT" sz="3600">
              <a:solidFill>
                <a:srgbClr val="00B6B0"/>
              </a:solidFill>
              <a:latin typeface="Arial Black" panose="020B0A04020102020204" pitchFamily="34" charset="0"/>
            </a:endParaRPr>
          </a:p>
        </p:txBody>
      </p:sp>
      <p:sp>
        <p:nvSpPr>
          <p:cNvPr id="20" name="Rectángulo 19">
            <a:extLst>
              <a:ext uri="{FF2B5EF4-FFF2-40B4-BE49-F238E27FC236}">
                <a16:creationId xmlns:a16="http://schemas.microsoft.com/office/drawing/2014/main" id="{709AA2C5-81CA-E941-0317-08F91BAC8770}"/>
              </a:ext>
            </a:extLst>
          </p:cNvPr>
          <p:cNvSpPr/>
          <p:nvPr/>
        </p:nvSpPr>
        <p:spPr>
          <a:xfrm>
            <a:off x="762615" y="1399129"/>
            <a:ext cx="10496782" cy="890060"/>
          </a:xfrm>
          <a:prstGeom prst="rect">
            <a:avLst/>
          </a:prstGeom>
          <a:solidFill>
            <a:srgbClr val="FCD9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solidFill>
                  <a:schemeClr val="tx1"/>
                </a:solidFill>
                <a:latin typeface="TT Interphases" panose="02000503020000020004"/>
              </a:rPr>
              <a:t>Descripción de la muestra</a:t>
            </a:r>
            <a:endParaRPr lang="es-GT" sz="2000" dirty="0">
              <a:solidFill>
                <a:schemeClr val="tx1"/>
              </a:solidFill>
              <a:latin typeface="TT Interphases" panose="02000503020000020004"/>
            </a:endParaRPr>
          </a:p>
        </p:txBody>
      </p:sp>
      <p:sp>
        <p:nvSpPr>
          <p:cNvPr id="4" name="CuadroTexto 3">
            <a:extLst>
              <a:ext uri="{FF2B5EF4-FFF2-40B4-BE49-F238E27FC236}">
                <a16:creationId xmlns:a16="http://schemas.microsoft.com/office/drawing/2014/main" id="{4AACECE3-CB42-CF7A-1932-38397625644C}"/>
              </a:ext>
            </a:extLst>
          </p:cNvPr>
          <p:cNvSpPr txBox="1"/>
          <p:nvPr/>
        </p:nvSpPr>
        <p:spPr>
          <a:xfrm>
            <a:off x="2383604" y="2675480"/>
            <a:ext cx="8698983" cy="2246769"/>
          </a:xfrm>
          <a:prstGeom prst="rect">
            <a:avLst/>
          </a:prstGeom>
          <a:noFill/>
        </p:spPr>
        <p:txBody>
          <a:bodyPr wrap="square">
            <a:spAutoFit/>
          </a:bodyPr>
          <a:lstStyle/>
          <a:p>
            <a:pPr rtl="0"/>
            <a:r>
              <a:rPr lang="es-ES" sz="2000" dirty="0">
                <a:latin typeface="Arial" panose="020B0604020202020204" pitchFamily="34" charset="0"/>
                <a:cs typeface="Arial" panose="020B0604020202020204" pitchFamily="34" charset="0"/>
              </a:rPr>
              <a:t>Se extrajo la muestra de créditos de la siguiente forma:</a:t>
            </a:r>
          </a:p>
          <a:p>
            <a:pPr marL="285750" indent="-285750" rtl="0">
              <a:buFont typeface="Arial" panose="020B0604020202020204" pitchFamily="34" charset="0"/>
              <a:buChar char="•"/>
            </a:pPr>
            <a:r>
              <a:rPr lang="es-ES" sz="2000" dirty="0">
                <a:latin typeface="Arial" panose="020B0604020202020204" pitchFamily="34" charset="0"/>
                <a:cs typeface="Arial" panose="020B0604020202020204" pitchFamily="34" charset="0"/>
              </a:rPr>
              <a:t>Cartera activa de agosto</a:t>
            </a:r>
          </a:p>
          <a:p>
            <a:pPr marL="285750" indent="-285750" rtl="0">
              <a:buFont typeface="Arial" panose="020B0604020202020204" pitchFamily="34" charset="0"/>
              <a:buChar char="•"/>
            </a:pPr>
            <a:r>
              <a:rPr lang="es-ES" sz="2000" b="1" dirty="0">
                <a:solidFill>
                  <a:srgbClr val="E21570"/>
                </a:solidFill>
                <a:latin typeface="Arial" panose="020B0604020202020204" pitchFamily="34" charset="0"/>
                <a:cs typeface="Arial" panose="020B0604020202020204" pitchFamily="34" charset="0"/>
              </a:rPr>
              <a:t>Clientes en renglón 011</a:t>
            </a:r>
          </a:p>
          <a:p>
            <a:pPr marL="285750" indent="-285750" rtl="0">
              <a:buFont typeface="Arial" panose="020B0604020202020204" pitchFamily="34" charset="0"/>
              <a:buChar char="•"/>
            </a:pPr>
            <a:r>
              <a:rPr lang="es-ES" sz="2000" dirty="0">
                <a:latin typeface="Arial" panose="020B0604020202020204" pitchFamily="34" charset="0"/>
                <a:cs typeface="Arial" panose="020B0604020202020204" pitchFamily="34" charset="0"/>
              </a:rPr>
              <a:t>Cartera vigente y no administrable </a:t>
            </a:r>
          </a:p>
          <a:p>
            <a:pPr marL="285750" indent="-285750" rtl="0">
              <a:buFont typeface="Arial" panose="020B0604020202020204" pitchFamily="34" charset="0"/>
              <a:buChar char="•"/>
            </a:pPr>
            <a:r>
              <a:rPr lang="es-ES" sz="2000" dirty="0">
                <a:latin typeface="Arial" panose="020B0604020202020204" pitchFamily="34" charset="0"/>
                <a:cs typeface="Arial" panose="020B0604020202020204" pitchFamily="34" charset="0"/>
              </a:rPr>
              <a:t>MOB mínimo 6 meses</a:t>
            </a:r>
          </a:p>
          <a:p>
            <a:pPr marL="285750" indent="-285750" rtl="0">
              <a:buFont typeface="Arial" panose="020B0604020202020204" pitchFamily="34" charset="0"/>
              <a:buChar char="•"/>
            </a:pPr>
            <a:r>
              <a:rPr lang="es-ES" sz="2000" dirty="0">
                <a:latin typeface="Arial" panose="020B0604020202020204" pitchFamily="34" charset="0"/>
                <a:cs typeface="Arial" panose="020B0604020202020204" pitchFamily="34" charset="0"/>
              </a:rPr>
              <a:t>Evento de mora en los primeros 12 meses desde su cosecha</a:t>
            </a:r>
          </a:p>
          <a:p>
            <a:pPr marL="285750" indent="-285750" rtl="0">
              <a:buFont typeface="Arial" panose="020B0604020202020204" pitchFamily="34" charset="0"/>
              <a:buChar char="•"/>
            </a:pPr>
            <a:r>
              <a:rPr lang="es-ES" sz="2000" dirty="0">
                <a:latin typeface="Arial" panose="020B0604020202020204" pitchFamily="34" charset="0"/>
                <a:cs typeface="Arial" panose="020B0604020202020204" pitchFamily="34" charset="0"/>
              </a:rPr>
              <a:t>Variable objetivo: BK1+ </a:t>
            </a:r>
          </a:p>
        </p:txBody>
      </p:sp>
    </p:spTree>
    <p:extLst>
      <p:ext uri="{BB962C8B-B14F-4D97-AF65-F5344CB8AC3E}">
        <p14:creationId xmlns:p14="http://schemas.microsoft.com/office/powerpoint/2010/main" val="1984553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19B02F-C565-8897-FCD8-42E765ACA333}"/>
              </a:ext>
            </a:extLst>
          </p:cNvPr>
          <p:cNvSpPr>
            <a:spLocks noGrp="1"/>
          </p:cNvSpPr>
          <p:nvPr>
            <p:ph type="title"/>
          </p:nvPr>
        </p:nvSpPr>
        <p:spPr>
          <a:xfrm>
            <a:off x="2317678" y="1916524"/>
            <a:ext cx="7781818" cy="2388348"/>
          </a:xfrm>
        </p:spPr>
        <p:txBody>
          <a:bodyPr>
            <a:normAutofit fontScale="90000"/>
          </a:bodyPr>
          <a:lstStyle/>
          <a:p>
            <a:pPr algn="ctr"/>
            <a:r>
              <a:rPr lang="es-ES" sz="7200" b="1" dirty="0">
                <a:solidFill>
                  <a:srgbClr val="00AFA9"/>
                </a:solidFill>
                <a:latin typeface="Arial Black" panose="020B0604020202020204" pitchFamily="34" charset="0"/>
              </a:rPr>
              <a:t>Cambio de corte de Score en MINEDUC y MSPAS</a:t>
            </a:r>
            <a:endParaRPr lang="es-GT" sz="7200" b="1" dirty="0">
              <a:solidFill>
                <a:srgbClr val="00AFA9"/>
              </a:solidFill>
              <a:latin typeface="Arial Black" panose="020B0604020202020204" pitchFamily="34" charset="0"/>
            </a:endParaRPr>
          </a:p>
        </p:txBody>
      </p:sp>
    </p:spTree>
    <p:extLst>
      <p:ext uri="{BB962C8B-B14F-4D97-AF65-F5344CB8AC3E}">
        <p14:creationId xmlns:p14="http://schemas.microsoft.com/office/powerpoint/2010/main" val="147503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89A8F3-DE9E-5B07-DDE3-7327C6DB6AB3}"/>
              </a:ext>
            </a:extLst>
          </p:cNvPr>
          <p:cNvSpPr>
            <a:spLocks noGrp="1"/>
          </p:cNvSpPr>
          <p:nvPr>
            <p:ph type="ctrTitle"/>
          </p:nvPr>
        </p:nvSpPr>
        <p:spPr>
          <a:xfrm>
            <a:off x="539416" y="6270171"/>
            <a:ext cx="11652584" cy="587829"/>
          </a:xfrm>
          <a:solidFill>
            <a:srgbClr val="FCD900"/>
          </a:solidFill>
        </p:spPr>
        <p:txBody>
          <a:bodyPr>
            <a:normAutofit/>
          </a:bodyPr>
          <a:lstStyle/>
          <a:p>
            <a:pPr algn="r"/>
            <a:r>
              <a:rPr lang="es-ES" sz="2500" b="1">
                <a:solidFill>
                  <a:schemeClr val="tx1">
                    <a:lumMod val="75000"/>
                    <a:lumOff val="25000"/>
                  </a:schemeClr>
                </a:solidFill>
                <a:latin typeface="TT Interphases" panose="02000503020000020004" pitchFamily="2" charset="0"/>
                <a:cs typeface="Aharoni" panose="02010803020104030203" pitchFamily="2" charset="-79"/>
              </a:rPr>
              <a:t>Justificación Técnica</a:t>
            </a:r>
            <a:endParaRPr lang="es-GT" sz="2500" b="1">
              <a:solidFill>
                <a:schemeClr val="tx1">
                  <a:lumMod val="75000"/>
                  <a:lumOff val="25000"/>
                </a:schemeClr>
              </a:solidFill>
              <a:latin typeface="TT Interphases" panose="02000503020000020004" pitchFamily="2" charset="0"/>
              <a:cs typeface="Aharoni" panose="02010803020104030203" pitchFamily="2" charset="-79"/>
            </a:endParaRPr>
          </a:p>
        </p:txBody>
      </p:sp>
      <p:pic>
        <p:nvPicPr>
          <p:cNvPr id="5" name="Imagen 4">
            <a:extLst>
              <a:ext uri="{FF2B5EF4-FFF2-40B4-BE49-F238E27FC236}">
                <a16:creationId xmlns:a16="http://schemas.microsoft.com/office/drawing/2014/main" id="{7FF3BA7E-F89E-5BD9-373F-353E52B5C66A}"/>
              </a:ext>
            </a:extLst>
          </p:cNvPr>
          <p:cNvPicPr>
            <a:picLocks noChangeAspect="1"/>
          </p:cNvPicPr>
          <p:nvPr/>
        </p:nvPicPr>
        <p:blipFill rotWithShape="1">
          <a:blip r:embed="rId3">
            <a:alphaModFix/>
          </a:blip>
          <a:srcRect l="6267" t="22300" r="14876" b="66086"/>
          <a:stretch/>
        </p:blipFill>
        <p:spPr>
          <a:xfrm rot="10800000">
            <a:off x="6096000" y="6270170"/>
            <a:ext cx="3798403" cy="566766"/>
          </a:xfrm>
          <a:prstGeom prst="rect">
            <a:avLst/>
          </a:prstGeom>
        </p:spPr>
      </p:pic>
      <p:sp>
        <p:nvSpPr>
          <p:cNvPr id="13" name="Título 1">
            <a:extLst>
              <a:ext uri="{FF2B5EF4-FFF2-40B4-BE49-F238E27FC236}">
                <a16:creationId xmlns:a16="http://schemas.microsoft.com/office/drawing/2014/main" id="{E953D84D-6EBC-DD85-90C3-B04FA4D925BA}"/>
              </a:ext>
            </a:extLst>
          </p:cNvPr>
          <p:cNvSpPr txBox="1">
            <a:spLocks/>
          </p:cNvSpPr>
          <p:nvPr/>
        </p:nvSpPr>
        <p:spPr>
          <a:xfrm>
            <a:off x="0" y="6270171"/>
            <a:ext cx="535577" cy="587829"/>
          </a:xfrm>
          <a:prstGeom prst="rect">
            <a:avLst/>
          </a:prstGeom>
          <a:solidFill>
            <a:srgbClr val="00B6B0"/>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GT" sz="1100" b="1">
                <a:solidFill>
                  <a:schemeClr val="bg1">
                    <a:lumMod val="95000"/>
                  </a:schemeClr>
                </a:solidFill>
                <a:latin typeface="TT Interphases" panose="02000503020000020004" pitchFamily="2" charset="0"/>
                <a:cs typeface="Aharoni" panose="02010803020104030203" pitchFamily="2" charset="-79"/>
              </a:rPr>
              <a:t>01</a:t>
            </a:r>
          </a:p>
        </p:txBody>
      </p:sp>
      <p:pic>
        <p:nvPicPr>
          <p:cNvPr id="6" name="Imagen 5">
            <a:extLst>
              <a:ext uri="{FF2B5EF4-FFF2-40B4-BE49-F238E27FC236}">
                <a16:creationId xmlns:a16="http://schemas.microsoft.com/office/drawing/2014/main" id="{DCB364AF-682A-5667-CD1D-29E9033B99FF}"/>
              </a:ext>
            </a:extLst>
          </p:cNvPr>
          <p:cNvPicPr>
            <a:picLocks noChangeAspect="1"/>
          </p:cNvPicPr>
          <p:nvPr/>
        </p:nvPicPr>
        <p:blipFill>
          <a:blip r:embed="rId4">
            <a:biLevel thresh="75000"/>
            <a:alphaModFix amt="55000"/>
          </a:blip>
          <a:stretch>
            <a:fillRect/>
          </a:stretch>
        </p:blipFill>
        <p:spPr>
          <a:xfrm>
            <a:off x="1434144" y="6425106"/>
            <a:ext cx="2573219" cy="277958"/>
          </a:xfrm>
          <a:prstGeom prst="rect">
            <a:avLst/>
          </a:prstGeom>
        </p:spPr>
      </p:pic>
      <p:grpSp>
        <p:nvGrpSpPr>
          <p:cNvPr id="14" name="Grupo 13">
            <a:extLst>
              <a:ext uri="{FF2B5EF4-FFF2-40B4-BE49-F238E27FC236}">
                <a16:creationId xmlns:a16="http://schemas.microsoft.com/office/drawing/2014/main" id="{71CC595B-9896-375F-8DDF-AFB4ACC7D8F9}"/>
              </a:ext>
            </a:extLst>
          </p:cNvPr>
          <p:cNvGrpSpPr/>
          <p:nvPr/>
        </p:nvGrpSpPr>
        <p:grpSpPr>
          <a:xfrm>
            <a:off x="-63031" y="573113"/>
            <a:ext cx="1948069" cy="45719"/>
            <a:chOff x="-63031" y="999105"/>
            <a:chExt cx="1948069" cy="45719"/>
          </a:xfrm>
        </p:grpSpPr>
        <p:cxnSp>
          <p:nvCxnSpPr>
            <p:cNvPr id="8" name="Conector recto 7">
              <a:extLst>
                <a:ext uri="{FF2B5EF4-FFF2-40B4-BE49-F238E27FC236}">
                  <a16:creationId xmlns:a16="http://schemas.microsoft.com/office/drawing/2014/main" id="{4FD9B949-7337-93F2-C961-15B3D43927AF}"/>
                </a:ext>
              </a:extLst>
            </p:cNvPr>
            <p:cNvCxnSpPr>
              <a:cxnSpLocks/>
            </p:cNvCxnSpPr>
            <p:nvPr/>
          </p:nvCxnSpPr>
          <p:spPr>
            <a:xfrm rot="16200000">
              <a:off x="911004" y="70789"/>
              <a:ext cx="0" cy="1948069"/>
            </a:xfrm>
            <a:prstGeom prst="line">
              <a:avLst/>
            </a:prstGeom>
            <a:solidFill>
              <a:schemeClr val="bg1">
                <a:lumMod val="75000"/>
              </a:schemeClr>
            </a:solidFill>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ángulo 8">
              <a:extLst>
                <a:ext uri="{FF2B5EF4-FFF2-40B4-BE49-F238E27FC236}">
                  <a16:creationId xmlns:a16="http://schemas.microsoft.com/office/drawing/2014/main" id="{F96A5C77-ED22-CA33-A2CD-1742B24A42E1}"/>
                </a:ext>
              </a:extLst>
            </p:cNvPr>
            <p:cNvSpPr/>
            <p:nvPr/>
          </p:nvSpPr>
          <p:spPr>
            <a:xfrm rot="16200000">
              <a:off x="1609093" y="768879"/>
              <a:ext cx="45719" cy="506171"/>
            </a:xfrm>
            <a:prstGeom prst="rect">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grpSp>
      <p:pic>
        <p:nvPicPr>
          <p:cNvPr id="11" name="Imagen 10">
            <a:extLst>
              <a:ext uri="{FF2B5EF4-FFF2-40B4-BE49-F238E27FC236}">
                <a16:creationId xmlns:a16="http://schemas.microsoft.com/office/drawing/2014/main" id="{752C46AD-0FA7-05BA-1100-CCB73E767440}"/>
              </a:ext>
            </a:extLst>
          </p:cNvPr>
          <p:cNvPicPr>
            <a:picLocks noChangeAspect="1"/>
          </p:cNvPicPr>
          <p:nvPr/>
        </p:nvPicPr>
        <p:blipFill>
          <a:blip r:embed="rId5">
            <a:duotone>
              <a:schemeClr val="accent3">
                <a:shade val="45000"/>
                <a:satMod val="135000"/>
              </a:schemeClr>
              <a:prstClr val="white"/>
            </a:duotone>
          </a:blip>
          <a:stretch>
            <a:fillRect/>
          </a:stretch>
        </p:blipFill>
        <p:spPr>
          <a:xfrm>
            <a:off x="193587" y="64469"/>
            <a:ext cx="1691451" cy="542110"/>
          </a:xfrm>
          <a:prstGeom prst="rect">
            <a:avLst/>
          </a:prstGeom>
        </p:spPr>
      </p:pic>
      <p:sp>
        <p:nvSpPr>
          <p:cNvPr id="3" name="CuadroTexto 2">
            <a:extLst>
              <a:ext uri="{FF2B5EF4-FFF2-40B4-BE49-F238E27FC236}">
                <a16:creationId xmlns:a16="http://schemas.microsoft.com/office/drawing/2014/main" id="{37D2D4DE-8556-AAD6-22CC-722ECE097B59}"/>
              </a:ext>
            </a:extLst>
          </p:cNvPr>
          <p:cNvSpPr txBox="1"/>
          <p:nvPr/>
        </p:nvSpPr>
        <p:spPr>
          <a:xfrm>
            <a:off x="0" y="99156"/>
            <a:ext cx="13035693" cy="646331"/>
          </a:xfrm>
          <a:prstGeom prst="rect">
            <a:avLst/>
          </a:prstGeom>
          <a:noFill/>
        </p:spPr>
        <p:txBody>
          <a:bodyPr wrap="square" rtlCol="0">
            <a:spAutoFit/>
          </a:bodyPr>
          <a:lstStyle/>
          <a:p>
            <a:pPr algn="ctr"/>
            <a:r>
              <a:rPr lang="es-ES" sz="3600">
                <a:solidFill>
                  <a:srgbClr val="00B6B0"/>
                </a:solidFill>
                <a:latin typeface="Arial Black" panose="020B0A04020102020204" pitchFamily="34" charset="0"/>
              </a:rPr>
              <a:t>Justificación Técnica</a:t>
            </a:r>
            <a:endParaRPr lang="es-GT" sz="3600">
              <a:solidFill>
                <a:srgbClr val="00B6B0"/>
              </a:solidFill>
              <a:latin typeface="Arial Black" panose="020B0A04020102020204" pitchFamily="34" charset="0"/>
            </a:endParaRPr>
          </a:p>
        </p:txBody>
      </p:sp>
      <p:sp>
        <p:nvSpPr>
          <p:cNvPr id="20" name="Rectángulo 19">
            <a:extLst>
              <a:ext uri="{FF2B5EF4-FFF2-40B4-BE49-F238E27FC236}">
                <a16:creationId xmlns:a16="http://schemas.microsoft.com/office/drawing/2014/main" id="{709AA2C5-81CA-E941-0317-08F91BAC8770}"/>
              </a:ext>
            </a:extLst>
          </p:cNvPr>
          <p:cNvSpPr/>
          <p:nvPr/>
        </p:nvSpPr>
        <p:spPr>
          <a:xfrm>
            <a:off x="1809498" y="1093317"/>
            <a:ext cx="8218080" cy="491411"/>
          </a:xfrm>
          <a:prstGeom prst="rect">
            <a:avLst/>
          </a:prstGeom>
          <a:solidFill>
            <a:srgbClr val="FCD9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000" dirty="0">
                <a:solidFill>
                  <a:schemeClr val="tx1"/>
                </a:solidFill>
                <a:latin typeface="TT Interphases" panose="02000503020000020004"/>
              </a:rPr>
              <a:t>Descripción de la muestra</a:t>
            </a:r>
            <a:endParaRPr lang="es-GT" sz="2000" dirty="0">
              <a:solidFill>
                <a:schemeClr val="tx1"/>
              </a:solidFill>
              <a:latin typeface="TT Interphases" panose="02000503020000020004"/>
            </a:endParaRPr>
          </a:p>
        </p:txBody>
      </p:sp>
      <p:sp>
        <p:nvSpPr>
          <p:cNvPr id="4" name="CuadroTexto 3">
            <a:extLst>
              <a:ext uri="{FF2B5EF4-FFF2-40B4-BE49-F238E27FC236}">
                <a16:creationId xmlns:a16="http://schemas.microsoft.com/office/drawing/2014/main" id="{4AACECE3-CB42-CF7A-1932-38397625644C}"/>
              </a:ext>
            </a:extLst>
          </p:cNvPr>
          <p:cNvSpPr txBox="1"/>
          <p:nvPr/>
        </p:nvSpPr>
        <p:spPr>
          <a:xfrm>
            <a:off x="2377806" y="2305615"/>
            <a:ext cx="7225302" cy="2554545"/>
          </a:xfrm>
          <a:prstGeom prst="rect">
            <a:avLst/>
          </a:prstGeom>
          <a:noFill/>
        </p:spPr>
        <p:txBody>
          <a:bodyPr wrap="square">
            <a:spAutoFit/>
          </a:bodyPr>
          <a:lstStyle/>
          <a:p>
            <a:r>
              <a:rPr lang="es-ES" sz="2000" dirty="0">
                <a:latin typeface="Arial" panose="020B0604020202020204" pitchFamily="34" charset="0"/>
                <a:cs typeface="Arial" panose="020B0604020202020204" pitchFamily="34" charset="0"/>
              </a:rPr>
              <a:t>Se extrajo la muestra de créditos de la siguiente forma:</a:t>
            </a:r>
          </a:p>
          <a:p>
            <a:pPr marL="285750" indent="-285750" rtl="0">
              <a:buFont typeface="Arial" panose="020B0604020202020204" pitchFamily="34" charset="0"/>
              <a:buChar char="•"/>
            </a:pPr>
            <a:r>
              <a:rPr lang="es-ES" sz="2000" dirty="0">
                <a:latin typeface="Arial" panose="020B0604020202020204" pitchFamily="34" charset="0"/>
                <a:cs typeface="Arial" panose="020B0604020202020204" pitchFamily="34" charset="0"/>
              </a:rPr>
              <a:t>Cosechas junio 2022 a Agosto 2023</a:t>
            </a:r>
          </a:p>
          <a:p>
            <a:pPr marL="285750" indent="-285750" rtl="0">
              <a:buFont typeface="Arial" panose="020B0604020202020204" pitchFamily="34" charset="0"/>
              <a:buChar char="•"/>
            </a:pPr>
            <a:r>
              <a:rPr lang="es-ES" sz="2000" dirty="0">
                <a:latin typeface="Arial" panose="020B0604020202020204" pitchFamily="34" charset="0"/>
                <a:cs typeface="Arial" panose="020B0604020202020204" pitchFamily="34" charset="0"/>
              </a:rPr>
              <a:t>Patronos: MINEDUC, MSPAS y Pasivas (Estado)</a:t>
            </a:r>
          </a:p>
          <a:p>
            <a:pPr marL="285750" indent="-285750" rtl="0">
              <a:buFont typeface="Arial" panose="020B0604020202020204" pitchFamily="34" charset="0"/>
              <a:buChar char="•"/>
            </a:pPr>
            <a:r>
              <a:rPr lang="es-ES" sz="2000" dirty="0">
                <a:latin typeface="Arial" panose="020B0604020202020204" pitchFamily="34" charset="0"/>
                <a:cs typeface="Arial" panose="020B0604020202020204" pitchFamily="34" charset="0"/>
              </a:rPr>
              <a:t>Cartera vigente y no administrable </a:t>
            </a:r>
          </a:p>
          <a:p>
            <a:pPr marL="285750" indent="-285750" rtl="0">
              <a:buFont typeface="Arial" panose="020B0604020202020204" pitchFamily="34" charset="0"/>
              <a:buChar char="•"/>
            </a:pPr>
            <a:r>
              <a:rPr lang="es-ES" sz="2000" dirty="0">
                <a:latin typeface="Arial" panose="020B0604020202020204" pitchFamily="34" charset="0"/>
                <a:cs typeface="Arial" panose="020B0604020202020204" pitchFamily="34" charset="0"/>
              </a:rPr>
              <a:t>MOB mínimo 6 meses</a:t>
            </a:r>
          </a:p>
          <a:p>
            <a:pPr marL="285750" indent="-285750" rtl="0">
              <a:buFont typeface="Arial" panose="020B0604020202020204" pitchFamily="34" charset="0"/>
              <a:buChar char="•"/>
            </a:pPr>
            <a:r>
              <a:rPr lang="es-ES" sz="2000" dirty="0">
                <a:latin typeface="Arial" panose="020B0604020202020204" pitchFamily="34" charset="0"/>
                <a:cs typeface="Arial" panose="020B0604020202020204" pitchFamily="34" charset="0"/>
              </a:rPr>
              <a:t>Evento de mora en los primeros 12 meses desde su cosecha</a:t>
            </a:r>
          </a:p>
          <a:p>
            <a:pPr marL="285750" indent="-285750" rtl="0">
              <a:buFont typeface="Arial" panose="020B0604020202020204" pitchFamily="34" charset="0"/>
              <a:buChar char="•"/>
            </a:pPr>
            <a:r>
              <a:rPr lang="es-ES" sz="2000" dirty="0">
                <a:latin typeface="Arial" panose="020B0604020202020204" pitchFamily="34" charset="0"/>
                <a:cs typeface="Arial" panose="020B0604020202020204" pitchFamily="34" charset="0"/>
              </a:rPr>
              <a:t>Variable objetivo: BK1+ </a:t>
            </a:r>
          </a:p>
        </p:txBody>
      </p:sp>
    </p:spTree>
    <p:extLst>
      <p:ext uri="{BB962C8B-B14F-4D97-AF65-F5344CB8AC3E}">
        <p14:creationId xmlns:p14="http://schemas.microsoft.com/office/powerpoint/2010/main" val="1336925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A71D606326ED64883E325E28E9A0A72" ma:contentTypeVersion="13" ma:contentTypeDescription="Create a new document." ma:contentTypeScope="" ma:versionID="dc8039dfc54ca94f2c2e32f45da09ddf">
  <xsd:schema xmlns:xsd="http://www.w3.org/2001/XMLSchema" xmlns:xs="http://www.w3.org/2001/XMLSchema" xmlns:p="http://schemas.microsoft.com/office/2006/metadata/properties" xmlns:ns3="712789df-c2dc-466d-9e11-2abe312f2017" xmlns:ns4="482fc1df-c3da-42e5-87bc-1341f03f32ef" targetNamespace="http://schemas.microsoft.com/office/2006/metadata/properties" ma:root="true" ma:fieldsID="217a29869bf799a8a8dccd6f137bc711" ns3:_="" ns4:_="">
    <xsd:import namespace="712789df-c2dc-466d-9e11-2abe312f2017"/>
    <xsd:import namespace="482fc1df-c3da-42e5-87bc-1341f03f32ef"/>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4:SharedWithUsers" minOccurs="0"/>
                <xsd:element ref="ns4:SharedWithDetails" minOccurs="0"/>
                <xsd:element ref="ns4:SharingHintHash" minOccurs="0"/>
                <xsd:element ref="ns3:MediaServiceSearchProperties" minOccurs="0"/>
                <xsd:element ref="ns3:MediaServiceSystem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2789df-c2dc-466d-9e11-2abe312f201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SearchProperties" ma:index="15" nillable="true" ma:displayName="MediaServiceSearchProperties" ma:hidden="true" ma:internalName="MediaServiceSearchProperties" ma:readOnly="true">
      <xsd:simpleType>
        <xsd:restriction base="dms:Note"/>
      </xsd:simpleType>
    </xsd:element>
    <xsd:element name="MediaServiceSystemTags" ma:index="16" nillable="true" ma:displayName="MediaServiceSystemTags" ma:hidden="true" ma:internalName="MediaServiceSystemTags" ma:readOnly="true">
      <xsd:simpleType>
        <xsd:restriction base="dms:Note"/>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DateTaken" ma:index="20"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82fc1df-c3da-42e5-87bc-1341f03f32e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712789df-c2dc-466d-9e11-2abe312f2017" xsi:nil="true"/>
  </documentManagement>
</p:properties>
</file>

<file path=customXml/itemProps1.xml><?xml version="1.0" encoding="utf-8"?>
<ds:datastoreItem xmlns:ds="http://schemas.openxmlformats.org/officeDocument/2006/customXml" ds:itemID="{92E0C34C-C503-47B4-8910-1C42E2EA0A75}">
  <ds:schemaRefs>
    <ds:schemaRef ds:uri="482fc1df-c3da-42e5-87bc-1341f03f32ef"/>
    <ds:schemaRef ds:uri="712789df-c2dc-466d-9e11-2abe312f201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44198F8-92A6-4BA8-8C71-DF93B9952CF7}">
  <ds:schemaRefs>
    <ds:schemaRef ds:uri="http://schemas.microsoft.com/sharepoint/v3/contenttype/forms"/>
  </ds:schemaRefs>
</ds:datastoreItem>
</file>

<file path=customXml/itemProps3.xml><?xml version="1.0" encoding="utf-8"?>
<ds:datastoreItem xmlns:ds="http://schemas.openxmlformats.org/officeDocument/2006/customXml" ds:itemID="{1DBB6AB5-11BF-4EA8-B30E-2BD250BFD74B}">
  <ds:schemaRefs>
    <ds:schemaRef ds:uri="482fc1df-c3da-42e5-87bc-1341f03f32ef"/>
    <ds:schemaRef ds:uri="712789df-c2dc-466d-9e11-2abe312f201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427</TotalTime>
  <Words>1555</Words>
  <Application>Microsoft Office PowerPoint</Application>
  <PresentationFormat>Panorámica</PresentationFormat>
  <Paragraphs>280</Paragraphs>
  <Slides>31</Slides>
  <Notes>19</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31</vt:i4>
      </vt:variant>
    </vt:vector>
  </HeadingPairs>
  <TitlesOfParts>
    <vt:vector size="40" baseType="lpstr">
      <vt:lpstr>Aptos</vt:lpstr>
      <vt:lpstr>Arial</vt:lpstr>
      <vt:lpstr>Arial Black</vt:lpstr>
      <vt:lpstr>Calibri</vt:lpstr>
      <vt:lpstr>Calibri Light</vt:lpstr>
      <vt:lpstr>Consolas</vt:lpstr>
      <vt:lpstr>TT Interphases</vt:lpstr>
      <vt:lpstr>TT Interphases Black</vt:lpstr>
      <vt:lpstr>Tema de Office</vt:lpstr>
      <vt:lpstr>Score de Riesgo: cambio de corte y eliminación de codeudor</vt:lpstr>
      <vt:lpstr>Escenarios que estudiaremos…</vt:lpstr>
      <vt:lpstr>Contexto</vt:lpstr>
      <vt:lpstr>Contexto</vt:lpstr>
      <vt:lpstr>Explicación iniciativa</vt:lpstr>
      <vt:lpstr>Eliminación de codeudor</vt:lpstr>
      <vt:lpstr>Justificación Técnica</vt:lpstr>
      <vt:lpstr>Cambio de corte de Score en MINEDUC y MSPAS</vt:lpstr>
      <vt:lpstr>Justificación Técnica</vt:lpstr>
      <vt:lpstr>Justificación Técnica aplicable a ambos escenarios</vt:lpstr>
      <vt:lpstr>Justificación Técnica</vt:lpstr>
      <vt:lpstr>Para más información, mira nuestro manual técnico:</vt:lpstr>
      <vt:lpstr>Escenarios</vt:lpstr>
      <vt:lpstr>Escenarios</vt:lpstr>
      <vt:lpstr>Comportamiento de los créditos</vt:lpstr>
      <vt:lpstr>RENGLÓN 011</vt:lpstr>
      <vt:lpstr>Escenarios</vt:lpstr>
      <vt:lpstr>Escenarios</vt:lpstr>
      <vt:lpstr>Escenarios</vt:lpstr>
      <vt:lpstr>MINEDUC Y MSPAS</vt:lpstr>
      <vt:lpstr>Escenarios</vt:lpstr>
      <vt:lpstr>Escenarios</vt:lpstr>
      <vt:lpstr>Escenarios</vt:lpstr>
      <vt:lpstr>Impactos del cambio</vt:lpstr>
      <vt:lpstr>Eliminación de codeudor</vt:lpstr>
      <vt:lpstr>Escenarios</vt:lpstr>
      <vt:lpstr>Eliminación de codeudor patronos MINEDUC y MSPAS</vt:lpstr>
      <vt:lpstr>Escenarios</vt:lpstr>
      <vt:lpstr>Cambio de corte de Score</vt:lpstr>
      <vt:lpstr>Escenarios</vt:lpstr>
      <vt:lpstr>GRACIAS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Propuestas comerciales para habilitación de recrédito</dc:title>
  <dc:creator>MariaJose Chinchilla</dc:creator>
  <cp:lastModifiedBy>MariaJose Chinchilla</cp:lastModifiedBy>
  <cp:revision>6</cp:revision>
  <dcterms:created xsi:type="dcterms:W3CDTF">2024-08-16T17:14:24Z</dcterms:created>
  <dcterms:modified xsi:type="dcterms:W3CDTF">2024-09-10T17:41:17Z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0x0101000A71D606326ED64883E325E28E9A0A72</vt:lpwstr>
  </property>
  <property fmtid="{D5CDD505-2E9C-101B-9397-08002B2CF9AE}" pid="3" name="MSIP_Label_40860d69-286e-4a02-b593-0e1cf0ff2d9c_Enabled">
    <vt:lpwstr>true</vt:lpwstr>
  </property>
  <property fmtid="{D5CDD505-2E9C-101B-9397-08002B2CF9AE}" pid="4" name="MSIP_Label_40860d69-286e-4a02-b593-0e1cf0ff2d9c_SetDate">
    <vt:lpwstr>2024-08-16T20:19:18Z</vt:lpwstr>
  </property>
  <property fmtid="{D5CDD505-2E9C-101B-9397-08002B2CF9AE}" pid="5" name="MSIP_Label_40860d69-286e-4a02-b593-0e1cf0ff2d9c_Method">
    <vt:lpwstr>Privileged</vt:lpwstr>
  </property>
  <property fmtid="{D5CDD505-2E9C-101B-9397-08002B2CF9AE}" pid="6" name="MSIP_Label_40860d69-286e-4a02-b593-0e1cf0ff2d9c_Name">
    <vt:lpwstr>Interna_0</vt:lpwstr>
  </property>
  <property fmtid="{D5CDD505-2E9C-101B-9397-08002B2CF9AE}" pid="7" name="MSIP_Label_40860d69-286e-4a02-b593-0e1cf0ff2d9c_SiteId">
    <vt:lpwstr>e95d19cb-8725-4b0b-8ce2-ff42be9ae6e9</vt:lpwstr>
  </property>
  <property fmtid="{D5CDD505-2E9C-101B-9397-08002B2CF9AE}" pid="8" name="MSIP_Label_40860d69-286e-4a02-b593-0e1cf0ff2d9c_ActionId">
    <vt:lpwstr>93906583-573d-4e8e-9f7c-18de40f701ec</vt:lpwstr>
  </property>
  <property fmtid="{D5CDD505-2E9C-101B-9397-08002B2CF9AE}" pid="9" name="MSIP_Label_40860d69-286e-4a02-b593-0e1cf0ff2d9c_ContentBits">
    <vt:lpwstr>1</vt:lpwstr>
  </property>
  <property fmtid="{D5CDD505-2E9C-101B-9397-08002B2CF9AE}" pid="10" name="ClassificationContentMarkingHeaderLocations">
    <vt:lpwstr>Tema de Office:8</vt:lpwstr>
  </property>
  <property fmtid="{D5CDD505-2E9C-101B-9397-08002B2CF9AE}" pid="11" name="ClassificationContentMarkingHeaderText">
    <vt:lpwstr>DOCUMENTO INTERNO</vt:lpwstr>
  </property>
</Properties>
</file>