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6" r:id="rId4"/>
    <p:sldId id="281" r:id="rId5"/>
    <p:sldId id="287" r:id="rId6"/>
    <p:sldId id="282" r:id="rId7"/>
    <p:sldId id="284" r:id="rId8"/>
    <p:sldId id="283" r:id="rId9"/>
    <p:sldId id="285" r:id="rId10"/>
    <p:sldId id="271" r:id="rId11"/>
    <p:sldId id="276" r:id="rId12"/>
    <p:sldId id="289" r:id="rId13"/>
    <p:sldId id="277" r:id="rId14"/>
    <p:sldId id="288" r:id="rId15"/>
    <p:sldId id="278"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dirty="0"/>
              <a:pPr/>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6DFF08F-DC6B-4601-B491-B0F83F6DD2DA}" type="datetimeFigureOut">
              <a:rPr lang="en-US" dirty="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Haga clic para modificar los estilos de texto del patrón</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6/8/2021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6/8/2021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6/8/2021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6DFF08F-DC6B-4601-B491-B0F83F6DD2DA}" type="datetimeFigureOut">
              <a:rPr lang="en-US" dirty="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16CA0-919D-4A49-9C8A-62FDFB3A5183}" type="datetimeFigureOut">
              <a:rPr lang="en-US" dirty="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‹Nº›</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96DFF08F-DC6B-4601-B491-B0F83F6DD2DA}" type="datetimeFigureOut">
              <a:rPr lang="en-US" dirty="0"/>
              <a:pPr/>
              <a:t>6/8/2021</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FAB73BC-B049-4115-A692-8D63A059BFB8}" type="slidenum">
              <a:rPr lang="en-US" dirty="0"/>
              <a:pPr/>
              <a:t>‹Nº›</a:t>
            </a:fld>
            <a:endParaRPr lang="en-US" dirty="0"/>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B385BA-5926-497C-8337-9FB7B57D70BA}"/>
              </a:ext>
            </a:extLst>
          </p:cNvPr>
          <p:cNvSpPr>
            <a:spLocks noGrp="1"/>
          </p:cNvSpPr>
          <p:nvPr>
            <p:ph type="ctrTitle"/>
          </p:nvPr>
        </p:nvSpPr>
        <p:spPr/>
        <p:txBody>
          <a:bodyPr>
            <a:normAutofit/>
          </a:bodyPr>
          <a:lstStyle/>
          <a:p>
            <a:r>
              <a:rPr lang="es-CO" dirty="0"/>
              <a:t>Trabajo 3: Algoritmos evolutivos</a:t>
            </a:r>
          </a:p>
        </p:txBody>
      </p:sp>
      <p:sp>
        <p:nvSpPr>
          <p:cNvPr id="3" name="Subtítulo 2">
            <a:extLst>
              <a:ext uri="{FF2B5EF4-FFF2-40B4-BE49-F238E27FC236}">
                <a16:creationId xmlns:a16="http://schemas.microsoft.com/office/drawing/2014/main" id="{DBC67C84-50F6-4084-85F7-ABCEA50AA1D2}"/>
              </a:ext>
            </a:extLst>
          </p:cNvPr>
          <p:cNvSpPr>
            <a:spLocks noGrp="1"/>
          </p:cNvSpPr>
          <p:nvPr>
            <p:ph type="subTitle" idx="1"/>
          </p:nvPr>
        </p:nvSpPr>
        <p:spPr/>
        <p:txBody>
          <a:bodyPr/>
          <a:lstStyle/>
          <a:p>
            <a:r>
              <a:rPr lang="es-CO" dirty="0"/>
              <a:t>Mariajose Franco Orozco</a:t>
            </a:r>
          </a:p>
        </p:txBody>
      </p:sp>
    </p:spTree>
    <p:extLst>
      <p:ext uri="{BB962C8B-B14F-4D97-AF65-F5344CB8AC3E}">
        <p14:creationId xmlns:p14="http://schemas.microsoft.com/office/powerpoint/2010/main" val="3140430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F761F7-5AF6-4356-AFCB-61178AA331CC}"/>
              </a:ext>
            </a:extLst>
          </p:cNvPr>
          <p:cNvSpPr>
            <a:spLocks noGrp="1"/>
          </p:cNvSpPr>
          <p:nvPr>
            <p:ph type="title"/>
          </p:nvPr>
        </p:nvSpPr>
        <p:spPr/>
        <p:txBody>
          <a:bodyPr/>
          <a:lstStyle/>
          <a:p>
            <a:r>
              <a:rPr lang="es-CO" dirty="0" err="1"/>
              <a:t>Main</a:t>
            </a:r>
            <a:endParaRPr lang="es-CO" dirty="0"/>
          </a:p>
        </p:txBody>
      </p:sp>
      <p:sp>
        <p:nvSpPr>
          <p:cNvPr id="3" name="Marcador de contenido 2">
            <a:extLst>
              <a:ext uri="{FF2B5EF4-FFF2-40B4-BE49-F238E27FC236}">
                <a16:creationId xmlns:a16="http://schemas.microsoft.com/office/drawing/2014/main" id="{449727D9-9AD3-4EDE-BA4D-BF49D200CA52}"/>
              </a:ext>
            </a:extLst>
          </p:cNvPr>
          <p:cNvSpPr>
            <a:spLocks noGrp="1"/>
          </p:cNvSpPr>
          <p:nvPr>
            <p:ph idx="1"/>
          </p:nvPr>
        </p:nvSpPr>
        <p:spPr>
          <a:xfrm>
            <a:off x="1024128" y="1645392"/>
            <a:ext cx="10240220" cy="4914434"/>
          </a:xfrm>
        </p:spPr>
        <p:txBody>
          <a:bodyPr>
            <a:normAutofit fontScale="85000" lnSpcReduction="10000"/>
          </a:bodyPr>
          <a:lstStyle/>
          <a:p>
            <a:r>
              <a:rPr lang="es-CO" dirty="0"/>
              <a:t>El </a:t>
            </a:r>
            <a:r>
              <a:rPr lang="es-CO" dirty="0" err="1"/>
              <a:t>main</a:t>
            </a:r>
            <a:r>
              <a:rPr lang="es-CO" dirty="0"/>
              <a:t> es el método principal en el cual se ejecutan los demás algoritmos mencionados anteriormente. </a:t>
            </a:r>
          </a:p>
          <a:p>
            <a:r>
              <a:rPr lang="es-CO" dirty="0"/>
              <a:t>En este método están definidos los valores de los parámetros Ti, </a:t>
            </a:r>
            <a:r>
              <a:rPr lang="es-CO" dirty="0" err="1"/>
              <a:t>Tf</a:t>
            </a:r>
            <a:r>
              <a:rPr lang="es-CO" dirty="0"/>
              <a:t>, c, Long, numero de hijos, cantidad de generaciones y probabilidad de mutación. Estos parámetros los puede cambiar el usuario que está ejecutando el método.</a:t>
            </a:r>
          </a:p>
          <a:p>
            <a:r>
              <a:rPr lang="es-CO" dirty="0"/>
              <a:t>El método inicialmente va a leer la información de las instancias dadas y separa la información en m, n, función objetivo y restricciones.</a:t>
            </a:r>
          </a:p>
          <a:p>
            <a:r>
              <a:rPr lang="es-CO" dirty="0"/>
              <a:t>Luego, se ejecuta el algoritmo genético y se obtienen los resultados de interés, los cuales son: el costo de la nueva solución, cuantos subconjuntos se utilizaron, los subconjuntos seleccionados, y el tiempo que se demora en ejecutarse cada método. </a:t>
            </a:r>
          </a:p>
          <a:p>
            <a:r>
              <a:rPr lang="es-CO" dirty="0"/>
              <a:t>Aquí, también se genera 1 archivo de Excel el cual contiene los resultados obtenidos con el algoritmo genético</a:t>
            </a:r>
          </a:p>
          <a:p>
            <a:pPr lvl="2">
              <a:buFont typeface="Arial" panose="020B0604020202020204" pitchFamily="34" charset="0"/>
              <a:buChar char="•"/>
            </a:pPr>
            <a:r>
              <a:rPr lang="es-CO" sz="2200" dirty="0"/>
              <a:t>El archivo tiene12 hojas en el que cada hoja hace referencia a una instancia diferente</a:t>
            </a:r>
          </a:p>
          <a:p>
            <a:pPr lvl="2">
              <a:buFont typeface="Arial" panose="020B0604020202020204" pitchFamily="34" charset="0"/>
              <a:buChar char="•"/>
            </a:pPr>
            <a:r>
              <a:rPr lang="es-CO" sz="2200" dirty="0"/>
              <a:t>El valor en la primera columna es el costo de la solución obtenida</a:t>
            </a:r>
          </a:p>
          <a:p>
            <a:pPr lvl="2">
              <a:buFont typeface="Arial" panose="020B0604020202020204" pitchFamily="34" charset="0"/>
              <a:buChar char="•"/>
            </a:pPr>
            <a:r>
              <a:rPr lang="es-CO" sz="2200" dirty="0"/>
              <a:t>El valor en la segunda columna es la cantidad de subconjuntos seleccionados para dicha solución </a:t>
            </a:r>
          </a:p>
          <a:p>
            <a:pPr lvl="2">
              <a:buFont typeface="Arial" panose="020B0604020202020204" pitchFamily="34" charset="0"/>
              <a:buChar char="•"/>
            </a:pPr>
            <a:r>
              <a:rPr lang="es-CO" sz="2200" dirty="0"/>
              <a:t>Los valores en las columnas de la 3 en adelante son los subconjuntos seleccionados en la solución</a:t>
            </a:r>
          </a:p>
        </p:txBody>
      </p:sp>
    </p:spTree>
    <p:extLst>
      <p:ext uri="{BB962C8B-B14F-4D97-AF65-F5344CB8AC3E}">
        <p14:creationId xmlns:p14="http://schemas.microsoft.com/office/powerpoint/2010/main" val="1919245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
            <a:extLst>
              <a:ext uri="{FF2B5EF4-FFF2-40B4-BE49-F238E27FC236}">
                <a16:creationId xmlns:a16="http://schemas.microsoft.com/office/drawing/2014/main" id="{385B9BAC-8A16-46DD-B5A1-449F78B91031}"/>
              </a:ext>
            </a:extLst>
          </p:cNvPr>
          <p:cNvSpPr>
            <a:spLocks noGrp="1"/>
          </p:cNvSpPr>
          <p:nvPr>
            <p:ph type="title"/>
          </p:nvPr>
        </p:nvSpPr>
        <p:spPr>
          <a:xfrm>
            <a:off x="617226" y="0"/>
            <a:ext cx="10957547" cy="1499616"/>
          </a:xfrm>
        </p:spPr>
        <p:txBody>
          <a:bodyPr/>
          <a:lstStyle/>
          <a:p>
            <a:pPr algn="ctr"/>
            <a:r>
              <a:rPr lang="es-CO" dirty="0"/>
              <a:t>COMPARACIÓN UTILIZANDO DIFERENTES VALORES PARA LOS PARÁMETROS </a:t>
            </a:r>
          </a:p>
        </p:txBody>
      </p:sp>
      <p:pic>
        <p:nvPicPr>
          <p:cNvPr id="3" name="Imagen 2">
            <a:extLst>
              <a:ext uri="{FF2B5EF4-FFF2-40B4-BE49-F238E27FC236}">
                <a16:creationId xmlns:a16="http://schemas.microsoft.com/office/drawing/2014/main" id="{5B803E24-958A-4D99-968E-2F526A2D4010}"/>
              </a:ext>
            </a:extLst>
          </p:cNvPr>
          <p:cNvPicPr>
            <a:picLocks noChangeAspect="1"/>
          </p:cNvPicPr>
          <p:nvPr/>
        </p:nvPicPr>
        <p:blipFill>
          <a:blip r:embed="rId2"/>
          <a:stretch>
            <a:fillRect/>
          </a:stretch>
        </p:blipFill>
        <p:spPr>
          <a:xfrm>
            <a:off x="838999" y="2049759"/>
            <a:ext cx="5257000" cy="4393244"/>
          </a:xfrm>
          <a:prstGeom prst="rect">
            <a:avLst/>
          </a:prstGeom>
        </p:spPr>
      </p:pic>
      <p:pic>
        <p:nvPicPr>
          <p:cNvPr id="5" name="Imagen 4">
            <a:extLst>
              <a:ext uri="{FF2B5EF4-FFF2-40B4-BE49-F238E27FC236}">
                <a16:creationId xmlns:a16="http://schemas.microsoft.com/office/drawing/2014/main" id="{56B63AF3-D274-455C-A25D-84E437921775}"/>
              </a:ext>
            </a:extLst>
          </p:cNvPr>
          <p:cNvPicPr>
            <a:picLocks noChangeAspect="1"/>
          </p:cNvPicPr>
          <p:nvPr/>
        </p:nvPicPr>
        <p:blipFill>
          <a:blip r:embed="rId3"/>
          <a:stretch>
            <a:fillRect/>
          </a:stretch>
        </p:blipFill>
        <p:spPr>
          <a:xfrm>
            <a:off x="6732560" y="2071483"/>
            <a:ext cx="4943624" cy="4349796"/>
          </a:xfrm>
          <a:prstGeom prst="rect">
            <a:avLst/>
          </a:prstGeom>
        </p:spPr>
      </p:pic>
    </p:spTree>
    <p:extLst>
      <p:ext uri="{BB962C8B-B14F-4D97-AF65-F5344CB8AC3E}">
        <p14:creationId xmlns:p14="http://schemas.microsoft.com/office/powerpoint/2010/main" val="2640671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
            <a:extLst>
              <a:ext uri="{FF2B5EF4-FFF2-40B4-BE49-F238E27FC236}">
                <a16:creationId xmlns:a16="http://schemas.microsoft.com/office/drawing/2014/main" id="{385B9BAC-8A16-46DD-B5A1-449F78B91031}"/>
              </a:ext>
            </a:extLst>
          </p:cNvPr>
          <p:cNvSpPr>
            <a:spLocks noGrp="1"/>
          </p:cNvSpPr>
          <p:nvPr>
            <p:ph type="title"/>
          </p:nvPr>
        </p:nvSpPr>
        <p:spPr>
          <a:xfrm>
            <a:off x="617226" y="0"/>
            <a:ext cx="10957547" cy="1499616"/>
          </a:xfrm>
        </p:spPr>
        <p:txBody>
          <a:bodyPr/>
          <a:lstStyle/>
          <a:p>
            <a:pPr algn="ctr"/>
            <a:r>
              <a:rPr lang="es-CO" dirty="0"/>
              <a:t>COMPARACIÓN UTILIZANDO DIFERENTES VALORES PARA LOS PARÁMETROS </a:t>
            </a:r>
          </a:p>
        </p:txBody>
      </p:sp>
      <p:pic>
        <p:nvPicPr>
          <p:cNvPr id="4" name="Imagen 3">
            <a:extLst>
              <a:ext uri="{FF2B5EF4-FFF2-40B4-BE49-F238E27FC236}">
                <a16:creationId xmlns:a16="http://schemas.microsoft.com/office/drawing/2014/main" id="{3CE59E12-0A70-4EC1-BA8D-397980B1D838}"/>
              </a:ext>
            </a:extLst>
          </p:cNvPr>
          <p:cNvPicPr>
            <a:picLocks noChangeAspect="1"/>
          </p:cNvPicPr>
          <p:nvPr/>
        </p:nvPicPr>
        <p:blipFill>
          <a:blip r:embed="rId2"/>
          <a:stretch>
            <a:fillRect/>
          </a:stretch>
        </p:blipFill>
        <p:spPr>
          <a:xfrm>
            <a:off x="810986" y="1911325"/>
            <a:ext cx="4975528" cy="4461340"/>
          </a:xfrm>
          <a:prstGeom prst="rect">
            <a:avLst/>
          </a:prstGeom>
        </p:spPr>
      </p:pic>
      <p:pic>
        <p:nvPicPr>
          <p:cNvPr id="7" name="Imagen 6">
            <a:extLst>
              <a:ext uri="{FF2B5EF4-FFF2-40B4-BE49-F238E27FC236}">
                <a16:creationId xmlns:a16="http://schemas.microsoft.com/office/drawing/2014/main" id="{0ECE784F-83FC-457D-B458-1EAD4CF22F71}"/>
              </a:ext>
            </a:extLst>
          </p:cNvPr>
          <p:cNvPicPr>
            <a:picLocks noChangeAspect="1"/>
          </p:cNvPicPr>
          <p:nvPr/>
        </p:nvPicPr>
        <p:blipFill>
          <a:blip r:embed="rId3"/>
          <a:stretch>
            <a:fillRect/>
          </a:stretch>
        </p:blipFill>
        <p:spPr>
          <a:xfrm>
            <a:off x="6405487" y="1911325"/>
            <a:ext cx="4975527" cy="4431094"/>
          </a:xfrm>
          <a:prstGeom prst="rect">
            <a:avLst/>
          </a:prstGeom>
        </p:spPr>
      </p:pic>
    </p:spTree>
    <p:extLst>
      <p:ext uri="{BB962C8B-B14F-4D97-AF65-F5344CB8AC3E}">
        <p14:creationId xmlns:p14="http://schemas.microsoft.com/office/powerpoint/2010/main" val="521258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
            <a:extLst>
              <a:ext uri="{FF2B5EF4-FFF2-40B4-BE49-F238E27FC236}">
                <a16:creationId xmlns:a16="http://schemas.microsoft.com/office/drawing/2014/main" id="{385B9BAC-8A16-46DD-B5A1-449F78B91031}"/>
              </a:ext>
            </a:extLst>
          </p:cNvPr>
          <p:cNvSpPr>
            <a:spLocks noGrp="1"/>
          </p:cNvSpPr>
          <p:nvPr>
            <p:ph type="title"/>
          </p:nvPr>
        </p:nvSpPr>
        <p:spPr>
          <a:xfrm>
            <a:off x="426070" y="267152"/>
            <a:ext cx="11765930" cy="1906205"/>
          </a:xfrm>
        </p:spPr>
        <p:txBody>
          <a:bodyPr>
            <a:normAutofit/>
          </a:bodyPr>
          <a:lstStyle/>
          <a:p>
            <a:pPr algn="ctr"/>
            <a:r>
              <a:rPr lang="es-ES" dirty="0"/>
              <a:t>comparaciones con los métodos constructivos y aleatorizados desarrollados en el trabajo 1</a:t>
            </a:r>
            <a:endParaRPr lang="es-CO" dirty="0"/>
          </a:p>
        </p:txBody>
      </p:sp>
      <p:pic>
        <p:nvPicPr>
          <p:cNvPr id="8" name="Imagen 7">
            <a:extLst>
              <a:ext uri="{FF2B5EF4-FFF2-40B4-BE49-F238E27FC236}">
                <a16:creationId xmlns:a16="http://schemas.microsoft.com/office/drawing/2014/main" id="{D5A1E553-C989-4829-B384-A012929C93FF}"/>
              </a:ext>
            </a:extLst>
          </p:cNvPr>
          <p:cNvPicPr>
            <a:picLocks noChangeAspect="1"/>
          </p:cNvPicPr>
          <p:nvPr/>
        </p:nvPicPr>
        <p:blipFill>
          <a:blip r:embed="rId2"/>
          <a:stretch>
            <a:fillRect/>
          </a:stretch>
        </p:blipFill>
        <p:spPr>
          <a:xfrm>
            <a:off x="487976" y="2296449"/>
            <a:ext cx="11216048" cy="4090283"/>
          </a:xfrm>
          <a:prstGeom prst="rect">
            <a:avLst/>
          </a:prstGeom>
        </p:spPr>
      </p:pic>
    </p:spTree>
    <p:extLst>
      <p:ext uri="{BB962C8B-B14F-4D97-AF65-F5344CB8AC3E}">
        <p14:creationId xmlns:p14="http://schemas.microsoft.com/office/powerpoint/2010/main" val="2919831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
            <a:extLst>
              <a:ext uri="{FF2B5EF4-FFF2-40B4-BE49-F238E27FC236}">
                <a16:creationId xmlns:a16="http://schemas.microsoft.com/office/drawing/2014/main" id="{385B9BAC-8A16-46DD-B5A1-449F78B91031}"/>
              </a:ext>
            </a:extLst>
          </p:cNvPr>
          <p:cNvSpPr>
            <a:spLocks noGrp="1"/>
          </p:cNvSpPr>
          <p:nvPr>
            <p:ph type="title"/>
          </p:nvPr>
        </p:nvSpPr>
        <p:spPr>
          <a:xfrm>
            <a:off x="426070" y="267152"/>
            <a:ext cx="11765930" cy="1906205"/>
          </a:xfrm>
        </p:spPr>
        <p:txBody>
          <a:bodyPr>
            <a:normAutofit/>
          </a:bodyPr>
          <a:lstStyle/>
          <a:p>
            <a:pPr algn="ctr"/>
            <a:r>
              <a:rPr lang="es-ES" dirty="0"/>
              <a:t>comparaciones con el método de búsqueda local y vecindarios desarrollados en el trabajo 2</a:t>
            </a:r>
            <a:endParaRPr lang="es-CO" dirty="0"/>
          </a:p>
        </p:txBody>
      </p:sp>
      <p:pic>
        <p:nvPicPr>
          <p:cNvPr id="3" name="Imagen 2">
            <a:extLst>
              <a:ext uri="{FF2B5EF4-FFF2-40B4-BE49-F238E27FC236}">
                <a16:creationId xmlns:a16="http://schemas.microsoft.com/office/drawing/2014/main" id="{0FCDBA69-BB2D-4EB5-BBEE-A76FD0CAEEF7}"/>
              </a:ext>
            </a:extLst>
          </p:cNvPr>
          <p:cNvPicPr>
            <a:picLocks noChangeAspect="1"/>
          </p:cNvPicPr>
          <p:nvPr/>
        </p:nvPicPr>
        <p:blipFill>
          <a:blip r:embed="rId2"/>
          <a:stretch>
            <a:fillRect/>
          </a:stretch>
        </p:blipFill>
        <p:spPr>
          <a:xfrm>
            <a:off x="1872729" y="1990477"/>
            <a:ext cx="8446541" cy="4491212"/>
          </a:xfrm>
          <a:prstGeom prst="rect">
            <a:avLst/>
          </a:prstGeom>
        </p:spPr>
      </p:pic>
    </p:spTree>
    <p:extLst>
      <p:ext uri="{BB962C8B-B14F-4D97-AF65-F5344CB8AC3E}">
        <p14:creationId xmlns:p14="http://schemas.microsoft.com/office/powerpoint/2010/main" val="3137897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
            <a:extLst>
              <a:ext uri="{FF2B5EF4-FFF2-40B4-BE49-F238E27FC236}">
                <a16:creationId xmlns:a16="http://schemas.microsoft.com/office/drawing/2014/main" id="{385B9BAC-8A16-46DD-B5A1-449F78B91031}"/>
              </a:ext>
            </a:extLst>
          </p:cNvPr>
          <p:cNvSpPr>
            <a:spLocks noGrp="1"/>
          </p:cNvSpPr>
          <p:nvPr>
            <p:ph type="title"/>
          </p:nvPr>
        </p:nvSpPr>
        <p:spPr>
          <a:xfrm>
            <a:off x="213035" y="-170171"/>
            <a:ext cx="11765930" cy="1906205"/>
          </a:xfrm>
        </p:spPr>
        <p:txBody>
          <a:bodyPr>
            <a:normAutofit/>
          </a:bodyPr>
          <a:lstStyle/>
          <a:p>
            <a:pPr algn="ctr"/>
            <a:r>
              <a:rPr lang="es-CO" dirty="0"/>
              <a:t>Tiempos DE CÓMPUTO</a:t>
            </a:r>
          </a:p>
        </p:txBody>
      </p:sp>
      <p:pic>
        <p:nvPicPr>
          <p:cNvPr id="4" name="Imagen 3">
            <a:extLst>
              <a:ext uri="{FF2B5EF4-FFF2-40B4-BE49-F238E27FC236}">
                <a16:creationId xmlns:a16="http://schemas.microsoft.com/office/drawing/2014/main" id="{CFED4C34-AC83-44DF-B7AF-9BF3E5A3D7CC}"/>
              </a:ext>
            </a:extLst>
          </p:cNvPr>
          <p:cNvPicPr>
            <a:picLocks noChangeAspect="1"/>
          </p:cNvPicPr>
          <p:nvPr/>
        </p:nvPicPr>
        <p:blipFill>
          <a:blip r:embed="rId2"/>
          <a:stretch>
            <a:fillRect/>
          </a:stretch>
        </p:blipFill>
        <p:spPr>
          <a:xfrm>
            <a:off x="4130905" y="1236844"/>
            <a:ext cx="3930190" cy="5220254"/>
          </a:xfrm>
          <a:prstGeom prst="rect">
            <a:avLst/>
          </a:prstGeom>
        </p:spPr>
      </p:pic>
    </p:spTree>
    <p:extLst>
      <p:ext uri="{BB962C8B-B14F-4D97-AF65-F5344CB8AC3E}">
        <p14:creationId xmlns:p14="http://schemas.microsoft.com/office/powerpoint/2010/main" val="3532543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E00A71-7344-4C43-8B2A-E4B2965DADDA}"/>
              </a:ext>
            </a:extLst>
          </p:cNvPr>
          <p:cNvSpPr>
            <a:spLocks noGrp="1"/>
          </p:cNvSpPr>
          <p:nvPr>
            <p:ph type="title"/>
          </p:nvPr>
        </p:nvSpPr>
        <p:spPr/>
        <p:txBody>
          <a:bodyPr/>
          <a:lstStyle/>
          <a:p>
            <a:r>
              <a:rPr lang="es-CO" dirty="0"/>
              <a:t>conclusiones</a:t>
            </a:r>
          </a:p>
        </p:txBody>
      </p:sp>
      <p:sp>
        <p:nvSpPr>
          <p:cNvPr id="3" name="Marcador de contenido 2">
            <a:extLst>
              <a:ext uri="{FF2B5EF4-FFF2-40B4-BE49-F238E27FC236}">
                <a16:creationId xmlns:a16="http://schemas.microsoft.com/office/drawing/2014/main" id="{7026C17F-A1F6-4A3A-951D-57DB2BD8228E}"/>
              </a:ext>
            </a:extLst>
          </p:cNvPr>
          <p:cNvSpPr>
            <a:spLocks noGrp="1"/>
          </p:cNvSpPr>
          <p:nvPr>
            <p:ph idx="1"/>
          </p:nvPr>
        </p:nvSpPr>
        <p:spPr>
          <a:xfrm>
            <a:off x="1024128" y="1722783"/>
            <a:ext cx="9720071" cy="4823791"/>
          </a:xfrm>
        </p:spPr>
        <p:txBody>
          <a:bodyPr>
            <a:normAutofit lnSpcReduction="10000"/>
          </a:bodyPr>
          <a:lstStyle/>
          <a:p>
            <a:pPr>
              <a:buFont typeface="Arial" panose="020B0604020202020204" pitchFamily="34" charset="0"/>
              <a:buChar char="•"/>
            </a:pPr>
            <a:r>
              <a:rPr lang="es-CO" dirty="0"/>
              <a:t> Algunas de las soluciones obtenidas con el algoritmo genético son mejores que las encontradas en trabajos anteriores. No pasa en cada corrida ya que como el algoritmo es aleatorio, la solución no siempre será la misma, pero al correrlo varias veces se logran evidenciar mejores soluciones que las encontradas con los algoritmos de búsqueda local y métodos aleatorizados.</a:t>
            </a:r>
          </a:p>
          <a:p>
            <a:pPr>
              <a:buFont typeface="Arial" panose="020B0604020202020204" pitchFamily="34" charset="0"/>
              <a:buChar char="•"/>
            </a:pPr>
            <a:r>
              <a:rPr lang="es-CO" dirty="0"/>
              <a:t> El cambio en los parámetros no afecta en la solución del problema, es decir, no se ve una diferencia significativa. Esto ocurre dado a que como se está utilizando el recocido simulado como ultimo paso, y como se evidenció en el trabajo 2, el cambio de parámetros en el recocido simulado no afectan la solución, por lo que en este algoritmo ocurre de manera similar.</a:t>
            </a:r>
          </a:p>
          <a:p>
            <a:pPr>
              <a:buFont typeface="Arial" panose="020B0604020202020204" pitchFamily="34" charset="0"/>
              <a:buChar char="•"/>
            </a:pPr>
            <a:r>
              <a:rPr lang="es-CO" dirty="0"/>
              <a:t> Es evidente que para algunas instancias y distintas corridas, el costo en la solución es el mismo, como por ejemplo, para la instancia scpnrh5.txt, con cualquier parámetro  en corridas distintas, el costo de la solución siempre es el mismo. Esto puede deberse a que como el recocido simulado se encarga de encontrar una solución vecina factible, es probable que el hijo que se le pasa a este algoritmo tiene pocos vecinos factibles y por esta razón siempre retorna el mismo vecino factible.</a:t>
            </a:r>
          </a:p>
        </p:txBody>
      </p:sp>
    </p:spTree>
    <p:extLst>
      <p:ext uri="{BB962C8B-B14F-4D97-AF65-F5344CB8AC3E}">
        <p14:creationId xmlns:p14="http://schemas.microsoft.com/office/powerpoint/2010/main" val="3593785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F976D3-DA00-4467-BD0A-E4FA378ED4A7}"/>
              </a:ext>
            </a:extLst>
          </p:cNvPr>
          <p:cNvSpPr>
            <a:spLocks noGrp="1"/>
          </p:cNvSpPr>
          <p:nvPr>
            <p:ph type="title"/>
          </p:nvPr>
        </p:nvSpPr>
        <p:spPr>
          <a:xfrm>
            <a:off x="1037378" y="145773"/>
            <a:ext cx="10836567" cy="578591"/>
          </a:xfrm>
        </p:spPr>
        <p:txBody>
          <a:bodyPr>
            <a:normAutofit fontScale="90000"/>
          </a:bodyPr>
          <a:lstStyle/>
          <a:p>
            <a:pPr algn="ctr"/>
            <a:r>
              <a:rPr lang="es-CO" dirty="0"/>
              <a:t>Algoritmo genético hibrido</a:t>
            </a:r>
          </a:p>
        </p:txBody>
      </p:sp>
      <p:sp>
        <p:nvSpPr>
          <p:cNvPr id="3" name="Marcador de contenido 2">
            <a:extLst>
              <a:ext uri="{FF2B5EF4-FFF2-40B4-BE49-F238E27FC236}">
                <a16:creationId xmlns:a16="http://schemas.microsoft.com/office/drawing/2014/main" id="{BEE53FCA-5982-47BD-9077-6740DACAEFED}"/>
              </a:ext>
            </a:extLst>
          </p:cNvPr>
          <p:cNvSpPr>
            <a:spLocks noGrp="1"/>
          </p:cNvSpPr>
          <p:nvPr>
            <p:ph idx="1"/>
          </p:nvPr>
        </p:nvSpPr>
        <p:spPr>
          <a:xfrm>
            <a:off x="790356" y="854763"/>
            <a:ext cx="11330609" cy="5519533"/>
          </a:xfrm>
        </p:spPr>
        <p:txBody>
          <a:bodyPr>
            <a:normAutofit/>
          </a:bodyPr>
          <a:lstStyle/>
          <a:p>
            <a:r>
              <a:rPr lang="es-CO" u="sng" dirty="0"/>
              <a:t>Recibe:</a:t>
            </a:r>
            <a:r>
              <a:rPr lang="es-CO" dirty="0"/>
              <a:t> m, n, vector de costos, matriz de listas de subconjuntos, cantidad de generaciones, numero de hijos, probabilidad de mutación, temperatura inicial, temperatura final, índice de enfriamiento y un índice de cuantas veces se va a realizar la búsqueda con cada temperatura (Long).</a:t>
            </a:r>
          </a:p>
          <a:p>
            <a:r>
              <a:rPr lang="es-CO" u="sng" dirty="0"/>
              <a:t>Procedimiento:</a:t>
            </a:r>
          </a:p>
          <a:p>
            <a:pPr marL="457200" indent="-457200">
              <a:buFont typeface="+mj-lt"/>
              <a:buAutoNum type="arabicPeriod"/>
            </a:pPr>
            <a:r>
              <a:rPr lang="es-CO" dirty="0"/>
              <a:t>Inicialización listas: población_inicial_S y población_inicial_Z</a:t>
            </a:r>
          </a:p>
          <a:p>
            <a:pPr marL="457200" indent="-457200">
              <a:buFont typeface="+mj-lt"/>
              <a:buAutoNum type="arabicPeriod"/>
            </a:pPr>
            <a:r>
              <a:rPr lang="es-CO" dirty="0"/>
              <a:t>Población inicial </a:t>
            </a:r>
            <a:r>
              <a:rPr lang="es-CO" dirty="0">
                <a:sym typeface="Wingdings" panose="05000000000000000000" pitchFamily="2" charset="2"/>
              </a:rPr>
              <a:t> 100 generada con el algoritmo con ruido</a:t>
            </a:r>
          </a:p>
          <a:p>
            <a:pPr lvl="2">
              <a:buFont typeface="Wingdings" panose="05000000000000000000" pitchFamily="2" charset="2"/>
              <a:buChar char="§"/>
            </a:pPr>
            <a:r>
              <a:rPr lang="es-CO" sz="2200" dirty="0">
                <a:sym typeface="Wingdings" panose="05000000000000000000" pitchFamily="2" charset="2"/>
              </a:rPr>
              <a:t> Ruido aleatorio del 0 al 9</a:t>
            </a:r>
          </a:p>
          <a:p>
            <a:pPr lvl="2">
              <a:buFont typeface="Wingdings" panose="05000000000000000000" pitchFamily="2" charset="2"/>
              <a:buChar char="§"/>
            </a:pPr>
            <a:r>
              <a:rPr lang="es-CO" sz="2200" dirty="0">
                <a:sym typeface="Wingdings" panose="05000000000000000000" pitchFamily="2" charset="2"/>
              </a:rPr>
              <a:t> El método del ruido recibe </a:t>
            </a:r>
            <a:r>
              <a:rPr lang="pt-BR" sz="2200" dirty="0">
                <a:sym typeface="Wingdings" panose="05000000000000000000" pitchFamily="2" charset="2"/>
              </a:rPr>
              <a:t>m, n, </a:t>
            </a:r>
            <a:r>
              <a:rPr lang="es-CO" sz="2200" dirty="0">
                <a:sym typeface="Wingdings" panose="05000000000000000000" pitchFamily="2" charset="2"/>
              </a:rPr>
              <a:t>vector de costos, matriz de listas de subconjuntos, y ruido.</a:t>
            </a:r>
            <a:r>
              <a:rPr lang="pt-BR" sz="2200" dirty="0">
                <a:sym typeface="Wingdings" panose="05000000000000000000" pitchFamily="2" charset="2"/>
              </a:rPr>
              <a:t> </a:t>
            </a:r>
            <a:r>
              <a:rPr lang="es-CO" sz="2200" dirty="0">
                <a:sym typeface="Wingdings" panose="05000000000000000000" pitchFamily="2" charset="2"/>
              </a:rPr>
              <a:t>Dentro del método se genera un ruido aleatorio entre 0 y el ruido que se le paso, y se le suma también un ruido aleatorio uniforme entre 0 y 1. obteniendo así para cada costo un ruido tipo </a:t>
            </a:r>
            <a:r>
              <a:rPr lang="es-CO" sz="2200" dirty="0" err="1">
                <a:sym typeface="Wingdings" panose="05000000000000000000" pitchFamily="2" charset="2"/>
              </a:rPr>
              <a:t>double</a:t>
            </a:r>
            <a:r>
              <a:rPr lang="es-CO" sz="2200" dirty="0">
                <a:sym typeface="Wingdings" panose="05000000000000000000" pitchFamily="2" charset="2"/>
              </a:rPr>
              <a:t> diferente.</a:t>
            </a:r>
          </a:p>
          <a:p>
            <a:pPr marL="457200" indent="-457200">
              <a:buFont typeface="+mj-lt"/>
              <a:buAutoNum type="arabicPeriod"/>
            </a:pPr>
            <a:r>
              <a:rPr lang="es-CO" dirty="0">
                <a:sym typeface="Wingdings" panose="05000000000000000000" pitchFamily="2" charset="2"/>
              </a:rPr>
              <a:t>La solución la agrego a las listas </a:t>
            </a:r>
            <a:r>
              <a:rPr lang="es-CO" dirty="0"/>
              <a:t>población_inicial_Z y población_inicial_S. La primera lista va a contener 100 costos de las 100 soluciones obtenidas con el método del ruido. Y la segunda lista va a contener 100 listas de subconjuntos seleccionados en cada solución obtenida con el método del ruido.</a:t>
            </a:r>
            <a:endParaRPr lang="es-CO" dirty="0">
              <a:sym typeface="Wingdings" panose="05000000000000000000" pitchFamily="2" charset="2"/>
            </a:endParaRPr>
          </a:p>
        </p:txBody>
      </p:sp>
      <p:sp>
        <p:nvSpPr>
          <p:cNvPr id="5" name="Marcador de contenido 2">
            <a:extLst>
              <a:ext uri="{FF2B5EF4-FFF2-40B4-BE49-F238E27FC236}">
                <a16:creationId xmlns:a16="http://schemas.microsoft.com/office/drawing/2014/main" id="{C9A1051D-A930-45AF-8C11-49F2B0176EFB}"/>
              </a:ext>
            </a:extLst>
          </p:cNvPr>
          <p:cNvSpPr txBox="1">
            <a:spLocks/>
          </p:cNvSpPr>
          <p:nvPr/>
        </p:nvSpPr>
        <p:spPr>
          <a:xfrm>
            <a:off x="-722245" y="1192693"/>
            <a:ext cx="11330609" cy="5519533"/>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endParaRPr lang="es-CO" sz="2100" dirty="0"/>
          </a:p>
        </p:txBody>
      </p:sp>
      <p:pic>
        <p:nvPicPr>
          <p:cNvPr id="6" name="Imagen 5">
            <a:extLst>
              <a:ext uri="{FF2B5EF4-FFF2-40B4-BE49-F238E27FC236}">
                <a16:creationId xmlns:a16="http://schemas.microsoft.com/office/drawing/2014/main" id="{D174399A-2A3B-470D-B9C8-D1D182B83F70}"/>
              </a:ext>
            </a:extLst>
          </p:cNvPr>
          <p:cNvPicPr>
            <a:picLocks noChangeAspect="1"/>
          </p:cNvPicPr>
          <p:nvPr/>
        </p:nvPicPr>
        <p:blipFill>
          <a:blip r:embed="rId2"/>
          <a:stretch>
            <a:fillRect/>
          </a:stretch>
        </p:blipFill>
        <p:spPr>
          <a:xfrm>
            <a:off x="3286898" y="4610709"/>
            <a:ext cx="5963120" cy="286833"/>
          </a:xfrm>
          <a:prstGeom prst="rect">
            <a:avLst/>
          </a:prstGeom>
        </p:spPr>
      </p:pic>
    </p:spTree>
    <p:extLst>
      <p:ext uri="{BB962C8B-B14F-4D97-AF65-F5344CB8AC3E}">
        <p14:creationId xmlns:p14="http://schemas.microsoft.com/office/powerpoint/2010/main" val="699078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F976D3-DA00-4467-BD0A-E4FA378ED4A7}"/>
              </a:ext>
            </a:extLst>
          </p:cNvPr>
          <p:cNvSpPr>
            <a:spLocks noGrp="1"/>
          </p:cNvSpPr>
          <p:nvPr>
            <p:ph type="title"/>
          </p:nvPr>
        </p:nvSpPr>
        <p:spPr>
          <a:xfrm>
            <a:off x="1037378" y="145773"/>
            <a:ext cx="10836567" cy="578591"/>
          </a:xfrm>
        </p:spPr>
        <p:txBody>
          <a:bodyPr>
            <a:normAutofit fontScale="90000"/>
          </a:bodyPr>
          <a:lstStyle/>
          <a:p>
            <a:pPr algn="ctr"/>
            <a:r>
              <a:rPr lang="es-CO" dirty="0"/>
              <a:t>Algoritmo genético hibrido</a:t>
            </a:r>
          </a:p>
        </p:txBody>
      </p:sp>
      <p:sp>
        <p:nvSpPr>
          <p:cNvPr id="3" name="Marcador de contenido 2">
            <a:extLst>
              <a:ext uri="{FF2B5EF4-FFF2-40B4-BE49-F238E27FC236}">
                <a16:creationId xmlns:a16="http://schemas.microsoft.com/office/drawing/2014/main" id="{BEE53FCA-5982-47BD-9077-6740DACAEFED}"/>
              </a:ext>
            </a:extLst>
          </p:cNvPr>
          <p:cNvSpPr>
            <a:spLocks noGrp="1"/>
          </p:cNvSpPr>
          <p:nvPr>
            <p:ph idx="1"/>
          </p:nvPr>
        </p:nvSpPr>
        <p:spPr>
          <a:xfrm>
            <a:off x="790356" y="854763"/>
            <a:ext cx="11330609" cy="5519533"/>
          </a:xfrm>
        </p:spPr>
        <p:txBody>
          <a:bodyPr>
            <a:normAutofit/>
          </a:bodyPr>
          <a:lstStyle/>
          <a:p>
            <a:pPr marL="457200" indent="-457200">
              <a:buFont typeface="+mj-lt"/>
              <a:buAutoNum type="arabicPeriod" startAt="4"/>
            </a:pPr>
            <a:r>
              <a:rPr lang="es-CO" dirty="0">
                <a:sym typeface="Wingdings" panose="05000000000000000000" pitchFamily="2" charset="2"/>
              </a:rPr>
              <a:t>Se hace un ciclo hasta alcanzar la cantidad de generaciones </a:t>
            </a:r>
          </a:p>
          <a:p>
            <a:pPr marL="630936" lvl="1" indent="-457200">
              <a:buFont typeface="Wingdings" panose="05000000000000000000" pitchFamily="2" charset="2"/>
              <a:buChar char="§"/>
            </a:pPr>
            <a:r>
              <a:rPr lang="es-CO" sz="2200" dirty="0">
                <a:sym typeface="Wingdings" panose="05000000000000000000" pitchFamily="2" charset="2"/>
              </a:rPr>
              <a:t>Se inicializan las listas </a:t>
            </a:r>
            <a:r>
              <a:rPr lang="es-CO" sz="2200" dirty="0" err="1">
                <a:sym typeface="Wingdings" panose="05000000000000000000" pitchFamily="2" charset="2"/>
              </a:rPr>
              <a:t>hZ</a:t>
            </a:r>
            <a:r>
              <a:rPr lang="es-CO" sz="2200" dirty="0">
                <a:sym typeface="Wingdings" panose="05000000000000000000" pitchFamily="2" charset="2"/>
              </a:rPr>
              <a:t> y </a:t>
            </a:r>
            <a:r>
              <a:rPr lang="es-CO" sz="2200" dirty="0" err="1">
                <a:sym typeface="Wingdings" panose="05000000000000000000" pitchFamily="2" charset="2"/>
              </a:rPr>
              <a:t>hS</a:t>
            </a:r>
            <a:endParaRPr lang="es-CO" sz="2200" dirty="0">
              <a:sym typeface="Wingdings" panose="05000000000000000000" pitchFamily="2" charset="2"/>
            </a:endParaRPr>
          </a:p>
          <a:p>
            <a:pPr marL="630936" lvl="1" indent="-457200">
              <a:buFont typeface="Wingdings" panose="05000000000000000000" pitchFamily="2" charset="2"/>
              <a:buChar char="§"/>
            </a:pPr>
            <a:r>
              <a:rPr lang="es-CO" sz="2200" dirty="0">
                <a:sym typeface="Wingdings" panose="05000000000000000000" pitchFamily="2" charset="2"/>
              </a:rPr>
              <a:t>Se hace un ciclo hasta alcanzar la cantidad de hijos</a:t>
            </a:r>
          </a:p>
          <a:p>
            <a:pPr marL="813816" lvl="2" indent="-457200">
              <a:buFont typeface="Courier New" panose="02070309020205020404" pitchFamily="49" charset="0"/>
              <a:buChar char="o"/>
            </a:pPr>
            <a:r>
              <a:rPr lang="es-CO" sz="1800" dirty="0">
                <a:sym typeface="Wingdings" panose="05000000000000000000" pitchFamily="2" charset="2"/>
              </a:rPr>
              <a:t> </a:t>
            </a:r>
            <a:r>
              <a:rPr lang="es-CO" sz="2000" dirty="0">
                <a:sym typeface="Wingdings" panose="05000000000000000000" pitchFamily="2" charset="2"/>
              </a:rPr>
              <a:t>Elección del padre y la madre  algoritmo de selección</a:t>
            </a:r>
          </a:p>
          <a:p>
            <a:pPr marL="813816" lvl="2" indent="-457200">
              <a:buFont typeface="Courier New" panose="02070309020205020404" pitchFamily="49" charset="0"/>
              <a:buChar char="o"/>
            </a:pPr>
            <a:r>
              <a:rPr lang="es-CO" sz="2000" dirty="0">
                <a:sym typeface="Wingdings" panose="05000000000000000000" pitchFamily="2" charset="2"/>
              </a:rPr>
              <a:t> Generación del hijo  algoritmo de cruce</a:t>
            </a:r>
          </a:p>
          <a:p>
            <a:pPr marL="813816" lvl="2" indent="-457200">
              <a:buFont typeface="Courier New" panose="02070309020205020404" pitchFamily="49" charset="0"/>
              <a:buChar char="o"/>
            </a:pPr>
            <a:r>
              <a:rPr lang="es-CO" sz="2000" dirty="0">
                <a:sym typeface="Wingdings" panose="05000000000000000000" pitchFamily="2" charset="2"/>
              </a:rPr>
              <a:t> Se genera un numero aleatorio y si es menor que la probabilidad de mutación entonces se le realiza una mutación al hijo anteriormente obtenido  algoritmo de mutación</a:t>
            </a:r>
          </a:p>
          <a:p>
            <a:pPr marL="813816" lvl="2" indent="-457200">
              <a:buFont typeface="Courier New" panose="02070309020205020404" pitchFamily="49" charset="0"/>
              <a:buChar char="o"/>
            </a:pPr>
            <a:r>
              <a:rPr lang="es-CO" sz="2000" dirty="0">
                <a:sym typeface="Wingdings" panose="05000000000000000000" pitchFamily="2" charset="2"/>
              </a:rPr>
              <a:t> Se genera un hijo que sea factible  recocido simulado</a:t>
            </a:r>
          </a:p>
          <a:p>
            <a:pPr marL="813816" lvl="2" indent="-457200">
              <a:buFont typeface="Courier New" panose="02070309020205020404" pitchFamily="49" charset="0"/>
              <a:buChar char="o"/>
            </a:pPr>
            <a:r>
              <a:rPr lang="es-CO" sz="2000" dirty="0">
                <a:sym typeface="Wingdings" panose="05000000000000000000" pitchFamily="2" charset="2"/>
              </a:rPr>
              <a:t> Se agrega el costo de el nuevo hijo factible a la lista </a:t>
            </a:r>
            <a:r>
              <a:rPr lang="es-CO" sz="2000" dirty="0" err="1">
                <a:sym typeface="Wingdings" panose="05000000000000000000" pitchFamily="2" charset="2"/>
              </a:rPr>
              <a:t>hZ</a:t>
            </a:r>
            <a:r>
              <a:rPr lang="es-CO" sz="2000" dirty="0">
                <a:sym typeface="Wingdings" panose="05000000000000000000" pitchFamily="2" charset="2"/>
              </a:rPr>
              <a:t> y los subconjuntos seleccionados de ese hijo factible se agregan a la lista </a:t>
            </a:r>
            <a:r>
              <a:rPr lang="es-CO" sz="2000" dirty="0" err="1">
                <a:sym typeface="Wingdings" panose="05000000000000000000" pitchFamily="2" charset="2"/>
              </a:rPr>
              <a:t>hS</a:t>
            </a:r>
            <a:endParaRPr lang="es-CO" sz="2000" dirty="0">
              <a:sym typeface="Wingdings" panose="05000000000000000000" pitchFamily="2" charset="2"/>
            </a:endParaRPr>
          </a:p>
          <a:p>
            <a:pPr marL="630936" lvl="1" indent="-457200">
              <a:buFont typeface="Wingdings" panose="05000000000000000000" pitchFamily="2" charset="2"/>
              <a:buChar char="§"/>
            </a:pPr>
            <a:r>
              <a:rPr lang="es-CO" sz="2200" dirty="0">
                <a:sym typeface="Wingdings" panose="05000000000000000000" pitchFamily="2" charset="2"/>
              </a:rPr>
              <a:t>Se actualiza la población inicial  actualización</a:t>
            </a:r>
          </a:p>
          <a:p>
            <a:pPr marL="457200" indent="-457200">
              <a:buFont typeface="+mj-lt"/>
              <a:buAutoNum type="arabicPeriod" startAt="4"/>
            </a:pPr>
            <a:r>
              <a:rPr lang="es-CO" dirty="0">
                <a:sym typeface="Wingdings" panose="05000000000000000000" pitchFamily="2" charset="2"/>
              </a:rPr>
              <a:t>Se elige la mejor solución  la solución de menor costo en la lista población_inicial_Z</a:t>
            </a:r>
          </a:p>
          <a:p>
            <a:pPr marL="457200" indent="-457200">
              <a:buFont typeface="+mj-lt"/>
              <a:buAutoNum type="arabicPeriod" startAt="4"/>
            </a:pPr>
            <a:r>
              <a:rPr lang="es-CO" dirty="0">
                <a:sym typeface="Wingdings" panose="05000000000000000000" pitchFamily="2" charset="2"/>
              </a:rPr>
              <a:t>Se retorna el costo de la mejor solución y su lista de subconjuntos seleccionados asociados</a:t>
            </a:r>
          </a:p>
        </p:txBody>
      </p:sp>
      <p:sp>
        <p:nvSpPr>
          <p:cNvPr id="5" name="Marcador de contenido 2">
            <a:extLst>
              <a:ext uri="{FF2B5EF4-FFF2-40B4-BE49-F238E27FC236}">
                <a16:creationId xmlns:a16="http://schemas.microsoft.com/office/drawing/2014/main" id="{C9A1051D-A930-45AF-8C11-49F2B0176EFB}"/>
              </a:ext>
            </a:extLst>
          </p:cNvPr>
          <p:cNvSpPr txBox="1">
            <a:spLocks/>
          </p:cNvSpPr>
          <p:nvPr/>
        </p:nvSpPr>
        <p:spPr>
          <a:xfrm>
            <a:off x="-722245" y="1192693"/>
            <a:ext cx="11330609" cy="5519533"/>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endParaRPr lang="es-CO" sz="2100" dirty="0"/>
          </a:p>
        </p:txBody>
      </p:sp>
    </p:spTree>
    <p:extLst>
      <p:ext uri="{BB962C8B-B14F-4D97-AF65-F5344CB8AC3E}">
        <p14:creationId xmlns:p14="http://schemas.microsoft.com/office/powerpoint/2010/main" val="807860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F976D3-DA00-4467-BD0A-E4FA378ED4A7}"/>
              </a:ext>
            </a:extLst>
          </p:cNvPr>
          <p:cNvSpPr>
            <a:spLocks noGrp="1"/>
          </p:cNvSpPr>
          <p:nvPr>
            <p:ph type="title"/>
          </p:nvPr>
        </p:nvSpPr>
        <p:spPr>
          <a:xfrm>
            <a:off x="1037378" y="145773"/>
            <a:ext cx="10836567" cy="578591"/>
          </a:xfrm>
        </p:spPr>
        <p:txBody>
          <a:bodyPr>
            <a:normAutofit fontScale="90000"/>
          </a:bodyPr>
          <a:lstStyle/>
          <a:p>
            <a:pPr algn="ctr"/>
            <a:r>
              <a:rPr lang="es-CO" dirty="0"/>
              <a:t>Selección por ruleta</a:t>
            </a:r>
          </a:p>
        </p:txBody>
      </p:sp>
      <p:sp>
        <p:nvSpPr>
          <p:cNvPr id="3" name="Marcador de contenido 2">
            <a:extLst>
              <a:ext uri="{FF2B5EF4-FFF2-40B4-BE49-F238E27FC236}">
                <a16:creationId xmlns:a16="http://schemas.microsoft.com/office/drawing/2014/main" id="{BEE53FCA-5982-47BD-9077-6740DACAEFED}"/>
              </a:ext>
            </a:extLst>
          </p:cNvPr>
          <p:cNvSpPr>
            <a:spLocks noGrp="1"/>
          </p:cNvSpPr>
          <p:nvPr>
            <p:ph idx="1"/>
          </p:nvPr>
        </p:nvSpPr>
        <p:spPr>
          <a:xfrm>
            <a:off x="790356" y="854763"/>
            <a:ext cx="11330609" cy="5519533"/>
          </a:xfrm>
        </p:spPr>
        <p:txBody>
          <a:bodyPr>
            <a:normAutofit/>
          </a:bodyPr>
          <a:lstStyle/>
          <a:p>
            <a:pPr lvl="2">
              <a:buFont typeface="Arial" panose="020B0604020202020204" pitchFamily="34" charset="0"/>
              <a:buChar char="•"/>
            </a:pPr>
            <a:endParaRPr lang="es-CO" sz="1600" dirty="0"/>
          </a:p>
          <a:p>
            <a:pPr lvl="2">
              <a:buFont typeface="Arial" panose="020B0604020202020204" pitchFamily="34" charset="0"/>
              <a:buChar char="•"/>
            </a:pPr>
            <a:endParaRPr lang="es-CO" sz="1600" dirty="0"/>
          </a:p>
        </p:txBody>
      </p:sp>
      <p:sp>
        <p:nvSpPr>
          <p:cNvPr id="6" name="Marcador de contenido 2">
            <a:extLst>
              <a:ext uri="{FF2B5EF4-FFF2-40B4-BE49-F238E27FC236}">
                <a16:creationId xmlns:a16="http://schemas.microsoft.com/office/drawing/2014/main" id="{7AB0863A-57BA-4BA6-BA80-487CECD82518}"/>
              </a:ext>
            </a:extLst>
          </p:cNvPr>
          <p:cNvSpPr txBox="1">
            <a:spLocks/>
          </p:cNvSpPr>
          <p:nvPr/>
        </p:nvSpPr>
        <p:spPr>
          <a:xfrm>
            <a:off x="942757" y="1007163"/>
            <a:ext cx="10458888" cy="5519533"/>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es-CO" sz="2000" u="sng" dirty="0"/>
              <a:t>Recibe:</a:t>
            </a:r>
            <a:r>
              <a:rPr lang="es-CO" sz="2000" dirty="0"/>
              <a:t> población_inicial_Z, población_inicial_S</a:t>
            </a:r>
          </a:p>
          <a:p>
            <a:endParaRPr lang="es-CO" sz="2000" dirty="0"/>
          </a:p>
          <a:p>
            <a:r>
              <a:rPr lang="es-CO" sz="2000" u="sng" dirty="0"/>
              <a:t>Procedimiento:</a:t>
            </a:r>
            <a:endParaRPr lang="es-CO" sz="2000" dirty="0"/>
          </a:p>
          <a:p>
            <a:pPr marL="457200" indent="-457200">
              <a:buFont typeface="+mj-lt"/>
              <a:buAutoNum type="arabicPeriod"/>
            </a:pPr>
            <a:r>
              <a:rPr lang="es-CO" sz="2000" dirty="0"/>
              <a:t>Se inicializan las listas </a:t>
            </a:r>
            <a:r>
              <a:rPr lang="es-CO" sz="2000" dirty="0" err="1"/>
              <a:t>población_aux</a:t>
            </a:r>
            <a:r>
              <a:rPr lang="es-CO" sz="2000" dirty="0"/>
              <a:t> y probabilidades</a:t>
            </a:r>
          </a:p>
          <a:p>
            <a:pPr marL="457200" indent="-457200">
              <a:buFont typeface="+mj-lt"/>
              <a:buAutoNum type="arabicPeriod"/>
            </a:pPr>
            <a:r>
              <a:rPr lang="es-CO" sz="2000" dirty="0"/>
              <a:t>Se hace un ciclo recorriendo cada costo en población_inicial_Z</a:t>
            </a:r>
          </a:p>
          <a:p>
            <a:pPr marL="630936" lvl="1" indent="-457200">
              <a:buFont typeface="Wingdings" panose="05000000000000000000" pitchFamily="2" charset="2"/>
              <a:buChar char="§"/>
            </a:pPr>
            <a:r>
              <a:rPr lang="es-CO" sz="2000" dirty="0"/>
              <a:t>Se agrega a la lista </a:t>
            </a:r>
            <a:r>
              <a:rPr lang="es-CO" sz="2000" dirty="0" err="1"/>
              <a:t>población_aux</a:t>
            </a:r>
            <a:r>
              <a:rPr lang="es-CO" sz="2000" dirty="0"/>
              <a:t> el valor 1/i siendo i el costo que esta siendo analizado en el ciclo</a:t>
            </a:r>
          </a:p>
          <a:p>
            <a:pPr marL="457200" indent="-457200">
              <a:buFont typeface="+mj-lt"/>
              <a:buAutoNum type="arabicPeriod"/>
            </a:pPr>
            <a:r>
              <a:rPr lang="es-CO" sz="2000" dirty="0"/>
              <a:t>Se calcula el total </a:t>
            </a:r>
            <a:r>
              <a:rPr lang="es-CO" sz="2000" dirty="0">
                <a:sym typeface="Wingdings" panose="05000000000000000000" pitchFamily="2" charset="2"/>
              </a:rPr>
              <a:t> suma(</a:t>
            </a:r>
            <a:r>
              <a:rPr lang="es-CO" sz="2000" dirty="0" err="1"/>
              <a:t>población_aux</a:t>
            </a:r>
            <a:r>
              <a:rPr lang="es-CO" sz="2000" dirty="0">
                <a:sym typeface="Wingdings" panose="05000000000000000000" pitchFamily="2" charset="2"/>
              </a:rPr>
              <a:t>)</a:t>
            </a:r>
          </a:p>
          <a:p>
            <a:pPr marL="457200" indent="-457200">
              <a:buFont typeface="+mj-lt"/>
              <a:buAutoNum type="arabicPeriod"/>
            </a:pPr>
            <a:r>
              <a:rPr lang="es-CO" sz="2000" dirty="0">
                <a:sym typeface="Wingdings" panose="05000000000000000000" pitchFamily="2" charset="2"/>
              </a:rPr>
              <a:t>Se hace un ciclo recorriendo cada elemento de </a:t>
            </a:r>
            <a:r>
              <a:rPr lang="es-CO" sz="2000" dirty="0" err="1"/>
              <a:t>población_aux</a:t>
            </a:r>
            <a:endParaRPr lang="es-CO" sz="2000" dirty="0"/>
          </a:p>
          <a:p>
            <a:pPr marL="630936" lvl="1" indent="-457200">
              <a:buFont typeface="Wingdings" panose="05000000000000000000" pitchFamily="2" charset="2"/>
              <a:buChar char="§"/>
            </a:pPr>
            <a:r>
              <a:rPr lang="es-CO" sz="2000" dirty="0"/>
              <a:t>Se calcula la probabilidad </a:t>
            </a:r>
            <a:r>
              <a:rPr lang="es-CO" sz="2000" dirty="0">
                <a:sym typeface="Wingdings" panose="05000000000000000000" pitchFamily="2" charset="2"/>
              </a:rPr>
              <a:t> j/total siendo j el elemento que esta siendo analizado en el ciclo</a:t>
            </a:r>
          </a:p>
          <a:p>
            <a:pPr marL="630936" lvl="1" indent="-457200">
              <a:buFont typeface="Wingdings" panose="05000000000000000000" pitchFamily="2" charset="2"/>
              <a:buChar char="§"/>
            </a:pPr>
            <a:r>
              <a:rPr lang="es-CO" sz="2000" dirty="0">
                <a:sym typeface="Wingdings" panose="05000000000000000000" pitchFamily="2" charset="2"/>
              </a:rPr>
              <a:t>Se agrega a la lista de probabilidades esta probabilidad calculada</a:t>
            </a:r>
            <a:endParaRPr lang="es-CO" sz="2000" dirty="0"/>
          </a:p>
          <a:p>
            <a:pPr marL="457200" indent="-457200">
              <a:buFont typeface="+mj-lt"/>
              <a:buAutoNum type="arabicPeriod"/>
            </a:pPr>
            <a:r>
              <a:rPr lang="es-CO" sz="2000" dirty="0"/>
              <a:t>Se generan 2 números aleatorios diferentes que se encuentren entre el min y el max de la lista de probabilidades</a:t>
            </a:r>
          </a:p>
        </p:txBody>
      </p:sp>
    </p:spTree>
    <p:extLst>
      <p:ext uri="{BB962C8B-B14F-4D97-AF65-F5344CB8AC3E}">
        <p14:creationId xmlns:p14="http://schemas.microsoft.com/office/powerpoint/2010/main" val="1673537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F976D3-DA00-4467-BD0A-E4FA378ED4A7}"/>
              </a:ext>
            </a:extLst>
          </p:cNvPr>
          <p:cNvSpPr>
            <a:spLocks noGrp="1"/>
          </p:cNvSpPr>
          <p:nvPr>
            <p:ph type="title"/>
          </p:nvPr>
        </p:nvSpPr>
        <p:spPr>
          <a:xfrm>
            <a:off x="1037378" y="145773"/>
            <a:ext cx="10836567" cy="578591"/>
          </a:xfrm>
        </p:spPr>
        <p:txBody>
          <a:bodyPr>
            <a:normAutofit fontScale="90000"/>
          </a:bodyPr>
          <a:lstStyle/>
          <a:p>
            <a:pPr algn="ctr"/>
            <a:r>
              <a:rPr lang="es-CO" dirty="0"/>
              <a:t>Selección por ruleta</a:t>
            </a:r>
          </a:p>
        </p:txBody>
      </p:sp>
      <p:sp>
        <p:nvSpPr>
          <p:cNvPr id="3" name="Marcador de contenido 2">
            <a:extLst>
              <a:ext uri="{FF2B5EF4-FFF2-40B4-BE49-F238E27FC236}">
                <a16:creationId xmlns:a16="http://schemas.microsoft.com/office/drawing/2014/main" id="{BEE53FCA-5982-47BD-9077-6740DACAEFED}"/>
              </a:ext>
            </a:extLst>
          </p:cNvPr>
          <p:cNvSpPr>
            <a:spLocks noGrp="1"/>
          </p:cNvSpPr>
          <p:nvPr>
            <p:ph idx="1"/>
          </p:nvPr>
        </p:nvSpPr>
        <p:spPr>
          <a:xfrm>
            <a:off x="790356" y="854763"/>
            <a:ext cx="11330609" cy="5519533"/>
          </a:xfrm>
        </p:spPr>
        <p:txBody>
          <a:bodyPr>
            <a:normAutofit/>
          </a:bodyPr>
          <a:lstStyle/>
          <a:p>
            <a:pPr lvl="2">
              <a:buFont typeface="Arial" panose="020B0604020202020204" pitchFamily="34" charset="0"/>
              <a:buChar char="•"/>
            </a:pPr>
            <a:endParaRPr lang="es-CO" sz="1600" dirty="0"/>
          </a:p>
          <a:p>
            <a:pPr lvl="2">
              <a:buFont typeface="Arial" panose="020B0604020202020204" pitchFamily="34" charset="0"/>
              <a:buChar char="•"/>
            </a:pPr>
            <a:endParaRPr lang="es-CO" sz="1600" dirty="0"/>
          </a:p>
        </p:txBody>
      </p:sp>
      <p:sp>
        <p:nvSpPr>
          <p:cNvPr id="5" name="Marcador de contenido 2">
            <a:extLst>
              <a:ext uri="{FF2B5EF4-FFF2-40B4-BE49-F238E27FC236}">
                <a16:creationId xmlns:a16="http://schemas.microsoft.com/office/drawing/2014/main" id="{C9A1051D-A930-45AF-8C11-49F2B0176EFB}"/>
              </a:ext>
            </a:extLst>
          </p:cNvPr>
          <p:cNvSpPr txBox="1">
            <a:spLocks/>
          </p:cNvSpPr>
          <p:nvPr/>
        </p:nvSpPr>
        <p:spPr>
          <a:xfrm>
            <a:off x="-722245" y="1192693"/>
            <a:ext cx="11330609" cy="5519533"/>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endParaRPr lang="es-CO" sz="2100" dirty="0"/>
          </a:p>
        </p:txBody>
      </p:sp>
      <p:sp>
        <p:nvSpPr>
          <p:cNvPr id="6" name="Marcador de contenido 2">
            <a:extLst>
              <a:ext uri="{FF2B5EF4-FFF2-40B4-BE49-F238E27FC236}">
                <a16:creationId xmlns:a16="http://schemas.microsoft.com/office/drawing/2014/main" id="{7AB0863A-57BA-4BA6-BA80-487CECD82518}"/>
              </a:ext>
            </a:extLst>
          </p:cNvPr>
          <p:cNvSpPr txBox="1">
            <a:spLocks/>
          </p:cNvSpPr>
          <p:nvPr/>
        </p:nvSpPr>
        <p:spPr>
          <a:xfrm>
            <a:off x="942757" y="1007163"/>
            <a:ext cx="10189070" cy="5519533"/>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marL="457200" indent="-457200">
              <a:buFont typeface="+mj-lt"/>
              <a:buAutoNum type="arabicPeriod" startAt="6"/>
            </a:pPr>
            <a:r>
              <a:rPr lang="es-CO" sz="2000" dirty="0"/>
              <a:t>Se hace un ciclo en cada elemento de la lista de probabilidades</a:t>
            </a:r>
          </a:p>
          <a:p>
            <a:pPr marL="630936" lvl="1" indent="-457200">
              <a:buFont typeface="Wingdings" panose="05000000000000000000" pitchFamily="2" charset="2"/>
              <a:buChar char="§"/>
            </a:pPr>
            <a:r>
              <a:rPr lang="es-CO" sz="2000" dirty="0"/>
              <a:t>Si la probabilidad que esta siendo analizada en el ciclo es &gt;= a el primer numero aleatorio generado entonces se inicializa la variable s1 con el índice de la lista en el que se encuentra esa probabilidad</a:t>
            </a:r>
          </a:p>
          <a:p>
            <a:pPr marL="630936" lvl="1" indent="-457200">
              <a:buFont typeface="Wingdings" panose="05000000000000000000" pitchFamily="2" charset="2"/>
              <a:buChar char="§"/>
            </a:pPr>
            <a:r>
              <a:rPr lang="es-CO" sz="2000" dirty="0"/>
              <a:t>Si la probabilidad que esta siendo analizada en el ciclo es &gt;= a el segundo numero aleatorio generado y además el índice de esta probabilidad es diferente a s1 entonces se inicializa la variable s2 con el índice de la lista en el que se encuentra esa probabilidad</a:t>
            </a:r>
          </a:p>
          <a:p>
            <a:pPr marL="457200" indent="-457200">
              <a:buFont typeface="+mj-lt"/>
              <a:buAutoNum type="arabicPeriod" startAt="6"/>
            </a:pPr>
            <a:r>
              <a:rPr lang="es-CO" sz="2000" dirty="0"/>
              <a:t>De las listas población_inicial_Z, población_inicial_S se sacan los elementos en la posición s1 y este será el padre. De la misma forma, se sacan los elementos en la posición s2 y este será la madre.</a:t>
            </a:r>
          </a:p>
          <a:p>
            <a:pPr marL="457200" indent="-457200">
              <a:buFont typeface="+mj-lt"/>
              <a:buAutoNum type="arabicPeriod" startAt="6"/>
            </a:pPr>
            <a:r>
              <a:rPr lang="es-CO" sz="2000" dirty="0"/>
              <a:t>Se retornan el costo y la lista de subconjuntos del padre y el costo y la lista </a:t>
            </a:r>
            <a:r>
              <a:rPr lang="es-CO" sz="2000"/>
              <a:t>de subconjuntos </a:t>
            </a:r>
            <a:r>
              <a:rPr lang="es-CO" sz="2000" dirty="0"/>
              <a:t>de la madre</a:t>
            </a:r>
          </a:p>
        </p:txBody>
      </p:sp>
    </p:spTree>
    <p:extLst>
      <p:ext uri="{BB962C8B-B14F-4D97-AF65-F5344CB8AC3E}">
        <p14:creationId xmlns:p14="http://schemas.microsoft.com/office/powerpoint/2010/main" val="631827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F976D3-DA00-4467-BD0A-E4FA378ED4A7}"/>
              </a:ext>
            </a:extLst>
          </p:cNvPr>
          <p:cNvSpPr>
            <a:spLocks noGrp="1"/>
          </p:cNvSpPr>
          <p:nvPr>
            <p:ph type="title"/>
          </p:nvPr>
        </p:nvSpPr>
        <p:spPr>
          <a:xfrm>
            <a:off x="1037378" y="145773"/>
            <a:ext cx="10836567" cy="578591"/>
          </a:xfrm>
        </p:spPr>
        <p:txBody>
          <a:bodyPr>
            <a:normAutofit fontScale="90000"/>
          </a:bodyPr>
          <a:lstStyle/>
          <a:p>
            <a:pPr algn="ctr"/>
            <a:r>
              <a:rPr lang="es-CO" dirty="0"/>
              <a:t>Cruce por </a:t>
            </a:r>
            <a:r>
              <a:rPr lang="es-CO"/>
              <a:t>un punto</a:t>
            </a:r>
            <a:endParaRPr lang="es-CO" dirty="0"/>
          </a:p>
        </p:txBody>
      </p:sp>
      <p:sp>
        <p:nvSpPr>
          <p:cNvPr id="3" name="Marcador de contenido 2">
            <a:extLst>
              <a:ext uri="{FF2B5EF4-FFF2-40B4-BE49-F238E27FC236}">
                <a16:creationId xmlns:a16="http://schemas.microsoft.com/office/drawing/2014/main" id="{BEE53FCA-5982-47BD-9077-6740DACAEFED}"/>
              </a:ext>
            </a:extLst>
          </p:cNvPr>
          <p:cNvSpPr>
            <a:spLocks noGrp="1"/>
          </p:cNvSpPr>
          <p:nvPr>
            <p:ph idx="1"/>
          </p:nvPr>
        </p:nvSpPr>
        <p:spPr>
          <a:xfrm>
            <a:off x="790356" y="854763"/>
            <a:ext cx="11330609" cy="5519533"/>
          </a:xfrm>
        </p:spPr>
        <p:txBody>
          <a:bodyPr>
            <a:normAutofit/>
          </a:bodyPr>
          <a:lstStyle/>
          <a:p>
            <a:r>
              <a:rPr lang="es-CO" sz="2000" u="sng" dirty="0"/>
              <a:t>Recibe:</a:t>
            </a:r>
            <a:r>
              <a:rPr lang="es-CO" sz="2000" dirty="0"/>
              <a:t> Lista de subconjuntos seleccionados del padre (</a:t>
            </a:r>
            <a:r>
              <a:rPr lang="es-CO" sz="2000" dirty="0" err="1"/>
              <a:t>padre_S</a:t>
            </a:r>
            <a:r>
              <a:rPr lang="es-CO" sz="2000" dirty="0"/>
              <a:t>), lista de subconjuntos seleccionados de la madre (</a:t>
            </a:r>
            <a:r>
              <a:rPr lang="es-CO" sz="2000" dirty="0" err="1"/>
              <a:t>madre_S</a:t>
            </a:r>
            <a:r>
              <a:rPr lang="es-CO" sz="2000" dirty="0"/>
              <a:t>), </a:t>
            </a:r>
            <a:r>
              <a:rPr lang="es-CO" sz="2000" dirty="0" err="1"/>
              <a:t>vector_fo</a:t>
            </a:r>
            <a:endParaRPr lang="es-CO" sz="2000" dirty="0"/>
          </a:p>
          <a:p>
            <a:endParaRPr lang="es-CO" sz="2000" dirty="0"/>
          </a:p>
          <a:p>
            <a:r>
              <a:rPr lang="es-CO" sz="2000" u="sng" dirty="0"/>
              <a:t>Procedimiento:</a:t>
            </a:r>
            <a:endParaRPr lang="es-CO" sz="2000" dirty="0"/>
          </a:p>
          <a:p>
            <a:pPr marL="457200" indent="-457200">
              <a:buFont typeface="+mj-lt"/>
              <a:buAutoNum type="arabicPeriod"/>
            </a:pPr>
            <a:r>
              <a:rPr lang="es-CO" sz="2000" dirty="0"/>
              <a:t>Se genera un número aleatorio entre 0 y la longitud de la lista </a:t>
            </a:r>
            <a:r>
              <a:rPr lang="es-CO" sz="2000" dirty="0" err="1"/>
              <a:t>padre_S</a:t>
            </a:r>
            <a:endParaRPr lang="es-CO" sz="2000" dirty="0"/>
          </a:p>
          <a:p>
            <a:pPr marL="457200" indent="-457200">
              <a:buFont typeface="+mj-lt"/>
              <a:buAutoNum type="arabicPeriod"/>
            </a:pPr>
            <a:r>
              <a:rPr lang="es-CO" sz="2000" dirty="0"/>
              <a:t>Se hace una partición tomando los subconjuntos del padre desde 0 hasta la posición dada por el número aleatorio</a:t>
            </a:r>
          </a:p>
          <a:p>
            <a:pPr marL="457200" indent="-457200">
              <a:buFont typeface="+mj-lt"/>
              <a:buAutoNum type="arabicPeriod"/>
            </a:pPr>
            <a:r>
              <a:rPr lang="es-CO" sz="2000" dirty="0"/>
              <a:t>Se hace una partición tomando los subconjuntos de la madre desde la posición dada por el número aleatorio hasta el final de la lista de subconjuntos</a:t>
            </a:r>
          </a:p>
          <a:p>
            <a:pPr marL="457200" indent="-457200">
              <a:buFont typeface="+mj-lt"/>
              <a:buAutoNum type="arabicPeriod"/>
            </a:pPr>
            <a:r>
              <a:rPr lang="es-CO" sz="2000" dirty="0"/>
              <a:t>Se concatenan estas particiones generando así la lista de subconjuntos para el hijo</a:t>
            </a:r>
          </a:p>
          <a:p>
            <a:pPr marL="457200" indent="-457200">
              <a:buFont typeface="+mj-lt"/>
              <a:buAutoNum type="arabicPeriod"/>
            </a:pPr>
            <a:r>
              <a:rPr lang="es-CO" sz="2000" dirty="0"/>
              <a:t>Se calcula el costo de este nuevo hijo</a:t>
            </a:r>
          </a:p>
          <a:p>
            <a:pPr marL="457200" indent="-457200">
              <a:buFont typeface="+mj-lt"/>
              <a:buAutoNum type="arabicPeriod"/>
            </a:pPr>
            <a:r>
              <a:rPr lang="es-CO" sz="2000" dirty="0"/>
              <a:t>Se retorna el costo y la lista de subconjuntos del hijo</a:t>
            </a:r>
          </a:p>
        </p:txBody>
      </p:sp>
      <p:sp>
        <p:nvSpPr>
          <p:cNvPr id="5" name="Marcador de contenido 2">
            <a:extLst>
              <a:ext uri="{FF2B5EF4-FFF2-40B4-BE49-F238E27FC236}">
                <a16:creationId xmlns:a16="http://schemas.microsoft.com/office/drawing/2014/main" id="{C9A1051D-A930-45AF-8C11-49F2B0176EFB}"/>
              </a:ext>
            </a:extLst>
          </p:cNvPr>
          <p:cNvSpPr txBox="1">
            <a:spLocks/>
          </p:cNvSpPr>
          <p:nvPr/>
        </p:nvSpPr>
        <p:spPr>
          <a:xfrm>
            <a:off x="-722245" y="1192693"/>
            <a:ext cx="11330609" cy="5519533"/>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endParaRPr lang="es-CO" sz="2100" dirty="0"/>
          </a:p>
        </p:txBody>
      </p:sp>
    </p:spTree>
    <p:extLst>
      <p:ext uri="{BB962C8B-B14F-4D97-AF65-F5344CB8AC3E}">
        <p14:creationId xmlns:p14="http://schemas.microsoft.com/office/powerpoint/2010/main" val="2126784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F976D3-DA00-4467-BD0A-E4FA378ED4A7}"/>
              </a:ext>
            </a:extLst>
          </p:cNvPr>
          <p:cNvSpPr>
            <a:spLocks noGrp="1"/>
          </p:cNvSpPr>
          <p:nvPr>
            <p:ph type="title"/>
          </p:nvPr>
        </p:nvSpPr>
        <p:spPr>
          <a:xfrm>
            <a:off x="1037378" y="145773"/>
            <a:ext cx="10836567" cy="578591"/>
          </a:xfrm>
        </p:spPr>
        <p:txBody>
          <a:bodyPr>
            <a:normAutofit fontScale="90000"/>
          </a:bodyPr>
          <a:lstStyle/>
          <a:p>
            <a:pPr algn="ctr"/>
            <a:r>
              <a:rPr lang="es-CO" dirty="0" err="1"/>
              <a:t>muTACIÓN</a:t>
            </a:r>
            <a:endParaRPr lang="es-CO" dirty="0"/>
          </a:p>
        </p:txBody>
      </p:sp>
      <p:sp>
        <p:nvSpPr>
          <p:cNvPr id="3" name="Marcador de contenido 2">
            <a:extLst>
              <a:ext uri="{FF2B5EF4-FFF2-40B4-BE49-F238E27FC236}">
                <a16:creationId xmlns:a16="http://schemas.microsoft.com/office/drawing/2014/main" id="{BEE53FCA-5982-47BD-9077-6740DACAEFED}"/>
              </a:ext>
            </a:extLst>
          </p:cNvPr>
          <p:cNvSpPr>
            <a:spLocks noGrp="1"/>
          </p:cNvSpPr>
          <p:nvPr>
            <p:ph idx="1"/>
          </p:nvPr>
        </p:nvSpPr>
        <p:spPr>
          <a:xfrm>
            <a:off x="790356" y="854763"/>
            <a:ext cx="11330609" cy="5519533"/>
          </a:xfrm>
        </p:spPr>
        <p:txBody>
          <a:bodyPr>
            <a:normAutofit fontScale="92500"/>
          </a:bodyPr>
          <a:lstStyle/>
          <a:p>
            <a:r>
              <a:rPr lang="es-CO" u="sng" dirty="0"/>
              <a:t>Recibe:</a:t>
            </a:r>
            <a:r>
              <a:rPr lang="es-CO" dirty="0"/>
              <a:t> Lista de subconjuntos seleccionados del hijo (</a:t>
            </a:r>
            <a:r>
              <a:rPr lang="es-CO" dirty="0" err="1"/>
              <a:t>hijo_S</a:t>
            </a:r>
            <a:r>
              <a:rPr lang="es-CO" dirty="0"/>
              <a:t>), </a:t>
            </a:r>
            <a:r>
              <a:rPr lang="es-CO" dirty="0" err="1"/>
              <a:t>vector_fo</a:t>
            </a:r>
            <a:r>
              <a:rPr lang="es-CO" dirty="0"/>
              <a:t> y matriz de listas de subconjuntos</a:t>
            </a:r>
          </a:p>
          <a:p>
            <a:endParaRPr lang="es-CO" dirty="0"/>
          </a:p>
          <a:p>
            <a:r>
              <a:rPr lang="es-CO" u="sng" dirty="0"/>
              <a:t>Procedimiento:</a:t>
            </a:r>
            <a:endParaRPr lang="es-CO" dirty="0"/>
          </a:p>
          <a:p>
            <a:pPr marL="457200" indent="-457200">
              <a:buFont typeface="+mj-lt"/>
              <a:buAutoNum type="arabicPeriod"/>
            </a:pPr>
            <a:r>
              <a:rPr lang="es-CO" dirty="0"/>
              <a:t>Se genera un número aleatorio entre 0 y la longitud de la lista </a:t>
            </a:r>
            <a:r>
              <a:rPr lang="es-CO" dirty="0" err="1"/>
              <a:t>hijo_S</a:t>
            </a:r>
            <a:r>
              <a:rPr lang="es-CO" dirty="0"/>
              <a:t>. Este número va a hacer referencia a la posición del subconjunto que se va a modificar en el hijo (el gen mutado)</a:t>
            </a:r>
          </a:p>
          <a:p>
            <a:pPr marL="457200" indent="-457200">
              <a:buFont typeface="+mj-lt"/>
              <a:buAutoNum type="arabicPeriod"/>
            </a:pPr>
            <a:r>
              <a:rPr lang="es-CO" dirty="0"/>
              <a:t>Se hace un ciclo recorriendo la matriz de listas de subconjuntos</a:t>
            </a:r>
          </a:p>
          <a:p>
            <a:pPr marL="630936" lvl="1" indent="-457200">
              <a:buFont typeface="Wingdings" panose="05000000000000000000" pitchFamily="2" charset="2"/>
              <a:buChar char="§"/>
            </a:pPr>
            <a:r>
              <a:rPr lang="es-CO" sz="2200" dirty="0"/>
              <a:t>Se escoge el primer subconjunto de cada lista de subconjuntos</a:t>
            </a:r>
          </a:p>
          <a:p>
            <a:pPr marL="630936" lvl="1" indent="-457200">
              <a:buFont typeface="Wingdings" panose="05000000000000000000" pitchFamily="2" charset="2"/>
              <a:buChar char="§"/>
            </a:pPr>
            <a:r>
              <a:rPr lang="es-CO" sz="2200" dirty="0"/>
              <a:t>Se analiza si este subconjunto y se encuentra en la lista </a:t>
            </a:r>
            <a:r>
              <a:rPr lang="es-CO" sz="2200" dirty="0" err="1"/>
              <a:t>hijo_S</a:t>
            </a:r>
            <a:r>
              <a:rPr lang="es-CO" sz="2200" dirty="0"/>
              <a:t>, de ser así, se sigue buscando. En caso contrario, es decir, que el subconjunto analizado no este en </a:t>
            </a:r>
            <a:r>
              <a:rPr lang="es-CO" sz="2200" dirty="0" err="1"/>
              <a:t>hijo_S</a:t>
            </a:r>
            <a:endParaRPr lang="es-CO" sz="2200" dirty="0"/>
          </a:p>
          <a:p>
            <a:pPr marL="813816" lvl="2" indent="-457200">
              <a:buFont typeface="Courier New" panose="02070309020205020404" pitchFamily="49" charset="0"/>
              <a:buChar char="o"/>
            </a:pPr>
            <a:r>
              <a:rPr lang="es-CO" sz="2000" dirty="0"/>
              <a:t>Se reemplaza el subconjunto en la posición dada por el número aleatorio, por el nuevo subconjunto encontrado y se interrumpe el ciclo para no seguir con la búsqueda </a:t>
            </a:r>
          </a:p>
          <a:p>
            <a:pPr marL="457200" indent="-457200">
              <a:buFont typeface="+mj-lt"/>
              <a:buAutoNum type="arabicPeriod"/>
            </a:pPr>
            <a:r>
              <a:rPr lang="es-CO" dirty="0"/>
              <a:t>Se ordena la lista </a:t>
            </a:r>
            <a:r>
              <a:rPr lang="es-CO" dirty="0" err="1"/>
              <a:t>hijo_S</a:t>
            </a:r>
            <a:endParaRPr lang="es-CO" dirty="0"/>
          </a:p>
          <a:p>
            <a:pPr marL="457200" indent="-457200">
              <a:buFont typeface="+mj-lt"/>
              <a:buAutoNum type="arabicPeriod"/>
            </a:pPr>
            <a:r>
              <a:rPr lang="es-CO" dirty="0"/>
              <a:t>Se halla el costo asociado a la nueva lista de subconjuntos </a:t>
            </a:r>
            <a:r>
              <a:rPr lang="es-CO" dirty="0" err="1"/>
              <a:t>hijo_S</a:t>
            </a:r>
            <a:endParaRPr lang="es-CO" dirty="0"/>
          </a:p>
          <a:p>
            <a:pPr marL="457200" indent="-457200">
              <a:buFont typeface="+mj-lt"/>
              <a:buAutoNum type="arabicPeriod"/>
            </a:pPr>
            <a:r>
              <a:rPr lang="es-CO" dirty="0"/>
              <a:t>Se retorna el costo y la lista de subconjuntos </a:t>
            </a:r>
            <a:r>
              <a:rPr lang="es-CO" dirty="0" err="1"/>
              <a:t>hijo_S</a:t>
            </a:r>
            <a:endParaRPr lang="es-CO" dirty="0"/>
          </a:p>
          <a:p>
            <a:pPr marL="457200" indent="-457200">
              <a:buFont typeface="+mj-lt"/>
              <a:buAutoNum type="arabicPeriod"/>
            </a:pPr>
            <a:endParaRPr lang="es-CO" sz="2000" dirty="0"/>
          </a:p>
          <a:p>
            <a:pPr marL="630936" lvl="1" indent="-457200">
              <a:buFont typeface="Wingdings" panose="05000000000000000000" pitchFamily="2" charset="2"/>
              <a:buChar char="§"/>
            </a:pPr>
            <a:endParaRPr lang="es-CO" sz="2000" dirty="0"/>
          </a:p>
          <a:p>
            <a:pPr marL="457200" indent="-457200">
              <a:buFont typeface="+mj-lt"/>
              <a:buAutoNum type="arabicPeriod"/>
            </a:pPr>
            <a:endParaRPr lang="es-CO" dirty="0"/>
          </a:p>
        </p:txBody>
      </p:sp>
      <p:sp>
        <p:nvSpPr>
          <p:cNvPr id="5" name="Marcador de contenido 2">
            <a:extLst>
              <a:ext uri="{FF2B5EF4-FFF2-40B4-BE49-F238E27FC236}">
                <a16:creationId xmlns:a16="http://schemas.microsoft.com/office/drawing/2014/main" id="{C9A1051D-A930-45AF-8C11-49F2B0176EFB}"/>
              </a:ext>
            </a:extLst>
          </p:cNvPr>
          <p:cNvSpPr txBox="1">
            <a:spLocks/>
          </p:cNvSpPr>
          <p:nvPr/>
        </p:nvSpPr>
        <p:spPr>
          <a:xfrm>
            <a:off x="-722245" y="1192693"/>
            <a:ext cx="11330609" cy="5519533"/>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endParaRPr lang="es-CO" sz="2100" dirty="0"/>
          </a:p>
        </p:txBody>
      </p:sp>
    </p:spTree>
    <p:extLst>
      <p:ext uri="{BB962C8B-B14F-4D97-AF65-F5344CB8AC3E}">
        <p14:creationId xmlns:p14="http://schemas.microsoft.com/office/powerpoint/2010/main" val="754457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F976D3-DA00-4467-BD0A-E4FA378ED4A7}"/>
              </a:ext>
            </a:extLst>
          </p:cNvPr>
          <p:cNvSpPr>
            <a:spLocks noGrp="1"/>
          </p:cNvSpPr>
          <p:nvPr>
            <p:ph type="title"/>
          </p:nvPr>
        </p:nvSpPr>
        <p:spPr>
          <a:xfrm>
            <a:off x="1037378" y="145773"/>
            <a:ext cx="10836567" cy="578591"/>
          </a:xfrm>
        </p:spPr>
        <p:txBody>
          <a:bodyPr>
            <a:normAutofit fontScale="90000"/>
          </a:bodyPr>
          <a:lstStyle/>
          <a:p>
            <a:pPr algn="ctr"/>
            <a:r>
              <a:rPr lang="es-CO" dirty="0"/>
              <a:t>Recocido Simulado</a:t>
            </a:r>
          </a:p>
        </p:txBody>
      </p:sp>
      <p:sp>
        <p:nvSpPr>
          <p:cNvPr id="3" name="Marcador de contenido 2">
            <a:extLst>
              <a:ext uri="{FF2B5EF4-FFF2-40B4-BE49-F238E27FC236}">
                <a16:creationId xmlns:a16="http://schemas.microsoft.com/office/drawing/2014/main" id="{BEE53FCA-5982-47BD-9077-6740DACAEFED}"/>
              </a:ext>
            </a:extLst>
          </p:cNvPr>
          <p:cNvSpPr>
            <a:spLocks noGrp="1"/>
          </p:cNvSpPr>
          <p:nvPr>
            <p:ph idx="1"/>
          </p:nvPr>
        </p:nvSpPr>
        <p:spPr>
          <a:xfrm>
            <a:off x="790356" y="854763"/>
            <a:ext cx="11330609" cy="5519533"/>
          </a:xfrm>
        </p:spPr>
        <p:txBody>
          <a:bodyPr>
            <a:normAutofit lnSpcReduction="10000"/>
          </a:bodyPr>
          <a:lstStyle/>
          <a:p>
            <a:r>
              <a:rPr lang="es-CO" dirty="0"/>
              <a:t>Este método recibe el vector de costos, la matriz de listas de subconjuntos, una temperatura inicial, una temperatura final, un índice de enfriamiento, un índice de cuantas veces se va a realizar la búsqueda con cada temperatura (Long), el costo obtenido en la solución inicial, los subconjuntos seleccionados en la solución inicial y la cantidad de subconjuntos seleccionados.</a:t>
            </a:r>
          </a:p>
          <a:p>
            <a:r>
              <a:rPr lang="es-CO" dirty="0"/>
              <a:t>Se inicializa la solución actual la cual será la solución inicial y la temperatura, la cual será igual a la temperatura inicial</a:t>
            </a:r>
          </a:p>
          <a:p>
            <a:r>
              <a:rPr lang="es-CO" dirty="0"/>
              <a:t>Se hace un ciclo </a:t>
            </a:r>
            <a:r>
              <a:rPr lang="es-CO" dirty="0" err="1"/>
              <a:t>while</a:t>
            </a:r>
            <a:r>
              <a:rPr lang="es-CO" dirty="0"/>
              <a:t>, en el que, mientras la temperatura sea mayor a la temperatura final, entonces</a:t>
            </a:r>
          </a:p>
          <a:p>
            <a:pPr lvl="1">
              <a:buFont typeface="Arial" panose="020B0604020202020204" pitchFamily="34" charset="0"/>
              <a:buChar char="•"/>
            </a:pPr>
            <a:r>
              <a:rPr lang="es-CO" dirty="0"/>
              <a:t>Se hace un ciclo que se va a repetir según el índice Long recibido en el método </a:t>
            </a:r>
          </a:p>
          <a:p>
            <a:pPr lvl="2">
              <a:buFont typeface="Arial" panose="020B0604020202020204" pitchFamily="34" charset="0"/>
              <a:buChar char="•"/>
            </a:pPr>
            <a:r>
              <a:rPr lang="es-CO" sz="1800" dirty="0"/>
              <a:t>Se va a elegir un vecino, llamando a la funcion de vecindario1 la cual me retorna un vecino factible al azar</a:t>
            </a:r>
          </a:p>
          <a:p>
            <a:pPr lvl="2">
              <a:buFont typeface="Arial" panose="020B0604020202020204" pitchFamily="34" charset="0"/>
              <a:buChar char="•"/>
            </a:pPr>
            <a:r>
              <a:rPr lang="es-CO" sz="1800" dirty="0"/>
              <a:t>Se chequea si la solución nueva es mejor que la actual, de ser así, la solución nueva pasará a ser la actual. En el caso contrario, se genera un numero uniformemente distribuido aleatoriamente entre 0 y 1 para calcular con que probabilidad va a aceptarse esa solución que no es de mejora. Si el numero aleatorio es menor que </a:t>
            </a:r>
            <a:r>
              <a:rPr lang="es-CO" sz="1800" dirty="0" err="1"/>
              <a:t>exp</a:t>
            </a:r>
            <a:r>
              <a:rPr lang="es-CO" sz="1800" dirty="0"/>
              <a:t>((</a:t>
            </a:r>
            <a:r>
              <a:rPr lang="es-CO" sz="1800" dirty="0" err="1"/>
              <a:t>Zactual-Znueva</a:t>
            </a:r>
            <a:r>
              <a:rPr lang="es-CO" sz="1800" dirty="0"/>
              <a:t>)/</a:t>
            </a:r>
            <a:r>
              <a:rPr lang="es-CO" sz="1800" dirty="0" err="1"/>
              <a:t>temp</a:t>
            </a:r>
            <a:r>
              <a:rPr lang="es-CO" sz="1800" dirty="0"/>
              <a:t>) entonces, se acepta la solución y esta pasará a ser la solución actual</a:t>
            </a:r>
          </a:p>
          <a:p>
            <a:pPr lvl="2">
              <a:buFont typeface="Arial" panose="020B0604020202020204" pitchFamily="34" charset="0"/>
              <a:buChar char="•"/>
            </a:pPr>
            <a:r>
              <a:rPr lang="es-CO" sz="1800" dirty="0"/>
              <a:t>Se chequea si el tiempo es &gt;= a 30 </a:t>
            </a:r>
            <a:r>
              <a:rPr lang="es-CO" sz="1800" dirty="0" err="1"/>
              <a:t>seg</a:t>
            </a:r>
            <a:r>
              <a:rPr lang="es-CO" sz="1800" dirty="0"/>
              <a:t>, en caso de ser así, se rompe el ciclo y no se siguen buscando nuevos vecinos, de no ser así, se sigue haciendo la búsqueda</a:t>
            </a:r>
          </a:p>
          <a:p>
            <a:pPr lvl="1">
              <a:buFont typeface="Arial" panose="020B0604020202020204" pitchFamily="34" charset="0"/>
              <a:buChar char="•"/>
            </a:pPr>
            <a:r>
              <a:rPr lang="es-CO" dirty="0"/>
              <a:t>Se recalcula la temperatura multiplicándola por el índice de enfriamiento</a:t>
            </a:r>
          </a:p>
          <a:p>
            <a:pPr lvl="1">
              <a:buFont typeface="Arial" panose="020B0604020202020204" pitchFamily="34" charset="0"/>
              <a:buChar char="•"/>
            </a:pPr>
            <a:r>
              <a:rPr lang="es-CO" dirty="0"/>
              <a:t>Cuando ya se ha realizado todo el proceso, o hasta que se cumpla el tiempo limite, entonces el método retorna la nueva solución</a:t>
            </a:r>
          </a:p>
          <a:p>
            <a:endParaRPr lang="es-CO" dirty="0"/>
          </a:p>
        </p:txBody>
      </p:sp>
      <p:sp>
        <p:nvSpPr>
          <p:cNvPr id="5" name="Marcador de contenido 2">
            <a:extLst>
              <a:ext uri="{FF2B5EF4-FFF2-40B4-BE49-F238E27FC236}">
                <a16:creationId xmlns:a16="http://schemas.microsoft.com/office/drawing/2014/main" id="{C9A1051D-A930-45AF-8C11-49F2B0176EFB}"/>
              </a:ext>
            </a:extLst>
          </p:cNvPr>
          <p:cNvSpPr txBox="1">
            <a:spLocks/>
          </p:cNvSpPr>
          <p:nvPr/>
        </p:nvSpPr>
        <p:spPr>
          <a:xfrm>
            <a:off x="-722245" y="1192693"/>
            <a:ext cx="11330609" cy="5519533"/>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endParaRPr lang="es-CO" sz="2100" dirty="0"/>
          </a:p>
        </p:txBody>
      </p:sp>
    </p:spTree>
    <p:extLst>
      <p:ext uri="{BB962C8B-B14F-4D97-AF65-F5344CB8AC3E}">
        <p14:creationId xmlns:p14="http://schemas.microsoft.com/office/powerpoint/2010/main" val="3589211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F976D3-DA00-4467-BD0A-E4FA378ED4A7}"/>
              </a:ext>
            </a:extLst>
          </p:cNvPr>
          <p:cNvSpPr>
            <a:spLocks noGrp="1"/>
          </p:cNvSpPr>
          <p:nvPr>
            <p:ph type="title"/>
          </p:nvPr>
        </p:nvSpPr>
        <p:spPr>
          <a:xfrm>
            <a:off x="1037378" y="145773"/>
            <a:ext cx="10836567" cy="578591"/>
          </a:xfrm>
        </p:spPr>
        <p:txBody>
          <a:bodyPr>
            <a:normAutofit fontScale="90000"/>
          </a:bodyPr>
          <a:lstStyle/>
          <a:p>
            <a:pPr algn="ctr"/>
            <a:r>
              <a:rPr lang="es-CO" dirty="0"/>
              <a:t>ACTUALIZACIÓN</a:t>
            </a:r>
          </a:p>
        </p:txBody>
      </p:sp>
      <p:sp>
        <p:nvSpPr>
          <p:cNvPr id="3" name="Marcador de contenido 2">
            <a:extLst>
              <a:ext uri="{FF2B5EF4-FFF2-40B4-BE49-F238E27FC236}">
                <a16:creationId xmlns:a16="http://schemas.microsoft.com/office/drawing/2014/main" id="{BEE53FCA-5982-47BD-9077-6740DACAEFED}"/>
              </a:ext>
            </a:extLst>
          </p:cNvPr>
          <p:cNvSpPr>
            <a:spLocks noGrp="1"/>
          </p:cNvSpPr>
          <p:nvPr>
            <p:ph idx="1"/>
          </p:nvPr>
        </p:nvSpPr>
        <p:spPr>
          <a:xfrm>
            <a:off x="790356" y="854763"/>
            <a:ext cx="11330609" cy="5519533"/>
          </a:xfrm>
        </p:spPr>
        <p:txBody>
          <a:bodyPr>
            <a:normAutofit/>
          </a:bodyPr>
          <a:lstStyle/>
          <a:p>
            <a:r>
              <a:rPr lang="es-CO" u="sng" dirty="0"/>
              <a:t>Recibe:</a:t>
            </a:r>
            <a:r>
              <a:rPr lang="es-CO" dirty="0"/>
              <a:t> población_inicial_Z, población_inicial_S, </a:t>
            </a:r>
            <a:r>
              <a:rPr lang="es-CO" dirty="0" err="1"/>
              <a:t>hZ</a:t>
            </a:r>
            <a:r>
              <a:rPr lang="es-CO" dirty="0"/>
              <a:t>, </a:t>
            </a:r>
            <a:r>
              <a:rPr lang="es-CO" dirty="0" err="1"/>
              <a:t>hS</a:t>
            </a:r>
            <a:endParaRPr lang="es-CO" dirty="0"/>
          </a:p>
          <a:p>
            <a:endParaRPr lang="es-CO" dirty="0"/>
          </a:p>
          <a:p>
            <a:r>
              <a:rPr lang="es-CO" u="sng" dirty="0"/>
              <a:t>Procedimiento:</a:t>
            </a:r>
            <a:endParaRPr lang="es-CO" dirty="0"/>
          </a:p>
          <a:p>
            <a:pPr marL="457200" indent="-457200">
              <a:buFont typeface="+mj-lt"/>
              <a:buAutoNum type="arabicPeriod"/>
            </a:pPr>
            <a:r>
              <a:rPr lang="es-CO" dirty="0"/>
              <a:t>Se hace un ciclo desde 0 hasta la longitud de </a:t>
            </a:r>
            <a:r>
              <a:rPr lang="es-CO" dirty="0" err="1"/>
              <a:t>hZ</a:t>
            </a:r>
            <a:endParaRPr lang="es-CO" dirty="0"/>
          </a:p>
          <a:p>
            <a:pPr marL="630936" lvl="1" indent="-457200">
              <a:buFont typeface="Wingdings" panose="05000000000000000000" pitchFamily="2" charset="2"/>
              <a:buChar char="§"/>
            </a:pPr>
            <a:r>
              <a:rPr lang="es-CO" sz="2200" dirty="0"/>
              <a:t>Se escoge la peor solución en la población inicial </a:t>
            </a:r>
            <a:r>
              <a:rPr lang="es-CO" sz="2200" dirty="0">
                <a:sym typeface="Wingdings" panose="05000000000000000000" pitchFamily="2" charset="2"/>
              </a:rPr>
              <a:t> max(población_inicial_Z)</a:t>
            </a:r>
          </a:p>
          <a:p>
            <a:pPr marL="630936" lvl="1" indent="-457200">
              <a:buFont typeface="Wingdings" panose="05000000000000000000" pitchFamily="2" charset="2"/>
              <a:buChar char="§"/>
            </a:pPr>
            <a:r>
              <a:rPr lang="es-CO" sz="2200" dirty="0">
                <a:sym typeface="Wingdings" panose="05000000000000000000" pitchFamily="2" charset="2"/>
              </a:rPr>
              <a:t>Se reemplaza esa solución por el hijo que esta siendo analizado en el ciclo (esto se hace en las 2 listas: </a:t>
            </a:r>
            <a:r>
              <a:rPr lang="es-CO" sz="2200" dirty="0"/>
              <a:t>población_inicial_Z y población_inicial_S ya que se debe reemplazar el peor costo por el costo del hijo y la lista de subconjuntos asociada al peor costo por la lista de subconjuntos del hijo</a:t>
            </a:r>
            <a:r>
              <a:rPr lang="es-CO" sz="2200" dirty="0">
                <a:sym typeface="Wingdings" panose="05000000000000000000" pitchFamily="2" charset="2"/>
              </a:rPr>
              <a:t>)</a:t>
            </a:r>
            <a:endParaRPr lang="es-CO" sz="2200" dirty="0"/>
          </a:p>
          <a:p>
            <a:pPr marL="457200" indent="-457200">
              <a:buFont typeface="+mj-lt"/>
              <a:buAutoNum type="arabicPeriod"/>
            </a:pPr>
            <a:r>
              <a:rPr lang="es-CO" dirty="0"/>
              <a:t>Se retorna la nueva población_inicial_Z y población_inicial_S</a:t>
            </a:r>
          </a:p>
        </p:txBody>
      </p:sp>
      <p:sp>
        <p:nvSpPr>
          <p:cNvPr id="5" name="Marcador de contenido 2">
            <a:extLst>
              <a:ext uri="{FF2B5EF4-FFF2-40B4-BE49-F238E27FC236}">
                <a16:creationId xmlns:a16="http://schemas.microsoft.com/office/drawing/2014/main" id="{C9A1051D-A930-45AF-8C11-49F2B0176EFB}"/>
              </a:ext>
            </a:extLst>
          </p:cNvPr>
          <p:cNvSpPr txBox="1">
            <a:spLocks/>
          </p:cNvSpPr>
          <p:nvPr/>
        </p:nvSpPr>
        <p:spPr>
          <a:xfrm>
            <a:off x="-722245" y="1192693"/>
            <a:ext cx="11330609" cy="5519533"/>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endParaRPr lang="es-CO" sz="2100" dirty="0"/>
          </a:p>
        </p:txBody>
      </p:sp>
    </p:spTree>
    <p:extLst>
      <p:ext uri="{BB962C8B-B14F-4D97-AF65-F5344CB8AC3E}">
        <p14:creationId xmlns:p14="http://schemas.microsoft.com/office/powerpoint/2010/main" val="51661377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Integral</Template>
  <TotalTime>2692</TotalTime>
  <Words>1926</Words>
  <Application>Microsoft Office PowerPoint</Application>
  <PresentationFormat>Panorámica</PresentationFormat>
  <Paragraphs>100</Paragraphs>
  <Slides>16</Slides>
  <Notes>0</Notes>
  <HiddenSlides>1</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16</vt:i4>
      </vt:variant>
    </vt:vector>
  </HeadingPairs>
  <TitlesOfParts>
    <vt:vector size="23" baseType="lpstr">
      <vt:lpstr>Arial</vt:lpstr>
      <vt:lpstr>Courier New</vt:lpstr>
      <vt:lpstr>Tw Cen MT</vt:lpstr>
      <vt:lpstr>Tw Cen MT Condensed</vt:lpstr>
      <vt:lpstr>Wingdings</vt:lpstr>
      <vt:lpstr>Wingdings 3</vt:lpstr>
      <vt:lpstr>Integral</vt:lpstr>
      <vt:lpstr>Trabajo 3: Algoritmos evolutivos</vt:lpstr>
      <vt:lpstr>Algoritmo genético hibrido</vt:lpstr>
      <vt:lpstr>Algoritmo genético hibrido</vt:lpstr>
      <vt:lpstr>Selección por ruleta</vt:lpstr>
      <vt:lpstr>Selección por ruleta</vt:lpstr>
      <vt:lpstr>Cruce por un punto</vt:lpstr>
      <vt:lpstr>muTACIÓN</vt:lpstr>
      <vt:lpstr>Recocido Simulado</vt:lpstr>
      <vt:lpstr>ACTUALIZACIÓN</vt:lpstr>
      <vt:lpstr>Main</vt:lpstr>
      <vt:lpstr>COMPARACIÓN UTILIZANDO DIFERENTES VALORES PARA LOS PARÁMETROS </vt:lpstr>
      <vt:lpstr>COMPARACIÓN UTILIZANDO DIFERENTES VALORES PARA LOS PARÁMETROS </vt:lpstr>
      <vt:lpstr>comparaciones con los métodos constructivos y aleatorizados desarrollados en el trabajo 1</vt:lpstr>
      <vt:lpstr>comparaciones con el método de búsqueda local y vecindarios desarrollados en el trabajo 2</vt:lpstr>
      <vt:lpstr>Tiempos DE CÓMPUTO</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Trabajo 1: METODOS CONSTRUCTIVOS Y ALEATORIZADOS para scp</dc:title>
  <dc:creator>Mariajose Franco Orozco</dc:creator>
  <cp:lastModifiedBy>Mariajose Franco Orozco</cp:lastModifiedBy>
  <cp:revision>160</cp:revision>
  <dcterms:created xsi:type="dcterms:W3CDTF">2021-03-24T02:26:52Z</dcterms:created>
  <dcterms:modified xsi:type="dcterms:W3CDTF">2021-06-08T16:48:46Z</dcterms:modified>
</cp:coreProperties>
</file>