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72" r:id="rId5"/>
    <p:sldId id="258" r:id="rId6"/>
    <p:sldId id="259" r:id="rId7"/>
    <p:sldId id="275" r:id="rId8"/>
    <p:sldId id="271" r:id="rId9"/>
    <p:sldId id="268" r:id="rId10"/>
    <p:sldId id="263"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dirty="0"/>
              <a:pPr/>
              <a:t>4/8/2021</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385BA-5926-497C-8337-9FB7B57D70BA}"/>
              </a:ext>
            </a:extLst>
          </p:cNvPr>
          <p:cNvSpPr>
            <a:spLocks noGrp="1"/>
          </p:cNvSpPr>
          <p:nvPr>
            <p:ph type="ctrTitle"/>
          </p:nvPr>
        </p:nvSpPr>
        <p:spPr/>
        <p:txBody>
          <a:bodyPr>
            <a:normAutofit fontScale="90000"/>
          </a:bodyPr>
          <a:lstStyle/>
          <a:p>
            <a:r>
              <a:rPr lang="es-CO" dirty="0"/>
              <a:t>Trabajo 1: METODOS CONSTRUCTIVOS Y ALEATORIZADOS para </a:t>
            </a:r>
            <a:r>
              <a:rPr lang="es-CO" dirty="0" err="1"/>
              <a:t>scp</a:t>
            </a:r>
            <a:endParaRPr lang="es-CO" dirty="0"/>
          </a:p>
        </p:txBody>
      </p:sp>
      <p:sp>
        <p:nvSpPr>
          <p:cNvPr id="3" name="Subtítulo 2">
            <a:extLst>
              <a:ext uri="{FF2B5EF4-FFF2-40B4-BE49-F238E27FC236}">
                <a16:creationId xmlns:a16="http://schemas.microsoft.com/office/drawing/2014/main" id="{DBC67C84-50F6-4084-85F7-ABCEA50AA1D2}"/>
              </a:ext>
            </a:extLst>
          </p:cNvPr>
          <p:cNvSpPr>
            <a:spLocks noGrp="1"/>
          </p:cNvSpPr>
          <p:nvPr>
            <p:ph type="subTitle" idx="1"/>
          </p:nvPr>
        </p:nvSpPr>
        <p:spPr/>
        <p:txBody>
          <a:bodyPr/>
          <a:lstStyle/>
          <a:p>
            <a:r>
              <a:rPr lang="es-CO" dirty="0"/>
              <a:t>Mariajose Franco Orozco</a:t>
            </a:r>
          </a:p>
        </p:txBody>
      </p:sp>
    </p:spTree>
    <p:extLst>
      <p:ext uri="{BB962C8B-B14F-4D97-AF65-F5344CB8AC3E}">
        <p14:creationId xmlns:p14="http://schemas.microsoft.com/office/powerpoint/2010/main" val="314043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E40CFE-B33C-46BE-B31D-A0333A5EBAD8}"/>
              </a:ext>
            </a:extLst>
          </p:cNvPr>
          <p:cNvSpPr>
            <a:spLocks noGrp="1"/>
          </p:cNvSpPr>
          <p:nvPr>
            <p:ph type="title"/>
          </p:nvPr>
        </p:nvSpPr>
        <p:spPr>
          <a:xfrm>
            <a:off x="878354" y="94885"/>
            <a:ext cx="9720072" cy="1499616"/>
          </a:xfrm>
        </p:spPr>
        <p:txBody>
          <a:bodyPr/>
          <a:lstStyle/>
          <a:p>
            <a:r>
              <a:rPr lang="es-CO" dirty="0"/>
              <a:t>Comparación Tiempos DE CÓMPUTO</a:t>
            </a:r>
          </a:p>
        </p:txBody>
      </p:sp>
      <p:graphicFrame>
        <p:nvGraphicFramePr>
          <p:cNvPr id="4" name="Tabla 5">
            <a:extLst>
              <a:ext uri="{FF2B5EF4-FFF2-40B4-BE49-F238E27FC236}">
                <a16:creationId xmlns:a16="http://schemas.microsoft.com/office/drawing/2014/main" id="{99314001-030B-469F-A10F-6B4F4523141D}"/>
              </a:ext>
            </a:extLst>
          </p:cNvPr>
          <p:cNvGraphicFramePr>
            <a:graphicFrameLocks noGrp="1"/>
          </p:cNvGraphicFramePr>
          <p:nvPr>
            <p:ph idx="1"/>
            <p:extLst>
              <p:ext uri="{D42A27DB-BD31-4B8C-83A1-F6EECF244321}">
                <p14:modId xmlns:p14="http://schemas.microsoft.com/office/powerpoint/2010/main" val="1015463643"/>
              </p:ext>
            </p:extLst>
          </p:nvPr>
        </p:nvGraphicFramePr>
        <p:xfrm>
          <a:off x="2743551" y="1398103"/>
          <a:ext cx="5989678" cy="5191760"/>
        </p:xfrm>
        <a:graphic>
          <a:graphicData uri="http://schemas.openxmlformats.org/drawingml/2006/table">
            <a:tbl>
              <a:tblPr firstRow="1" bandRow="1">
                <a:tableStyleId>{21E4AEA4-8DFA-4A89-87EB-49C32662AFE0}</a:tableStyleId>
              </a:tblPr>
              <a:tblGrid>
                <a:gridCol w="1139382">
                  <a:extLst>
                    <a:ext uri="{9D8B030D-6E8A-4147-A177-3AD203B41FA5}">
                      <a16:colId xmlns:a16="http://schemas.microsoft.com/office/drawing/2014/main" val="2533983081"/>
                    </a:ext>
                  </a:extLst>
                </a:gridCol>
                <a:gridCol w="1404731">
                  <a:extLst>
                    <a:ext uri="{9D8B030D-6E8A-4147-A177-3AD203B41FA5}">
                      <a16:colId xmlns:a16="http://schemas.microsoft.com/office/drawing/2014/main" val="1327543679"/>
                    </a:ext>
                  </a:extLst>
                </a:gridCol>
                <a:gridCol w="1020417">
                  <a:extLst>
                    <a:ext uri="{9D8B030D-6E8A-4147-A177-3AD203B41FA5}">
                      <a16:colId xmlns:a16="http://schemas.microsoft.com/office/drawing/2014/main" val="441621806"/>
                    </a:ext>
                  </a:extLst>
                </a:gridCol>
                <a:gridCol w="1258957">
                  <a:extLst>
                    <a:ext uri="{9D8B030D-6E8A-4147-A177-3AD203B41FA5}">
                      <a16:colId xmlns:a16="http://schemas.microsoft.com/office/drawing/2014/main" val="4260139413"/>
                    </a:ext>
                  </a:extLst>
                </a:gridCol>
                <a:gridCol w="1166191">
                  <a:extLst>
                    <a:ext uri="{9D8B030D-6E8A-4147-A177-3AD203B41FA5}">
                      <a16:colId xmlns:a16="http://schemas.microsoft.com/office/drawing/2014/main" val="3183497175"/>
                    </a:ext>
                  </a:extLst>
                </a:gridCol>
              </a:tblGrid>
              <a:tr h="370840">
                <a:tc gridSpan="5">
                  <a:txBody>
                    <a:bodyPr/>
                    <a:lstStyle/>
                    <a:p>
                      <a:pPr algn="ctr"/>
                      <a:r>
                        <a:rPr lang="es-CO" b="0" dirty="0">
                          <a:solidFill>
                            <a:schemeClr val="tx1"/>
                          </a:solidFill>
                        </a:rPr>
                        <a:t>Tiempos de Computo Obtenidos (seg)</a:t>
                      </a:r>
                    </a:p>
                  </a:txBody>
                  <a:tcPr/>
                </a:tc>
                <a:tc hMerge="1">
                  <a:txBody>
                    <a:bodyPr/>
                    <a:lstStyle/>
                    <a:p>
                      <a:pPr algn="ctr"/>
                      <a:endParaRPr lang="es-CO" b="0" dirty="0"/>
                    </a:p>
                  </a:txBody>
                  <a:tcPr/>
                </a:tc>
                <a:tc hMerge="1">
                  <a:txBody>
                    <a:bodyPr/>
                    <a:lstStyle/>
                    <a:p>
                      <a:pPr algn="ctr"/>
                      <a:endParaRPr lang="es-CO" b="0" dirty="0"/>
                    </a:p>
                  </a:txBody>
                  <a:tcPr/>
                </a:tc>
                <a:tc hMerge="1">
                  <a:txBody>
                    <a:bodyPr/>
                    <a:lstStyle/>
                    <a:p>
                      <a:pPr algn="ctr"/>
                      <a:endParaRPr lang="es-CO" b="0" dirty="0"/>
                    </a:p>
                  </a:txBody>
                  <a:tcPr/>
                </a:tc>
                <a:tc hMerge="1">
                  <a:txBody>
                    <a:bodyPr/>
                    <a:lstStyle/>
                    <a:p>
                      <a:pPr algn="ctr"/>
                      <a:endParaRPr lang="es-CO" b="0" dirty="0"/>
                    </a:p>
                  </a:txBody>
                  <a:tcPr/>
                </a:tc>
                <a:extLst>
                  <a:ext uri="{0D108BD9-81ED-4DB2-BD59-A6C34878D82A}">
                    <a16:rowId xmlns:a16="http://schemas.microsoft.com/office/drawing/2014/main" val="2955141648"/>
                  </a:ext>
                </a:extLst>
              </a:tr>
              <a:tr h="370840">
                <a:tc>
                  <a:txBody>
                    <a:bodyPr/>
                    <a:lstStyle/>
                    <a:p>
                      <a:pPr algn="ctr"/>
                      <a:r>
                        <a:rPr lang="es-CO" b="0" dirty="0"/>
                        <a:t>Instancia</a:t>
                      </a:r>
                    </a:p>
                  </a:txBody>
                  <a:tcPr>
                    <a:solidFill>
                      <a:schemeClr val="accent2"/>
                    </a:solidFill>
                  </a:tcPr>
                </a:tc>
                <a:tc>
                  <a:txBody>
                    <a:bodyPr/>
                    <a:lstStyle/>
                    <a:p>
                      <a:pPr algn="ctr"/>
                      <a:r>
                        <a:rPr lang="es-CO" b="0" dirty="0"/>
                        <a:t>Constructivo</a:t>
                      </a:r>
                    </a:p>
                  </a:txBody>
                  <a:tcPr>
                    <a:solidFill>
                      <a:schemeClr val="accent2"/>
                    </a:solidFill>
                  </a:tcPr>
                </a:tc>
                <a:tc>
                  <a:txBody>
                    <a:bodyPr/>
                    <a:lstStyle/>
                    <a:p>
                      <a:pPr algn="ctr"/>
                      <a:r>
                        <a:rPr lang="es-CO" b="0" dirty="0"/>
                        <a:t>Ruido</a:t>
                      </a:r>
                    </a:p>
                  </a:txBody>
                  <a:tcPr>
                    <a:solidFill>
                      <a:schemeClr val="accent2"/>
                    </a:solidFill>
                  </a:tcPr>
                </a:tc>
                <a:tc>
                  <a:txBody>
                    <a:bodyPr/>
                    <a:lstStyle/>
                    <a:p>
                      <a:pPr algn="ctr"/>
                      <a:r>
                        <a:rPr lang="es-CO" b="0" dirty="0"/>
                        <a:t>GRASP 1</a:t>
                      </a:r>
                    </a:p>
                  </a:txBody>
                  <a:tcPr>
                    <a:solidFill>
                      <a:schemeClr val="accent2"/>
                    </a:solidFill>
                  </a:tcPr>
                </a:tc>
                <a:tc>
                  <a:txBody>
                    <a:bodyPr/>
                    <a:lstStyle/>
                    <a:p>
                      <a:pPr algn="ctr"/>
                      <a:r>
                        <a:rPr lang="es-CO" b="0" dirty="0"/>
                        <a:t>GRASP 2</a:t>
                      </a:r>
                    </a:p>
                  </a:txBody>
                  <a:tcPr>
                    <a:solidFill>
                      <a:schemeClr val="accent2"/>
                    </a:solidFill>
                  </a:tcPr>
                </a:tc>
                <a:extLst>
                  <a:ext uri="{0D108BD9-81ED-4DB2-BD59-A6C34878D82A}">
                    <a16:rowId xmlns:a16="http://schemas.microsoft.com/office/drawing/2014/main" val="2901723727"/>
                  </a:ext>
                </a:extLst>
              </a:tr>
              <a:tr h="370840">
                <a:tc>
                  <a:txBody>
                    <a:bodyPr/>
                    <a:lstStyle/>
                    <a:p>
                      <a:r>
                        <a:rPr lang="es-CO" dirty="0"/>
                        <a:t>scp41</a:t>
                      </a:r>
                    </a:p>
                  </a:txBody>
                  <a:tcPr/>
                </a:tc>
                <a:tc>
                  <a:txBody>
                    <a:bodyPr/>
                    <a:lstStyle/>
                    <a:p>
                      <a:pPr algn="ctr"/>
                      <a:r>
                        <a:rPr lang="es-CO" dirty="0"/>
                        <a:t>0.047</a:t>
                      </a:r>
                    </a:p>
                  </a:txBody>
                  <a:tcPr/>
                </a:tc>
                <a:tc>
                  <a:txBody>
                    <a:bodyPr/>
                    <a:lstStyle/>
                    <a:p>
                      <a:pPr algn="ctr"/>
                      <a:r>
                        <a:rPr lang="es-CO" dirty="0"/>
                        <a:t>0.011</a:t>
                      </a:r>
                    </a:p>
                  </a:txBody>
                  <a:tcPr/>
                </a:tc>
                <a:tc>
                  <a:txBody>
                    <a:bodyPr/>
                    <a:lstStyle/>
                    <a:p>
                      <a:pPr algn="ctr"/>
                      <a:r>
                        <a:rPr lang="es-CO" dirty="0"/>
                        <a:t>0</a:t>
                      </a:r>
                    </a:p>
                  </a:txBody>
                  <a:tcPr/>
                </a:tc>
                <a:tc>
                  <a:txBody>
                    <a:bodyPr/>
                    <a:lstStyle/>
                    <a:p>
                      <a:pPr algn="ctr"/>
                      <a:r>
                        <a:rPr lang="es-CO" dirty="0"/>
                        <a:t>0.003</a:t>
                      </a:r>
                    </a:p>
                  </a:txBody>
                  <a:tcPr/>
                </a:tc>
                <a:extLst>
                  <a:ext uri="{0D108BD9-81ED-4DB2-BD59-A6C34878D82A}">
                    <a16:rowId xmlns:a16="http://schemas.microsoft.com/office/drawing/2014/main" val="773791003"/>
                  </a:ext>
                </a:extLst>
              </a:tr>
              <a:tr h="370840">
                <a:tc>
                  <a:txBody>
                    <a:bodyPr/>
                    <a:lstStyle/>
                    <a:p>
                      <a:r>
                        <a:rPr lang="es-CO" dirty="0"/>
                        <a:t>scp42</a:t>
                      </a:r>
                    </a:p>
                  </a:txBody>
                  <a:tcPr/>
                </a:tc>
                <a:tc>
                  <a:txBody>
                    <a:bodyPr/>
                    <a:lstStyle/>
                    <a:p>
                      <a:pPr algn="ctr"/>
                      <a:r>
                        <a:rPr lang="es-CO" dirty="0"/>
                        <a:t>0.042</a:t>
                      </a:r>
                    </a:p>
                  </a:txBody>
                  <a:tcPr/>
                </a:tc>
                <a:tc>
                  <a:txBody>
                    <a:bodyPr/>
                    <a:lstStyle/>
                    <a:p>
                      <a:pPr algn="ctr"/>
                      <a:r>
                        <a:rPr lang="es-CO" dirty="0"/>
                        <a:t>0.011</a:t>
                      </a:r>
                    </a:p>
                  </a:txBody>
                  <a:tcPr/>
                </a:tc>
                <a:tc>
                  <a:txBody>
                    <a:bodyPr/>
                    <a:lstStyle/>
                    <a:p>
                      <a:pPr algn="ctr"/>
                      <a:r>
                        <a:rPr lang="es-CO" dirty="0"/>
                        <a:t>0</a:t>
                      </a:r>
                    </a:p>
                  </a:txBody>
                  <a:tcPr/>
                </a:tc>
                <a:tc>
                  <a:txBody>
                    <a:bodyPr/>
                    <a:lstStyle/>
                    <a:p>
                      <a:pPr algn="ctr"/>
                      <a:r>
                        <a:rPr lang="es-CO" dirty="0"/>
                        <a:t>0.004</a:t>
                      </a:r>
                    </a:p>
                  </a:txBody>
                  <a:tcPr/>
                </a:tc>
                <a:extLst>
                  <a:ext uri="{0D108BD9-81ED-4DB2-BD59-A6C34878D82A}">
                    <a16:rowId xmlns:a16="http://schemas.microsoft.com/office/drawing/2014/main" val="628306517"/>
                  </a:ext>
                </a:extLst>
              </a:tr>
              <a:tr h="370840">
                <a:tc>
                  <a:txBody>
                    <a:bodyPr/>
                    <a:lstStyle/>
                    <a:p>
                      <a:r>
                        <a:rPr lang="es-CO" dirty="0"/>
                        <a:t>scpnrg1</a:t>
                      </a:r>
                    </a:p>
                  </a:txBody>
                  <a:tcPr/>
                </a:tc>
                <a:tc>
                  <a:txBody>
                    <a:bodyPr/>
                    <a:lstStyle/>
                    <a:p>
                      <a:pPr algn="ctr"/>
                      <a:r>
                        <a:rPr lang="es-CO" dirty="0"/>
                        <a:t>9.309</a:t>
                      </a:r>
                    </a:p>
                  </a:txBody>
                  <a:tcPr/>
                </a:tc>
                <a:tc>
                  <a:txBody>
                    <a:bodyPr/>
                    <a:lstStyle/>
                    <a:p>
                      <a:pPr algn="ctr"/>
                      <a:r>
                        <a:rPr lang="es-CO" dirty="0"/>
                        <a:t>4.424</a:t>
                      </a:r>
                    </a:p>
                  </a:txBody>
                  <a:tcPr/>
                </a:tc>
                <a:tc>
                  <a:txBody>
                    <a:bodyPr/>
                    <a:lstStyle/>
                    <a:p>
                      <a:pPr algn="ctr"/>
                      <a:r>
                        <a:rPr lang="es-CO" dirty="0"/>
                        <a:t>0.044</a:t>
                      </a:r>
                    </a:p>
                  </a:txBody>
                  <a:tcPr/>
                </a:tc>
                <a:tc>
                  <a:txBody>
                    <a:bodyPr/>
                    <a:lstStyle/>
                    <a:p>
                      <a:pPr algn="ctr"/>
                      <a:r>
                        <a:rPr lang="es-CO" dirty="0"/>
                        <a:t>0.098</a:t>
                      </a:r>
                    </a:p>
                  </a:txBody>
                  <a:tcPr/>
                </a:tc>
                <a:extLst>
                  <a:ext uri="{0D108BD9-81ED-4DB2-BD59-A6C34878D82A}">
                    <a16:rowId xmlns:a16="http://schemas.microsoft.com/office/drawing/2014/main" val="16484456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scpnrg2</a:t>
                      </a:r>
                    </a:p>
                  </a:txBody>
                  <a:tcPr/>
                </a:tc>
                <a:tc>
                  <a:txBody>
                    <a:bodyPr/>
                    <a:lstStyle/>
                    <a:p>
                      <a:pPr algn="ctr"/>
                      <a:r>
                        <a:rPr lang="es-CO" dirty="0"/>
                        <a:t>11.379</a:t>
                      </a:r>
                    </a:p>
                  </a:txBody>
                  <a:tcPr/>
                </a:tc>
                <a:tc>
                  <a:txBody>
                    <a:bodyPr/>
                    <a:lstStyle/>
                    <a:p>
                      <a:pPr algn="ctr"/>
                      <a:r>
                        <a:rPr lang="es-CO" dirty="0"/>
                        <a:t>4.088</a:t>
                      </a:r>
                    </a:p>
                  </a:txBody>
                  <a:tcPr/>
                </a:tc>
                <a:tc>
                  <a:txBody>
                    <a:bodyPr/>
                    <a:lstStyle/>
                    <a:p>
                      <a:pPr algn="ctr"/>
                      <a:r>
                        <a:rPr lang="es-CO" dirty="0"/>
                        <a:t>0.021</a:t>
                      </a:r>
                    </a:p>
                  </a:txBody>
                  <a:tcPr/>
                </a:tc>
                <a:tc>
                  <a:txBody>
                    <a:bodyPr/>
                    <a:lstStyle/>
                    <a:p>
                      <a:pPr algn="ctr"/>
                      <a:r>
                        <a:rPr lang="es-CO" dirty="0"/>
                        <a:t>0.11</a:t>
                      </a:r>
                    </a:p>
                  </a:txBody>
                  <a:tcPr/>
                </a:tc>
                <a:extLst>
                  <a:ext uri="{0D108BD9-81ED-4DB2-BD59-A6C34878D82A}">
                    <a16:rowId xmlns:a16="http://schemas.microsoft.com/office/drawing/2014/main" val="32152173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scpnrg3</a:t>
                      </a:r>
                    </a:p>
                  </a:txBody>
                  <a:tcPr/>
                </a:tc>
                <a:tc>
                  <a:txBody>
                    <a:bodyPr/>
                    <a:lstStyle/>
                    <a:p>
                      <a:pPr algn="ctr"/>
                      <a:r>
                        <a:rPr lang="es-CO" dirty="0"/>
                        <a:t>10.984</a:t>
                      </a:r>
                    </a:p>
                  </a:txBody>
                  <a:tcPr/>
                </a:tc>
                <a:tc>
                  <a:txBody>
                    <a:bodyPr/>
                    <a:lstStyle/>
                    <a:p>
                      <a:pPr algn="ctr"/>
                      <a:r>
                        <a:rPr lang="es-CO" dirty="0"/>
                        <a:t>3.995</a:t>
                      </a:r>
                    </a:p>
                  </a:txBody>
                  <a:tcPr/>
                </a:tc>
                <a:tc>
                  <a:txBody>
                    <a:bodyPr/>
                    <a:lstStyle/>
                    <a:p>
                      <a:pPr algn="ctr"/>
                      <a:r>
                        <a:rPr lang="es-CO" dirty="0"/>
                        <a:t>0.036</a:t>
                      </a:r>
                    </a:p>
                  </a:txBody>
                  <a:tcPr/>
                </a:tc>
                <a:tc>
                  <a:txBody>
                    <a:bodyPr/>
                    <a:lstStyle/>
                    <a:p>
                      <a:pPr algn="ctr"/>
                      <a:r>
                        <a:rPr lang="es-CO" dirty="0"/>
                        <a:t>0.095</a:t>
                      </a:r>
                    </a:p>
                  </a:txBody>
                  <a:tcPr/>
                </a:tc>
                <a:extLst>
                  <a:ext uri="{0D108BD9-81ED-4DB2-BD59-A6C34878D82A}">
                    <a16:rowId xmlns:a16="http://schemas.microsoft.com/office/drawing/2014/main" val="29039317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scpnrg4</a:t>
                      </a:r>
                    </a:p>
                  </a:txBody>
                  <a:tcPr/>
                </a:tc>
                <a:tc>
                  <a:txBody>
                    <a:bodyPr/>
                    <a:lstStyle/>
                    <a:p>
                      <a:pPr algn="ctr"/>
                      <a:r>
                        <a:rPr lang="es-CO" dirty="0"/>
                        <a:t>10.637</a:t>
                      </a:r>
                    </a:p>
                  </a:txBody>
                  <a:tcPr/>
                </a:tc>
                <a:tc>
                  <a:txBody>
                    <a:bodyPr/>
                    <a:lstStyle/>
                    <a:p>
                      <a:pPr algn="ctr"/>
                      <a:r>
                        <a:rPr lang="es-CO" dirty="0"/>
                        <a:t>4.404</a:t>
                      </a:r>
                    </a:p>
                  </a:txBody>
                  <a:tcPr/>
                </a:tc>
                <a:tc>
                  <a:txBody>
                    <a:bodyPr/>
                    <a:lstStyle/>
                    <a:p>
                      <a:pPr algn="ctr"/>
                      <a:r>
                        <a:rPr lang="es-CO" dirty="0"/>
                        <a:t>0.025</a:t>
                      </a:r>
                    </a:p>
                  </a:txBody>
                  <a:tcPr/>
                </a:tc>
                <a:tc>
                  <a:txBody>
                    <a:bodyPr/>
                    <a:lstStyle/>
                    <a:p>
                      <a:pPr algn="ctr"/>
                      <a:r>
                        <a:rPr lang="es-CO" dirty="0"/>
                        <a:t>0.091</a:t>
                      </a:r>
                    </a:p>
                  </a:txBody>
                  <a:tcPr/>
                </a:tc>
                <a:extLst>
                  <a:ext uri="{0D108BD9-81ED-4DB2-BD59-A6C34878D82A}">
                    <a16:rowId xmlns:a16="http://schemas.microsoft.com/office/drawing/2014/main" val="37557216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scpnrg5</a:t>
                      </a:r>
                    </a:p>
                  </a:txBody>
                  <a:tcPr/>
                </a:tc>
                <a:tc>
                  <a:txBody>
                    <a:bodyPr/>
                    <a:lstStyle/>
                    <a:p>
                      <a:pPr algn="ctr"/>
                      <a:r>
                        <a:rPr lang="es-CO" dirty="0"/>
                        <a:t>11.86</a:t>
                      </a:r>
                    </a:p>
                  </a:txBody>
                  <a:tcPr/>
                </a:tc>
                <a:tc>
                  <a:txBody>
                    <a:bodyPr/>
                    <a:lstStyle/>
                    <a:p>
                      <a:pPr algn="ctr"/>
                      <a:r>
                        <a:rPr lang="es-CO" dirty="0"/>
                        <a:t>4.477</a:t>
                      </a:r>
                    </a:p>
                  </a:txBody>
                  <a:tcPr/>
                </a:tc>
                <a:tc>
                  <a:txBody>
                    <a:bodyPr/>
                    <a:lstStyle/>
                    <a:p>
                      <a:pPr algn="ctr"/>
                      <a:r>
                        <a:rPr lang="es-CO" dirty="0"/>
                        <a:t>0.049</a:t>
                      </a:r>
                    </a:p>
                  </a:txBody>
                  <a:tcPr/>
                </a:tc>
                <a:tc>
                  <a:txBody>
                    <a:bodyPr/>
                    <a:lstStyle/>
                    <a:p>
                      <a:pPr algn="ctr"/>
                      <a:r>
                        <a:rPr lang="es-CO" dirty="0"/>
                        <a:t>0.08</a:t>
                      </a:r>
                    </a:p>
                  </a:txBody>
                  <a:tcPr/>
                </a:tc>
                <a:extLst>
                  <a:ext uri="{0D108BD9-81ED-4DB2-BD59-A6C34878D82A}">
                    <a16:rowId xmlns:a16="http://schemas.microsoft.com/office/drawing/2014/main" val="18440322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scpnrh1</a:t>
                      </a:r>
                    </a:p>
                  </a:txBody>
                  <a:tcPr/>
                </a:tc>
                <a:tc>
                  <a:txBody>
                    <a:bodyPr/>
                    <a:lstStyle/>
                    <a:p>
                      <a:pPr algn="ctr"/>
                      <a:r>
                        <a:rPr lang="es-CO" dirty="0"/>
                        <a:t>56.315</a:t>
                      </a:r>
                    </a:p>
                  </a:txBody>
                  <a:tcPr/>
                </a:tc>
                <a:tc>
                  <a:txBody>
                    <a:bodyPr/>
                    <a:lstStyle/>
                    <a:p>
                      <a:pPr algn="ctr"/>
                      <a:r>
                        <a:rPr lang="es-CO" dirty="0"/>
                        <a:t>19.508</a:t>
                      </a:r>
                    </a:p>
                  </a:txBody>
                  <a:tcPr/>
                </a:tc>
                <a:tc>
                  <a:txBody>
                    <a:bodyPr/>
                    <a:lstStyle/>
                    <a:p>
                      <a:pPr algn="ctr"/>
                      <a:r>
                        <a:rPr lang="es-CO" dirty="0"/>
                        <a:t>0.044</a:t>
                      </a:r>
                    </a:p>
                  </a:txBody>
                  <a:tcPr/>
                </a:tc>
                <a:tc>
                  <a:txBody>
                    <a:bodyPr/>
                    <a:lstStyle/>
                    <a:p>
                      <a:pPr algn="ctr"/>
                      <a:r>
                        <a:rPr lang="es-CO" dirty="0"/>
                        <a:t>0.306</a:t>
                      </a:r>
                    </a:p>
                  </a:txBody>
                  <a:tcPr/>
                </a:tc>
                <a:extLst>
                  <a:ext uri="{0D108BD9-81ED-4DB2-BD59-A6C34878D82A}">
                    <a16:rowId xmlns:a16="http://schemas.microsoft.com/office/drawing/2014/main" val="7120139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scpnrh2</a:t>
                      </a:r>
                    </a:p>
                  </a:txBody>
                  <a:tcPr/>
                </a:tc>
                <a:tc>
                  <a:txBody>
                    <a:bodyPr/>
                    <a:lstStyle/>
                    <a:p>
                      <a:pPr algn="ctr"/>
                      <a:r>
                        <a:rPr lang="es-CO" dirty="0"/>
                        <a:t>60.732</a:t>
                      </a:r>
                    </a:p>
                  </a:txBody>
                  <a:tcPr/>
                </a:tc>
                <a:tc>
                  <a:txBody>
                    <a:bodyPr/>
                    <a:lstStyle/>
                    <a:p>
                      <a:pPr algn="ctr"/>
                      <a:r>
                        <a:rPr lang="es-CO" dirty="0"/>
                        <a:t>16.46</a:t>
                      </a:r>
                    </a:p>
                  </a:txBody>
                  <a:tcPr/>
                </a:tc>
                <a:tc>
                  <a:txBody>
                    <a:bodyPr/>
                    <a:lstStyle/>
                    <a:p>
                      <a:pPr algn="ctr"/>
                      <a:r>
                        <a:rPr lang="es-CO" dirty="0"/>
                        <a:t>0.067</a:t>
                      </a:r>
                    </a:p>
                  </a:txBody>
                  <a:tcPr/>
                </a:tc>
                <a:tc>
                  <a:txBody>
                    <a:bodyPr/>
                    <a:lstStyle/>
                    <a:p>
                      <a:pPr algn="ctr"/>
                      <a:r>
                        <a:rPr lang="es-CO" dirty="0"/>
                        <a:t>0.218</a:t>
                      </a:r>
                    </a:p>
                  </a:txBody>
                  <a:tcPr/>
                </a:tc>
                <a:extLst>
                  <a:ext uri="{0D108BD9-81ED-4DB2-BD59-A6C34878D82A}">
                    <a16:rowId xmlns:a16="http://schemas.microsoft.com/office/drawing/2014/main" val="17429277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scpnrh3</a:t>
                      </a:r>
                    </a:p>
                  </a:txBody>
                  <a:tcPr/>
                </a:tc>
                <a:tc>
                  <a:txBody>
                    <a:bodyPr/>
                    <a:lstStyle/>
                    <a:p>
                      <a:pPr algn="ctr"/>
                      <a:r>
                        <a:rPr lang="es-CO" dirty="0"/>
                        <a:t>69.613</a:t>
                      </a:r>
                    </a:p>
                  </a:txBody>
                  <a:tcPr/>
                </a:tc>
                <a:tc>
                  <a:txBody>
                    <a:bodyPr/>
                    <a:lstStyle/>
                    <a:p>
                      <a:pPr algn="ctr"/>
                      <a:r>
                        <a:rPr lang="es-CO" dirty="0"/>
                        <a:t>19.914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 0.054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0.228</a:t>
                      </a:r>
                    </a:p>
                  </a:txBody>
                  <a:tcPr/>
                </a:tc>
                <a:extLst>
                  <a:ext uri="{0D108BD9-81ED-4DB2-BD59-A6C34878D82A}">
                    <a16:rowId xmlns:a16="http://schemas.microsoft.com/office/drawing/2014/main" val="35198316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scpnrh4</a:t>
                      </a:r>
                    </a:p>
                  </a:txBody>
                  <a:tcPr/>
                </a:tc>
                <a:tc>
                  <a:txBody>
                    <a:bodyPr/>
                    <a:lstStyle/>
                    <a:p>
                      <a:pPr algn="ctr"/>
                      <a:r>
                        <a:rPr lang="es-CO" dirty="0"/>
                        <a:t>73.871</a:t>
                      </a:r>
                    </a:p>
                  </a:txBody>
                  <a:tcPr/>
                </a:tc>
                <a:tc>
                  <a:txBody>
                    <a:bodyPr/>
                    <a:lstStyle/>
                    <a:p>
                      <a:pPr algn="ctr"/>
                      <a:r>
                        <a:rPr lang="es-CO" dirty="0"/>
                        <a:t>17.386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0.029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0.197</a:t>
                      </a:r>
                    </a:p>
                  </a:txBody>
                  <a:tcPr/>
                </a:tc>
                <a:extLst>
                  <a:ext uri="{0D108BD9-81ED-4DB2-BD59-A6C34878D82A}">
                    <a16:rowId xmlns:a16="http://schemas.microsoft.com/office/drawing/2014/main" val="22934053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scpnrh5</a:t>
                      </a:r>
                    </a:p>
                  </a:txBody>
                  <a:tcPr/>
                </a:tc>
                <a:tc>
                  <a:txBody>
                    <a:bodyPr/>
                    <a:lstStyle/>
                    <a:p>
                      <a:pPr algn="ctr"/>
                      <a:r>
                        <a:rPr lang="es-CO" dirty="0"/>
                        <a:t>74.779</a:t>
                      </a:r>
                    </a:p>
                  </a:txBody>
                  <a:tcPr/>
                </a:tc>
                <a:tc>
                  <a:txBody>
                    <a:bodyPr/>
                    <a:lstStyle/>
                    <a:p>
                      <a:pPr algn="ctr"/>
                      <a:r>
                        <a:rPr lang="es-CO" dirty="0"/>
                        <a:t>19.488</a:t>
                      </a:r>
                    </a:p>
                  </a:txBody>
                  <a:tcPr/>
                </a:tc>
                <a:tc>
                  <a:txBody>
                    <a:bodyPr/>
                    <a:lstStyle/>
                    <a:p>
                      <a:pPr algn="ctr"/>
                      <a:r>
                        <a:rPr lang="es-CO" dirty="0"/>
                        <a:t>0.034</a:t>
                      </a:r>
                    </a:p>
                  </a:txBody>
                  <a:tcPr/>
                </a:tc>
                <a:tc>
                  <a:txBody>
                    <a:bodyPr/>
                    <a:lstStyle/>
                    <a:p>
                      <a:pPr algn="ctr"/>
                      <a:r>
                        <a:rPr lang="es-CO" dirty="0"/>
                        <a:t>0.295</a:t>
                      </a:r>
                    </a:p>
                  </a:txBody>
                  <a:tcPr/>
                </a:tc>
                <a:extLst>
                  <a:ext uri="{0D108BD9-81ED-4DB2-BD59-A6C34878D82A}">
                    <a16:rowId xmlns:a16="http://schemas.microsoft.com/office/drawing/2014/main" val="4089809402"/>
                  </a:ext>
                </a:extLst>
              </a:tr>
            </a:tbl>
          </a:graphicData>
        </a:graphic>
      </p:graphicFrame>
      <p:sp>
        <p:nvSpPr>
          <p:cNvPr id="3" name="CuadroTexto 2">
            <a:extLst>
              <a:ext uri="{FF2B5EF4-FFF2-40B4-BE49-F238E27FC236}">
                <a16:creationId xmlns:a16="http://schemas.microsoft.com/office/drawing/2014/main" id="{0B2E7762-3368-4104-BBB4-06C799D4C0C7}"/>
              </a:ext>
            </a:extLst>
          </p:cNvPr>
          <p:cNvSpPr txBox="1"/>
          <p:nvPr/>
        </p:nvSpPr>
        <p:spPr>
          <a:xfrm>
            <a:off x="8991025" y="1234551"/>
            <a:ext cx="2540000" cy="5355312"/>
          </a:xfrm>
          <a:prstGeom prst="rect">
            <a:avLst/>
          </a:prstGeom>
          <a:noFill/>
        </p:spPr>
        <p:txBody>
          <a:bodyPr wrap="square" rtlCol="0">
            <a:spAutoFit/>
          </a:bodyPr>
          <a:lstStyle/>
          <a:p>
            <a:pPr algn="ctr"/>
            <a:endParaRPr lang="es-CO" dirty="0"/>
          </a:p>
          <a:p>
            <a:pPr algn="ctr"/>
            <a:r>
              <a:rPr lang="es-CO" dirty="0"/>
              <a:t>Ruido max = 5</a:t>
            </a:r>
          </a:p>
          <a:p>
            <a:pPr algn="ctr"/>
            <a:r>
              <a:rPr lang="es-CO" dirty="0"/>
              <a:t>k = 3</a:t>
            </a:r>
          </a:p>
          <a:p>
            <a:pPr algn="ctr"/>
            <a:r>
              <a:rPr lang="es-CO" dirty="0"/>
              <a:t>alpha = 0.05</a:t>
            </a:r>
          </a:p>
          <a:p>
            <a:pPr algn="ctr"/>
            <a:endParaRPr lang="es-CO" dirty="0"/>
          </a:p>
          <a:p>
            <a:r>
              <a:rPr lang="es-CO" dirty="0"/>
              <a:t>Es evidente que el método mas demorado en ejecutarse es el método constructivo y luego el del ruido, el cual está basado en el mismo constructivo. Esto se debe a que como en el GRASP se elige aleatoriamente, el tiempo de ejecución tiende a ser mas pequeño que al tener tantos criterios de decisión</a:t>
            </a:r>
          </a:p>
        </p:txBody>
      </p:sp>
    </p:spTree>
    <p:extLst>
      <p:ext uri="{BB962C8B-B14F-4D97-AF65-F5344CB8AC3E}">
        <p14:creationId xmlns:p14="http://schemas.microsoft.com/office/powerpoint/2010/main" val="73865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C6BAFB-BE6E-4DDE-A717-7E0D8E89059A}"/>
              </a:ext>
            </a:extLst>
          </p:cNvPr>
          <p:cNvSpPr>
            <a:spLocks noGrp="1"/>
          </p:cNvSpPr>
          <p:nvPr>
            <p:ph type="title"/>
          </p:nvPr>
        </p:nvSpPr>
        <p:spPr>
          <a:xfrm>
            <a:off x="932440" y="79514"/>
            <a:ext cx="10690794" cy="1499616"/>
          </a:xfrm>
        </p:spPr>
        <p:txBody>
          <a:bodyPr/>
          <a:lstStyle/>
          <a:p>
            <a:r>
              <a:rPr lang="es-CO" dirty="0"/>
              <a:t>COMPARACIÓN UTILIZANDO DIFERENTES VALORES PARA LOS PARÁMETROS </a:t>
            </a:r>
          </a:p>
        </p:txBody>
      </p:sp>
      <p:graphicFrame>
        <p:nvGraphicFramePr>
          <p:cNvPr id="4" name="Tabla 5">
            <a:extLst>
              <a:ext uri="{FF2B5EF4-FFF2-40B4-BE49-F238E27FC236}">
                <a16:creationId xmlns:a16="http://schemas.microsoft.com/office/drawing/2014/main" id="{59FA169D-88DC-4C6E-8A10-1327B372407A}"/>
              </a:ext>
            </a:extLst>
          </p:cNvPr>
          <p:cNvGraphicFramePr>
            <a:graphicFrameLocks/>
          </p:cNvGraphicFramePr>
          <p:nvPr>
            <p:extLst>
              <p:ext uri="{D42A27DB-BD31-4B8C-83A1-F6EECF244321}">
                <p14:modId xmlns:p14="http://schemas.microsoft.com/office/powerpoint/2010/main" val="1684639704"/>
              </p:ext>
            </p:extLst>
          </p:nvPr>
        </p:nvGraphicFramePr>
        <p:xfrm>
          <a:off x="1451428" y="1579130"/>
          <a:ext cx="9419771" cy="4820920"/>
        </p:xfrm>
        <a:graphic>
          <a:graphicData uri="http://schemas.openxmlformats.org/drawingml/2006/table">
            <a:tbl>
              <a:tblPr firstRow="1" bandRow="1">
                <a:tableStyleId>{21E4AEA4-8DFA-4A89-87EB-49C32662AFE0}</a:tableStyleId>
              </a:tblPr>
              <a:tblGrid>
                <a:gridCol w="1233714">
                  <a:extLst>
                    <a:ext uri="{9D8B030D-6E8A-4147-A177-3AD203B41FA5}">
                      <a16:colId xmlns:a16="http://schemas.microsoft.com/office/drawing/2014/main" val="2533983081"/>
                    </a:ext>
                  </a:extLst>
                </a:gridCol>
                <a:gridCol w="1465943">
                  <a:extLst>
                    <a:ext uri="{9D8B030D-6E8A-4147-A177-3AD203B41FA5}">
                      <a16:colId xmlns:a16="http://schemas.microsoft.com/office/drawing/2014/main" val="1327543679"/>
                    </a:ext>
                  </a:extLst>
                </a:gridCol>
                <a:gridCol w="2467428">
                  <a:extLst>
                    <a:ext uri="{9D8B030D-6E8A-4147-A177-3AD203B41FA5}">
                      <a16:colId xmlns:a16="http://schemas.microsoft.com/office/drawing/2014/main" val="441621806"/>
                    </a:ext>
                  </a:extLst>
                </a:gridCol>
                <a:gridCol w="2017486">
                  <a:extLst>
                    <a:ext uri="{9D8B030D-6E8A-4147-A177-3AD203B41FA5}">
                      <a16:colId xmlns:a16="http://schemas.microsoft.com/office/drawing/2014/main" val="3783054909"/>
                    </a:ext>
                  </a:extLst>
                </a:gridCol>
                <a:gridCol w="2235200">
                  <a:extLst>
                    <a:ext uri="{9D8B030D-6E8A-4147-A177-3AD203B41FA5}">
                      <a16:colId xmlns:a16="http://schemas.microsoft.com/office/drawing/2014/main" val="4131595293"/>
                    </a:ext>
                  </a:extLst>
                </a:gridCol>
              </a:tblGrid>
              <a:tr h="370840">
                <a:tc>
                  <a:txBody>
                    <a:bodyPr/>
                    <a:lstStyle/>
                    <a:p>
                      <a:pPr algn="ctr"/>
                      <a:endParaRPr lang="es-CO"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s-CO" b="0" dirty="0">
                          <a:solidFill>
                            <a:schemeClr val="tx1"/>
                          </a:solidFill>
                        </a:rPr>
                        <a:t>Instancia</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s-CO" b="0" dirty="0">
                          <a:solidFill>
                            <a:schemeClr val="tx1"/>
                          </a:solidFill>
                        </a:rPr>
                        <a:t>scp41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s-CO" b="0" dirty="0">
                          <a:solidFill>
                            <a:schemeClr val="tx1"/>
                          </a:solidFill>
                        </a:rPr>
                        <a:t>scpnrg1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s-CO" b="0" dirty="0">
                          <a:solidFill>
                            <a:schemeClr val="tx1"/>
                          </a:solidFill>
                        </a:rPr>
                        <a:t>scpnrh1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156046653"/>
                  </a:ext>
                </a:extLst>
              </a:tr>
              <a:tr h="370840">
                <a:tc>
                  <a:txBody>
                    <a:bodyPr/>
                    <a:lstStyle/>
                    <a:p>
                      <a:pPr algn="ctr"/>
                      <a:r>
                        <a:rPr lang="es-CO" b="0" dirty="0"/>
                        <a:t>Algoritmo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b="0" dirty="0"/>
                        <a:t>k</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b="0" dirty="0"/>
                        <a:t>Z</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b="0" dirty="0"/>
                        <a:t>Z</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b="0" dirty="0"/>
                        <a:t>Z</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901723727"/>
                  </a:ext>
                </a:extLst>
              </a:tr>
              <a:tr h="370840">
                <a:tc rowSpan="3">
                  <a:txBody>
                    <a:bodyPr/>
                    <a:lstStyle/>
                    <a:p>
                      <a:pPr algn="ctr"/>
                      <a:endParaRPr lang="es-CO" dirty="0"/>
                    </a:p>
                    <a:p>
                      <a:pPr algn="ctr"/>
                      <a:r>
                        <a:rPr lang="es-CO" dirty="0"/>
                        <a:t>GRASP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521</a:t>
                      </a:r>
                    </a:p>
                  </a:txBody>
                  <a:tcPr>
                    <a:lnT w="12700" cap="flat" cmpd="sng" algn="ctr">
                      <a:solidFill>
                        <a:schemeClr val="tx1"/>
                      </a:solidFill>
                      <a:prstDash val="solid"/>
                      <a:round/>
                      <a:headEnd type="none" w="med" len="med"/>
                      <a:tailEnd type="none" w="med" len="med"/>
                    </a:lnT>
                  </a:tcPr>
                </a:tc>
                <a:tc>
                  <a:txBody>
                    <a:bodyPr/>
                    <a:lstStyle/>
                    <a:p>
                      <a:pPr algn="ctr"/>
                      <a:r>
                        <a:rPr lang="es-CO" dirty="0"/>
                        <a:t>266</a:t>
                      </a:r>
                    </a:p>
                  </a:txBody>
                  <a:tcPr>
                    <a:lnT w="12700" cap="flat" cmpd="sng" algn="ctr">
                      <a:solidFill>
                        <a:schemeClr val="tx1"/>
                      </a:solidFill>
                      <a:prstDash val="solid"/>
                      <a:round/>
                      <a:headEnd type="none" w="med" len="med"/>
                      <a:tailEnd type="none" w="med" len="med"/>
                    </a:lnT>
                  </a:tcPr>
                </a:tc>
                <a:tc>
                  <a:txBody>
                    <a:bodyPr/>
                    <a:lstStyle/>
                    <a:p>
                      <a:pPr algn="ctr"/>
                      <a:r>
                        <a:rPr lang="es-CO" dirty="0"/>
                        <a:t>101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73791003"/>
                  </a:ext>
                </a:extLst>
              </a:tr>
              <a:tr h="370840">
                <a:tc vMerge="1">
                  <a:txBody>
                    <a:bodyPr/>
                    <a:lstStyle/>
                    <a:p>
                      <a:pPr algn="ctr"/>
                      <a:endParaRPr lang="es-CO" dirty="0"/>
                    </a:p>
                  </a:txBody>
                  <a:tcPr/>
                </a:tc>
                <a:tc>
                  <a:txBody>
                    <a:bodyPr/>
                    <a:lstStyle/>
                    <a:p>
                      <a:pPr algn="ctr"/>
                      <a:r>
                        <a:rPr lang="es-CO" dirty="0"/>
                        <a:t>3</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1477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543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171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8306517"/>
                  </a:ext>
                </a:extLst>
              </a:tr>
              <a:tr h="370840">
                <a:tc vMerge="1">
                  <a:txBody>
                    <a:bodyPr/>
                    <a:lstStyle/>
                    <a:p>
                      <a:pPr algn="ctr"/>
                      <a:endParaRPr lang="es-CO" dirty="0"/>
                    </a:p>
                  </a:txBody>
                  <a:tcPr/>
                </a:tc>
                <a:tc>
                  <a:txBody>
                    <a:bodyPr/>
                    <a:lstStyle/>
                    <a:p>
                      <a:pPr algn="ctr"/>
                      <a:r>
                        <a:rPr lang="es-CO" dirty="0"/>
                        <a:t>5</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s-CO" dirty="0"/>
                        <a:t>2315</a:t>
                      </a:r>
                    </a:p>
                  </a:txBody>
                  <a:tcPr>
                    <a:lnB w="12700" cap="flat" cmpd="sng" algn="ctr">
                      <a:solidFill>
                        <a:schemeClr val="tx1"/>
                      </a:solidFill>
                      <a:prstDash val="solid"/>
                      <a:round/>
                      <a:headEnd type="none" w="med" len="med"/>
                      <a:tailEnd type="none" w="med" len="med"/>
                    </a:lnB>
                  </a:tcPr>
                </a:tc>
                <a:tc>
                  <a:txBody>
                    <a:bodyPr/>
                    <a:lstStyle/>
                    <a:p>
                      <a:pPr algn="ctr"/>
                      <a:r>
                        <a:rPr lang="es-CO" dirty="0"/>
                        <a:t>877</a:t>
                      </a:r>
                    </a:p>
                  </a:txBody>
                  <a:tcPr>
                    <a:lnB w="12700" cap="flat" cmpd="sng" algn="ctr">
                      <a:solidFill>
                        <a:schemeClr val="tx1"/>
                      </a:solidFill>
                      <a:prstDash val="solid"/>
                      <a:round/>
                      <a:headEnd type="none" w="med" len="med"/>
                      <a:tailEnd type="none" w="med" len="med"/>
                    </a:lnB>
                  </a:tcPr>
                </a:tc>
                <a:tc>
                  <a:txBody>
                    <a:bodyPr/>
                    <a:lstStyle/>
                    <a:p>
                      <a:pPr algn="ctr"/>
                      <a:r>
                        <a:rPr lang="es-CO" dirty="0"/>
                        <a:t>269</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8445680"/>
                  </a:ext>
                </a:extLst>
              </a:tr>
              <a:tr h="370840">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dirty="0"/>
                        <a:t>alpha</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dirty="0"/>
                        <a:t>Z</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dirty="0"/>
                        <a:t>Z</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dirty="0"/>
                        <a:t>Z</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398188404"/>
                  </a:ext>
                </a:extLst>
              </a:tr>
              <a:tr h="370840">
                <a:tc rowSpan="3">
                  <a:txBody>
                    <a:bodyPr/>
                    <a:lstStyle/>
                    <a:p>
                      <a:pPr algn="ctr"/>
                      <a:endParaRPr lang="es-CO" dirty="0"/>
                    </a:p>
                    <a:p>
                      <a:pPr algn="ctr"/>
                      <a:r>
                        <a:rPr lang="es-CO" dirty="0"/>
                        <a:t>GRASP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0.05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590</a:t>
                      </a:r>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1383</a:t>
                      </a:r>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1364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15217308"/>
                  </a:ext>
                </a:extLst>
              </a:tr>
              <a:tr h="370840">
                <a:tc vMerge="1">
                  <a:txBody>
                    <a:bodyPr/>
                    <a:lstStyle/>
                    <a:p>
                      <a:pPr algn="ctr"/>
                      <a:endParaRPr lang="es-CO" dirty="0"/>
                    </a:p>
                  </a:txBody>
                  <a:tcPr/>
                </a:tc>
                <a:tc>
                  <a:txBody>
                    <a:bodyPr/>
                    <a:lstStyle/>
                    <a:p>
                      <a:pPr algn="ctr"/>
                      <a:r>
                        <a:rPr lang="es-CO" dirty="0"/>
                        <a:t>0.1</a:t>
                      </a:r>
                    </a:p>
                  </a:txBody>
                  <a:tcPr>
                    <a:lnL w="12700" cap="flat" cmpd="sng" algn="ctr">
                      <a:solidFill>
                        <a:schemeClr val="tx1"/>
                      </a:solidFill>
                      <a:prstDash val="solid"/>
                      <a:round/>
                      <a:headEnd type="none" w="med" len="med"/>
                      <a:tailEnd type="none" w="med" len="med"/>
                    </a:lnL>
                  </a:tcPr>
                </a:tc>
                <a:tc>
                  <a:txBody>
                    <a:bodyPr/>
                    <a:lstStyle/>
                    <a:p>
                      <a:pPr algn="ctr"/>
                      <a:r>
                        <a:rPr lang="es-CO" dirty="0"/>
                        <a:t>976</a:t>
                      </a:r>
                    </a:p>
                  </a:txBody>
                  <a:tcPr/>
                </a:tc>
                <a:tc>
                  <a:txBody>
                    <a:bodyPr/>
                    <a:lstStyle/>
                    <a:p>
                      <a:pPr algn="ctr"/>
                      <a:r>
                        <a:rPr lang="es-CO" dirty="0"/>
                        <a:t>3614</a:t>
                      </a:r>
                    </a:p>
                  </a:txBody>
                  <a:tcPr/>
                </a:tc>
                <a:tc>
                  <a:txBody>
                    <a:bodyPr/>
                    <a:lstStyle/>
                    <a:p>
                      <a:pPr algn="ctr"/>
                      <a:r>
                        <a:rPr lang="es-CO" dirty="0"/>
                        <a:t>3542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03931782"/>
                  </a:ext>
                </a:extLst>
              </a:tr>
              <a:tr h="370840">
                <a:tc vMerge="1">
                  <a:txBody>
                    <a:bodyPr/>
                    <a:lstStyle/>
                    <a:p>
                      <a:pPr algn="ctr"/>
                      <a:endParaRPr lang="es-CO" dirty="0"/>
                    </a:p>
                  </a:txBody>
                  <a:tcPr/>
                </a:tc>
                <a:tc>
                  <a:txBody>
                    <a:bodyPr/>
                    <a:lstStyle/>
                    <a:p>
                      <a:pPr algn="ctr"/>
                      <a:r>
                        <a:rPr lang="es-CO" dirty="0"/>
                        <a:t>0.5</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s-CO" dirty="0"/>
                        <a:t>4222</a:t>
                      </a:r>
                    </a:p>
                  </a:txBody>
                  <a:tcPr>
                    <a:lnB w="12700" cap="flat" cmpd="sng" algn="ctr">
                      <a:solidFill>
                        <a:schemeClr val="tx1"/>
                      </a:solidFill>
                      <a:prstDash val="solid"/>
                      <a:round/>
                      <a:headEnd type="none" w="med" len="med"/>
                      <a:tailEnd type="none" w="med" len="med"/>
                    </a:lnB>
                  </a:tcPr>
                </a:tc>
                <a:tc>
                  <a:txBody>
                    <a:bodyPr/>
                    <a:lstStyle/>
                    <a:p>
                      <a:pPr algn="ctr"/>
                      <a:r>
                        <a:rPr lang="es-CO" dirty="0"/>
                        <a:t>23600</a:t>
                      </a:r>
                    </a:p>
                  </a:txBody>
                  <a:tcPr>
                    <a:lnB w="12700" cap="flat" cmpd="sng" algn="ctr">
                      <a:solidFill>
                        <a:schemeClr val="tx1"/>
                      </a:solidFill>
                      <a:prstDash val="solid"/>
                      <a:round/>
                      <a:headEnd type="none" w="med" len="med"/>
                      <a:tailEnd type="none" w="med" len="med"/>
                    </a:lnB>
                  </a:tcPr>
                </a:tc>
                <a:tc>
                  <a:txBody>
                    <a:bodyPr/>
                    <a:lstStyle/>
                    <a:p>
                      <a:pPr algn="ctr"/>
                      <a:r>
                        <a:rPr lang="es-CO" dirty="0"/>
                        <a:t>22657</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57216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dirty="0"/>
                        <a:t>ruido</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dirty="0"/>
                        <a:t>Z</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dirty="0"/>
                        <a:t>Z</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dirty="0"/>
                        <a:t>Z</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349388334"/>
                  </a:ext>
                </a:extLst>
              </a:tr>
              <a:tr h="37084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RUIDO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s-CO" dirty="0"/>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s-CO" dirty="0"/>
                        <a:t>535</a:t>
                      </a:r>
                    </a:p>
                  </a:txBody>
                  <a:tcPr>
                    <a:lnT w="12700" cap="flat" cmpd="sng" algn="ctr">
                      <a:solidFill>
                        <a:schemeClr val="tx1"/>
                      </a:solidFill>
                      <a:prstDash val="solid"/>
                      <a:round/>
                      <a:headEnd type="none" w="med" len="med"/>
                      <a:tailEnd type="none" w="med" len="med"/>
                    </a:lnT>
                  </a:tcPr>
                </a:tc>
                <a:tc>
                  <a:txBody>
                    <a:bodyPr/>
                    <a:lstStyle/>
                    <a:p>
                      <a:pPr algn="ctr"/>
                      <a:r>
                        <a:rPr lang="es-CO" dirty="0"/>
                        <a:t>315</a:t>
                      </a:r>
                    </a:p>
                  </a:txBody>
                  <a:tcPr>
                    <a:lnT w="12700" cap="flat" cmpd="sng" algn="ctr">
                      <a:solidFill>
                        <a:schemeClr val="tx1"/>
                      </a:solidFill>
                      <a:prstDash val="solid"/>
                      <a:round/>
                      <a:headEnd type="none" w="med" len="med"/>
                      <a:tailEnd type="none" w="med" len="med"/>
                    </a:lnT>
                  </a:tcPr>
                </a:tc>
                <a:tc>
                  <a:txBody>
                    <a:bodyPr/>
                    <a:lstStyle/>
                    <a:p>
                      <a:pPr algn="ctr"/>
                      <a:r>
                        <a:rPr lang="es-CO" dirty="0"/>
                        <a:t>143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44032238"/>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txBody>
                  <a:tcPr>
                    <a:solidFill>
                      <a:schemeClr val="accent2">
                        <a:lumMod val="40000"/>
                        <a:lumOff val="60000"/>
                      </a:schemeClr>
                    </a:solidFill>
                  </a:tcPr>
                </a:tc>
                <a:tc>
                  <a:txBody>
                    <a:bodyPr/>
                    <a:lstStyle/>
                    <a:p>
                      <a:pPr algn="ctr"/>
                      <a:r>
                        <a:rPr lang="es-CO" dirty="0"/>
                        <a:t>3</a:t>
                      </a:r>
                    </a:p>
                  </a:txBody>
                  <a:tcPr>
                    <a:lnL w="12700" cap="flat" cmpd="sng" algn="ctr">
                      <a:solidFill>
                        <a:schemeClr val="tx1"/>
                      </a:solidFill>
                      <a:prstDash val="solid"/>
                      <a:round/>
                      <a:headEnd type="none" w="med" len="med"/>
                      <a:tailEnd type="none" w="med" len="med"/>
                    </a:lnL>
                  </a:tcPr>
                </a:tc>
                <a:tc>
                  <a:txBody>
                    <a:bodyPr/>
                    <a:lstStyle/>
                    <a:p>
                      <a:pPr algn="ctr"/>
                      <a:r>
                        <a:rPr lang="es-CO" dirty="0"/>
                        <a:t>550</a:t>
                      </a:r>
                    </a:p>
                  </a:txBody>
                  <a:tcPr/>
                </a:tc>
                <a:tc>
                  <a:txBody>
                    <a:bodyPr/>
                    <a:lstStyle/>
                    <a:p>
                      <a:pPr algn="ctr"/>
                      <a:r>
                        <a:rPr lang="es-CO" dirty="0"/>
                        <a:t>375</a:t>
                      </a:r>
                    </a:p>
                  </a:txBody>
                  <a:tcPr/>
                </a:tc>
                <a:tc>
                  <a:txBody>
                    <a:bodyPr/>
                    <a:lstStyle/>
                    <a:p>
                      <a:pPr algn="ctr"/>
                      <a:r>
                        <a:rPr lang="es-CO" dirty="0"/>
                        <a:t>151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12013982"/>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txBody>
                  <a:tcPr>
                    <a:solidFill>
                      <a:schemeClr val="bg1">
                        <a:lumMod val="95000"/>
                      </a:schemeClr>
                    </a:solidFill>
                  </a:tcPr>
                </a:tc>
                <a:tc>
                  <a:txBody>
                    <a:bodyPr/>
                    <a:lstStyle/>
                    <a:p>
                      <a:pPr algn="ctr"/>
                      <a:r>
                        <a:rPr lang="es-CO" dirty="0"/>
                        <a:t>5</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s-CO" dirty="0"/>
                        <a:t>589</a:t>
                      </a:r>
                    </a:p>
                  </a:txBody>
                  <a:tcPr>
                    <a:lnB w="12700" cap="flat" cmpd="sng" algn="ctr">
                      <a:solidFill>
                        <a:schemeClr val="tx1"/>
                      </a:solidFill>
                      <a:prstDash val="solid"/>
                      <a:round/>
                      <a:headEnd type="none" w="med" len="med"/>
                      <a:tailEnd type="none" w="med" len="med"/>
                    </a:lnB>
                  </a:tcPr>
                </a:tc>
                <a:tc>
                  <a:txBody>
                    <a:bodyPr/>
                    <a:lstStyle/>
                    <a:p>
                      <a:pPr algn="ctr"/>
                      <a:r>
                        <a:rPr lang="es-CO" dirty="0"/>
                        <a:t>436</a:t>
                      </a:r>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182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2927771"/>
                  </a:ext>
                </a:extLst>
              </a:tr>
            </a:tbl>
          </a:graphicData>
        </a:graphic>
      </p:graphicFrame>
    </p:spTree>
    <p:extLst>
      <p:ext uri="{BB962C8B-B14F-4D97-AF65-F5344CB8AC3E}">
        <p14:creationId xmlns:p14="http://schemas.microsoft.com/office/powerpoint/2010/main" val="2889650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00A71-7344-4C43-8B2A-E4B2965DADDA}"/>
              </a:ext>
            </a:extLst>
          </p:cNvPr>
          <p:cNvSpPr>
            <a:spLocks noGrp="1"/>
          </p:cNvSpPr>
          <p:nvPr>
            <p:ph type="title"/>
          </p:nvPr>
        </p:nvSpPr>
        <p:spPr/>
        <p:txBody>
          <a:bodyPr/>
          <a:lstStyle/>
          <a:p>
            <a:r>
              <a:rPr lang="es-CO" dirty="0"/>
              <a:t>conclusiones</a:t>
            </a:r>
          </a:p>
        </p:txBody>
      </p:sp>
      <p:sp>
        <p:nvSpPr>
          <p:cNvPr id="3" name="Marcador de contenido 2">
            <a:extLst>
              <a:ext uri="{FF2B5EF4-FFF2-40B4-BE49-F238E27FC236}">
                <a16:creationId xmlns:a16="http://schemas.microsoft.com/office/drawing/2014/main" id="{7026C17F-A1F6-4A3A-951D-57DB2BD8228E}"/>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s-CO" dirty="0"/>
              <a:t> El algoritmo GRASP 1, es decir, basado en cardinalidad, en este caso es el mas rápido de todos los algoritmos, seguido de el GRASP 2. El mas lento de todos los algoritmos es el algoritmo constructivo</a:t>
            </a:r>
          </a:p>
          <a:p>
            <a:pPr>
              <a:buFont typeface="Arial" panose="020B0604020202020204" pitchFamily="34" charset="0"/>
              <a:buChar char="•"/>
            </a:pPr>
            <a:r>
              <a:rPr lang="es-CO" dirty="0"/>
              <a:t> Es evidente que al aumentar el tamaño de k en el algoritmo GRASP 1, el valor objetivo obtenido aumenta, es decir, la solución empeora</a:t>
            </a:r>
          </a:p>
          <a:p>
            <a:pPr>
              <a:buFont typeface="Arial" panose="020B0604020202020204" pitchFamily="34" charset="0"/>
              <a:buChar char="•"/>
            </a:pPr>
            <a:r>
              <a:rPr lang="es-CO" dirty="0"/>
              <a:t> Como en GRASP 1, al aumentar el valor de Alpha en el algoritmo GRASP 2, los costos obtenidos aumentan para todas las instancias</a:t>
            </a:r>
          </a:p>
          <a:p>
            <a:pPr>
              <a:buFont typeface="Arial" panose="020B0604020202020204" pitchFamily="34" charset="0"/>
              <a:buChar char="•"/>
            </a:pPr>
            <a:r>
              <a:rPr lang="es-CO" dirty="0"/>
              <a:t> Con el ruido pasa exactamente lo mismo a los anteriores algoritmos, mientras más ruido, más incremento en los costos. Aunque la diferencia en este algoritmo es que el aumento que este presenta no es tan grande como el que presentan los algoritmos GRASP.</a:t>
            </a:r>
          </a:p>
          <a:p>
            <a:pPr>
              <a:buFont typeface="Arial" panose="020B0604020202020204" pitchFamily="34" charset="0"/>
              <a:buChar char="•"/>
            </a:pPr>
            <a:r>
              <a:rPr lang="es-CO" dirty="0"/>
              <a:t> El mejor algoritmo implementado es el método constructivo. Aunque este presenta el mayor tiempo de cómputo, los costos son los mínimos.</a:t>
            </a:r>
          </a:p>
        </p:txBody>
      </p:sp>
    </p:spTree>
    <p:extLst>
      <p:ext uri="{BB962C8B-B14F-4D97-AF65-F5344CB8AC3E}">
        <p14:creationId xmlns:p14="http://schemas.microsoft.com/office/powerpoint/2010/main" val="359378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976D3-DA00-4467-BD0A-E4FA378ED4A7}"/>
              </a:ext>
            </a:extLst>
          </p:cNvPr>
          <p:cNvSpPr>
            <a:spLocks noGrp="1"/>
          </p:cNvSpPr>
          <p:nvPr>
            <p:ph type="title"/>
          </p:nvPr>
        </p:nvSpPr>
        <p:spPr>
          <a:xfrm>
            <a:off x="1037378" y="145773"/>
            <a:ext cx="10836567" cy="578591"/>
          </a:xfrm>
        </p:spPr>
        <p:txBody>
          <a:bodyPr>
            <a:normAutofit fontScale="90000"/>
          </a:bodyPr>
          <a:lstStyle/>
          <a:p>
            <a:r>
              <a:rPr lang="es-CO" dirty="0"/>
              <a:t>Descripción de los algoritmos implementados</a:t>
            </a:r>
          </a:p>
        </p:txBody>
      </p:sp>
      <p:sp>
        <p:nvSpPr>
          <p:cNvPr id="3" name="Marcador de contenido 2">
            <a:extLst>
              <a:ext uri="{FF2B5EF4-FFF2-40B4-BE49-F238E27FC236}">
                <a16:creationId xmlns:a16="http://schemas.microsoft.com/office/drawing/2014/main" id="{BEE53FCA-5982-47BD-9077-6740DACAEFED}"/>
              </a:ext>
            </a:extLst>
          </p:cNvPr>
          <p:cNvSpPr>
            <a:spLocks noGrp="1"/>
          </p:cNvSpPr>
          <p:nvPr>
            <p:ph idx="1"/>
          </p:nvPr>
        </p:nvSpPr>
        <p:spPr>
          <a:xfrm>
            <a:off x="790356" y="854763"/>
            <a:ext cx="11330609" cy="5519533"/>
          </a:xfrm>
        </p:spPr>
        <p:txBody>
          <a:bodyPr>
            <a:normAutofit fontScale="70000" lnSpcReduction="20000"/>
          </a:bodyPr>
          <a:lstStyle/>
          <a:p>
            <a:r>
              <a:rPr lang="es-CO" b="1" dirty="0"/>
              <a:t>METODO CONSTRUCTIVO:</a:t>
            </a:r>
          </a:p>
          <a:p>
            <a:r>
              <a:rPr lang="es-CO" sz="2100" dirty="0"/>
              <a:t>Este método recibe m, n, el vector de costos y la matriz de restricciones. </a:t>
            </a:r>
          </a:p>
          <a:p>
            <a:r>
              <a:rPr lang="es-CO" sz="2100" dirty="0"/>
              <a:t>Los criterios de decisión son los siguientes:</a:t>
            </a:r>
          </a:p>
          <a:p>
            <a:pPr marL="585216" lvl="1" indent="-457200">
              <a:buFont typeface="+mj-lt"/>
              <a:buAutoNum type="arabicPeriod"/>
            </a:pPr>
            <a:r>
              <a:rPr lang="es-CO" sz="2000" dirty="0"/>
              <a:t>Elegir en cada subconjunto el elemento con menor costo en la función objetivo</a:t>
            </a:r>
          </a:p>
          <a:p>
            <a:pPr marL="585216" lvl="1" indent="-457200">
              <a:buFont typeface="+mj-lt"/>
              <a:buAutoNum type="arabicPeriod"/>
            </a:pPr>
            <a:r>
              <a:rPr lang="es-CO" sz="2000" dirty="0"/>
              <a:t>(En caso de empate): Elegir el elemento que se encuentre en mas restricciones, es decir, el que cubra mas subconjuntos.</a:t>
            </a:r>
          </a:p>
          <a:p>
            <a:pPr marL="585216" lvl="1" indent="-457200">
              <a:buFont typeface="+mj-lt"/>
              <a:buAutoNum type="arabicPeriod"/>
            </a:pPr>
            <a:r>
              <a:rPr lang="es-CO" sz="1800" dirty="0"/>
              <a:t>(En caso de empate):</a:t>
            </a:r>
            <a:r>
              <a:rPr lang="es-CO" sz="1700" dirty="0"/>
              <a:t> </a:t>
            </a:r>
            <a:r>
              <a:rPr lang="es-CO" sz="2000" dirty="0"/>
              <a:t>Quedarse con el que estaba previamente seleccionado como ‘primer_seleccionado’</a:t>
            </a:r>
          </a:p>
          <a:p>
            <a:pPr marL="128016" lvl="1" indent="0">
              <a:buNone/>
            </a:pPr>
            <a:endParaRPr lang="es-CO" sz="2000" dirty="0"/>
          </a:p>
          <a:p>
            <a:pPr marL="128016" lvl="1" indent="0">
              <a:buNone/>
            </a:pPr>
            <a:r>
              <a:rPr lang="es-CO" sz="2000" dirty="0"/>
              <a:t>La descripción del algoritmo es la siguiente</a:t>
            </a:r>
            <a:endParaRPr lang="es-CO" sz="1700" dirty="0"/>
          </a:p>
          <a:p>
            <a:pPr marL="457200" indent="-457200">
              <a:buFont typeface="+mj-lt"/>
              <a:buAutoNum type="arabicPeriod"/>
            </a:pPr>
            <a:r>
              <a:rPr lang="es-CO" sz="2100" dirty="0"/>
              <a:t>Se inicializa una lista llamada “seleccionados”</a:t>
            </a:r>
          </a:p>
          <a:p>
            <a:pPr marL="457200" indent="-457200">
              <a:buFont typeface="+mj-lt"/>
              <a:buAutoNum type="arabicPeriod"/>
            </a:pPr>
            <a:r>
              <a:rPr lang="es-CO" sz="2100" dirty="0"/>
              <a:t>Se realiza un ciclo en la matriz de restricciones, recorriendo así cada uno de los subconjuntos</a:t>
            </a:r>
          </a:p>
          <a:p>
            <a:pPr marL="630936" lvl="1" indent="-457200"/>
            <a:r>
              <a:rPr lang="es-CO" sz="2100" dirty="0"/>
              <a:t>Se elige un “primer_seleccionado”, el cual va a ser el primer elemento del subconjunto que esta siendo recorrido</a:t>
            </a:r>
          </a:p>
          <a:p>
            <a:pPr marL="630936" lvl="1" indent="-457200"/>
            <a:r>
              <a:rPr lang="es-CO" sz="2100" dirty="0"/>
              <a:t>Se asigna a la variable “</a:t>
            </a:r>
            <a:r>
              <a:rPr lang="es-CO" sz="2100" dirty="0" err="1"/>
              <a:t>menor_costo</a:t>
            </a:r>
            <a:r>
              <a:rPr lang="es-CO" sz="2100" dirty="0"/>
              <a:t>” el valor correspondiente al elemento previamente seleccionado en el vector de costos (El costo de el “primer_seleccionado”).</a:t>
            </a:r>
          </a:p>
          <a:p>
            <a:pPr marL="630936" lvl="1" indent="-457200"/>
            <a:r>
              <a:rPr lang="es-CO" sz="2100" dirty="0"/>
              <a:t>Se realiza un ciclo entre cada elemento del subconjunto que esta siendo recorrido empezando en el elemento siguiente al previamente seleccionado, es decir, empezando desde el 2do elemento del subconjunto</a:t>
            </a:r>
          </a:p>
          <a:p>
            <a:pPr marL="813816" lvl="2" indent="-457200">
              <a:buFont typeface="Courier New" panose="02070309020205020404" pitchFamily="49" charset="0"/>
              <a:buChar char="o"/>
            </a:pPr>
            <a:r>
              <a:rPr lang="es-CO" sz="2100" dirty="0"/>
              <a:t>Se asigna a la variable “</a:t>
            </a:r>
            <a:r>
              <a:rPr lang="es-CO" sz="2100" dirty="0" err="1"/>
              <a:t>seleccionado_aux</a:t>
            </a:r>
            <a:r>
              <a:rPr lang="es-CO" sz="2100" dirty="0"/>
              <a:t>” el elemento que esta siendo analizado en el ciclo, e igualmente se asigna a la variable “</a:t>
            </a:r>
            <a:r>
              <a:rPr lang="es-CO" sz="2100" dirty="0" err="1"/>
              <a:t>costo_aux</a:t>
            </a:r>
            <a:r>
              <a:rPr lang="es-CO" sz="2100" dirty="0"/>
              <a:t>” el costo de dicho elemento.</a:t>
            </a:r>
          </a:p>
          <a:p>
            <a:pPr marL="813816" lvl="2" indent="-457200">
              <a:buFont typeface="Courier New" panose="02070309020205020404" pitchFamily="49" charset="0"/>
              <a:buChar char="o"/>
            </a:pPr>
            <a:r>
              <a:rPr lang="es-CO" sz="2100" dirty="0"/>
              <a:t>Si el “</a:t>
            </a:r>
            <a:r>
              <a:rPr lang="es-CO" sz="2100" dirty="0" err="1"/>
              <a:t>costo_aux</a:t>
            </a:r>
            <a:r>
              <a:rPr lang="es-CO" sz="2100" dirty="0"/>
              <a:t>” es menor que “</a:t>
            </a:r>
            <a:r>
              <a:rPr lang="es-CO" sz="2100" dirty="0" err="1"/>
              <a:t>menor_costo</a:t>
            </a:r>
            <a:r>
              <a:rPr lang="es-CO" sz="2100" dirty="0"/>
              <a:t>”, entonces se va a hacer una reasignación y el nuevo “primer_seleccionado” será el “</a:t>
            </a:r>
            <a:r>
              <a:rPr lang="es-CO" sz="2100" dirty="0" err="1"/>
              <a:t>seleccionado_aux</a:t>
            </a:r>
            <a:r>
              <a:rPr lang="es-CO" sz="2100" dirty="0"/>
              <a:t>”</a:t>
            </a:r>
          </a:p>
          <a:p>
            <a:pPr marL="813816" lvl="2" indent="-457200">
              <a:buFont typeface="Courier New" panose="02070309020205020404" pitchFamily="49" charset="0"/>
              <a:buChar char="o"/>
            </a:pPr>
            <a:r>
              <a:rPr lang="es-CO" sz="2100" dirty="0"/>
              <a:t>Si hay empate entonces se hará otro ciclo entre los subconjuntos en la matriz de restricciones</a:t>
            </a:r>
          </a:p>
          <a:p>
            <a:pPr marL="960120" lvl="3" indent="-457200">
              <a:buFont typeface="Arial" panose="020B0604020202020204" pitchFamily="34" charset="0"/>
              <a:buChar char="•"/>
            </a:pPr>
            <a:r>
              <a:rPr lang="es-CO" sz="2100" dirty="0"/>
              <a:t>Se hace un conteo para saber en cuantos subconjuntos se encuentra el “primer_seleccionado” y el “</a:t>
            </a:r>
            <a:r>
              <a:rPr lang="es-CO" sz="2100" dirty="0" err="1"/>
              <a:t>seleccionado_aux</a:t>
            </a:r>
            <a:r>
              <a:rPr lang="es-CO" sz="2100" dirty="0"/>
              <a:t>”</a:t>
            </a:r>
          </a:p>
          <a:p>
            <a:pPr marL="960120" lvl="3" indent="-457200">
              <a:buFont typeface="Arial" panose="020B0604020202020204" pitchFamily="34" charset="0"/>
              <a:buChar char="•"/>
            </a:pPr>
            <a:r>
              <a:rPr lang="es-CO" sz="2100" dirty="0"/>
              <a:t>Se elige el que este en mas subconjuntos</a:t>
            </a:r>
          </a:p>
          <a:p>
            <a:pPr marL="960120" lvl="3" indent="-457200">
              <a:buFont typeface="Arial" panose="020B0604020202020204" pitchFamily="34" charset="0"/>
              <a:buChar char="•"/>
            </a:pPr>
            <a:r>
              <a:rPr lang="es-CO" sz="2100" dirty="0"/>
              <a:t>En caso de haber empate, no se hace reasignación, es decir, el seleccionado será “primer_seleccionado”.</a:t>
            </a:r>
          </a:p>
        </p:txBody>
      </p:sp>
      <p:sp>
        <p:nvSpPr>
          <p:cNvPr id="5" name="Marcador de contenido 2">
            <a:extLst>
              <a:ext uri="{FF2B5EF4-FFF2-40B4-BE49-F238E27FC236}">
                <a16:creationId xmlns:a16="http://schemas.microsoft.com/office/drawing/2014/main" id="{C9A1051D-A930-45AF-8C11-49F2B0176EFB}"/>
              </a:ext>
            </a:extLst>
          </p:cNvPr>
          <p:cNvSpPr txBox="1">
            <a:spLocks/>
          </p:cNvSpPr>
          <p:nvPr/>
        </p:nvSpPr>
        <p:spPr>
          <a:xfrm>
            <a:off x="-722245" y="1192693"/>
            <a:ext cx="11330609" cy="551953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endParaRPr lang="es-CO" sz="2100" dirty="0"/>
          </a:p>
        </p:txBody>
      </p:sp>
      <p:sp>
        <p:nvSpPr>
          <p:cNvPr id="8" name="Marcador de contenido 2">
            <a:extLst>
              <a:ext uri="{FF2B5EF4-FFF2-40B4-BE49-F238E27FC236}">
                <a16:creationId xmlns:a16="http://schemas.microsoft.com/office/drawing/2014/main" id="{40DFC06B-C126-415D-AF73-D262A0F31467}"/>
              </a:ext>
            </a:extLst>
          </p:cNvPr>
          <p:cNvSpPr txBox="1">
            <a:spLocks/>
          </p:cNvSpPr>
          <p:nvPr/>
        </p:nvSpPr>
        <p:spPr>
          <a:xfrm>
            <a:off x="790355" y="6358923"/>
            <a:ext cx="11330609" cy="551953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lvl="1"/>
            <a:r>
              <a:rPr lang="es-CO" sz="1500" dirty="0"/>
              <a:t>       Finalmente, se agrega a la lista de seleccionados, el elemento “primer_seleccionado” de cada subconjunto.</a:t>
            </a:r>
          </a:p>
          <a:p>
            <a:r>
              <a:rPr lang="es-CO" sz="1500" dirty="0"/>
              <a:t> </a:t>
            </a:r>
          </a:p>
          <a:p>
            <a:endParaRPr lang="es-CO" sz="2100" dirty="0"/>
          </a:p>
        </p:txBody>
      </p:sp>
    </p:spTree>
    <p:extLst>
      <p:ext uri="{BB962C8B-B14F-4D97-AF65-F5344CB8AC3E}">
        <p14:creationId xmlns:p14="http://schemas.microsoft.com/office/powerpoint/2010/main" val="699078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EE53FCA-5982-47BD-9077-6740DACAEFED}"/>
              </a:ext>
            </a:extLst>
          </p:cNvPr>
          <p:cNvSpPr>
            <a:spLocks noGrp="1"/>
          </p:cNvSpPr>
          <p:nvPr>
            <p:ph idx="1"/>
          </p:nvPr>
        </p:nvSpPr>
        <p:spPr>
          <a:xfrm>
            <a:off x="790356" y="1625511"/>
            <a:ext cx="11330609" cy="4956314"/>
          </a:xfrm>
        </p:spPr>
        <p:txBody>
          <a:bodyPr>
            <a:normAutofit/>
          </a:bodyPr>
          <a:lstStyle/>
          <a:p>
            <a:r>
              <a:rPr lang="es-CO" sz="1700" b="1" dirty="0"/>
              <a:t>METODO CONSTRUCTIVO:</a:t>
            </a:r>
          </a:p>
          <a:p>
            <a:pPr marL="457200" indent="-457200">
              <a:buFont typeface="+mj-lt"/>
              <a:buAutoNum type="arabicPeriod" startAt="3"/>
            </a:pPr>
            <a:r>
              <a:rPr lang="es-CO" sz="1700" dirty="0"/>
              <a:t>Al finalizar la selección de elementos, la lista “seleccionados” también tiene elementos repetidos. Para eliminar los elementos repetidos de la lista se hace un ciclo entre los elementos pertenecientes a la lista</a:t>
            </a:r>
          </a:p>
          <a:p>
            <a:pPr marL="630936" lvl="1" indent="-457200"/>
            <a:r>
              <a:rPr lang="es-CO" sz="1700" dirty="0"/>
              <a:t>Se hace un conteo de cuantas veces se encuentra el elemento a analizar en la lista, si este valor es &gt;1 entonces el elemento que esta siendo analizado se elimina de la lista.</a:t>
            </a:r>
          </a:p>
          <a:p>
            <a:pPr marL="457200" indent="-457200">
              <a:buFont typeface="+mj-lt"/>
              <a:buAutoNum type="arabicPeriod" startAt="4"/>
            </a:pPr>
            <a:r>
              <a:rPr lang="es-CO" sz="1700" dirty="0"/>
              <a:t>Se ordena la lista de seleccionados de menor a mayor</a:t>
            </a:r>
          </a:p>
          <a:p>
            <a:pPr marL="457200" indent="-457200">
              <a:buFont typeface="+mj-lt"/>
              <a:buAutoNum type="arabicPeriod" startAt="4"/>
            </a:pPr>
            <a:r>
              <a:rPr lang="es-CO" sz="1700" dirty="0"/>
              <a:t>El ultimo paso es calcular el valor objetivo con respecto a los costos de los elementos seleccionados. Para esto se hace un ciclo en los elementos de la matriz “seleccionados”</a:t>
            </a:r>
          </a:p>
          <a:p>
            <a:pPr marL="630936" lvl="1" indent="-457200"/>
            <a:r>
              <a:rPr lang="es-CO" sz="1700" dirty="0"/>
              <a:t>Se suman los costos de cada uno de estos elementos</a:t>
            </a:r>
          </a:p>
          <a:p>
            <a:pPr marL="457200" indent="-457200">
              <a:buFont typeface="+mj-lt"/>
              <a:buAutoNum type="arabicPeriod" startAt="6"/>
            </a:pPr>
            <a:r>
              <a:rPr lang="es-CO" sz="1700" dirty="0"/>
              <a:t>Este método retorna: el valor objetivo, la cantidad de elementos seleccionados, la lista de “seleccionados” y el tiempo de cómputo del método.</a:t>
            </a:r>
          </a:p>
          <a:p>
            <a:pPr marL="0" indent="0">
              <a:buNone/>
            </a:pPr>
            <a:r>
              <a:rPr lang="es-CO" sz="1700" dirty="0"/>
              <a:t>Este método tiene 2 implementaciones, la segunda recibe lo mismo que el explicado anteriormente pero también recibe el vector de costos con ruido. Los criterios son los mismos con la única diferencia de que se decide sobre el vector de costos con ruido, pero el vector de costos original es el utilizado para evaluar el valor objetivo.</a:t>
            </a:r>
          </a:p>
        </p:txBody>
      </p:sp>
      <p:sp>
        <p:nvSpPr>
          <p:cNvPr id="7" name="Título 1">
            <a:extLst>
              <a:ext uri="{FF2B5EF4-FFF2-40B4-BE49-F238E27FC236}">
                <a16:creationId xmlns:a16="http://schemas.microsoft.com/office/drawing/2014/main" id="{EE10F5CB-0C16-425C-AAD2-E533451A75CE}"/>
              </a:ext>
            </a:extLst>
          </p:cNvPr>
          <p:cNvSpPr>
            <a:spLocks noGrp="1"/>
          </p:cNvSpPr>
          <p:nvPr>
            <p:ph type="title"/>
          </p:nvPr>
        </p:nvSpPr>
        <p:spPr>
          <a:xfrm>
            <a:off x="1037376" y="516834"/>
            <a:ext cx="10836567" cy="578591"/>
          </a:xfrm>
        </p:spPr>
        <p:txBody>
          <a:bodyPr>
            <a:normAutofit fontScale="90000"/>
          </a:bodyPr>
          <a:lstStyle/>
          <a:p>
            <a:r>
              <a:rPr lang="es-CO" dirty="0"/>
              <a:t>Descripción de los algoritmos implementados</a:t>
            </a:r>
          </a:p>
        </p:txBody>
      </p:sp>
    </p:spTree>
    <p:extLst>
      <p:ext uri="{BB962C8B-B14F-4D97-AF65-F5344CB8AC3E}">
        <p14:creationId xmlns:p14="http://schemas.microsoft.com/office/powerpoint/2010/main" val="173233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B690D-0F87-4F90-8F8A-0873CC62BCEC}"/>
              </a:ext>
            </a:extLst>
          </p:cNvPr>
          <p:cNvSpPr>
            <a:spLocks noGrp="1"/>
          </p:cNvSpPr>
          <p:nvPr>
            <p:ph type="title"/>
          </p:nvPr>
        </p:nvSpPr>
        <p:spPr/>
        <p:txBody>
          <a:bodyPr/>
          <a:lstStyle/>
          <a:p>
            <a:r>
              <a:rPr lang="es-CO" dirty="0"/>
              <a:t>Cota inferior</a:t>
            </a:r>
          </a:p>
        </p:txBody>
      </p:sp>
      <p:sp>
        <p:nvSpPr>
          <p:cNvPr id="3" name="Marcador de contenido 2">
            <a:extLst>
              <a:ext uri="{FF2B5EF4-FFF2-40B4-BE49-F238E27FC236}">
                <a16:creationId xmlns:a16="http://schemas.microsoft.com/office/drawing/2014/main" id="{30D220FA-CEB2-4935-8B15-41D7D11A7881}"/>
              </a:ext>
            </a:extLst>
          </p:cNvPr>
          <p:cNvSpPr>
            <a:spLocks noGrp="1"/>
          </p:cNvSpPr>
          <p:nvPr>
            <p:ph idx="1"/>
          </p:nvPr>
        </p:nvSpPr>
        <p:spPr>
          <a:xfrm>
            <a:off x="1024128" y="1762539"/>
            <a:ext cx="6516359" cy="4510245"/>
          </a:xfrm>
        </p:spPr>
        <p:txBody>
          <a:bodyPr>
            <a:normAutofit lnSpcReduction="10000"/>
          </a:bodyPr>
          <a:lstStyle/>
          <a:p>
            <a:r>
              <a:rPr lang="es-CO" sz="1800" dirty="0"/>
              <a:t>La cota inferior es calculada también en el método constructivo de la siguiente forma:</a:t>
            </a:r>
          </a:p>
          <a:p>
            <a:pPr marL="457200" indent="-457200">
              <a:buFont typeface="+mj-lt"/>
              <a:buAutoNum type="arabicPeriod"/>
            </a:pPr>
            <a:r>
              <a:rPr lang="es-CO" sz="1800" dirty="0"/>
              <a:t>Se genera una matriz de cubrimiento. Las filas de esta matriz son los elementos y las columnas son los subconjuntos. Esta matriz esta llena de 0’s y 1’s. Los 1’s se encuentran en donde un elemento cubre un subconjunto; es decir, si el elemento 1 cubre los subconjuntos 3, 5, 7 entonces en la fila 1 en las columnas 3, 5, 7 va a haber un 1 y en las demás columnas serán 0’s.</a:t>
            </a:r>
          </a:p>
          <a:p>
            <a:pPr marL="457200" indent="-457200">
              <a:buFont typeface="+mj-lt"/>
              <a:buAutoNum type="arabicPeriod"/>
            </a:pPr>
            <a:r>
              <a:rPr lang="es-CO" sz="1800" dirty="0"/>
              <a:t>Luego, se suman los 1’s de cada fila (elemento), encontrando así cual es el elemento que cubre mayor cantidad de subconjuntos.</a:t>
            </a:r>
          </a:p>
          <a:p>
            <a:pPr marL="457200" indent="-457200">
              <a:buFont typeface="+mj-lt"/>
              <a:buAutoNum type="arabicPeriod"/>
            </a:pPr>
            <a:r>
              <a:rPr lang="es-CO" sz="1800" dirty="0"/>
              <a:t>Para calcular la cota inferior, se va a dar por hecho que todos los elementos cubren esta cantidad max de subconjuntos, por lo que se haya cuantos elementos se necesitarían para cubrirlos todos.</a:t>
            </a:r>
          </a:p>
          <a:p>
            <a:pPr marL="457200" indent="-457200">
              <a:buFont typeface="+mj-lt"/>
              <a:buAutoNum type="arabicPeriod"/>
            </a:pPr>
            <a:r>
              <a:rPr lang="es-CO" sz="1800" dirty="0"/>
              <a:t>Luego, se escogen la cantidad calculada de elementos con menor costo y se halla el valor objetivo. Este valor es la cota inferior.</a:t>
            </a:r>
          </a:p>
        </p:txBody>
      </p:sp>
      <p:pic>
        <p:nvPicPr>
          <p:cNvPr id="6" name="Imagen 5">
            <a:extLst>
              <a:ext uri="{FF2B5EF4-FFF2-40B4-BE49-F238E27FC236}">
                <a16:creationId xmlns:a16="http://schemas.microsoft.com/office/drawing/2014/main" id="{FBF2A804-6FF7-497C-B648-4274624BF56E}"/>
              </a:ext>
            </a:extLst>
          </p:cNvPr>
          <p:cNvPicPr>
            <a:picLocks noChangeAspect="1"/>
          </p:cNvPicPr>
          <p:nvPr/>
        </p:nvPicPr>
        <p:blipFill>
          <a:blip r:embed="rId2"/>
          <a:stretch>
            <a:fillRect/>
          </a:stretch>
        </p:blipFill>
        <p:spPr>
          <a:xfrm>
            <a:off x="7759542" y="1298684"/>
            <a:ext cx="4242790" cy="4510244"/>
          </a:xfrm>
          <a:prstGeom prst="rect">
            <a:avLst/>
          </a:prstGeom>
        </p:spPr>
      </p:pic>
    </p:spTree>
    <p:extLst>
      <p:ext uri="{BB962C8B-B14F-4D97-AF65-F5344CB8AC3E}">
        <p14:creationId xmlns:p14="http://schemas.microsoft.com/office/powerpoint/2010/main" val="286707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9CC5BB-F038-4CDB-96C6-F85BF5173E79}"/>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48855550-8619-4065-8EF7-6056323EA400}"/>
              </a:ext>
            </a:extLst>
          </p:cNvPr>
          <p:cNvSpPr>
            <a:spLocks noGrp="1"/>
          </p:cNvSpPr>
          <p:nvPr>
            <p:ph idx="1"/>
          </p:nvPr>
        </p:nvSpPr>
        <p:spPr/>
        <p:txBody>
          <a:bodyPr>
            <a:normAutofit fontScale="85000" lnSpcReduction="20000"/>
          </a:bodyPr>
          <a:lstStyle/>
          <a:p>
            <a:r>
              <a:rPr lang="es-CO" b="1" dirty="0"/>
              <a:t>ALGORITMO CON RUIDO:</a:t>
            </a:r>
          </a:p>
          <a:p>
            <a:r>
              <a:rPr lang="es-CO" dirty="0"/>
              <a:t>Este recibe m, n, el vector de costos, la matriz de restricciones obtenidos al leer los datos y un ruido.</a:t>
            </a:r>
          </a:p>
          <a:p>
            <a:r>
              <a:rPr lang="es-CO" dirty="0"/>
              <a:t>El ruido que se le pasa al algoritmo NO será el ruido que se le agrega al vector de costos. Este en realidad hace referencia a un máximo ruido posible.</a:t>
            </a:r>
          </a:p>
          <a:p>
            <a:pPr marL="457200" indent="-457200">
              <a:buFont typeface="+mj-lt"/>
              <a:buAutoNum type="arabicPeriod"/>
            </a:pPr>
            <a:r>
              <a:rPr lang="es-CO" dirty="0"/>
              <a:t>Se escoge un ruido el cual será una variable aleatoria uniforme entre 0 y el máximo ruido que haya recibido el método y se le suma este ruido al vector de costos. Esto se hace para cada elemento del vector de costos por lo que cada ruido será diferente para cada costo.</a:t>
            </a:r>
          </a:p>
          <a:p>
            <a:pPr marL="457200" indent="-457200">
              <a:buFont typeface="+mj-lt"/>
              <a:buAutoNum type="arabicPeriod"/>
            </a:pPr>
            <a:r>
              <a:rPr lang="es-CO" dirty="0"/>
              <a:t>Finalmente, se le pasa este vector de costos con ruido al método constructivo explicado anteriormente y se decide sobre estos costos los nuevos elementos a seleccionar.</a:t>
            </a:r>
          </a:p>
          <a:p>
            <a:pPr marL="457200" indent="-457200">
              <a:buFont typeface="+mj-lt"/>
              <a:buAutoNum type="arabicPeriod"/>
            </a:pPr>
            <a:r>
              <a:rPr lang="es-CO" dirty="0"/>
              <a:t>Este método retorna: el valor objetivo, la cantidad de elementos seleccionados, la lista de “seleccionados” y el tiempo de cómputo del método.</a:t>
            </a:r>
          </a:p>
          <a:p>
            <a:r>
              <a:rPr lang="es-CO" dirty="0"/>
              <a:t> </a:t>
            </a:r>
          </a:p>
          <a:p>
            <a:endParaRPr lang="es-CO" dirty="0"/>
          </a:p>
        </p:txBody>
      </p:sp>
    </p:spTree>
    <p:extLst>
      <p:ext uri="{BB962C8B-B14F-4D97-AF65-F5344CB8AC3E}">
        <p14:creationId xmlns:p14="http://schemas.microsoft.com/office/powerpoint/2010/main" val="254077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384D5-DB79-4087-B4F3-0B26D1C0012D}"/>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64EC715A-1115-4FC2-894C-981E0EB9649B}"/>
              </a:ext>
            </a:extLst>
          </p:cNvPr>
          <p:cNvSpPr>
            <a:spLocks noGrp="1"/>
          </p:cNvSpPr>
          <p:nvPr>
            <p:ph idx="1"/>
          </p:nvPr>
        </p:nvSpPr>
        <p:spPr>
          <a:xfrm>
            <a:off x="622852" y="2285999"/>
            <a:ext cx="11039061" cy="4313583"/>
          </a:xfrm>
        </p:spPr>
        <p:txBody>
          <a:bodyPr>
            <a:normAutofit fontScale="92500" lnSpcReduction="10000"/>
          </a:bodyPr>
          <a:lstStyle/>
          <a:p>
            <a:r>
              <a:rPr lang="es-CO" b="1" dirty="0"/>
              <a:t>ALGORITMOS GRASP:</a:t>
            </a:r>
          </a:p>
          <a:p>
            <a:r>
              <a:rPr lang="es-CO" u="sng" dirty="0"/>
              <a:t>GRASP 1:</a:t>
            </a:r>
          </a:p>
          <a:p>
            <a:pPr>
              <a:spcBef>
                <a:spcPts val="0"/>
              </a:spcBef>
            </a:pPr>
            <a:r>
              <a:rPr lang="es-CO" sz="1900" dirty="0"/>
              <a:t>Este recibe m, n, el vector de costos, la matriz de restricciones obtenidos al leer los datos y un parámetro k.</a:t>
            </a:r>
          </a:p>
          <a:p>
            <a:pPr marL="457200" indent="-457200">
              <a:spcBef>
                <a:spcPts val="0"/>
              </a:spcBef>
              <a:buFont typeface="+mj-lt"/>
              <a:buAutoNum type="arabicPeriod"/>
            </a:pPr>
            <a:r>
              <a:rPr lang="es-CO" sz="1900" dirty="0"/>
              <a:t>Se inicializa una lista llamada “seleccionados”</a:t>
            </a:r>
          </a:p>
          <a:p>
            <a:pPr marL="457200" indent="-457200">
              <a:spcBef>
                <a:spcPts val="0"/>
              </a:spcBef>
              <a:buFont typeface="+mj-lt"/>
              <a:buAutoNum type="arabicPeriod"/>
            </a:pPr>
            <a:r>
              <a:rPr lang="es-CO" sz="1900" dirty="0"/>
              <a:t>Se hace un ciclo en a matriz de restricciones</a:t>
            </a:r>
          </a:p>
          <a:p>
            <a:pPr marL="630936" lvl="1" indent="-457200">
              <a:spcBef>
                <a:spcPts val="0"/>
              </a:spcBef>
            </a:pPr>
            <a:r>
              <a:rPr lang="es-CO" sz="1900" dirty="0"/>
              <a:t>Se inicializa la lista “</a:t>
            </a:r>
            <a:r>
              <a:rPr lang="es-CO" sz="1900" dirty="0" err="1"/>
              <a:t>rcl</a:t>
            </a:r>
            <a:r>
              <a:rPr lang="es-CO" sz="1900" dirty="0"/>
              <a:t>”</a:t>
            </a:r>
          </a:p>
          <a:p>
            <a:pPr marL="630936" lvl="1" indent="-457200">
              <a:spcBef>
                <a:spcPts val="0"/>
              </a:spcBef>
            </a:pPr>
            <a:r>
              <a:rPr lang="es-CO" sz="1900" dirty="0"/>
              <a:t>Si la longitud del subconjunto que esta siendo analizado es menor o igual a k entonces todos los elementos del subconjunto se van a agregar a la lista “</a:t>
            </a:r>
            <a:r>
              <a:rPr lang="es-CO" sz="1900" dirty="0" err="1"/>
              <a:t>rcl</a:t>
            </a:r>
            <a:r>
              <a:rPr lang="es-CO" sz="1900" dirty="0"/>
              <a:t>”</a:t>
            </a:r>
          </a:p>
          <a:p>
            <a:pPr marL="630936" lvl="1" indent="-457200">
              <a:spcBef>
                <a:spcPts val="0"/>
              </a:spcBef>
            </a:pPr>
            <a:r>
              <a:rPr lang="es-CO" sz="1900" dirty="0"/>
              <a:t>Si la longitud del subconjunto analizado es mayor que k entonces se agregarán a la lista “</a:t>
            </a:r>
            <a:r>
              <a:rPr lang="es-CO" sz="1900" dirty="0" err="1"/>
              <a:t>rcl</a:t>
            </a:r>
            <a:r>
              <a:rPr lang="es-CO" sz="1900" dirty="0"/>
              <a:t>” los primeros k elementos del subconjunto.</a:t>
            </a:r>
          </a:p>
          <a:p>
            <a:pPr marL="630936" lvl="1" indent="-457200">
              <a:spcBef>
                <a:spcPts val="0"/>
              </a:spcBef>
            </a:pPr>
            <a:r>
              <a:rPr lang="es-CO" sz="1900" dirty="0"/>
              <a:t>Se elige aleatoriamente un elemento de la lista “</a:t>
            </a:r>
            <a:r>
              <a:rPr lang="es-CO" sz="1900" dirty="0" err="1"/>
              <a:t>rcl</a:t>
            </a:r>
            <a:r>
              <a:rPr lang="es-CO" sz="1900" dirty="0"/>
              <a:t>”.</a:t>
            </a:r>
          </a:p>
          <a:p>
            <a:pPr marL="630936" lvl="1" indent="-457200">
              <a:spcBef>
                <a:spcPts val="0"/>
              </a:spcBef>
            </a:pPr>
            <a:r>
              <a:rPr lang="es-CO" sz="1900" dirty="0"/>
              <a:t>Se agrega el elemento seleccionado a la lista “seleccionados”</a:t>
            </a:r>
          </a:p>
          <a:p>
            <a:pPr marL="457200" indent="-457200">
              <a:spcBef>
                <a:spcPts val="0"/>
              </a:spcBef>
              <a:buFont typeface="+mj-lt"/>
              <a:buAutoNum type="arabicPeriod"/>
            </a:pPr>
            <a:r>
              <a:rPr lang="es-CO" sz="1900" dirty="0"/>
              <a:t>Para eliminar los elementos repetidos de la lista de seleccionados y para el cálculo del valor objetivo, se hace el mismo procedimiento que el explicado en el método constructivo.</a:t>
            </a:r>
          </a:p>
          <a:p>
            <a:pPr marL="457200" indent="-457200">
              <a:spcBef>
                <a:spcPts val="0"/>
              </a:spcBef>
              <a:buFont typeface="+mj-lt"/>
              <a:buAutoNum type="arabicPeriod"/>
            </a:pPr>
            <a:r>
              <a:rPr lang="es-CO" sz="1900" dirty="0"/>
              <a:t>Este método retorna: el valor objetivo, la cantidad de elementos seleccionados, la lista de “seleccionados” y el tiempo de cómputo del método.</a:t>
            </a:r>
          </a:p>
        </p:txBody>
      </p:sp>
    </p:spTree>
    <p:extLst>
      <p:ext uri="{BB962C8B-B14F-4D97-AF65-F5344CB8AC3E}">
        <p14:creationId xmlns:p14="http://schemas.microsoft.com/office/powerpoint/2010/main" val="335263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384D5-DB79-4087-B4F3-0B26D1C0012D}"/>
              </a:ext>
            </a:extLst>
          </p:cNvPr>
          <p:cNvSpPr>
            <a:spLocks noGrp="1"/>
          </p:cNvSpPr>
          <p:nvPr>
            <p:ph type="title"/>
          </p:nvPr>
        </p:nvSpPr>
        <p:spPr/>
        <p:txBody>
          <a:bodyPr/>
          <a:lstStyle/>
          <a:p>
            <a:endParaRPr lang="es-CO"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4EC715A-1115-4FC2-894C-981E0EB9649B}"/>
                  </a:ext>
                </a:extLst>
              </p:cNvPr>
              <p:cNvSpPr>
                <a:spLocks noGrp="1"/>
              </p:cNvSpPr>
              <p:nvPr>
                <p:ph idx="1"/>
              </p:nvPr>
            </p:nvSpPr>
            <p:spPr>
              <a:xfrm>
                <a:off x="622852" y="2285999"/>
                <a:ext cx="11039061" cy="4313583"/>
              </a:xfrm>
            </p:spPr>
            <p:txBody>
              <a:bodyPr>
                <a:normAutofit fontScale="92500" lnSpcReduction="20000"/>
              </a:bodyPr>
              <a:lstStyle/>
              <a:p>
                <a:r>
                  <a:rPr lang="es-CO" sz="1900" b="1" dirty="0"/>
                  <a:t>ALGORITMOS GRASP:</a:t>
                </a:r>
              </a:p>
              <a:p>
                <a:r>
                  <a:rPr lang="es-CO" sz="1900" u="sng" dirty="0"/>
                  <a:t>GRASP 2:</a:t>
                </a:r>
              </a:p>
              <a:p>
                <a:pPr>
                  <a:spcBef>
                    <a:spcPts val="0"/>
                  </a:spcBef>
                </a:pPr>
                <a:r>
                  <a:rPr lang="es-CO" sz="1900" dirty="0"/>
                  <a:t>Este recibe m, n, el vector de costos, la matriz de restricciones obtenidos al leer los datos y un parámetro </a:t>
                </a:r>
                <a:r>
                  <a:rPr lang="es-CO" sz="1900" dirty="0" err="1"/>
                  <a:t>alpha</a:t>
                </a:r>
                <a:r>
                  <a:rPr lang="es-CO" sz="1900" dirty="0"/>
                  <a:t>.</a:t>
                </a:r>
              </a:p>
              <a:p>
                <a:pPr marL="457200" indent="-457200">
                  <a:spcBef>
                    <a:spcPts val="0"/>
                  </a:spcBef>
                  <a:buFont typeface="+mj-lt"/>
                  <a:buAutoNum type="arabicPeriod"/>
                </a:pPr>
                <a:r>
                  <a:rPr lang="es-CO" sz="1900" dirty="0"/>
                  <a:t>Se inicializa una lista llamada “seleccionados”</a:t>
                </a:r>
              </a:p>
              <a:p>
                <a:pPr marL="457200" indent="-457200">
                  <a:spcBef>
                    <a:spcPts val="0"/>
                  </a:spcBef>
                  <a:buFont typeface="+mj-lt"/>
                  <a:buAutoNum type="arabicPeriod"/>
                </a:pPr>
                <a:r>
                  <a:rPr lang="es-CO" sz="1900" dirty="0"/>
                  <a:t>Se hace un ciclo en a matriz de restricciones</a:t>
                </a:r>
              </a:p>
              <a:p>
                <a:pPr marL="630936" lvl="1" indent="-457200">
                  <a:spcBef>
                    <a:spcPts val="0"/>
                  </a:spcBef>
                </a:pPr>
                <a:r>
                  <a:rPr lang="es-CO" sz="1900" dirty="0"/>
                  <a:t>Se inicializa la lista “</a:t>
                </a:r>
                <a:r>
                  <a:rPr lang="es-CO" sz="1900" dirty="0" err="1"/>
                  <a:t>rcl</a:t>
                </a:r>
                <a:r>
                  <a:rPr lang="es-CO" sz="1900" dirty="0"/>
                  <a:t>”</a:t>
                </a:r>
              </a:p>
              <a:p>
                <a:pPr marL="630936" lvl="1" indent="-457200">
                  <a:spcBef>
                    <a:spcPts val="0"/>
                  </a:spcBef>
                </a:pPr>
                <a:r>
                  <a:rPr lang="es-CO" sz="1900" dirty="0"/>
                  <a:t>Se hace un ciclo entre los elementos del subconjunto. </a:t>
                </a:r>
              </a:p>
              <a:p>
                <a:pPr marL="630936" lvl="1" indent="-457200">
                  <a:spcBef>
                    <a:spcPts val="0"/>
                  </a:spcBef>
                </a:pPr>
                <a:r>
                  <a:rPr lang="es-CO" sz="1900" dirty="0"/>
                  <a:t>Se escoge el costo máximo y el costo mínimo asociados a los elementos en el subconjunto analizado.</a:t>
                </a:r>
              </a:p>
              <a:p>
                <a:pPr marL="630936" lvl="1" indent="-457200">
                  <a:spcBef>
                    <a:spcPts val="0"/>
                  </a:spcBef>
                </a:pPr>
                <a:r>
                  <a:rPr lang="es-CO" sz="1900" dirty="0"/>
                  <a:t>Se comparan todos los costos de los elementos del subconjunto con el valor obtenido con la siguiente operación: </a:t>
                </a:r>
                <a14:m>
                  <m:oMath xmlns:m="http://schemas.openxmlformats.org/officeDocument/2006/math">
                    <m:r>
                      <a:rPr lang="es-CO" sz="1900" i="1" dirty="0" smtClean="0">
                        <a:latin typeface="Cambria Math" panose="02040503050406030204" pitchFamily="18" charset="0"/>
                      </a:rPr>
                      <m:t>𝑎𝑙𝑝h𝑎</m:t>
                    </m:r>
                    <m:r>
                      <a:rPr lang="es-CO" sz="1900" i="1" dirty="0" smtClean="0">
                        <a:latin typeface="Cambria Math" panose="02040503050406030204" pitchFamily="18" charset="0"/>
                      </a:rPr>
                      <m:t>∗(</m:t>
                    </m:r>
                    <m:sSub>
                      <m:sSubPr>
                        <m:ctrlPr>
                          <a:rPr lang="es-CO" sz="1900" i="1" dirty="0" smtClean="0">
                            <a:latin typeface="Cambria Math" panose="02040503050406030204" pitchFamily="18" charset="0"/>
                          </a:rPr>
                        </m:ctrlPr>
                      </m:sSubPr>
                      <m:e>
                        <m:r>
                          <a:rPr lang="es-CO" sz="1900" b="0" i="1" dirty="0" smtClean="0">
                            <a:latin typeface="Cambria Math" panose="02040503050406030204" pitchFamily="18" charset="0"/>
                          </a:rPr>
                          <m:t>𝑐</m:t>
                        </m:r>
                      </m:e>
                      <m:sub>
                        <m:r>
                          <a:rPr lang="es-CO" sz="1900" b="0" i="1" dirty="0" smtClean="0">
                            <a:latin typeface="Cambria Math" panose="02040503050406030204" pitchFamily="18" charset="0"/>
                          </a:rPr>
                          <m:t>𝑚𝑎𝑥</m:t>
                        </m:r>
                      </m:sub>
                    </m:sSub>
                    <m:r>
                      <a:rPr lang="es-CO" sz="1900" i="1" dirty="0" err="1" smtClean="0">
                        <a:latin typeface="Cambria Math" panose="02040503050406030204" pitchFamily="18" charset="0"/>
                      </a:rPr>
                      <m:t>−</m:t>
                    </m:r>
                    <m:sSub>
                      <m:sSubPr>
                        <m:ctrlPr>
                          <a:rPr lang="es-CO" sz="1900" i="1" dirty="0">
                            <a:latin typeface="Cambria Math" panose="02040503050406030204" pitchFamily="18" charset="0"/>
                          </a:rPr>
                        </m:ctrlPr>
                      </m:sSubPr>
                      <m:e>
                        <m:r>
                          <a:rPr lang="es-CO" sz="1900" i="1" dirty="0">
                            <a:latin typeface="Cambria Math" panose="02040503050406030204" pitchFamily="18" charset="0"/>
                          </a:rPr>
                          <m:t>𝑐</m:t>
                        </m:r>
                      </m:e>
                      <m:sub>
                        <m:r>
                          <a:rPr lang="es-CO" sz="1900" i="1" dirty="0">
                            <a:latin typeface="Cambria Math" panose="02040503050406030204" pitchFamily="18" charset="0"/>
                          </a:rPr>
                          <m:t>𝑚</m:t>
                        </m:r>
                        <m:r>
                          <a:rPr lang="es-CO" sz="1900" b="0" i="1" dirty="0" smtClean="0">
                            <a:latin typeface="Cambria Math" panose="02040503050406030204" pitchFamily="18" charset="0"/>
                          </a:rPr>
                          <m:t>𝑖𝑛</m:t>
                        </m:r>
                      </m:sub>
                    </m:sSub>
                    <m:r>
                      <a:rPr lang="es-CO" sz="1900" i="1" dirty="0" smtClean="0">
                        <a:latin typeface="Cambria Math" panose="02040503050406030204" pitchFamily="18" charset="0"/>
                      </a:rPr>
                      <m:t>)+</m:t>
                    </m:r>
                    <m:sSub>
                      <m:sSubPr>
                        <m:ctrlPr>
                          <a:rPr lang="es-CO" sz="1900" i="1" dirty="0">
                            <a:latin typeface="Cambria Math" panose="02040503050406030204" pitchFamily="18" charset="0"/>
                          </a:rPr>
                        </m:ctrlPr>
                      </m:sSubPr>
                      <m:e>
                        <m:r>
                          <a:rPr lang="es-CO" sz="1900" i="1" dirty="0">
                            <a:latin typeface="Cambria Math" panose="02040503050406030204" pitchFamily="18" charset="0"/>
                          </a:rPr>
                          <m:t>𝑐</m:t>
                        </m:r>
                      </m:e>
                      <m:sub>
                        <m:r>
                          <a:rPr lang="es-CO" sz="1900" i="1" dirty="0">
                            <a:latin typeface="Cambria Math" panose="02040503050406030204" pitchFamily="18" charset="0"/>
                          </a:rPr>
                          <m:t>𝑚𝑖𝑛</m:t>
                        </m:r>
                      </m:sub>
                    </m:sSub>
                  </m:oMath>
                </a14:m>
                <a:r>
                  <a:rPr lang="es-CO" sz="1900" dirty="0"/>
                  <a:t> y solamente se agregarán a la lista “</a:t>
                </a:r>
                <a:r>
                  <a:rPr lang="es-CO" sz="1900" dirty="0" err="1"/>
                  <a:t>rcl</a:t>
                </a:r>
                <a:r>
                  <a:rPr lang="es-CO" sz="1900" dirty="0"/>
                  <a:t>” aquellos elementos cuyo costo sea menor o igual a el valor anterior.</a:t>
                </a:r>
              </a:p>
              <a:p>
                <a:pPr marL="630936" lvl="1" indent="-457200">
                  <a:spcBef>
                    <a:spcPts val="0"/>
                  </a:spcBef>
                </a:pPr>
                <a:r>
                  <a:rPr lang="es-CO" sz="1900" dirty="0"/>
                  <a:t>Se elige aleatoriamente un elemento de la lista “</a:t>
                </a:r>
                <a:r>
                  <a:rPr lang="es-CO" sz="1900" dirty="0" err="1"/>
                  <a:t>rcl</a:t>
                </a:r>
                <a:r>
                  <a:rPr lang="es-CO" sz="1900" dirty="0"/>
                  <a:t>”.</a:t>
                </a:r>
              </a:p>
              <a:p>
                <a:pPr marL="630936" lvl="1" indent="-457200">
                  <a:spcBef>
                    <a:spcPts val="0"/>
                  </a:spcBef>
                </a:pPr>
                <a:r>
                  <a:rPr lang="es-CO" sz="1900" dirty="0"/>
                  <a:t>Se agrega el elemento seleccionado a la lista “seleccionados”</a:t>
                </a:r>
              </a:p>
              <a:p>
                <a:pPr marL="457200" indent="-457200">
                  <a:spcBef>
                    <a:spcPts val="0"/>
                  </a:spcBef>
                  <a:buFont typeface="+mj-lt"/>
                  <a:buAutoNum type="arabicPeriod"/>
                </a:pPr>
                <a:r>
                  <a:rPr lang="es-CO" sz="1900" dirty="0"/>
                  <a:t>Para eliminar los elementos repetidos de la lista de seleccionados y para el cálculo del valor objetivo, se hace el mismo procedimiento que el explicado en el método constructivo</a:t>
                </a:r>
              </a:p>
              <a:p>
                <a:pPr marL="457200" indent="-457200">
                  <a:spcBef>
                    <a:spcPts val="0"/>
                  </a:spcBef>
                  <a:buFont typeface="+mj-lt"/>
                  <a:buAutoNum type="arabicPeriod"/>
                </a:pPr>
                <a:r>
                  <a:rPr lang="es-CO" sz="1900" dirty="0"/>
                  <a:t>Este método retorna: el valor objetivo, la cantidad de elementos seleccionados, la lista de “seleccionados” y el tiempo de cómputo del método.</a:t>
                </a:r>
              </a:p>
              <a:p>
                <a:pPr marL="457200" indent="-457200">
                  <a:spcBef>
                    <a:spcPts val="0"/>
                  </a:spcBef>
                  <a:buFont typeface="+mj-lt"/>
                  <a:buAutoNum type="arabicPeriod"/>
                </a:pPr>
                <a:endParaRPr lang="es-CO" sz="1900" dirty="0"/>
              </a:p>
            </p:txBody>
          </p:sp>
        </mc:Choice>
        <mc:Fallback xmlns="">
          <p:sp>
            <p:nvSpPr>
              <p:cNvPr id="3" name="Marcador de contenido 2">
                <a:extLst>
                  <a:ext uri="{FF2B5EF4-FFF2-40B4-BE49-F238E27FC236}">
                    <a16:creationId xmlns:a16="http://schemas.microsoft.com/office/drawing/2014/main" id="{64EC715A-1115-4FC2-894C-981E0EB9649B}"/>
                  </a:ext>
                </a:extLst>
              </p:cNvPr>
              <p:cNvSpPr>
                <a:spLocks noGrp="1" noRot="1" noChangeAspect="1" noMove="1" noResize="1" noEditPoints="1" noAdjustHandles="1" noChangeArrowheads="1" noChangeShapeType="1" noTextEdit="1"/>
              </p:cNvSpPr>
              <p:nvPr>
                <p:ph idx="1"/>
              </p:nvPr>
            </p:nvSpPr>
            <p:spPr>
              <a:xfrm>
                <a:off x="622852" y="2285999"/>
                <a:ext cx="11039061" cy="4313583"/>
              </a:xfrm>
              <a:blipFill>
                <a:blip r:embed="rId2"/>
                <a:stretch>
                  <a:fillRect l="-773" t="-2260"/>
                </a:stretch>
              </a:blipFill>
            </p:spPr>
            <p:txBody>
              <a:bodyPr/>
              <a:lstStyle/>
              <a:p>
                <a:r>
                  <a:rPr lang="es-CO">
                    <a:noFill/>
                  </a:rPr>
                  <a:t> </a:t>
                </a:r>
              </a:p>
            </p:txBody>
          </p:sp>
        </mc:Fallback>
      </mc:AlternateContent>
    </p:spTree>
    <p:extLst>
      <p:ext uri="{BB962C8B-B14F-4D97-AF65-F5344CB8AC3E}">
        <p14:creationId xmlns:p14="http://schemas.microsoft.com/office/powerpoint/2010/main" val="3922507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761F7-5AF6-4356-AFCB-61178AA331CC}"/>
              </a:ext>
            </a:extLst>
          </p:cNvPr>
          <p:cNvSpPr>
            <a:spLocks noGrp="1"/>
          </p:cNvSpPr>
          <p:nvPr>
            <p:ph type="title"/>
          </p:nvPr>
        </p:nvSpPr>
        <p:spPr/>
        <p:txBody>
          <a:bodyPr/>
          <a:lstStyle/>
          <a:p>
            <a:r>
              <a:rPr lang="es-CO" dirty="0" err="1"/>
              <a:t>Main</a:t>
            </a:r>
            <a:endParaRPr lang="es-CO" dirty="0"/>
          </a:p>
        </p:txBody>
      </p:sp>
      <p:sp>
        <p:nvSpPr>
          <p:cNvPr id="3" name="Marcador de contenido 2">
            <a:extLst>
              <a:ext uri="{FF2B5EF4-FFF2-40B4-BE49-F238E27FC236}">
                <a16:creationId xmlns:a16="http://schemas.microsoft.com/office/drawing/2014/main" id="{449727D9-9AD3-4EDE-BA4D-BF49D200CA52}"/>
              </a:ext>
            </a:extLst>
          </p:cNvPr>
          <p:cNvSpPr>
            <a:spLocks noGrp="1"/>
          </p:cNvSpPr>
          <p:nvPr>
            <p:ph idx="1"/>
          </p:nvPr>
        </p:nvSpPr>
        <p:spPr>
          <a:xfrm>
            <a:off x="1024128" y="2007706"/>
            <a:ext cx="9720071" cy="4023360"/>
          </a:xfrm>
        </p:spPr>
        <p:txBody>
          <a:bodyPr/>
          <a:lstStyle/>
          <a:p>
            <a:r>
              <a:rPr lang="es-CO" dirty="0"/>
              <a:t>El </a:t>
            </a:r>
            <a:r>
              <a:rPr lang="es-CO" dirty="0" err="1"/>
              <a:t>main</a:t>
            </a:r>
            <a:r>
              <a:rPr lang="es-CO" dirty="0"/>
              <a:t> es el método principal en el cual se ejecutan los demás algoritmos mencionados anteriormente. Este método inicialmente lee y guarda los datos, separando la información de la siguiente forma: m, n, el vector de costos y la matriz de subconjuntos o restricciones.</a:t>
            </a:r>
          </a:p>
          <a:p>
            <a:r>
              <a:rPr lang="es-CO" dirty="0"/>
              <a:t>En este método están definidos los valores de los parámetros k, </a:t>
            </a:r>
            <a:r>
              <a:rPr lang="es-CO" dirty="0" err="1"/>
              <a:t>alpha</a:t>
            </a:r>
            <a:r>
              <a:rPr lang="es-CO" dirty="0"/>
              <a:t> y el ruido. Estos parámetros los puede cambiar el usuario que está ejecutando el método.</a:t>
            </a:r>
          </a:p>
          <a:p>
            <a:r>
              <a:rPr lang="es-CO" dirty="0"/>
              <a:t>Luego, se ejecutan los algoritmos constructivo, ruido, grasp1 y grasp2 y se obtienen los resultados de interés, los cuales son: el costo, cuantos elementos se utilizaron, los elementos seleccionados, y el tiempo que se demora en ejecutarse cada método. </a:t>
            </a:r>
          </a:p>
          <a:p>
            <a:r>
              <a:rPr lang="es-CO" dirty="0"/>
              <a:t>Aquí, también se generan 4 archivos de Excel los cuales contienen los resultados obtenidos con cada uno de los algoritmos.</a:t>
            </a:r>
          </a:p>
        </p:txBody>
      </p:sp>
    </p:spTree>
    <p:extLst>
      <p:ext uri="{BB962C8B-B14F-4D97-AF65-F5344CB8AC3E}">
        <p14:creationId xmlns:p14="http://schemas.microsoft.com/office/powerpoint/2010/main" val="19192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a 5">
            <a:extLst>
              <a:ext uri="{FF2B5EF4-FFF2-40B4-BE49-F238E27FC236}">
                <a16:creationId xmlns:a16="http://schemas.microsoft.com/office/drawing/2014/main" id="{284E6744-E9E9-4A5C-AAF5-075FF1CB0304}"/>
              </a:ext>
            </a:extLst>
          </p:cNvPr>
          <p:cNvGraphicFramePr>
            <a:graphicFrameLocks/>
          </p:cNvGraphicFramePr>
          <p:nvPr>
            <p:extLst>
              <p:ext uri="{D42A27DB-BD31-4B8C-83A1-F6EECF244321}">
                <p14:modId xmlns:p14="http://schemas.microsoft.com/office/powerpoint/2010/main" val="1924601813"/>
              </p:ext>
            </p:extLst>
          </p:nvPr>
        </p:nvGraphicFramePr>
        <p:xfrm>
          <a:off x="426070" y="1295400"/>
          <a:ext cx="11339859" cy="5461000"/>
        </p:xfrm>
        <a:graphic>
          <a:graphicData uri="http://schemas.openxmlformats.org/drawingml/2006/table">
            <a:tbl>
              <a:tblPr firstRow="1" bandRow="1">
                <a:tableStyleId>{21E4AEA4-8DFA-4A89-87EB-49C32662AFE0}</a:tableStyleId>
              </a:tblPr>
              <a:tblGrid>
                <a:gridCol w="962145">
                  <a:extLst>
                    <a:ext uri="{9D8B030D-6E8A-4147-A177-3AD203B41FA5}">
                      <a16:colId xmlns:a16="http://schemas.microsoft.com/office/drawing/2014/main" val="2533983081"/>
                    </a:ext>
                  </a:extLst>
                </a:gridCol>
                <a:gridCol w="841828">
                  <a:extLst>
                    <a:ext uri="{9D8B030D-6E8A-4147-A177-3AD203B41FA5}">
                      <a16:colId xmlns:a16="http://schemas.microsoft.com/office/drawing/2014/main" val="1327543679"/>
                    </a:ext>
                  </a:extLst>
                </a:gridCol>
                <a:gridCol w="1209843">
                  <a:extLst>
                    <a:ext uri="{9D8B030D-6E8A-4147-A177-3AD203B41FA5}">
                      <a16:colId xmlns:a16="http://schemas.microsoft.com/office/drawing/2014/main" val="441621806"/>
                    </a:ext>
                  </a:extLst>
                </a:gridCol>
                <a:gridCol w="1291771">
                  <a:extLst>
                    <a:ext uri="{9D8B030D-6E8A-4147-A177-3AD203B41FA5}">
                      <a16:colId xmlns:a16="http://schemas.microsoft.com/office/drawing/2014/main" val="4260139413"/>
                    </a:ext>
                  </a:extLst>
                </a:gridCol>
                <a:gridCol w="1103086">
                  <a:extLst>
                    <a:ext uri="{9D8B030D-6E8A-4147-A177-3AD203B41FA5}">
                      <a16:colId xmlns:a16="http://schemas.microsoft.com/office/drawing/2014/main" val="3284186874"/>
                    </a:ext>
                  </a:extLst>
                </a:gridCol>
                <a:gridCol w="1248228">
                  <a:extLst>
                    <a:ext uri="{9D8B030D-6E8A-4147-A177-3AD203B41FA5}">
                      <a16:colId xmlns:a16="http://schemas.microsoft.com/office/drawing/2014/main" val="3233647321"/>
                    </a:ext>
                  </a:extLst>
                </a:gridCol>
                <a:gridCol w="1074058">
                  <a:extLst>
                    <a:ext uri="{9D8B030D-6E8A-4147-A177-3AD203B41FA5}">
                      <a16:colId xmlns:a16="http://schemas.microsoft.com/office/drawing/2014/main" val="1575418365"/>
                    </a:ext>
                  </a:extLst>
                </a:gridCol>
                <a:gridCol w="1291771">
                  <a:extLst>
                    <a:ext uri="{9D8B030D-6E8A-4147-A177-3AD203B41FA5}">
                      <a16:colId xmlns:a16="http://schemas.microsoft.com/office/drawing/2014/main" val="2148564377"/>
                    </a:ext>
                  </a:extLst>
                </a:gridCol>
                <a:gridCol w="1117600">
                  <a:extLst>
                    <a:ext uri="{9D8B030D-6E8A-4147-A177-3AD203B41FA5}">
                      <a16:colId xmlns:a16="http://schemas.microsoft.com/office/drawing/2014/main" val="959313336"/>
                    </a:ext>
                  </a:extLst>
                </a:gridCol>
                <a:gridCol w="1199529">
                  <a:extLst>
                    <a:ext uri="{9D8B030D-6E8A-4147-A177-3AD203B41FA5}">
                      <a16:colId xmlns:a16="http://schemas.microsoft.com/office/drawing/2014/main" val="2505238068"/>
                    </a:ext>
                  </a:extLst>
                </a:gridCol>
              </a:tblGrid>
              <a:tr h="370840">
                <a:tc gridSpan="2">
                  <a:txBody>
                    <a:bodyPr/>
                    <a:lstStyle/>
                    <a:p>
                      <a:pPr algn="ctr"/>
                      <a:endParaRPr lang="es-CO"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s-CO" b="0" dirty="0">
                        <a:solidFill>
                          <a:schemeClr val="tx1"/>
                        </a:solidFill>
                      </a:endParaRPr>
                    </a:p>
                  </a:txBody>
                  <a:tcPr/>
                </a:tc>
                <a:tc gridSpan="2">
                  <a:txBody>
                    <a:bodyPr/>
                    <a:lstStyle/>
                    <a:p>
                      <a:pPr algn="ctr"/>
                      <a:r>
                        <a:rPr lang="es-CO" b="0" dirty="0">
                          <a:solidFill>
                            <a:schemeClr val="tx1"/>
                          </a:solidFill>
                        </a:rPr>
                        <a:t>CONSTRUCTIVO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s-CO" b="0" dirty="0">
                        <a:solidFill>
                          <a:schemeClr val="tx1"/>
                        </a:solidFill>
                      </a:endParaRPr>
                    </a:p>
                  </a:txBody>
                  <a:tcPr/>
                </a:tc>
                <a:tc gridSpan="2">
                  <a:txBody>
                    <a:bodyPr/>
                    <a:lstStyle/>
                    <a:p>
                      <a:pPr algn="ctr"/>
                      <a:r>
                        <a:rPr lang="es-CO" b="0" dirty="0">
                          <a:solidFill>
                            <a:schemeClr val="tx1"/>
                          </a:solidFill>
                        </a:rPr>
                        <a:t>RUIDO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s-CO" b="0" dirty="0">
                        <a:solidFill>
                          <a:schemeClr val="tx1"/>
                        </a:solidFill>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0" dirty="0">
                          <a:solidFill>
                            <a:schemeClr val="tx1"/>
                          </a:solidFill>
                        </a:rPr>
                        <a:t>GRASP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s-CO" b="0" dirty="0">
                        <a:solidFill>
                          <a:schemeClr val="tx1"/>
                        </a:solidFill>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0" dirty="0">
                          <a:solidFill>
                            <a:schemeClr val="tx1"/>
                          </a:solidFill>
                        </a:rPr>
                        <a:t>GRASP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s-CO" b="0" dirty="0">
                        <a:solidFill>
                          <a:schemeClr val="tx1"/>
                        </a:solidFill>
                      </a:endParaRPr>
                    </a:p>
                  </a:txBody>
                  <a:tcPr/>
                </a:tc>
                <a:extLst>
                  <a:ext uri="{0D108BD9-81ED-4DB2-BD59-A6C34878D82A}">
                    <a16:rowId xmlns:a16="http://schemas.microsoft.com/office/drawing/2014/main" val="2887090843"/>
                  </a:ext>
                </a:extLst>
              </a:tr>
              <a:tr h="370840">
                <a:tc>
                  <a:txBody>
                    <a:bodyPr/>
                    <a:lstStyle/>
                    <a:p>
                      <a:pPr algn="ctr"/>
                      <a:r>
                        <a:rPr lang="es-CO" b="0" dirty="0">
                          <a:solidFill>
                            <a:schemeClr val="tx1"/>
                          </a:solidFill>
                        </a:rPr>
                        <a:t>Instancia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b="0" dirty="0">
                          <a:solidFill>
                            <a:schemeClr val="tx1"/>
                          </a:solidFill>
                        </a:rPr>
                        <a:t>Cota inferior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b="0" dirty="0">
                          <a:solidFill>
                            <a:schemeClr val="tx1"/>
                          </a:solidFill>
                        </a:rPr>
                        <a:t>Solución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b="0" dirty="0">
                          <a:solidFill>
                            <a:schemeClr val="tx1"/>
                          </a:solidFill>
                        </a:rPr>
                        <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0" dirty="0">
                          <a:solidFill>
                            <a:schemeClr val="tx1"/>
                          </a:solidFill>
                        </a:rPr>
                        <a:t>Solución</a:t>
                      </a:r>
                    </a:p>
                    <a:p>
                      <a:pPr algn="ctr"/>
                      <a:endParaRPr lang="es-CO"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b="0" dirty="0">
                          <a:solidFill>
                            <a:schemeClr val="tx1"/>
                          </a:solidFill>
                        </a:rPr>
                        <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b="0" dirty="0">
                          <a:solidFill>
                            <a:schemeClr val="tx1"/>
                          </a:solidFill>
                        </a:rPr>
                        <a:t>Solución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b="0" dirty="0">
                          <a:solidFill>
                            <a:schemeClr val="tx1"/>
                          </a:solidFill>
                        </a:rPr>
                        <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0" dirty="0">
                          <a:solidFill>
                            <a:schemeClr val="tx1"/>
                          </a:solidFill>
                        </a:rPr>
                        <a:t>Solución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CO" b="0" dirty="0">
                          <a:solidFill>
                            <a:schemeClr val="tx1"/>
                          </a:solidFill>
                        </a:rPr>
                        <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901723727"/>
                  </a:ext>
                </a:extLst>
              </a:tr>
              <a:tr h="370840">
                <a:tc>
                  <a:txBody>
                    <a:bodyPr/>
                    <a:lstStyle/>
                    <a:p>
                      <a:r>
                        <a:rPr lang="es-CO" dirty="0"/>
                        <a:t>scp41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526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1284.21%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 589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1450%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1477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3786.84%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590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1452.63%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3791003"/>
                  </a:ext>
                </a:extLst>
              </a:tr>
              <a:tr h="370840">
                <a:tc>
                  <a:txBody>
                    <a:bodyPr/>
                    <a:lstStyle/>
                    <a:p>
                      <a:r>
                        <a:rPr lang="es-CO" dirty="0"/>
                        <a:t>scp42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729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1556.82%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733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1565.9%</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1511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3334.09%</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821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1765.9%</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306517"/>
                  </a:ext>
                </a:extLst>
              </a:tr>
              <a:tr h="370840">
                <a:tc>
                  <a:txBody>
                    <a:bodyPr/>
                    <a:lstStyle/>
                    <a:p>
                      <a:r>
                        <a:rPr lang="es-CO" dirty="0"/>
                        <a:t>scpnrg1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301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812.12%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 436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1221.21%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543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1545.45%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1383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4090.9%</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84456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262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803.45%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383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1220.68%</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528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1720.68%</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1438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4858.62%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2173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scpnrg3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260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766.67%</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354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1080%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534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1680%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1409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4596.66%</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39317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276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820%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407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1256.66%</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511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1603.33%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1409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4596.66%</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57216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289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863.33%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390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1200%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548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1726.66%</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1430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4666.66%</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40322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scpnrh1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109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581.25%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182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1037.5%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171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968.75%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1364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8425%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20139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scpnrh2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114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612.5%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180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1025%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191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1093.75%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1257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7756.25%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29277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scpnrh3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114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612.5%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170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962.5%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179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1018.75%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1289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7956.25%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98316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scpnrh4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109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581.25%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155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868.75%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161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906.25%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1232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7600%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4053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scpnrh5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103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543.75%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156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875%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151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843.75%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1303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8043.75%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9809402"/>
                  </a:ext>
                </a:extLst>
              </a:tr>
            </a:tbl>
          </a:graphicData>
        </a:graphic>
      </p:graphicFrame>
      <p:sp>
        <p:nvSpPr>
          <p:cNvPr id="11" name="Título 1">
            <a:extLst>
              <a:ext uri="{FF2B5EF4-FFF2-40B4-BE49-F238E27FC236}">
                <a16:creationId xmlns:a16="http://schemas.microsoft.com/office/drawing/2014/main" id="{385B9BAC-8A16-46DD-B5A1-449F78B91031}"/>
              </a:ext>
            </a:extLst>
          </p:cNvPr>
          <p:cNvSpPr>
            <a:spLocks noGrp="1"/>
          </p:cNvSpPr>
          <p:nvPr>
            <p:ph type="title"/>
          </p:nvPr>
        </p:nvSpPr>
        <p:spPr>
          <a:xfrm>
            <a:off x="426070" y="-11144"/>
            <a:ext cx="9720072" cy="1499616"/>
          </a:xfrm>
        </p:spPr>
        <p:txBody>
          <a:bodyPr/>
          <a:lstStyle/>
          <a:p>
            <a:r>
              <a:rPr lang="es-CO" dirty="0"/>
              <a:t>COMPARACIÓN ENTRE LOS MÉTODOS IMPLEMENTADOS</a:t>
            </a:r>
          </a:p>
        </p:txBody>
      </p:sp>
      <p:sp>
        <p:nvSpPr>
          <p:cNvPr id="12" name="CuadroTexto 11">
            <a:extLst>
              <a:ext uri="{FF2B5EF4-FFF2-40B4-BE49-F238E27FC236}">
                <a16:creationId xmlns:a16="http://schemas.microsoft.com/office/drawing/2014/main" id="{DEA15DE3-7A0C-473B-B3D7-A5895E105D9C}"/>
              </a:ext>
            </a:extLst>
          </p:cNvPr>
          <p:cNvSpPr txBox="1"/>
          <p:nvPr/>
        </p:nvSpPr>
        <p:spPr>
          <a:xfrm>
            <a:off x="9503360" y="180463"/>
            <a:ext cx="1599096" cy="923330"/>
          </a:xfrm>
          <a:prstGeom prst="rect">
            <a:avLst/>
          </a:prstGeom>
          <a:noFill/>
        </p:spPr>
        <p:txBody>
          <a:bodyPr wrap="square" rtlCol="0">
            <a:spAutoFit/>
          </a:bodyPr>
          <a:lstStyle/>
          <a:p>
            <a:r>
              <a:rPr lang="es-CO" dirty="0"/>
              <a:t>Ruido max = 5</a:t>
            </a:r>
          </a:p>
          <a:p>
            <a:r>
              <a:rPr lang="es-CO" dirty="0"/>
              <a:t>k = 3</a:t>
            </a:r>
          </a:p>
          <a:p>
            <a:r>
              <a:rPr lang="es-CO" dirty="0"/>
              <a:t>alpha = 0.05 </a:t>
            </a:r>
          </a:p>
        </p:txBody>
      </p:sp>
    </p:spTree>
    <p:extLst>
      <p:ext uri="{BB962C8B-B14F-4D97-AF65-F5344CB8AC3E}">
        <p14:creationId xmlns:p14="http://schemas.microsoft.com/office/powerpoint/2010/main" val="38109542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1537</TotalTime>
  <Words>2111</Words>
  <Application>Microsoft Office PowerPoint</Application>
  <PresentationFormat>Panorámica</PresentationFormat>
  <Paragraphs>353</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Cambria Math</vt:lpstr>
      <vt:lpstr>Courier New</vt:lpstr>
      <vt:lpstr>Tw Cen MT</vt:lpstr>
      <vt:lpstr>Tw Cen MT Condensed</vt:lpstr>
      <vt:lpstr>Wingdings 3</vt:lpstr>
      <vt:lpstr>Integral</vt:lpstr>
      <vt:lpstr>Trabajo 1: METODOS CONSTRUCTIVOS Y ALEATORIZADOS para scp</vt:lpstr>
      <vt:lpstr>Descripción de los algoritmos implementados</vt:lpstr>
      <vt:lpstr>Descripción de los algoritmos implementados</vt:lpstr>
      <vt:lpstr>Cota inferior</vt:lpstr>
      <vt:lpstr>Presentación de PowerPoint</vt:lpstr>
      <vt:lpstr>Presentación de PowerPoint</vt:lpstr>
      <vt:lpstr>Presentación de PowerPoint</vt:lpstr>
      <vt:lpstr>Main</vt:lpstr>
      <vt:lpstr>COMPARACIÓN ENTRE LOS MÉTODOS IMPLEMENTADOS</vt:lpstr>
      <vt:lpstr>Comparación Tiempos DE CÓMPUTO</vt:lpstr>
      <vt:lpstr>COMPARACIÓN UTILIZANDO DIFERENTES VALORES PARA LOS PARÁMETROS </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1: METODOS CONSTRUCTIVOS Y ALEATORIZADOS para scp</dc:title>
  <dc:creator>Mariajose Franco Orozco</dc:creator>
  <cp:lastModifiedBy>Mariajose Franco Orozco</cp:lastModifiedBy>
  <cp:revision>112</cp:revision>
  <dcterms:created xsi:type="dcterms:W3CDTF">2021-03-24T02:26:52Z</dcterms:created>
  <dcterms:modified xsi:type="dcterms:W3CDTF">2021-04-08T18:58:52Z</dcterms:modified>
</cp:coreProperties>
</file>