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71" r:id="rId8"/>
    <p:sldId id="268" r:id="rId9"/>
    <p:sldId id="276" r:id="rId10"/>
    <p:sldId id="277" r:id="rId11"/>
    <p:sldId id="27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385BA-5926-497C-8337-9FB7B57D7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Trabajo 2: Búsqueda local y búsqueda en vecindarios variables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67C84-50F6-4084-85F7-ABCEA50AA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Mariajose Franco Orozco</a:t>
            </a:r>
          </a:p>
        </p:txBody>
      </p:sp>
    </p:spTree>
    <p:extLst>
      <p:ext uri="{BB962C8B-B14F-4D97-AF65-F5344CB8AC3E}">
        <p14:creationId xmlns:p14="http://schemas.microsoft.com/office/powerpoint/2010/main" val="314043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85B9BAC-8A16-46DD-B5A1-449F78B9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70" y="267152"/>
            <a:ext cx="11765930" cy="190620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comparaciones con los métodos constructivos y aleatorizados desarrollados en el trabajo 1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F65F32-7EC0-4387-96BA-80C779E6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4" y="2455767"/>
            <a:ext cx="12045044" cy="38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3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85B9BAC-8A16-46DD-B5A1-449F78B9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35" y="-170171"/>
            <a:ext cx="11765930" cy="1906205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Comparación Tiempos DE CÓMPUTO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64D1FC-4BD7-4DF7-BFBB-3794E282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41" y="1240294"/>
            <a:ext cx="5939918" cy="55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4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00A71-7344-4C43-8B2A-E4B2965D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6C17F-A1F6-4A3A-951D-57DB2BD8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22783"/>
            <a:ext cx="9720071" cy="482379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Es evidente que se obtienen mejores soluciones con el algoritmo de búsqueda en vecindarios variables (VND) que con el algoritmo de recocido simulado.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El cambiar los parámetros no influye mucho en la solución obtenida debido a que en los métodos de construcción de vecindarios, estos eran tan grandes que tuvo que ponerse una restricción de tiempo y únicamente generar algunos de los vecindarios, por lo que la mejor de las soluciones pudo haber sido una que no se alcanzó a generar.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Los algoritmos presentados retornan una mejor solución que la solución inicial obtenida en el trabajo 1, pero su mejora es muy pequeña. Esto puede deberse también a las restricciones de tiempo que se pusieron en todos los métodos.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Es claro que el algoritmo de VND es más demorado que el recocido simulado, ya que este hace un llamado a los 3 vecindarios existentes.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Finalmente, se compararon los resultados con la cota inferior LB5 brindada por el profesor. A comparación de la cota inferior hallada en el trabajo 1, esta cota es mas cercana a las soluciones obtenidas por lo que puede considerarse que las soluciones obtenidas no son malas.</a:t>
            </a:r>
          </a:p>
        </p:txBody>
      </p:sp>
    </p:spTree>
    <p:extLst>
      <p:ext uri="{BB962C8B-B14F-4D97-AF65-F5344CB8AC3E}">
        <p14:creationId xmlns:p14="http://schemas.microsoft.com/office/powerpoint/2010/main" val="359378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76D3-DA00-4467-BD0A-E4FA378E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8" y="145773"/>
            <a:ext cx="10836567" cy="57859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Creación de vecindarios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53FCA-5982-47BD-9077-6740DACA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6" y="854763"/>
            <a:ext cx="11330609" cy="5519533"/>
          </a:xfrm>
        </p:spPr>
        <p:txBody>
          <a:bodyPr>
            <a:normAutofit/>
          </a:bodyPr>
          <a:lstStyle/>
          <a:p>
            <a:r>
              <a:rPr lang="es-CO" b="1" dirty="0"/>
              <a:t>Vecindario 1: </a:t>
            </a:r>
            <a:r>
              <a:rPr lang="es-CO" dirty="0"/>
              <a:t>Se elimina 1 elemento de la solución inicial</a:t>
            </a:r>
          </a:p>
          <a:p>
            <a:r>
              <a:rPr lang="es-CO" dirty="0"/>
              <a:t>Este método recibe el vector de costos, la matriz de listas de subconjuntos, el costo obtenido en la solución inicial, los subconjuntos seleccionados en la solución inicial y la cantidad de subconjuntos seleccionados.</a:t>
            </a:r>
          </a:p>
          <a:p>
            <a:r>
              <a:rPr lang="es-CO" dirty="0"/>
              <a:t>Se hace un ciclo desde 0 hasta la longitud de la lista de subconjuntos seleccionados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elimina el subconjunto que está siendo analizado de la lista de subconjuntos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calcula el costo de la lista con la nueva cantidad de subconjuntos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agrega el costo a una lista de costos y la lista de seleccionados se agrega a una matriz de seleccionados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chequea si el tiempo es &gt;= a 30 </a:t>
            </a:r>
            <a:r>
              <a:rPr lang="es-CO" sz="2000" dirty="0" err="1"/>
              <a:t>seg</a:t>
            </a:r>
            <a:r>
              <a:rPr lang="es-CO" sz="2000" dirty="0"/>
              <a:t>, en caso de ser así, se rompe el ciclo y no se siguen buscando nuevos vecinos. De no ser así, se sigue haciendo la búsqueda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llama a un método “factibilidad” en la que se va a chequear y seleccionar, los vecinos que si sean factibles, es decir, que los subconjuntos seleccionados cubran todos los elementos. Este método retorna una lista de costos que hacen referencia a una solución vecina factible, y una matriz de seleccionados que son las soluciones vecinas factibles.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Luego, se va a elegir un vecino al azar y ese va a ser la solución vecina retornada.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9A1051D-A930-45AF-8C11-49F2B0176EFB}"/>
              </a:ext>
            </a:extLst>
          </p:cNvPr>
          <p:cNvSpPr txBox="1">
            <a:spLocks/>
          </p:cNvSpPr>
          <p:nvPr/>
        </p:nvSpPr>
        <p:spPr>
          <a:xfrm>
            <a:off x="-722245" y="1192693"/>
            <a:ext cx="11330609" cy="551953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</p:spTree>
    <p:extLst>
      <p:ext uri="{BB962C8B-B14F-4D97-AF65-F5344CB8AC3E}">
        <p14:creationId xmlns:p14="http://schemas.microsoft.com/office/powerpoint/2010/main" val="69907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76D3-DA00-4467-BD0A-E4FA378E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8" y="145773"/>
            <a:ext cx="10836567" cy="57859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Creación de vecindarios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53FCA-5982-47BD-9077-6740DACA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6" y="854763"/>
            <a:ext cx="11330609" cy="5519533"/>
          </a:xfrm>
        </p:spPr>
        <p:txBody>
          <a:bodyPr>
            <a:normAutofit lnSpcReduction="10000"/>
          </a:bodyPr>
          <a:lstStyle/>
          <a:p>
            <a:r>
              <a:rPr lang="es-CO" b="1" dirty="0"/>
              <a:t>Vecindario 2: </a:t>
            </a:r>
            <a:r>
              <a:rPr lang="es-CO" dirty="0"/>
              <a:t>Se eliminan 2 elemento de la solución inicial</a:t>
            </a:r>
          </a:p>
          <a:p>
            <a:r>
              <a:rPr lang="es-CO" dirty="0"/>
              <a:t>Este método recibe el vector de costos, la matriz de listas de subconjuntos, el costo obtenido en la solución inicial, los subconjuntos seleccionados en la solución inicial y la cantidad de subconjuntos seleccionados.</a:t>
            </a:r>
          </a:p>
          <a:p>
            <a:r>
              <a:rPr lang="es-CO" dirty="0"/>
              <a:t>Se hacen dos ciclos anidados desde 0 hasta la longitud de la lista de subconjuntos seleccionados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chequea que los subconjuntos de la lista de seleccionados que están siendo analizados sean diferentes, de ser así: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2000" dirty="0"/>
              <a:t>Se eliminan ambos subconjuntos de la lista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2000" dirty="0"/>
              <a:t>Se calcula el costo de la nueva lista de seleccionados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2000" dirty="0"/>
              <a:t>Se agrega este costo a una lista de costos y los subconjuntos seleccionados a una matriz de subconjuntos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2000" dirty="0"/>
              <a:t>Se chequea si el tiempo es &gt;= a 30 </a:t>
            </a:r>
            <a:r>
              <a:rPr lang="es-CO" sz="2000" dirty="0" err="1"/>
              <a:t>seg</a:t>
            </a:r>
            <a:r>
              <a:rPr lang="es-CO" sz="2000" dirty="0"/>
              <a:t>, en caso de ser así, se rompe el ciclo y no se siguen buscando nuevos vecinos, de no ser así, se sigue haciendo la búsqueda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000" dirty="0"/>
              <a:t>Se llama a un método “factibilidad” en la que se va a chequear y seleccionar, los vecinos que si sean factibles, es decir, que los subconjuntos seleccionados cubran todos los elementos. Este método retorna una lista de costos que hacen referencia a una solución vecina factible, y una matriz de seleccionados que son las soluciones vecinas factibles.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2000" dirty="0"/>
              <a:t>Luego, se va a elegir un vecino al azar y ese va a ser la solución vecina retornada.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s-CO" sz="1600" dirty="0"/>
          </a:p>
          <a:p>
            <a:pPr lvl="2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9A1051D-A930-45AF-8C11-49F2B0176EFB}"/>
              </a:ext>
            </a:extLst>
          </p:cNvPr>
          <p:cNvSpPr txBox="1">
            <a:spLocks/>
          </p:cNvSpPr>
          <p:nvPr/>
        </p:nvSpPr>
        <p:spPr>
          <a:xfrm>
            <a:off x="-722245" y="1192693"/>
            <a:ext cx="11330609" cy="551953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</p:spTree>
    <p:extLst>
      <p:ext uri="{BB962C8B-B14F-4D97-AF65-F5344CB8AC3E}">
        <p14:creationId xmlns:p14="http://schemas.microsoft.com/office/powerpoint/2010/main" val="167353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76D3-DA00-4467-BD0A-E4FA378E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8" y="145773"/>
            <a:ext cx="10836567" cy="57859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Creación de vecindarios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53FCA-5982-47BD-9077-6740DACA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6" y="854763"/>
            <a:ext cx="11330609" cy="5519533"/>
          </a:xfrm>
        </p:spPr>
        <p:txBody>
          <a:bodyPr>
            <a:normAutofit fontScale="92500"/>
          </a:bodyPr>
          <a:lstStyle/>
          <a:p>
            <a:r>
              <a:rPr lang="es-CO" b="1" dirty="0"/>
              <a:t>Vecindario 3: </a:t>
            </a:r>
            <a:r>
              <a:rPr lang="es-CO" dirty="0"/>
              <a:t>Se reemplaza un elemento de la solución inicial por otro que no pertenecía a esta</a:t>
            </a:r>
          </a:p>
          <a:p>
            <a:r>
              <a:rPr lang="es-CO" dirty="0"/>
              <a:t>Este método recibe el vector de costos, la matriz de listas de subconjuntos, el costo obtenido en la solución inicial, los subconjuntos seleccionados en la solución inicial y la cantidad de subconjuntos seleccionados.</a:t>
            </a:r>
          </a:p>
          <a:p>
            <a:r>
              <a:rPr lang="es-CO" dirty="0"/>
              <a:t>Se hace un ciclo desde 0 hasta la longitud de la lista de subconjuntos seleccionados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elimina el subconjunto que está siendo analizado de la lista de subconjuntos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hace un ciclo entre todos los subconjuntos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1900" dirty="0"/>
              <a:t>Se chequea que el subconjunto analizado sea diferente al que se eliminó anteriormente y que además, no este en la lista de seleccionados, de ser así, se agrega este nuevo subconjunto a la lista de seleccionados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calcula el costo de la nueva lista de subconjuntos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agrega el costo a una lista de costos y la lista de seleccionados se agrega a una matriz de seleccionados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Se chequea si el tiempo es &gt;= a 30 </a:t>
            </a:r>
            <a:r>
              <a:rPr lang="es-CO" sz="2000" dirty="0" err="1"/>
              <a:t>seg</a:t>
            </a:r>
            <a:r>
              <a:rPr lang="es-CO" sz="2000" dirty="0"/>
              <a:t>, en caso de ser así, se rompe el ciclo y no se siguen buscando nuevos vecinos, de no ser así, se sigue haciendo la búsqueda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Se llama a un método “factibilidad” en la que se va a chequear y seleccionar, los vecinos que si sean factibles, es decir, que los subconjuntos seleccionados cubran todos los elementos. Este método retorna una lista de costos que hacen referencia a una solución vecina factible, y una matriz de seleccionados que son las soluciones vecinas factibles.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2000" dirty="0"/>
              <a:t>Luego, se va a elegir un vecino al azar y ese va a ser la solución vecina retornada.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9A1051D-A930-45AF-8C11-49F2B0176EFB}"/>
              </a:ext>
            </a:extLst>
          </p:cNvPr>
          <p:cNvSpPr txBox="1">
            <a:spLocks/>
          </p:cNvSpPr>
          <p:nvPr/>
        </p:nvSpPr>
        <p:spPr>
          <a:xfrm>
            <a:off x="-722245" y="1192693"/>
            <a:ext cx="11330609" cy="551953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</p:spTree>
    <p:extLst>
      <p:ext uri="{BB962C8B-B14F-4D97-AF65-F5344CB8AC3E}">
        <p14:creationId xmlns:p14="http://schemas.microsoft.com/office/powerpoint/2010/main" val="212678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76D3-DA00-4467-BD0A-E4FA378E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8" y="145773"/>
            <a:ext cx="10836567" cy="57859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Recocido Simulado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53FCA-5982-47BD-9077-6740DACA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6" y="854763"/>
            <a:ext cx="11330609" cy="551953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Este método recibe el vector de costos, la matriz de listas de subconjuntos, una temperatura inicial, una temperatura final, un índice de enfriamiento, un índice de cuantas veces se va a realizar la búsqueda con cada temperatura (Long), el costo obtenido en la solución inicial, los subconjuntos seleccionados en la solución inicial y la cantidad de subconjuntos seleccionados.</a:t>
            </a:r>
          </a:p>
          <a:p>
            <a:r>
              <a:rPr lang="es-CO" dirty="0"/>
              <a:t>Se inicializa la solución actual la cual será la solución inicial y la temperatura, la cual será igual a la temperatura inicial</a:t>
            </a:r>
          </a:p>
          <a:p>
            <a:r>
              <a:rPr lang="es-CO" dirty="0"/>
              <a:t>Se hace un ciclo </a:t>
            </a:r>
            <a:r>
              <a:rPr lang="es-CO" dirty="0" err="1"/>
              <a:t>while</a:t>
            </a:r>
            <a:r>
              <a:rPr lang="es-CO" dirty="0"/>
              <a:t>, en el que, mientras la temperatura sea mayor a la temperatura final, entonces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/>
              <a:t>Se hace un ciclo que se va a repetir según el índice Long recibido en el método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1800" dirty="0"/>
              <a:t>Se va a elegir un vecino, llamando a la funcion de vecindario1 la cual me retorna un vecino factible al azar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1800" dirty="0"/>
              <a:t>Se chequea si la solución nueva es mejor que la actual, de ser así, la solución nueva pasará a ser la actual. En el caso contrario, se genera un numero uniformemente distribuido aleatoriamente entre 0 y 1 para calcular con que probabilidad va a aceptarse esa solución que no es de mejora. Si el numero aleatorio es menor que </a:t>
            </a:r>
            <a:r>
              <a:rPr lang="es-CO" sz="1800" dirty="0" err="1"/>
              <a:t>exp</a:t>
            </a:r>
            <a:r>
              <a:rPr lang="es-CO" sz="1800" dirty="0"/>
              <a:t>((</a:t>
            </a:r>
            <a:r>
              <a:rPr lang="es-CO" sz="1800" dirty="0" err="1"/>
              <a:t>Zactual-Znueva</a:t>
            </a:r>
            <a:r>
              <a:rPr lang="es-CO" sz="1800" dirty="0"/>
              <a:t>)/</a:t>
            </a:r>
            <a:r>
              <a:rPr lang="es-CO" sz="1800" dirty="0" err="1"/>
              <a:t>temp</a:t>
            </a:r>
            <a:r>
              <a:rPr lang="es-CO" sz="1800" dirty="0"/>
              <a:t>) entonces, se acepta la solución y esta pasará a ser la solución actual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1800" dirty="0"/>
              <a:t>Se chequea si el tiempo es &gt;= a 30 </a:t>
            </a:r>
            <a:r>
              <a:rPr lang="es-CO" sz="1800" dirty="0" err="1"/>
              <a:t>seg</a:t>
            </a:r>
            <a:r>
              <a:rPr lang="es-CO" sz="1800" dirty="0"/>
              <a:t>, en caso de ser así, se rompe el ciclo y no se siguen buscando nuevos vecinos, de no ser así, se sigue haciendo la búsqueda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/>
              <a:t>Se recalcula la temperatura multiplicándola por el índice de enfriamiento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/>
              <a:t>Cuando ya se ha realizado todo el proceso, o hasta que se cumpla el tiempo limite, entonces el método retorna la nueva solución</a:t>
            </a:r>
          </a:p>
          <a:p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9A1051D-A930-45AF-8C11-49F2B0176EFB}"/>
              </a:ext>
            </a:extLst>
          </p:cNvPr>
          <p:cNvSpPr txBox="1">
            <a:spLocks/>
          </p:cNvSpPr>
          <p:nvPr/>
        </p:nvSpPr>
        <p:spPr>
          <a:xfrm>
            <a:off x="-722245" y="1192693"/>
            <a:ext cx="11330609" cy="551953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</p:spTree>
    <p:extLst>
      <p:ext uri="{BB962C8B-B14F-4D97-AF65-F5344CB8AC3E}">
        <p14:creationId xmlns:p14="http://schemas.microsoft.com/office/powerpoint/2010/main" val="35892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76D3-DA00-4467-BD0A-E4FA378E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8" y="145773"/>
            <a:ext cx="10836567" cy="57859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VND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53FCA-5982-47BD-9077-6740DACA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6" y="854763"/>
            <a:ext cx="11330609" cy="551953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Este método recibe el vector de costos, la matriz de listas de subconjuntos, el costo obtenido en la solución inicial, los subconjuntos seleccionados en la solución inicial y la cantidad de subconjuntos seleccionados.</a:t>
            </a:r>
          </a:p>
          <a:p>
            <a:r>
              <a:rPr lang="es-CO" dirty="0"/>
              <a:t>Se inicializa la solución actual la cual será la solución inicial y se inicializa j = 1</a:t>
            </a:r>
          </a:p>
          <a:p>
            <a:r>
              <a:rPr lang="es-CO" dirty="0"/>
              <a:t>Se hace un ciclo </a:t>
            </a:r>
            <a:r>
              <a:rPr lang="es-CO" dirty="0" err="1"/>
              <a:t>while</a:t>
            </a:r>
            <a:r>
              <a:rPr lang="es-CO" dirty="0"/>
              <a:t>, en el que, mientras j sea &lt;= a 3 (numero de vecindarios), entonces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/>
              <a:t>Si j =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1800" dirty="0"/>
              <a:t>Se va a elegir un vecino, llamando a la funcion de vecindario1 la cual me retorna un vecino factible al azar del vecindario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/>
              <a:t>Si j =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1800" dirty="0"/>
              <a:t>Se va a elegir un vecino, llamando a la funcion de vecindario2 la cual me retorna un vecino factible al azar del vecindario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/>
              <a:t>Si j = 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1800" dirty="0"/>
              <a:t>Se va a elegir un vecino, llamando a la funcion de vecindario3 la cual me retorna un vecino factible al azar del vecindario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/>
              <a:t>Si la nueva solución es mejor (el costo es menor) a la solución actual, entonces esa será la nueva solución actual y además j=1. De no ser así, j aumenta en una unidad.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/>
              <a:t>Cuando ya se ha realizado todo el proceso, o hasta que se cumpla el tiempo limite, entonces el método retorna la nueva solución</a:t>
            </a:r>
          </a:p>
          <a:p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9A1051D-A930-45AF-8C11-49F2B0176EFB}"/>
              </a:ext>
            </a:extLst>
          </p:cNvPr>
          <p:cNvSpPr txBox="1">
            <a:spLocks/>
          </p:cNvSpPr>
          <p:nvPr/>
        </p:nvSpPr>
        <p:spPr>
          <a:xfrm>
            <a:off x="-722245" y="1192693"/>
            <a:ext cx="11330609" cy="551953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</p:spTree>
    <p:extLst>
      <p:ext uri="{BB962C8B-B14F-4D97-AF65-F5344CB8AC3E}">
        <p14:creationId xmlns:p14="http://schemas.microsoft.com/office/powerpoint/2010/main" val="75445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61F7-5AF6-4356-AFCB-61178AA3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Main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727D9-9AD3-4EDE-BA4D-BF49D200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45392"/>
            <a:ext cx="10240220" cy="4914434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El </a:t>
            </a:r>
            <a:r>
              <a:rPr lang="es-CO" dirty="0" err="1"/>
              <a:t>main</a:t>
            </a:r>
            <a:r>
              <a:rPr lang="es-CO" dirty="0"/>
              <a:t> es el método principal en el cual se ejecutan los demás algoritmos mencionados anteriormente. </a:t>
            </a:r>
          </a:p>
          <a:p>
            <a:r>
              <a:rPr lang="es-CO" dirty="0"/>
              <a:t>En este método están definidos los valores de los parámetros Ti, </a:t>
            </a:r>
            <a:r>
              <a:rPr lang="es-CO" dirty="0" err="1"/>
              <a:t>Tf</a:t>
            </a:r>
            <a:r>
              <a:rPr lang="es-CO" dirty="0"/>
              <a:t>, c y Long. Estos parámetros los puede cambiar el usuario que está ejecutando el método.</a:t>
            </a:r>
          </a:p>
          <a:p>
            <a:r>
              <a:rPr lang="es-CO" dirty="0"/>
              <a:t>Las soluciones iniciales obtenidas con el método constructivo en el trabajo 1se encuentran almacenadas en un </a:t>
            </a:r>
            <a:r>
              <a:rPr lang="es-CO" dirty="0" err="1"/>
              <a:t>txt</a:t>
            </a:r>
            <a:r>
              <a:rPr lang="es-CO" dirty="0"/>
              <a:t> llamado sol1.txt. El método inicialmente va a leer las soluciones iniciales de este </a:t>
            </a:r>
            <a:r>
              <a:rPr lang="es-CO" dirty="0" err="1"/>
              <a:t>txt</a:t>
            </a:r>
            <a:r>
              <a:rPr lang="es-CO" dirty="0"/>
              <a:t> y las separa en el costo, la cantidad de subconjuntos seleccionados y una lista con los subconjuntos seleccionados.</a:t>
            </a:r>
          </a:p>
          <a:p>
            <a:r>
              <a:rPr lang="es-CO" dirty="0"/>
              <a:t>Luego, se ejecutan los algoritmos </a:t>
            </a:r>
            <a:r>
              <a:rPr lang="es-CO" dirty="0" err="1"/>
              <a:t>recocido_simulado</a:t>
            </a:r>
            <a:r>
              <a:rPr lang="es-CO" dirty="0"/>
              <a:t> y </a:t>
            </a:r>
            <a:r>
              <a:rPr lang="es-CO" dirty="0" err="1"/>
              <a:t>vnd</a:t>
            </a:r>
            <a:r>
              <a:rPr lang="es-CO" dirty="0"/>
              <a:t> y se obtienen los resultados de interés, los cuales son: el costo de la nueva solución, cuantos subconjuntos se utilizaron, los subconjuntos seleccionados, y el tiempo que se demora en ejecutarse cada método. </a:t>
            </a:r>
          </a:p>
          <a:p>
            <a:r>
              <a:rPr lang="es-CO" dirty="0"/>
              <a:t>Aquí, también se genera 1 archivo de Excel el cual contiene los resultados obtenidos con cada uno de los algoritmos de la siguiente manera: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2200" dirty="0"/>
              <a:t>El archivo tiene 12 hojas en el que cada hoja hace referencia a una instancia diferente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2200" dirty="0"/>
              <a:t>La primera fila es la solución inicial obtenida por el constructivo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2200" dirty="0"/>
              <a:t>La segunda fila es la solución obtenida con el recocido simulado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CO" sz="2200" dirty="0"/>
              <a:t>Y la ultima fila es la solución obtenida con el algoritmo de VND</a:t>
            </a:r>
          </a:p>
        </p:txBody>
      </p:sp>
    </p:spTree>
    <p:extLst>
      <p:ext uri="{BB962C8B-B14F-4D97-AF65-F5344CB8AC3E}">
        <p14:creationId xmlns:p14="http://schemas.microsoft.com/office/powerpoint/2010/main" val="191924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85B9BAC-8A16-46DD-B5A1-449F78B9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3" y="-1699"/>
            <a:ext cx="9720072" cy="1499616"/>
          </a:xfrm>
        </p:spPr>
        <p:txBody>
          <a:bodyPr/>
          <a:lstStyle/>
          <a:p>
            <a:pPr algn="ctr"/>
            <a:r>
              <a:rPr lang="es-CO" dirty="0"/>
              <a:t>COMPARACIÓN con una cota inferior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A1554C-142E-4B41-8ADF-B665025E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69" y="1497917"/>
            <a:ext cx="8786061" cy="51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85B9BAC-8A16-46DD-B5A1-449F78B9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6" y="0"/>
            <a:ext cx="10957547" cy="1499616"/>
          </a:xfrm>
        </p:spPr>
        <p:txBody>
          <a:bodyPr/>
          <a:lstStyle/>
          <a:p>
            <a:pPr algn="ctr"/>
            <a:r>
              <a:rPr lang="es-CO" dirty="0"/>
              <a:t>COMPARACIÓN UTILIZANDO DIFERENTES VALORES PARA LOS PARÁMETROS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EED96E-2C69-493B-A0FC-5A59AC61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130059"/>
            <a:ext cx="3405809" cy="38202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BC9992-F0D1-49A3-AD05-12A68695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096" y="2130059"/>
            <a:ext cx="4174434" cy="37443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79731B-AF73-4131-867F-D9BCA830F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544" y="2130059"/>
            <a:ext cx="4174434" cy="37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71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1848</TotalTime>
  <Words>1794</Words>
  <Application>Microsoft Office PowerPoint</Application>
  <PresentationFormat>Panorámica</PresentationFormat>
  <Paragraphs>77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Trabajo 2: Búsqueda local y búsqueda en vecindarios variables</vt:lpstr>
      <vt:lpstr>Creación de vecindarios</vt:lpstr>
      <vt:lpstr>Creación de vecindarios</vt:lpstr>
      <vt:lpstr>Creación de vecindarios</vt:lpstr>
      <vt:lpstr>Recocido Simulado</vt:lpstr>
      <vt:lpstr>VND</vt:lpstr>
      <vt:lpstr>Main</vt:lpstr>
      <vt:lpstr>COMPARACIÓN con una cota inferior</vt:lpstr>
      <vt:lpstr>COMPARACIÓN UTILIZANDO DIFERENTES VALORES PARA LOS PARÁMETROS </vt:lpstr>
      <vt:lpstr>comparaciones con los métodos constructivos y aleatorizados desarrollados en el trabajo 1</vt:lpstr>
      <vt:lpstr>Comparación Tiempos DE CÓMPUTO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1: METODOS CONSTRUCTIVOS Y ALEATORIZADOS para scp</dc:title>
  <dc:creator>Mariajose Franco Orozco</dc:creator>
  <cp:lastModifiedBy>Mariajose Franco Orozco</cp:lastModifiedBy>
  <cp:revision>135</cp:revision>
  <dcterms:created xsi:type="dcterms:W3CDTF">2021-03-24T02:26:52Z</dcterms:created>
  <dcterms:modified xsi:type="dcterms:W3CDTF">2021-05-06T03:28:11Z</dcterms:modified>
</cp:coreProperties>
</file>