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tags/tag24.xml" ContentType="application/vnd.openxmlformats-officedocument.presentationml.tags+xml"/>
  <Override PartName="/ppt/notesSlides/notesSlide2.xml" ContentType="application/vnd.openxmlformats-officedocument.presentationml.notesSlide+xml"/>
  <Override PartName="/ppt/tags/tag25.xml" ContentType="application/vnd.openxmlformats-officedocument.presentationml.tags+xml"/>
  <Override PartName="/ppt/notesSlides/notesSlide3.xml" ContentType="application/vnd.openxmlformats-officedocument.presentationml.notesSlide+xml"/>
  <Override PartName="/ppt/tags/tag26.xml" ContentType="application/vnd.openxmlformats-officedocument.presentationml.tags+xml"/>
  <Override PartName="/ppt/notesSlides/notesSlide4.xml" ContentType="application/vnd.openxmlformats-officedocument.presentationml.notesSlide+xml"/>
  <Override PartName="/ppt/tags/tag27.xml" ContentType="application/vnd.openxmlformats-officedocument.presentationml.tags+xml"/>
  <Override PartName="/ppt/notesSlides/notesSlide5.xml" ContentType="application/vnd.openxmlformats-officedocument.presentationml.notesSlide+xml"/>
  <Override PartName="/ppt/tags/tag28.xml" ContentType="application/vnd.openxmlformats-officedocument.presentationml.tags+xml"/>
  <Override PartName="/ppt/notesSlides/notesSlide6.xml" ContentType="application/vnd.openxmlformats-officedocument.presentationml.notesSlide+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notesSlides/notesSlide8.xml" ContentType="application/vnd.openxmlformats-officedocument.presentationml.notesSlide+xml"/>
  <Override PartName="/ppt/tags/tag31.xml" ContentType="application/vnd.openxmlformats-officedocument.presentationml.tags+xml"/>
  <Override PartName="/ppt/notesSlides/notesSlide9.xml" ContentType="application/vnd.openxmlformats-officedocument.presentationml.notesSlide+xml"/>
  <Override PartName="/ppt/tags/tag32.xml" ContentType="application/vnd.openxmlformats-officedocument.presentationml.tags+xml"/>
  <Override PartName="/ppt/notesSlides/notesSlide10.xml" ContentType="application/vnd.openxmlformats-officedocument.presentationml.notesSlide+xml"/>
  <Override PartName="/ppt/tags/tag33.xml" ContentType="application/vnd.openxmlformats-officedocument.presentationml.tags+xml"/>
  <Override PartName="/ppt/notesSlides/notesSlide11.xml" ContentType="application/vnd.openxmlformats-officedocument.presentationml.notesSlide+xml"/>
  <Override PartName="/ppt/tags/tag34.xml" ContentType="application/vnd.openxmlformats-officedocument.presentationml.tags+xml"/>
  <Override PartName="/ppt/notesSlides/notesSlide12.xml" ContentType="application/vnd.openxmlformats-officedocument.presentationml.notesSlide+xml"/>
  <Override PartName="/ppt/tags/tag35.xml" ContentType="application/vnd.openxmlformats-officedocument.presentationml.tags+xml"/>
  <Override PartName="/ppt/notesSlides/notesSlide13.xml" ContentType="application/vnd.openxmlformats-officedocument.presentationml.notesSlide+xml"/>
  <Override PartName="/ppt/tags/tag36.xml" ContentType="application/vnd.openxmlformats-officedocument.presentationml.tags+xml"/>
  <Override PartName="/ppt/notesSlides/notesSlide14.xml" ContentType="application/vnd.openxmlformats-officedocument.presentationml.notesSlide+xml"/>
  <Override PartName="/ppt/tags/tag37.xml" ContentType="application/vnd.openxmlformats-officedocument.presentationml.tags+xml"/>
  <Override PartName="/ppt/notesSlides/notesSlide15.xml" ContentType="application/vnd.openxmlformats-officedocument.presentationml.notesSlide+xml"/>
  <Override PartName="/ppt/tags/tag38.xml" ContentType="application/vnd.openxmlformats-officedocument.presentationml.tags+xml"/>
  <Override PartName="/ppt/notesSlides/notesSlide16.xml" ContentType="application/vnd.openxmlformats-officedocument.presentationml.notesSlide+xml"/>
  <Override PartName="/ppt/tags/tag39.xml" ContentType="application/vnd.openxmlformats-officedocument.presentationml.tags+xml"/>
  <Override PartName="/ppt/notesSlides/notesSlide17.xml" ContentType="application/vnd.openxmlformats-officedocument.presentationml.notesSlide+xml"/>
  <Override PartName="/ppt/tags/tag40.xml" ContentType="application/vnd.openxmlformats-officedocument.presentationml.tags+xml"/>
  <Override PartName="/ppt/notesSlides/notesSlide18.xml" ContentType="application/vnd.openxmlformats-officedocument.presentationml.notesSlide+xml"/>
  <Override PartName="/ppt/tags/tag41.xml" ContentType="application/vnd.openxmlformats-officedocument.presentationml.tags+xml"/>
  <Override PartName="/ppt/notesSlides/notesSlide19.xml" ContentType="application/vnd.openxmlformats-officedocument.presentationml.notesSlide+xml"/>
  <Override PartName="/ppt/tags/tag42.xml" ContentType="application/vnd.openxmlformats-officedocument.presentationml.tags+xml"/>
  <Override PartName="/ppt/notesSlides/notesSlide20.xml" ContentType="application/vnd.openxmlformats-officedocument.presentationml.notesSlide+xml"/>
  <Override PartName="/ppt/tags/tag43.xml" ContentType="application/vnd.openxmlformats-officedocument.presentationml.tags+xml"/>
  <Override PartName="/ppt/notesSlides/notesSlide21.xml" ContentType="application/vnd.openxmlformats-officedocument.presentationml.notesSlide+xml"/>
  <Override PartName="/ppt/tags/tag44.xml" ContentType="application/vnd.openxmlformats-officedocument.presentationml.tags+xml"/>
  <Override PartName="/ppt/notesSlides/notesSlide22.xml" ContentType="application/vnd.openxmlformats-officedocument.presentationml.notesSlide+xml"/>
  <Override PartName="/ppt/tags/tag45.xml" ContentType="application/vnd.openxmlformats-officedocument.presentationml.tags+xml"/>
  <Override PartName="/ppt/notesSlides/notesSlide23.xml" ContentType="application/vnd.openxmlformats-officedocument.presentationml.notesSlide+xml"/>
  <Override PartName="/ppt/tags/tag46.xml" ContentType="application/vnd.openxmlformats-officedocument.presentationml.tags+xml"/>
  <Override PartName="/ppt/notesSlides/notesSlide24.xml" ContentType="application/vnd.openxmlformats-officedocument.presentationml.notesSlide+xml"/>
  <Override PartName="/ppt/tags/tag47.xml" ContentType="application/vnd.openxmlformats-officedocument.presentationml.tags+xml"/>
  <Override PartName="/ppt/notesSlides/notesSlide25.xml" ContentType="application/vnd.openxmlformats-officedocument.presentationml.notesSlide+xml"/>
  <Override PartName="/ppt/tags/tag48.xml" ContentType="application/vnd.openxmlformats-officedocument.presentationml.tags+xml"/>
  <Override PartName="/ppt/notesSlides/notesSlide26.xml" ContentType="application/vnd.openxmlformats-officedocument.presentationml.notesSlide+xml"/>
  <Override PartName="/ppt/tags/tag49.xml" ContentType="application/vnd.openxmlformats-officedocument.presentationml.tags+xml"/>
  <Override PartName="/ppt/notesSlides/notesSlide27.xml" ContentType="application/vnd.openxmlformats-officedocument.presentationml.notesSlide+xml"/>
  <Override PartName="/ppt/tags/tag50.xml" ContentType="application/vnd.openxmlformats-officedocument.presentationml.tags+xml"/>
  <Override PartName="/ppt/notesSlides/notesSlide28.xml" ContentType="application/vnd.openxmlformats-officedocument.presentationml.notesSlide+xml"/>
  <Override PartName="/ppt/tags/tag51.xml" ContentType="application/vnd.openxmlformats-officedocument.presentationml.tags+xml"/>
  <Override PartName="/ppt/notesSlides/notesSlide29.xml" ContentType="application/vnd.openxmlformats-officedocument.presentationml.notesSlide+xml"/>
  <Override PartName="/ppt/tags/tag52.xml" ContentType="application/vnd.openxmlformats-officedocument.presentationml.tags+xml"/>
  <Override PartName="/ppt/notesSlides/notesSlide30.xml" ContentType="application/vnd.openxmlformats-officedocument.presentationml.notesSlide+xml"/>
  <Override PartName="/ppt/tags/tag53.xml" ContentType="application/vnd.openxmlformats-officedocument.presentationml.tags+xml"/>
  <Override PartName="/ppt/notesSlides/notesSlide31.xml" ContentType="application/vnd.openxmlformats-officedocument.presentationml.notesSlide+xml"/>
  <Override PartName="/ppt/tags/tag54.xml" ContentType="application/vnd.openxmlformats-officedocument.presentationml.tags+xml"/>
  <Override PartName="/ppt/notesSlides/notesSlide32.xml" ContentType="application/vnd.openxmlformats-officedocument.presentationml.notesSlide+xml"/>
  <Override PartName="/ppt/tags/tag55.xml" ContentType="application/vnd.openxmlformats-officedocument.presentationml.tags+xml"/>
  <Override PartName="/ppt/notesSlides/notesSlide33.xml" ContentType="application/vnd.openxmlformats-officedocument.presentationml.notesSlide+xml"/>
  <Override PartName="/ppt/tags/tag56.xml" ContentType="application/vnd.openxmlformats-officedocument.presentationml.tags+xml"/>
  <Override PartName="/ppt/notesSlides/notesSlide34.xml" ContentType="application/vnd.openxmlformats-officedocument.presentationml.notesSlide+xml"/>
  <Override PartName="/ppt/tags/tag57.xml" ContentType="application/vnd.openxmlformats-officedocument.presentationml.tags+xml"/>
  <Override PartName="/ppt/notesSlides/notesSlide35.xml" ContentType="application/vnd.openxmlformats-officedocument.presentationml.notesSlide+xml"/>
  <Override PartName="/ppt/tags/tag58.xml" ContentType="application/vnd.openxmlformats-officedocument.presentationml.tags+xml"/>
  <Override PartName="/ppt/notesSlides/notesSlide36.xml" ContentType="application/vnd.openxmlformats-officedocument.presentationml.notesSlide+xml"/>
  <Override PartName="/ppt/tags/tag59.xml" ContentType="application/vnd.openxmlformats-officedocument.presentationml.tags+xml"/>
  <Override PartName="/ppt/notesSlides/notesSlide37.xml" ContentType="application/vnd.openxmlformats-officedocument.presentationml.notesSlide+xml"/>
  <Override PartName="/ppt/tags/tag60.xml" ContentType="application/vnd.openxmlformats-officedocument.presentationml.tags+xml"/>
  <Override PartName="/ppt/notesSlides/notesSlide38.xml" ContentType="application/vnd.openxmlformats-officedocument.presentationml.notesSlide+xml"/>
  <Override PartName="/ppt/tags/tag61.xml" ContentType="application/vnd.openxmlformats-officedocument.presentationml.tags+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 id="2147483775" r:id="rId2"/>
  </p:sldMasterIdLst>
  <p:notesMasterIdLst>
    <p:notesMasterId r:id="rId47"/>
  </p:notesMasterIdLst>
  <p:handoutMasterIdLst>
    <p:handoutMasterId r:id="rId48"/>
  </p:handoutMasterIdLst>
  <p:sldIdLst>
    <p:sldId id="312" r:id="rId3"/>
    <p:sldId id="313" r:id="rId4"/>
    <p:sldId id="314" r:id="rId5"/>
    <p:sldId id="327" r:id="rId6"/>
    <p:sldId id="328" r:id="rId7"/>
    <p:sldId id="329" r:id="rId8"/>
    <p:sldId id="340" r:id="rId9"/>
    <p:sldId id="341" r:id="rId10"/>
    <p:sldId id="342" r:id="rId11"/>
    <p:sldId id="343" r:id="rId12"/>
    <p:sldId id="344" r:id="rId13"/>
    <p:sldId id="345" r:id="rId14"/>
    <p:sldId id="378" r:id="rId15"/>
    <p:sldId id="347" r:id="rId16"/>
    <p:sldId id="389" r:id="rId17"/>
    <p:sldId id="390" r:id="rId18"/>
    <p:sldId id="391" r:id="rId19"/>
    <p:sldId id="392" r:id="rId20"/>
    <p:sldId id="319" r:id="rId21"/>
    <p:sldId id="350" r:id="rId22"/>
    <p:sldId id="357" r:id="rId23"/>
    <p:sldId id="375" r:id="rId24"/>
    <p:sldId id="400" r:id="rId25"/>
    <p:sldId id="376" r:id="rId26"/>
    <p:sldId id="401" r:id="rId27"/>
    <p:sldId id="402" r:id="rId28"/>
    <p:sldId id="377" r:id="rId29"/>
    <p:sldId id="403" r:id="rId30"/>
    <p:sldId id="404" r:id="rId31"/>
    <p:sldId id="379" r:id="rId32"/>
    <p:sldId id="393" r:id="rId33"/>
    <p:sldId id="394" r:id="rId34"/>
    <p:sldId id="365" r:id="rId35"/>
    <p:sldId id="366" r:id="rId36"/>
    <p:sldId id="369" r:id="rId37"/>
    <p:sldId id="368" r:id="rId38"/>
    <p:sldId id="370" r:id="rId39"/>
    <p:sldId id="371" r:id="rId40"/>
    <p:sldId id="373" r:id="rId41"/>
    <p:sldId id="372" r:id="rId42"/>
    <p:sldId id="374" r:id="rId43"/>
    <p:sldId id="387" r:id="rId44"/>
    <p:sldId id="395" r:id="rId45"/>
    <p:sldId id="353" r:id="rId46"/>
  </p:sldIdLst>
  <p:sldSz cx="9144000" cy="5143500" type="screen16x9"/>
  <p:notesSz cx="6858000" cy="9144000"/>
  <p:custDataLst>
    <p:tags r:id="rId4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2">
          <p15:clr>
            <a:srgbClr val="A4A3A4"/>
          </p15:clr>
        </p15:guide>
        <p15:guide id="2" orient="horz" pos="229">
          <p15:clr>
            <a:srgbClr val="A4A3A4"/>
          </p15:clr>
        </p15:guide>
        <p15:guide id="3" pos="2879">
          <p15:clr>
            <a:srgbClr val="A4A3A4"/>
          </p15:clr>
        </p15:guide>
      </p15:sldGuideLst>
    </p:ext>
    <p:ext uri="{2D200454-40CA-4A62-9FC3-DE9A4176ACB9}">
      <p15:notesGuideLst xmlns:p15="http://schemas.microsoft.com/office/powerpoint/2012/main">
        <p15:guide id="1" orient="horz" pos="48">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ramod Prasad" initials="PP" lastIdx="0" clrIdx="0"/>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93C5FF"/>
    <a:srgbClr val="BABCBE"/>
    <a:srgbClr val="8E908F"/>
    <a:srgbClr val="CDDDF2"/>
    <a:srgbClr val="E8EFF9"/>
    <a:srgbClr val="339933"/>
    <a:srgbClr val="BA3030"/>
    <a:srgbClr val="9D9FA2"/>
    <a:srgbClr val="828381"/>
    <a:srgbClr val="A5A6A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07" autoAdjust="0"/>
    <p:restoredTop sz="67847" autoAdjust="0"/>
  </p:normalViewPr>
  <p:slideViewPr>
    <p:cSldViewPr showGuides="1">
      <p:cViewPr varScale="1">
        <p:scale>
          <a:sx n="103" d="100"/>
          <a:sy n="103" d="100"/>
        </p:scale>
        <p:origin x="2142" y="96"/>
      </p:cViewPr>
      <p:guideLst>
        <p:guide orient="horz" pos="912"/>
        <p:guide orient="horz" pos="229"/>
        <p:guide pos="2879"/>
      </p:guideLst>
    </p:cSldViewPr>
  </p:slideViewPr>
  <p:notesTextViewPr>
    <p:cViewPr>
      <p:scale>
        <a:sx n="100" d="100"/>
        <a:sy n="100" d="100"/>
      </p:scale>
      <p:origin x="0" y="0"/>
    </p:cViewPr>
  </p:notesTextViewPr>
  <p:sorterViewPr>
    <p:cViewPr>
      <p:scale>
        <a:sx n="158" d="100"/>
        <a:sy n="158" d="100"/>
      </p:scale>
      <p:origin x="0" y="384"/>
    </p:cViewPr>
  </p:sorterViewPr>
  <p:notesViewPr>
    <p:cSldViewPr snapToObjects="1" showGuides="1">
      <p:cViewPr varScale="1">
        <p:scale>
          <a:sx n="70" d="100"/>
          <a:sy n="70" d="100"/>
        </p:scale>
        <p:origin x="3240" y="72"/>
      </p:cViewPr>
      <p:guideLst>
        <p:guide orient="horz" pos="48"/>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22.xml"/><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3161506" y="8915400"/>
            <a:ext cx="534987" cy="228600"/>
          </a:xfrm>
          <a:prstGeom prst="rect">
            <a:avLst/>
          </a:prstGeom>
        </p:spPr>
        <p:txBody>
          <a:bodyPr vert="horz" lIns="91440" tIns="45720" rIns="91440" bIns="45720" rtlCol="0" anchor="b"/>
          <a:lstStyle>
            <a:lvl1pPr algn="r">
              <a:defRPr sz="1200"/>
            </a:lvl1pPr>
          </a:lstStyle>
          <a:p>
            <a:pPr algn="ctr"/>
            <a:fld id="{F7B6D393-E4E3-D143-A14E-086EC3E10D5C}" type="slidenum">
              <a:rPr lang="en-US" sz="800" smtClean="0">
                <a:latin typeface="Verdana"/>
              </a:rPr>
              <a:pPr algn="ctr"/>
              <a:t>‹#›</a:t>
            </a:fld>
            <a:endParaRPr lang="en-US" sz="800" dirty="0">
              <a:latin typeface="Verdana"/>
            </a:endParaRPr>
          </a:p>
        </p:txBody>
      </p:sp>
      <p:sp>
        <p:nvSpPr>
          <p:cNvPr id="4" name="Title 1"/>
          <p:cNvSpPr txBox="1">
            <a:spLocks/>
          </p:cNvSpPr>
          <p:nvPr/>
        </p:nvSpPr>
        <p:spPr bwMode="gray">
          <a:xfrm>
            <a:off x="457199" y="228600"/>
            <a:ext cx="5943601" cy="460375"/>
          </a:xfrm>
          <a:prstGeom prst="rect">
            <a:avLst/>
          </a:prstGeom>
          <a:noFill/>
        </p:spPr>
        <p:txBody>
          <a:bodyPr lIns="0" tIns="0" rIns="0" bIns="0" anchor="t" anchorCtr="0"/>
          <a:lstStyle>
            <a:lvl1pPr algn="ctr" defTabSz="457200" rtl="0" eaLnBrk="1" latinLnBrk="0" hangingPunct="1">
              <a:spcBef>
                <a:spcPct val="0"/>
              </a:spcBef>
              <a:buNone/>
              <a:defRPr lang="en-US" sz="3200" kern="1200" dirty="0">
                <a:ln>
                  <a:noFill/>
                </a:ln>
                <a:solidFill>
                  <a:schemeClr val="bg1">
                    <a:lumMod val="65000"/>
                  </a:schemeClr>
                </a:solidFill>
                <a:latin typeface="Verdana" pitchFamily="34" charset="0"/>
                <a:ea typeface="+mj-ea"/>
                <a:cs typeface="+mj-cs"/>
              </a:defRPr>
            </a:lvl1pPr>
          </a:lstStyle>
          <a:p>
            <a:pPr algn="ctr">
              <a:lnSpc>
                <a:spcPct val="90000"/>
              </a:lnSpc>
            </a:pPr>
            <a:r>
              <a:rPr lang="en-US" sz="1400" dirty="0" smtClean="0">
                <a:solidFill>
                  <a:srgbClr val="000000"/>
                </a:solidFill>
              </a:rPr>
              <a:t>TITLE</a:t>
            </a:r>
            <a:endParaRPr lang="en-US" sz="1400" dirty="0">
              <a:solidFill>
                <a:srgbClr val="000000"/>
              </a:solidFill>
            </a:endParaRPr>
          </a:p>
        </p:txBody>
      </p:sp>
    </p:spTree>
    <p:custDataLst>
      <p:tags r:id="rId2"/>
    </p:custDataLst>
    <p:extLst>
      <p:ext uri="{BB962C8B-B14F-4D97-AF65-F5344CB8AC3E}">
        <p14:creationId xmlns:p14="http://schemas.microsoft.com/office/powerpoint/2010/main" val="11574357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58333" y="685800"/>
            <a:ext cx="4741333" cy="2667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457200" y="3581400"/>
            <a:ext cx="5943600" cy="5265170"/>
          </a:xfrm>
          <a:prstGeom prst="rect">
            <a:avLst/>
          </a:prstGeom>
        </p:spPr>
        <p:txBody>
          <a:bodyPr vert="horz" lIns="0" tIns="0" rIns="0" bIns="0"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TextBox 2"/>
          <p:cNvSpPr txBox="1"/>
          <p:nvPr/>
        </p:nvSpPr>
        <p:spPr>
          <a:xfrm>
            <a:off x="6420403" y="8915400"/>
            <a:ext cx="360997" cy="215444"/>
          </a:xfrm>
          <a:prstGeom prst="rect">
            <a:avLst/>
          </a:prstGeom>
          <a:solidFill>
            <a:schemeClr val="bg1"/>
          </a:solidFill>
        </p:spPr>
        <p:txBody>
          <a:bodyPr wrap="none" lIns="91440" tIns="45720" rIns="91440" bIns="45720" rtlCol="0">
            <a:spAutoFit/>
          </a:bodyPr>
          <a:lstStyle/>
          <a:p>
            <a:pPr marL="0" marR="0" indent="0" algn="ctr" defTabSz="457200" rtl="0" eaLnBrk="1" fontAlgn="auto" latinLnBrk="0" hangingPunct="1">
              <a:lnSpc>
                <a:spcPct val="100000"/>
              </a:lnSpc>
              <a:spcBef>
                <a:spcPts val="0"/>
              </a:spcBef>
              <a:spcAft>
                <a:spcPts val="0"/>
              </a:spcAft>
              <a:buClrTx/>
              <a:buSzTx/>
              <a:buFontTx/>
              <a:buNone/>
              <a:tabLst/>
              <a:defRPr/>
            </a:pPr>
            <a:fld id="{BC3221F6-DF1F-4F4D-A457-D497032B3BDC}" type="slidenum">
              <a:rPr lang="en-US" sz="800" smtClean="0"/>
              <a:pPr marL="0" marR="0" indent="0" algn="ctr" defTabSz="457200" rtl="0" eaLnBrk="1" fontAlgn="auto" latinLnBrk="0" hangingPunct="1">
                <a:lnSpc>
                  <a:spcPct val="100000"/>
                </a:lnSpc>
                <a:spcBef>
                  <a:spcPts val="0"/>
                </a:spcBef>
                <a:spcAft>
                  <a:spcPts val="0"/>
                </a:spcAft>
                <a:buClrTx/>
                <a:buSzTx/>
                <a:buFontTx/>
                <a:buNone/>
                <a:tabLst/>
                <a:defRPr/>
              </a:pPr>
              <a:t>‹#›</a:t>
            </a:fld>
            <a:endParaRPr lang="en-US" sz="800" dirty="0" smtClean="0"/>
          </a:p>
        </p:txBody>
      </p:sp>
      <p:sp>
        <p:nvSpPr>
          <p:cNvPr id="2" name="Rectangle 1"/>
          <p:cNvSpPr/>
          <p:nvPr/>
        </p:nvSpPr>
        <p:spPr>
          <a:xfrm>
            <a:off x="14286" y="8949827"/>
            <a:ext cx="3338513" cy="184666"/>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Copyright 2014 EMC Corporation. All rights reserved.</a:t>
            </a:r>
          </a:p>
        </p:txBody>
      </p:sp>
      <p:sp>
        <p:nvSpPr>
          <p:cNvPr id="9" name="Footer Placeholder 5"/>
          <p:cNvSpPr>
            <a:spLocks noGrp="1"/>
          </p:cNvSpPr>
          <p:nvPr>
            <p:ph type="ftr" sz="quarter" idx="4"/>
          </p:nvPr>
        </p:nvSpPr>
        <p:spPr>
          <a:xfrm>
            <a:off x="3124200" y="8980820"/>
            <a:ext cx="3276600" cy="189708"/>
          </a:xfrm>
          <a:prstGeom prst="rect">
            <a:avLst/>
          </a:prstGeom>
        </p:spPr>
        <p:txBody>
          <a:bodyPr vert="horz" rtlCol="0" anchor="b"/>
          <a:lstStyle>
            <a:lvl1pPr algn="r" fontAlgn="auto">
              <a:spcBef>
                <a:spcPts val="0"/>
              </a:spcBef>
              <a:spcAft>
                <a:spcPts val="0"/>
              </a:spcAft>
              <a:defRPr sz="800">
                <a:latin typeface="+mn-lt"/>
                <a:cs typeface="+mn-cs"/>
              </a:defRPr>
            </a:lvl1pPr>
            <a:extLst/>
          </a:lstStyle>
          <a:p>
            <a:pPr>
              <a:defRPr/>
            </a:pPr>
            <a:r>
              <a:rPr lang="en-US" smtClean="0"/>
              <a:t>Module: Introduction to Cloud Computing</a:t>
            </a:r>
            <a:endParaRPr lang="en-US" dirty="0"/>
          </a:p>
        </p:txBody>
      </p:sp>
    </p:spTree>
    <p:extLst>
      <p:ext uri="{BB962C8B-B14F-4D97-AF65-F5344CB8AC3E}">
        <p14:creationId xmlns:p14="http://schemas.microsoft.com/office/powerpoint/2010/main" val="1816467040"/>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1200"/>
      </a:spcBef>
      <a:defRPr sz="1000" kern="1200">
        <a:solidFill>
          <a:schemeClr val="tx1"/>
        </a:solidFill>
        <a:latin typeface="+mn-lt"/>
        <a:ea typeface="+mn-ea"/>
        <a:cs typeface="Calibri" panose="020F0502020204030204" pitchFamily="34" charset="0"/>
      </a:defRPr>
    </a:lvl1pPr>
    <a:lvl2pPr marL="344488" indent="-117475" algn="l" defTabSz="457200" rtl="0" eaLnBrk="1" latinLnBrk="0" hangingPunct="1">
      <a:spcBef>
        <a:spcPts val="600"/>
      </a:spcBef>
      <a:buFont typeface="Arial"/>
      <a:buChar char="•"/>
      <a:defRPr sz="1000" kern="1200">
        <a:solidFill>
          <a:schemeClr val="tx1"/>
        </a:solidFill>
        <a:latin typeface="+mn-lt"/>
        <a:ea typeface="+mn-ea"/>
        <a:cs typeface="Calibri" panose="020F0502020204030204" pitchFamily="34" charset="0"/>
      </a:defRPr>
    </a:lvl2pPr>
    <a:lvl3pPr marL="628650" indent="-174625" algn="l" defTabSz="457200" rtl="0" eaLnBrk="1" latinLnBrk="0" hangingPunct="1">
      <a:spcBef>
        <a:spcPts val="600"/>
      </a:spcBef>
      <a:buFont typeface="Lucida Grande"/>
      <a:buChar char="–"/>
      <a:tabLst/>
      <a:defRPr sz="1000" kern="1200">
        <a:solidFill>
          <a:schemeClr val="tx1"/>
        </a:solidFill>
        <a:latin typeface="+mn-lt"/>
        <a:ea typeface="+mn-ea"/>
        <a:cs typeface="Calibri" panose="020F0502020204030204" pitchFamily="34" charset="0"/>
      </a:defRPr>
    </a:lvl3pPr>
    <a:lvl4pPr marL="973138" indent="-174625" algn="l" defTabSz="457200" rtl="0" eaLnBrk="1" latinLnBrk="0" hangingPunct="1">
      <a:spcBef>
        <a:spcPts val="600"/>
      </a:spcBef>
      <a:buFont typeface="Wingdings" charset="2"/>
      <a:buChar char="§"/>
      <a:defRPr sz="1000" kern="1200">
        <a:solidFill>
          <a:schemeClr val="tx1"/>
        </a:solidFill>
        <a:latin typeface="+mn-lt"/>
        <a:ea typeface="+mn-ea"/>
        <a:cs typeface="Calibri" panose="020F0502020204030204" pitchFamily="34" charset="0"/>
      </a:defRPr>
    </a:lvl4pPr>
    <a:lvl5pPr marL="1258888" indent="-117475" algn="l" defTabSz="457200" rtl="0" eaLnBrk="1" latinLnBrk="0" hangingPunct="1">
      <a:spcBef>
        <a:spcPts val="600"/>
      </a:spcBef>
      <a:buFont typeface="Lucida Grande"/>
      <a:buChar char="–"/>
      <a:defRPr sz="1000" kern="1200">
        <a:solidFill>
          <a:schemeClr val="tx1"/>
        </a:solidFill>
        <a:latin typeface="+mn-lt"/>
        <a:ea typeface="+mn-ea"/>
        <a:cs typeface="Calibri" panose="020F050202020403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module focuses on introduction to cloud computing. It provides the definition of cloud computing, describes essential cloud characteristics, and discusses the key benefits of cloud computing. This module also describes</a:t>
            </a:r>
            <a:r>
              <a:rPr lang="en-US" dirty="0" smtClean="0">
                <a:solidFill>
                  <a:srgbClr val="FF0000"/>
                </a:solidFill>
              </a:rPr>
              <a:t> </a:t>
            </a:r>
            <a:r>
              <a:rPr lang="en-US" dirty="0" smtClean="0"/>
              <a:t>the primary cloud service models, cloud services brokerage, and the primary cloud deployment models.</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Introduction to Cloud Computing</a:t>
            </a:r>
            <a:endParaRPr lang="en-US" dirty="0"/>
          </a:p>
        </p:txBody>
      </p:sp>
    </p:spTree>
    <p:extLst>
      <p:ext uri="{BB962C8B-B14F-4D97-AF65-F5344CB8AC3E}">
        <p14:creationId xmlns:p14="http://schemas.microsoft.com/office/powerpoint/2010/main" val="2710988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b="1" dirty="0" smtClean="0"/>
              <a:t>Resource pooling: </a:t>
            </a:r>
            <a:r>
              <a:rPr lang="en-US" dirty="0" smtClean="0"/>
              <a:t>“The provider’s computing resources are pooled to serve multiple consumers using a multi-tenant model, with different physical and virtual resources dynamically assigned and reassigned according to consumer demand. There is a sense of location independence. In that the customer generally has no control or knowledge over the exact location of the provided resources but may be able to specify location at a higher level of abstraction</a:t>
            </a:r>
            <a:r>
              <a:rPr lang="en-US" dirty="0" smtClean="0">
                <a:solidFill>
                  <a:srgbClr val="FF0000"/>
                </a:solidFill>
              </a:rPr>
              <a:t> </a:t>
            </a:r>
            <a:r>
              <a:rPr lang="en-US" dirty="0" smtClean="0"/>
              <a:t>(e.g., country, state, or datacenter).</a:t>
            </a:r>
            <a:r>
              <a:rPr lang="en-US" dirty="0" smtClean="0">
                <a:solidFill>
                  <a:srgbClr val="FF0000"/>
                </a:solidFill>
              </a:rPr>
              <a:t> </a:t>
            </a:r>
            <a:r>
              <a:rPr lang="en-US" dirty="0" smtClean="0"/>
              <a:t>Examples of resources include storage, processing, memory, and network bandwidth.” – NIST</a:t>
            </a:r>
          </a:p>
          <a:p>
            <a:pPr marL="0" marR="0" algn="l" defTabSz="914400" rtl="0" eaLnBrk="0" fontAlgn="base" latinLnBrk="0" hangingPunct="0">
              <a:buClrTx/>
              <a:buSzTx/>
              <a:buFontTx/>
              <a:buNone/>
              <a:tabLst/>
              <a:defRPr/>
            </a:pPr>
            <a:r>
              <a:rPr lang="en-US" kern="1200" dirty="0" smtClean="0">
                <a:solidFill>
                  <a:schemeClr val="tx1"/>
                </a:solidFill>
                <a:effectLst/>
              </a:rPr>
              <a:t>In cloud computing, resources such as storage, processor, memory, and network bandwidth are pooled to serve multiple consumers. R</a:t>
            </a:r>
            <a:r>
              <a:rPr lang="en-US" dirty="0" smtClean="0"/>
              <a:t>esource pooling enables IT resources to be dynamically assigned, released, and reassigned according to consumer demand. This, in turn, enables cloud providers to achieve high levels of resource utilization and to flexibly provision and</a:t>
            </a:r>
            <a:r>
              <a:rPr lang="en-US" baseline="0" dirty="0" smtClean="0"/>
              <a:t> </a:t>
            </a:r>
            <a:r>
              <a:rPr lang="en-US" dirty="0" smtClean="0"/>
              <a:t>reclaim resources. </a:t>
            </a:r>
            <a:r>
              <a:rPr lang="en-US" kern="1200" dirty="0" smtClean="0">
                <a:solidFill>
                  <a:schemeClr val="tx1"/>
                </a:solidFill>
                <a:effectLst/>
              </a:rPr>
              <a:t>Consumers can provision resources from the pool </a:t>
            </a:r>
            <a:r>
              <a:rPr lang="en-US" kern="1200" dirty="0" smtClean="0">
                <a:effectLst/>
              </a:rPr>
              <a:t>as </a:t>
            </a:r>
            <a:r>
              <a:rPr lang="en-US" kern="1200" dirty="0" smtClean="0">
                <a:solidFill>
                  <a:schemeClr val="tx1"/>
                </a:solidFill>
                <a:effectLst/>
              </a:rPr>
              <a:t>required and can release a resource when it is no longer required. Upon release, the resource is returned to the pool and made available for reallocation. For example, the storage capacities of multiple storage systems can be combined to obtain a single large storage pool from which storage can be provisioned to multiple consumers. The same can be done with compute system processors and with network bandwidth. </a:t>
            </a:r>
            <a:r>
              <a:rPr lang="en-US" kern="1200" dirty="0" smtClean="0">
                <a:effectLst/>
              </a:rPr>
              <a:t>This is known as multi-tenant model. </a:t>
            </a:r>
          </a:p>
          <a:p>
            <a:pPr marL="0" marR="0" algn="l" defTabSz="914400" rtl="0" eaLnBrk="0" fontAlgn="base" latinLnBrk="0" hangingPunct="0">
              <a:buClrTx/>
              <a:buSzTx/>
              <a:buFontTx/>
              <a:buNone/>
              <a:tabLst/>
              <a:defRPr/>
            </a:pPr>
            <a:r>
              <a:rPr lang="en-US" i="1" kern="1200" dirty="0" smtClean="0">
                <a:solidFill>
                  <a:schemeClr val="tx1"/>
                </a:solidFill>
                <a:effectLst/>
              </a:rPr>
              <a:t>Multi-tenancy</a:t>
            </a:r>
            <a:r>
              <a:rPr lang="en-US" kern="1200" dirty="0" smtClean="0">
                <a:solidFill>
                  <a:schemeClr val="tx1"/>
                </a:solidFill>
                <a:effectLst/>
              </a:rPr>
              <a:t> refers to an architecture in which multiple independent consumers </a:t>
            </a:r>
            <a:r>
              <a:rPr lang="en-US" kern="1200" dirty="0" smtClean="0">
                <a:effectLst/>
              </a:rPr>
              <a:t>(tenants) </a:t>
            </a:r>
            <a:r>
              <a:rPr lang="en-US" kern="1200" dirty="0" smtClean="0">
                <a:solidFill>
                  <a:schemeClr val="tx1"/>
                </a:solidFill>
                <a:effectLst/>
              </a:rPr>
              <a:t>are serviced using a single set of resources. A tenant could be an individual user, a user group, or an organization. The multi-tenant model enables a provider to offer services at a lower cost through economy of scale. This is similar to tenants sharing a physical building, </a:t>
            </a:r>
            <a:r>
              <a:rPr lang="en-US" kern="1200" dirty="0" smtClean="0">
                <a:effectLst/>
              </a:rPr>
              <a:t>such as a hotel. </a:t>
            </a:r>
            <a:r>
              <a:rPr lang="en-US" kern="1200" dirty="0" smtClean="0">
                <a:solidFill>
                  <a:schemeClr val="tx1"/>
                </a:solidFill>
                <a:effectLst/>
              </a:rPr>
              <a:t>Just as the building may be occupied by multiple residents or tenants, each with their own private space, a multi-tenant cloud infrastructure contains pools of different resource types that serve multiple independent consumers </a:t>
            </a:r>
            <a:r>
              <a:rPr lang="en-US" kern="1200" dirty="0" smtClean="0">
                <a:effectLst/>
              </a:rPr>
              <a:t>(tenants).</a:t>
            </a:r>
          </a:p>
          <a:p>
            <a:pPr marL="0" marR="0" algn="r" defTabSz="914400" rtl="0" eaLnBrk="0" fontAlgn="base" latinLnBrk="0" hangingPunct="0">
              <a:buClrTx/>
              <a:buSzTx/>
              <a:buFontTx/>
              <a:buNone/>
              <a:tabLst/>
              <a:defRPr/>
            </a:pPr>
            <a:r>
              <a:rPr lang="en-US" kern="1200" dirty="0" smtClean="0">
                <a:effectLst/>
              </a:rPr>
              <a:t>(Cont'd)</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67544"/>
            <a:ext cx="5943600" cy="8379026"/>
          </a:xfrm>
        </p:spPr>
        <p:txBody>
          <a:bodyPr/>
          <a:lstStyle/>
          <a:p>
            <a:r>
              <a:rPr lang="en-US" dirty="0" smtClean="0"/>
              <a:t>As with the physical building, resource pooling and sharing of the cloud resources lower the cost of services for consumers. Consumers only pay for the resources that they use.</a:t>
            </a:r>
          </a:p>
          <a:p>
            <a:r>
              <a:rPr lang="en-US" dirty="0" smtClean="0"/>
              <a:t>Though the consumers share the resources, the activity and data of one consumer is effectively isolated from that of other consumers. Unlike the physical building analogy with the pooling of cloud resources, the consumer generally has no knowledge or control over the exact location of the provided resources. Virtualization is the key enabling technology for resource pooling and multi-tenancy in the cloud. Virtualization and resource pools are covered in detail in the ‘Virtual Layer’ module.</a:t>
            </a:r>
          </a:p>
          <a:p>
            <a:r>
              <a:rPr lang="en-US" i="1" dirty="0" smtClean="0"/>
              <a:t>Note: Although virtualization enables the cloud characteristics of resource pooling and rapid elasticity, it is possible to build a cloud infrastructure and offer cloud services without the use of virtualization. However, the use of virtualization provides several key benefits that simplify resource pooling , resource provisioning, and cloud infrastructure management.</a:t>
            </a:r>
            <a:endParaRPr lang="en-US" i="1"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b="1" dirty="0" smtClean="0"/>
              <a:t>Rapid elasticity: </a:t>
            </a:r>
            <a:r>
              <a:rPr lang="en-US" dirty="0" smtClean="0"/>
              <a:t>“Capabilities can be rapidly and elastically provisioned, in some cases automatically, to scale rapidly outward and inward commensurate with demand. To the consumer, the capabilities available for provisioning often appear to be unlimited and can be appropriated in any quantity at any time.” – NIST</a:t>
            </a:r>
            <a:endParaRPr lang="en-US" dirty="0" smtClean="0">
              <a:solidFill>
                <a:srgbClr val="FF0000"/>
              </a:solidFill>
            </a:endParaRPr>
          </a:p>
          <a:p>
            <a:r>
              <a:rPr lang="en-US" dirty="0" smtClean="0"/>
              <a:t>Rapid elasticity refers to the ability for consumers to </a:t>
            </a:r>
            <a:r>
              <a:rPr lang="en-US" dirty="0"/>
              <a:t>quickly request, receive, and later release as many resources as needed. The characteristic of rapid elasticity gives consumers a sense of availability of unlimited IT resources that can be provisioned at any time. </a:t>
            </a:r>
            <a:r>
              <a:rPr lang="en-US" dirty="0" smtClean="0"/>
              <a:t>It </a:t>
            </a:r>
            <a:r>
              <a:rPr lang="en-US" dirty="0"/>
              <a:t>enables consumers to adapt to the variations in workloads by quickly and dynamically expanding (scaling outward) or reducing (scaling inward) IT resources, and to proportionately maintain the required performance level. For example, an organization might require double the processing capacity for a specific duration to enable the deployed application to handle increased workload. For the remaining period, the organization might want to release the idle IT resources to save costs. The workload variations may be seasonal, exponential, transient, and so on. Consumers can leverage the rapid elasticity characteristic of a cloud infrastructure when they have such variations in workloads and IT resource requirements</a:t>
            </a:r>
            <a:r>
              <a:rPr lang="en-US" dirty="0" smtClean="0"/>
              <a:t>. </a:t>
            </a:r>
            <a:r>
              <a:rPr lang="en-US" dirty="0"/>
              <a:t>This may enable them to avoid the excessive costs from over-provisioning the resources.</a:t>
            </a:r>
            <a:r>
              <a:rPr lang="en-US" dirty="0">
                <a:solidFill>
                  <a:srgbClr val="FF0000"/>
                </a:solidFill>
              </a:rPr>
              <a:t> </a:t>
            </a:r>
            <a:r>
              <a:rPr lang="en-US" dirty="0" smtClean="0"/>
              <a:t>When resources </a:t>
            </a:r>
            <a:r>
              <a:rPr lang="en-US" dirty="0"/>
              <a:t>are </a:t>
            </a:r>
            <a:r>
              <a:rPr lang="en-US" dirty="0" smtClean="0"/>
              <a:t>over-provisioned</a:t>
            </a:r>
            <a:r>
              <a:rPr lang="en-US" dirty="0"/>
              <a:t>  to provide capacity to meet the peak demand, </a:t>
            </a:r>
            <a:r>
              <a:rPr lang="en-US" dirty="0" smtClean="0"/>
              <a:t>the </a:t>
            </a:r>
            <a:r>
              <a:rPr lang="en-US" dirty="0"/>
              <a:t>capacity </a:t>
            </a:r>
            <a:r>
              <a:rPr lang="en-US" dirty="0" smtClean="0"/>
              <a:t>may </a:t>
            </a:r>
            <a:r>
              <a:rPr lang="en-US" dirty="0"/>
              <a:t>not used in non-peak </a:t>
            </a:r>
            <a:r>
              <a:rPr lang="en-US" dirty="0" smtClean="0"/>
              <a:t>periods.</a:t>
            </a:r>
            <a:endParaRPr lang="en-US" dirty="0"/>
          </a:p>
          <a:p>
            <a:r>
              <a:rPr lang="en-US" dirty="0" smtClean="0"/>
              <a:t>Dynamic resource provisioning can be manual or automated. It requires monitoring of resource usage, and provisioning additional resources, as and when required, to meet the demand. In cloud systems, elastic provisioning is typically done through automation, since carrying out the tasks manually can be a time-consuming, cumbersome, and error-prone.</a:t>
            </a:r>
          </a:p>
          <a:p>
            <a:r>
              <a:rPr lang="en-US" i="1" dirty="0"/>
              <a:t>Note: Scalability generally refers to the ability to add resources to an IT infrastructure to suitably match the growth in workload and capacity requirements. Scalability is typically planned in nature, with appropriate estimates of overheads and requirements usually in place. For example, an organization may estimate the number by which the users of an application may grow, and may add storage and compute periodically to meet the increase in storage capacity and processing demands</a:t>
            </a:r>
            <a:r>
              <a:rPr lang="en-US" i="1" dirty="0" smtClean="0"/>
              <a:t>.</a:t>
            </a:r>
          </a:p>
          <a:p>
            <a:pPr algn="r"/>
            <a:r>
              <a:rPr lang="en-US" dirty="0" smtClean="0"/>
              <a:t>(Cont'd)</a:t>
            </a:r>
          </a:p>
          <a:p>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67544"/>
            <a:ext cx="5943600" cy="8379026"/>
          </a:xfrm>
        </p:spPr>
        <p:txBody>
          <a:bodyPr/>
          <a:lstStyle/>
          <a:p>
            <a:r>
              <a:rPr lang="en-US" i="1" dirty="0" smtClean="0"/>
              <a:t>Scaling </a:t>
            </a:r>
            <a:r>
              <a:rPr lang="en-US" i="1" dirty="0"/>
              <a:t>can be done in two </a:t>
            </a:r>
            <a:r>
              <a:rPr lang="en-US" i="1" dirty="0" smtClean="0"/>
              <a:t>ways: </a:t>
            </a:r>
            <a:r>
              <a:rPr lang="en-US" i="1" dirty="0"/>
              <a:t>vertically or horizontally. Vertical scaling (or scaling up) involves adding more resources to a single component in an IT </a:t>
            </a:r>
            <a:r>
              <a:rPr lang="en-US" i="1" dirty="0" smtClean="0"/>
              <a:t>infrastructure, for </a:t>
            </a:r>
            <a:r>
              <a:rPr lang="en-US" i="1" dirty="0"/>
              <a:t>example, adding storage disks to a storage array or adding memory to a compute system. Horizontal scaling (or scaling out) involves adding more components to an IT </a:t>
            </a:r>
            <a:r>
              <a:rPr lang="en-US" i="1" dirty="0" smtClean="0"/>
              <a:t>infrastructure, for </a:t>
            </a:r>
            <a:r>
              <a:rPr lang="en-US" i="1" dirty="0"/>
              <a:t>example, adding a storage array or a compute system to the IT infrastructure.</a:t>
            </a:r>
            <a:endParaRPr lang="en-US" i="1"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b="1" dirty="0" smtClean="0"/>
              <a:t>Measured service:</a:t>
            </a:r>
            <a:r>
              <a:rPr lang="en-US" dirty="0" smtClean="0"/>
              <a:t> “Cloud systems automatically control and optimize resource use by leveraging a metering capability at some level of abstraction appropriate to the type of service (e.g., storage, processing, bandwidth, and active user accounts). Resource usage can be monitored, controlled, and reported, providing transparency for both the provider and consumer of the utilized service.” – NIST</a:t>
            </a:r>
          </a:p>
          <a:p>
            <a:r>
              <a:rPr lang="en-US" sz="1000" kern="1200" dirty="0" smtClean="0">
                <a:solidFill>
                  <a:schemeClr val="tx1"/>
                </a:solidFill>
                <a:effectLst/>
              </a:rPr>
              <a:t>A cloud infrastructure has a metering system that generates bills for the consumers based on the services used by them. </a:t>
            </a:r>
            <a:r>
              <a:rPr lang="en-US" dirty="0"/>
              <a:t>The metering system continuously monitors resource usage per consumer, and provides reports on resource utilization. For example, the metering system monitors utilization of processor time, network bandwidth, and storage </a:t>
            </a:r>
            <a:r>
              <a:rPr lang="en-US" dirty="0" smtClean="0"/>
              <a:t>capacity.</a:t>
            </a:r>
            <a:r>
              <a:rPr lang="en-US" dirty="0" smtClean="0">
                <a:solidFill>
                  <a:srgbClr val="FF0000"/>
                </a:solidFill>
              </a:rPr>
              <a:t> </a:t>
            </a:r>
            <a:r>
              <a:rPr lang="en-US" sz="1000" kern="1200" dirty="0" smtClean="0">
                <a:solidFill>
                  <a:schemeClr val="tx1"/>
                </a:solidFill>
                <a:effectLst/>
              </a:rPr>
              <a:t>It also provides information about the current demand on the cloud </a:t>
            </a:r>
            <a:r>
              <a:rPr lang="en-US" sz="1000" kern="1200" dirty="0" smtClean="0">
                <a:effectLst/>
              </a:rPr>
              <a:t>and helps </a:t>
            </a:r>
            <a:r>
              <a:rPr lang="en-US" sz="1000" kern="1200" dirty="0" smtClean="0">
                <a:solidFill>
                  <a:schemeClr val="tx1"/>
                </a:solidFill>
                <a:effectLst/>
              </a:rPr>
              <a:t>cloud providers with capacity and service planning. </a:t>
            </a:r>
            <a:r>
              <a:rPr lang="en-US" dirty="0"/>
              <a:t>The monitoring of resource usage helps in identifying when additional resources need to be dynamically provisioned (or released) to meet workloads. This supports the cloud characteristic of rapid elasticity</a:t>
            </a:r>
            <a:r>
              <a:rPr lang="en-US" dirty="0" smtClean="0"/>
              <a:t>. </a:t>
            </a:r>
            <a:r>
              <a:rPr lang="en-US" sz="1000" kern="1200" dirty="0" smtClean="0">
                <a:effectLst/>
              </a:rPr>
              <a:t>Metering provides consumers with a better sense of resource consumption and provides transparency in billing, and in verifying that service levels were met. </a:t>
            </a:r>
            <a:r>
              <a:rPr lang="en-US" dirty="0"/>
              <a:t>Resource monitoring and billing are covered in </a:t>
            </a:r>
            <a:r>
              <a:rPr lang="en-US" dirty="0" smtClean="0"/>
              <a:t>‘Service </a:t>
            </a:r>
            <a:r>
              <a:rPr lang="en-US" dirty="0"/>
              <a:t>and Orchestration </a:t>
            </a:r>
            <a:r>
              <a:rPr lang="en-US" dirty="0" smtClean="0"/>
              <a:t>Layers’ module.</a:t>
            </a:r>
            <a:endParaRPr lang="en-US" dirty="0"/>
          </a:p>
          <a:p>
            <a:endParaRPr lang="en-US" dirty="0"/>
          </a:p>
          <a:p>
            <a:endParaRPr lang="en-US" sz="1000" b="1" kern="1200" dirty="0" smtClean="0">
              <a:solidFill>
                <a:schemeClr val="tx1"/>
              </a:solidFill>
              <a:effectLst/>
            </a:endParaRP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The key benefits of cloud computing are as follows:</a:t>
            </a:r>
          </a:p>
          <a:p>
            <a:r>
              <a:rPr lang="en-US" b="1" dirty="0" smtClean="0"/>
              <a:t>Business agility:</a:t>
            </a:r>
            <a:r>
              <a:rPr lang="en-US" dirty="0" smtClean="0"/>
              <a:t> In a traditional environment, the process of acquiring new or additional IT resources might comprise rigid procedures and approvals. As a result, the resource acquisition process may take a long time, which in turn can delay operations and can increase time-to-market. Cloud computing provides the capability to provision IT resources quickly and at any time, thereby considerably reducing the time required to deploy new applications and services. This enables businesses to reduce the time-to-market and to respond more quickly to changing market conditions. Agility also enables rapid development and experimentation that, in turn, facilitates innovation which is essential for research and development, discovery of new markets and revenue opportunities, creating new customer segments, and the development of new products. </a:t>
            </a:r>
          </a:p>
          <a:p>
            <a:r>
              <a:rPr lang="en-US" b="1" dirty="0" smtClean="0"/>
              <a:t>Reduced IT costs: </a:t>
            </a:r>
            <a:r>
              <a:rPr lang="en-US" dirty="0" smtClean="0"/>
              <a:t>In a traditional environment, resources are often acquired and dedicated to specific business applications. Also, to the extent allowed by budget, resources are provisioned to accommodate the maximum estimated or peak usage requirements of the application. These practices frequently result in higher up-front costs, the creation of IT silos, the underutilization of resources, and an increase in energy consumption. Cloud computing enables consumers to hire any required IT resources based on pay-per-use or subscription pricing. This reduces a consumer’s IT capital expenditure (CAPEX) as investment is required only for the resources needed to access the cloud services. Also, the consumer hires only those resources from the cloud that are required, thereby eliminating silos and underutilized resources. Additionally, the expenses associated with IT infrastructure configuration, management, floor space, power, and cooling are reduced. Thus, cloud adoption has the potential to lower the total cost of ownership (TCO) for a consumer.</a:t>
            </a:r>
          </a:p>
          <a:p>
            <a:pPr marL="0" marR="0" indent="0" algn="l" defTabSz="457200" rtl="0" eaLnBrk="1" fontAlgn="auto" latinLnBrk="0" hangingPunct="1">
              <a:spcBef>
                <a:spcPts val="1200"/>
              </a:spcBef>
              <a:buClrTx/>
              <a:buSzTx/>
              <a:buFontTx/>
              <a:buNone/>
              <a:tabLst/>
              <a:defRPr/>
            </a:pPr>
            <a:r>
              <a:rPr lang="en-US" b="1" dirty="0" smtClean="0"/>
              <a:t>High availability: </a:t>
            </a:r>
            <a:r>
              <a:rPr lang="en-US" dirty="0" smtClean="0"/>
              <a:t>Cloud computing has the ability to ensure resource availability at varying levels depending on the consumer’s policy and application priority. Redundant infrastructure components (compute systems, network paths, and storage equipment, along with clustered software) enable fault tolerance for cloud deployments. These techniques can encompass multiple datacenters located in different geographic regions, which prevents data unavailability due to regional failures.</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b="1" dirty="0" smtClean="0"/>
              <a:t>Business continuity: </a:t>
            </a:r>
            <a:r>
              <a:rPr lang="en-US" dirty="0" smtClean="0"/>
              <a:t>It is possible for IT services to be rendered unavailable due to causes, such as natural disasters, human error, technical failures, and planned maintenance. The unavailability of IT services can lead to significant financial losses to  organizations and may also affect their reputations. However, having a remote secondary site for disaster recovery involves additional capital expenditure and administrative overheads. Through the use of cloud business continuity solutions, an organization can mitigate the impact of downtime and can recover from outages that adversely affect business operations. For example, an organization may use cloud-based backup for maintaining additional copies of their data, which can be retrieved in the event of an outage. Also, an organization can save on</a:t>
            </a:r>
            <a:r>
              <a:rPr lang="en-US" dirty="0" smtClean="0">
                <a:solidFill>
                  <a:srgbClr val="FF0000"/>
                </a:solidFill>
              </a:rPr>
              <a:t> </a:t>
            </a:r>
            <a:r>
              <a:rPr lang="en-US" dirty="0" smtClean="0"/>
              <a:t>the capital expenses required for implementing a backup solution for their IT infrastructure.</a:t>
            </a:r>
          </a:p>
          <a:p>
            <a:r>
              <a:rPr lang="en-US" b="1" dirty="0" smtClean="0"/>
              <a:t>Flexible scaling: </a:t>
            </a:r>
            <a:r>
              <a:rPr lang="en-US" dirty="0" smtClean="0"/>
              <a:t>Organizations may have the need for additional IT resources at times when workloads are greater. However, they would not want to incur the capital expense of purchasing the additional compute systems and then having idle compute systems on the floor when not required, which could be the case most of the time. They would also want to release the compute resources after the task is completed. In cloud computing, consumers can unilaterally and automatically scale IT resources to meet workload demand. This is significantly more cost-effective than buying new IT resources that are only used for a short time or only during specific periods. </a:t>
            </a:r>
          </a:p>
          <a:p>
            <a:r>
              <a:rPr lang="en-US" b="1" dirty="0" smtClean="0"/>
              <a:t>Flexibility of access: </a:t>
            </a:r>
            <a:r>
              <a:rPr lang="en-US" dirty="0" smtClean="0"/>
              <a:t>In a traditional environment, IT resources are accessed from dedicated devices, such as a desktop or a laptop. For example, an application has to be installed on the end-point</a:t>
            </a:r>
            <a:r>
              <a:rPr lang="en-US" baseline="0" dirty="0" smtClean="0"/>
              <a:t> </a:t>
            </a:r>
            <a:r>
              <a:rPr lang="en-US" dirty="0" smtClean="0"/>
              <a:t>device in order to be used. In this environment, it is usually not possible to access the application if the user is away from the device where it is installed. In cloud computing, applications and data reside centrally and are accessed from anywhere over a network from any device, such as desktop, mobile, thin client, and so on. This eliminates a consumer’s dependency on a specific end-point device. This also enables Bring Your Own Device (BYOD), whereby employees are allowed to use non-company devices as business machines. BYOD and thin clients create an opportunity to reduce acquisition and operational costs.</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b="1" dirty="0" smtClean="0"/>
              <a:t>Application development and testing: </a:t>
            </a:r>
            <a:r>
              <a:rPr lang="en-US" dirty="0" smtClean="0"/>
              <a:t>Developing and testing new applications in the production environment is risky as it may impact the currently live applications. Therefore, applications are typically developed and tested on dedicated compute systems that are isolated from the production environment. Although, most of the functionalities can be tested in such environments, it may not be possible to test for scalability. Also, organizations have to invest in procuring IT resources to support application development. Typically, the developed applications are tested on wide range of hardware and software platforms, due to which organizations need to invest in and maintain multiple platforms for development and testing. In such cases, organizations may use IT resources from a cloud provider for the development and testing of applications. Also, organizations can create compute systems of different hardware and software configurations to test applications under different environments. Organizations can also speed up application delivery, while meeting the budget and time-to-market requirements. </a:t>
            </a:r>
          </a:p>
          <a:p>
            <a:r>
              <a:rPr lang="en-US" b="1" dirty="0" smtClean="0"/>
              <a:t>Simplified Infrastructure Management: </a:t>
            </a:r>
            <a:r>
              <a:rPr lang="en-US" dirty="0" smtClean="0"/>
              <a:t>In a traditional environment, an organization’s IT department has to manage a wide range of hardware and software resources. The tasks involve configuration, applying the latest patches and updates, and carrying out upgrades and replacements. Furthermore, workloads and manpower requirements increase with the size of the IT infrastructure. When an organization uses cloud services, their infrastructure management tasks are reduced to managing only those resources that are required to access the cloud services. The cloud infrastructure is managed by the cloud service provider and tasks such as software updates and renewals are handled by the cloud provider. The provider ensures that the cloud infrastructure remains modern and up-to-date with  consumer requirements.</a:t>
            </a:r>
          </a:p>
          <a:p>
            <a:pPr algn="r"/>
            <a:r>
              <a:rPr lang="en-US" dirty="0" smtClean="0"/>
              <a:t>(Cont'd)</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539552"/>
            <a:ext cx="5943600" cy="8307018"/>
          </a:xfrm>
        </p:spPr>
        <p:txBody>
          <a:bodyPr/>
          <a:lstStyle/>
          <a:p>
            <a:r>
              <a:rPr lang="en-US" b="1" dirty="0" smtClean="0"/>
              <a:t>Increased collaboration: </a:t>
            </a:r>
            <a:r>
              <a:rPr lang="en-US" dirty="0" smtClean="0"/>
              <a:t>Cloud computing enables collaboration between disparate groups of people by allowing them to share resources and information and access them simultaneously from any location. For example, employees in an organization can place a document centrally in the cloud enabling them to view and work on it at the same time. This eliminates the need to send files back and forth via email.</a:t>
            </a:r>
          </a:p>
          <a:p>
            <a:r>
              <a:rPr lang="en-US" b="1" dirty="0" smtClean="0"/>
              <a:t>Masked complexity: </a:t>
            </a:r>
            <a:r>
              <a:rPr lang="en-US" dirty="0" smtClean="0"/>
              <a:t>Cloud computing provides a way for organizations to mask some of the intricacies of their IT operations from the end users. This helps in attracting a broader range of end users and enables them to use the cloud services without requiring sophisticated knowledge of the services. Cloud computing also enables an organization to enhance the services without increasing the level of knowledge necessary to use the service. For example, an organization can use the cloud to implement a document printing service, enabling users to print documents from any location without having to configure the service and the printers. Also, the service can be managed and</a:t>
            </a:r>
            <a:r>
              <a:rPr lang="en-US" baseline="0" dirty="0" smtClean="0"/>
              <a:t> upgraded without end-user participation.</a:t>
            </a:r>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 the definition of cloud computing and described the essential cloud characteristics: on-demand self-service, broad network access, resource pooling, rapid elasticity, and measured service. This lesson also described the key benefits of cloud computing.</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Introduction to Cloud Computing</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covers the definition of cloud computing and describes the essential cloud characteristics. This lesson also describes the key benefits of cloud computing. </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Introduction to Cloud Computing</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covers the three primary cloud service models:</a:t>
            </a:r>
            <a:r>
              <a:rPr lang="en-US" dirty="0" smtClean="0">
                <a:solidFill>
                  <a:srgbClr val="FF0000"/>
                </a:solidFill>
              </a:rPr>
              <a:t> </a:t>
            </a:r>
            <a:r>
              <a:rPr lang="en-US" dirty="0" smtClean="0"/>
              <a:t>Infrastructure as a Service, Platform as a Service, and Software as a Service. This</a:t>
            </a:r>
            <a:r>
              <a:rPr lang="en-US" baseline="0" dirty="0" smtClean="0"/>
              <a:t> lesson also covers cloud services brokerage.</a:t>
            </a:r>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Introduction to Cloud Computing</a:t>
            </a:r>
            <a:endParaRPr lang="en-US" dirty="0"/>
          </a:p>
        </p:txBody>
      </p:sp>
    </p:spTree>
    <p:extLst>
      <p:ext uri="{BB962C8B-B14F-4D97-AF65-F5344CB8AC3E}">
        <p14:creationId xmlns:p14="http://schemas.microsoft.com/office/powerpoint/2010/main" val="1277545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A cloud service model specifies the services and the capabilities that are provided to consumers. In SP 800-145, NIST classifies cloud service offerings into the three primary models listed below: </a:t>
            </a:r>
          </a:p>
          <a:p>
            <a:pPr marL="171450" indent="-171450">
              <a:buFont typeface="Arial" panose="020B0604020202020204" pitchFamily="34" charset="0"/>
              <a:buChar char="•"/>
            </a:pPr>
            <a:r>
              <a:rPr lang="en-US" dirty="0" smtClean="0"/>
              <a:t>Infrastructure as a Service (IaaS)</a:t>
            </a:r>
          </a:p>
          <a:p>
            <a:pPr marL="171450" indent="-171450">
              <a:buFont typeface="Arial" panose="020B0604020202020204" pitchFamily="34" charset="0"/>
              <a:buChar char="•"/>
            </a:pPr>
            <a:r>
              <a:rPr lang="en-US" dirty="0" smtClean="0"/>
              <a:t>Platform as a Service (PaaS)</a:t>
            </a:r>
          </a:p>
          <a:p>
            <a:pPr marL="171450" indent="-171450">
              <a:buFont typeface="Arial" panose="020B0604020202020204" pitchFamily="34" charset="0"/>
              <a:buChar char="•"/>
            </a:pPr>
            <a:r>
              <a:rPr lang="en-US" dirty="0" smtClean="0"/>
              <a:t>Software as a Service (SaaS)</a:t>
            </a:r>
          </a:p>
          <a:p>
            <a:r>
              <a:rPr lang="en-US" dirty="0" smtClean="0"/>
              <a:t>The different service models provide different capabilities and are suitable for different consumers and business objectives. The factors</a:t>
            </a:r>
            <a:r>
              <a:rPr lang="en-US" baseline="0" dirty="0" smtClean="0"/>
              <a:t> </a:t>
            </a:r>
            <a:r>
              <a:rPr lang="en-US" dirty="0" smtClean="0"/>
              <a:t>that a provider should take into</a:t>
            </a:r>
            <a:r>
              <a:rPr lang="en-US" baseline="0" dirty="0" smtClean="0"/>
              <a:t> consideration while adopting a particular </a:t>
            </a:r>
            <a:r>
              <a:rPr lang="en-US" dirty="0" smtClean="0"/>
              <a:t>cloud service model are covered in ‘Building </a:t>
            </a:r>
            <a:r>
              <a:rPr lang="en-US" dirty="0"/>
              <a:t>the </a:t>
            </a:r>
            <a:r>
              <a:rPr lang="en-US" dirty="0" smtClean="0"/>
              <a:t>Cloud Infrastructure’ module.</a:t>
            </a:r>
          </a:p>
          <a:p>
            <a:r>
              <a:rPr lang="en-US" i="1" dirty="0" smtClean="0"/>
              <a:t>Note: Many alternate cloud service models based on IaaS, PaaS, and SaaS are defined in various publications and by different industry groups. These service models are specific to certain specialized cloud services and capabilities that (they) provide. Such cloud service models are Backup as a Service (</a:t>
            </a:r>
            <a:r>
              <a:rPr lang="en-US" i="1" dirty="0" err="1" smtClean="0"/>
              <a:t>BaaS</a:t>
            </a:r>
            <a:r>
              <a:rPr lang="en-US" i="1" dirty="0" smtClean="0"/>
              <a:t>), Network as a Service (</a:t>
            </a:r>
            <a:r>
              <a:rPr lang="en-US" i="1" dirty="0" err="1" smtClean="0"/>
              <a:t>NaaS</a:t>
            </a:r>
            <a:r>
              <a:rPr lang="en-US" i="1" dirty="0" smtClean="0"/>
              <a:t>), Case as a Service (</a:t>
            </a:r>
            <a:r>
              <a:rPr lang="en-US" i="1" dirty="0" err="1" smtClean="0"/>
              <a:t>CaaS</a:t>
            </a:r>
            <a:r>
              <a:rPr lang="en-US" i="1" dirty="0" smtClean="0"/>
              <a:t>), Desktop as a Service (</a:t>
            </a:r>
            <a:r>
              <a:rPr lang="en-US" i="1" dirty="0" err="1" smtClean="0"/>
              <a:t>DaaS</a:t>
            </a:r>
            <a:r>
              <a:rPr lang="en-US" i="1" dirty="0" smtClean="0"/>
              <a:t>), Test Environment as a service (</a:t>
            </a:r>
            <a:r>
              <a:rPr lang="en-US" i="1" dirty="0" err="1" smtClean="0"/>
              <a:t>TEaaS</a:t>
            </a:r>
            <a:r>
              <a:rPr lang="en-US" i="1" dirty="0" smtClean="0"/>
              <a:t>), Disaster Recovery as a Service (</a:t>
            </a:r>
            <a:r>
              <a:rPr lang="en-US" i="1" dirty="0" err="1" smtClean="0"/>
              <a:t>DRaaS</a:t>
            </a:r>
            <a:r>
              <a:rPr lang="en-US" i="1" dirty="0" smtClean="0"/>
              <a:t>), and so on. However, these models eventually belong to one of the three primary cloud service models.</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algn="l" defTabSz="914400" rtl="0" eaLnBrk="0" fontAlgn="base" latinLnBrk="0" hangingPunct="0">
              <a:buClrTx/>
              <a:buSzTx/>
              <a:buFontTx/>
              <a:buNone/>
              <a:tabLst/>
              <a:defRPr/>
            </a:pPr>
            <a:r>
              <a:rPr lang="en-US" b="1" dirty="0" smtClean="0"/>
              <a:t>Infrastructure as a Service:</a:t>
            </a:r>
            <a:r>
              <a:rPr lang="en-US" dirty="0" smtClean="0"/>
              <a:t> </a:t>
            </a:r>
            <a:r>
              <a:rPr lang="en-US" sz="1000" i="0" kern="1200" dirty="0" smtClean="0">
                <a:solidFill>
                  <a:schemeClr val="tx1"/>
                </a:solidFill>
                <a:effectLst/>
              </a:rPr>
              <a:t>“The capability provided to the consumer is to provision processing, storage, networks, and other fundamental computing resources where the consumer is able to deploy and run arbitrary software, which can include operating systems and applications. The consumer does not manage or control the underlying cloud infrastructure but has control over operating systems, storage, and deployed applications; </a:t>
            </a:r>
            <a:r>
              <a:rPr lang="en-US" sz="1000" i="0" kern="1200" dirty="0" smtClean="0">
                <a:effectLst/>
              </a:rPr>
              <a:t>and possibly limited control of </a:t>
            </a:r>
            <a:r>
              <a:rPr lang="en-US" sz="1000" i="0" kern="1200" dirty="0" smtClean="0">
                <a:solidFill>
                  <a:schemeClr val="tx1"/>
                </a:solidFill>
                <a:effectLst/>
              </a:rPr>
              <a:t>select networking components </a:t>
            </a:r>
            <a:r>
              <a:rPr lang="en-US" sz="1000" i="0" kern="1200" dirty="0" smtClean="0">
                <a:effectLst/>
              </a:rPr>
              <a:t>(for example, host firewalls)</a:t>
            </a:r>
            <a:r>
              <a:rPr lang="en-US" sz="1000" i="0" kern="1200" dirty="0" smtClean="0">
                <a:solidFill>
                  <a:schemeClr val="tx1"/>
                </a:solidFill>
                <a:effectLst/>
              </a:rPr>
              <a:t>.” – NIST</a:t>
            </a:r>
          </a:p>
          <a:p>
            <a:r>
              <a:rPr lang="en-US" dirty="0" smtClean="0"/>
              <a:t>In the IaaS model, consumers hire IT resources, such as compute systems, storage capacity, and network bandwidth from a cloud service provider. The underlying cloud infrastructure is deployed and managed by the cloud service provider. Consumers can deploy and configure software, such as operating system (OS), database, and applications on the cloud resources. Typically the users of IaaS are IT system administrators. IaaS can even be implemented internally by an organization, with internal IT managing the resources and services. IaaS pricing can be subscription-based or based on resource usage. Keeping in line with the cloud characteristics, the provider pools the underlying IT resources and they are shared by multiple consumers through a multi-tenant model.</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algn="l" defTabSz="914400" rtl="0" eaLnBrk="0" fontAlgn="base" latinLnBrk="0" hangingPunct="0">
              <a:buClrTx/>
              <a:buSzTx/>
              <a:buFontTx/>
              <a:buNone/>
              <a:tabLst/>
              <a:defRPr/>
            </a:pPr>
            <a:r>
              <a:rPr lang="en-US" sz="1000" b="1" i="0" kern="1200" dirty="0" smtClean="0">
                <a:solidFill>
                  <a:schemeClr val="tx1"/>
                </a:solidFill>
                <a:effectLst/>
              </a:rPr>
              <a:t>Platform as a Service:</a:t>
            </a:r>
            <a:r>
              <a:rPr lang="en-US" sz="1000" i="0" kern="1200" dirty="0" smtClean="0">
                <a:solidFill>
                  <a:schemeClr val="tx1"/>
                </a:solidFill>
                <a:effectLst/>
              </a:rPr>
              <a:t> </a:t>
            </a:r>
            <a:r>
              <a:rPr lang="en-US" sz="1000" i="0" kern="1200" dirty="0" smtClean="0">
                <a:effectLst/>
              </a:rPr>
              <a:t>“The capability provided to the consumer is to deploy onto the cloud infrastructure consumer-created or acquired applications created using programming languages, libraries, services, and tools supported by the provider. The consumer does not manage or control the underlying cloud infrastructure including network, servers, operating systems, or storage, but has control over the deployed applications and possibly configuration settings for the application-hosting environment.” – NIST</a:t>
            </a:r>
          </a:p>
          <a:p>
            <a:r>
              <a:rPr lang="en-US" dirty="0" smtClean="0"/>
              <a:t>In the PaaS model, a cloud service typically includes compute, storage, and network resources along with platform software including an OS, a database, a programming framework, middleware, and tools to develop, test, deploy, and manage applications. PaaS enables application developers to design and develop cloud-based applications using the programming languages, the class libraries, and the tools supported by the provider. PaaS offerings typically enable consumers to build highly-scalable cloud applications that can support a large number of end users. The elasticity and scalability are facilitated transparently by the cloud infrastructure. Moreover, PaaS helps application testers to test the applications in various cloud-based environments. PaaS also enables application </a:t>
            </a:r>
            <a:r>
              <a:rPr lang="en-US" dirty="0" err="1" smtClean="0"/>
              <a:t>deployers</a:t>
            </a:r>
            <a:r>
              <a:rPr lang="en-US" dirty="0" smtClean="0"/>
              <a:t> to publish or update the applications on the underlying cloud infrastructure. Further, PaaS enables application administrators to configure, monitor, and tune the cloud applications. </a:t>
            </a:r>
          </a:p>
          <a:p>
            <a:r>
              <a:rPr lang="en-US" dirty="0" smtClean="0"/>
              <a:t>Most PaaS offerings are “</a:t>
            </a:r>
            <a:r>
              <a:rPr lang="en-US" i="1" dirty="0" smtClean="0"/>
              <a:t>polyglot</a:t>
            </a:r>
            <a:r>
              <a:rPr lang="en-US" dirty="0" smtClean="0"/>
              <a:t>” in nature, which means that they support multiple operating systems, programming languages, and frameworks for application development and deployment. PaaS usage fees are typically calculated based on factors</a:t>
            </a:r>
            <a:r>
              <a:rPr lang="en-US" dirty="0" smtClean="0">
                <a:solidFill>
                  <a:srgbClr val="FF0000"/>
                </a:solidFill>
              </a:rPr>
              <a:t>,</a:t>
            </a:r>
            <a:r>
              <a:rPr lang="en-US" dirty="0" smtClean="0"/>
              <a:t> such as the number of consumers, the types of consumers (developer, tester, and so on), the time for which the platform is in use, and the storage, processing, or network resources consumed by the platform. WISA (Windows, Internet Information Services, SQL Server, and ASP.NET) </a:t>
            </a:r>
            <a:r>
              <a:rPr lang="en-US" dirty="0"/>
              <a:t>and </a:t>
            </a:r>
            <a:r>
              <a:rPr lang="en-US" dirty="0" smtClean="0"/>
              <a:t>LAMP (Linux, Apache, MySQL, and PHP/Python/Perl) are examples of solution stacks provided through PaaS for developing and deploying cloud applications.</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b="1" dirty="0" smtClean="0"/>
              <a:t>Software as a Service:</a:t>
            </a:r>
            <a:r>
              <a:rPr lang="en-US" dirty="0" smtClean="0"/>
              <a:t> “The capability provided to the consumer is to use the provider’s applications running on a cloud infrastructure. The applications are accessible from various client devices through either a thin client interface, such as a web browser (for example, web-based email), or a program interface. The consumer does not manage or control the underlying cloud infrastructure including network, servers, operating systems, storage, or even individual application capabilities, with the possible exception of limited user-specific application configuration settings.”</a:t>
            </a:r>
            <a:r>
              <a:rPr lang="en-US" baseline="0" dirty="0" smtClean="0"/>
              <a:t> – NIST</a:t>
            </a:r>
          </a:p>
          <a:p>
            <a:r>
              <a:rPr lang="en-US" dirty="0" smtClean="0"/>
              <a:t>In the SaaS model, a provider hosts an application centrally in the cloud and offers it to multiple consumers for use as a service.</a:t>
            </a:r>
            <a:r>
              <a:rPr lang="en-US" baseline="0" dirty="0" smtClean="0"/>
              <a:t> The</a:t>
            </a:r>
            <a:r>
              <a:rPr lang="en-US" dirty="0" smtClean="0"/>
              <a:t> consumers do not own or manage any aspect</a:t>
            </a:r>
            <a:r>
              <a:rPr lang="en-US" baseline="0" dirty="0" smtClean="0"/>
              <a:t> of the cloud infrastructure</a:t>
            </a:r>
            <a:r>
              <a:rPr lang="en-US" dirty="0" smtClean="0"/>
              <a:t>. In SaaS, a given version of an application, with a specific configuration (hardware and software) typically provides service to multiple consumers by partitioning their individual sessions and data. SaaS applications execute in the cloud and usually do not need installation on end-point devices. This enables a consumer to access the application on demand from any location and use it through a web browser on a variety of end-point devices. Some SaaS applications may require a client interface to be locally installed on an end-point device. Customer Relationship Management (CRM), email, Enterprise Resource Planning (ERP), and office suites are examples of applications delivered through SaaS. </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With the</a:t>
            </a:r>
            <a:r>
              <a:rPr lang="en-US" dirty="0" smtClean="0">
                <a:solidFill>
                  <a:srgbClr val="FF0000"/>
                </a:solidFill>
              </a:rPr>
              <a:t> </a:t>
            </a:r>
            <a:r>
              <a:rPr lang="en-US" dirty="0" smtClean="0"/>
              <a:t>continuous</a:t>
            </a:r>
            <a:r>
              <a:rPr lang="en-US" dirty="0" smtClean="0">
                <a:solidFill>
                  <a:srgbClr val="FF0000"/>
                </a:solidFill>
              </a:rPr>
              <a:t> </a:t>
            </a:r>
            <a:r>
              <a:rPr lang="en-US" dirty="0" smtClean="0"/>
              <a:t>evolution of cloud computing, the number of cloud service providers and the service options available to consumers are growing.</a:t>
            </a:r>
            <a:r>
              <a:rPr lang="en-US" baseline="0" dirty="0" smtClean="0"/>
              <a:t> </a:t>
            </a:r>
            <a:r>
              <a:rPr lang="en-US" dirty="0" smtClean="0"/>
              <a:t>It is essential for consumers to determine which service provider(s) and cloud service(s) best meet their requirements. In such cases, consumers may need help in navigating, selecting, and implementing cloud services. Moreover, a consumer may utilize cloud services from multiple service providers. T</a:t>
            </a:r>
            <a:r>
              <a:rPr lang="en-US" sz="1000" b="0" i="0" u="none" strike="noStrike" kern="1200" baseline="0" dirty="0" smtClean="0">
                <a:solidFill>
                  <a:schemeClr val="tx1"/>
                </a:solidFill>
                <a:latin typeface="+mn-lt"/>
                <a:ea typeface="+mn-ea"/>
                <a:cs typeface="Calibri" panose="020F0502020204030204" pitchFamily="34" charset="0"/>
              </a:rPr>
              <a:t>he integration of the cloud services may be too complex for cloud consumers to manage. </a:t>
            </a:r>
            <a:r>
              <a:rPr lang="en-US" dirty="0" smtClean="0"/>
              <a:t>Such issues have led to the emergence of cloud consumption assistance services known as cloud services brokerage. </a:t>
            </a:r>
          </a:p>
          <a:p>
            <a:pPr marL="0" marR="0" indent="0" algn="l" defTabSz="457200" rtl="0" eaLnBrk="1" fontAlgn="auto" latinLnBrk="0" hangingPunct="1">
              <a:lnSpc>
                <a:spcPct val="100000"/>
              </a:lnSpc>
              <a:spcBef>
                <a:spcPts val="1200"/>
              </a:spcBef>
              <a:spcAft>
                <a:spcPts val="0"/>
              </a:spcAft>
              <a:buClrTx/>
              <a:buSzTx/>
              <a:buFontTx/>
              <a:buNone/>
              <a:tabLst/>
              <a:defRPr/>
            </a:pPr>
            <a:r>
              <a:rPr lang="en-US" sz="1000" b="0" i="0" kern="1200" dirty="0" smtClean="0">
                <a:solidFill>
                  <a:schemeClr val="tx1"/>
                </a:solidFill>
                <a:effectLst/>
                <a:latin typeface="+mn-lt"/>
                <a:ea typeface="+mn-ea"/>
                <a:cs typeface="Calibri" panose="020F0502020204030204" pitchFamily="34" charset="0"/>
              </a:rPr>
              <a:t>Gartner, Inc. describes</a:t>
            </a:r>
            <a:r>
              <a:rPr lang="en-US" sz="1000" b="0" i="0" kern="1200" baseline="0" dirty="0" smtClean="0">
                <a:solidFill>
                  <a:schemeClr val="tx1"/>
                </a:solidFill>
                <a:effectLst/>
                <a:latin typeface="+mn-lt"/>
                <a:ea typeface="+mn-ea"/>
                <a:cs typeface="Calibri" panose="020F0502020204030204" pitchFamily="34" charset="0"/>
              </a:rPr>
              <a:t> </a:t>
            </a:r>
            <a:r>
              <a:rPr lang="en-US" sz="1000" b="0" i="1" kern="1200" dirty="0" smtClean="0">
                <a:solidFill>
                  <a:schemeClr val="tx1"/>
                </a:solidFill>
                <a:effectLst/>
                <a:latin typeface="+mn-lt"/>
                <a:ea typeface="+mn-ea"/>
                <a:cs typeface="Calibri" panose="020F0502020204030204" pitchFamily="34" charset="0"/>
              </a:rPr>
              <a:t>cloud services brokerage</a:t>
            </a:r>
            <a:r>
              <a:rPr lang="en-US" sz="1000" b="0" i="0" kern="1200" dirty="0" smtClean="0">
                <a:solidFill>
                  <a:schemeClr val="tx1"/>
                </a:solidFill>
                <a:effectLst/>
                <a:latin typeface="+mn-lt"/>
                <a:ea typeface="+mn-ea"/>
                <a:cs typeface="Calibri" panose="020F0502020204030204" pitchFamily="34" charset="0"/>
              </a:rPr>
              <a:t> (CSB) as “an IT role and business model in which a company or other entity adds value to one or more (public or private) cloud services on behalf of one or more consumers of that service.” </a:t>
            </a:r>
            <a:r>
              <a:rPr lang="en-US" sz="1000" b="0" i="0" kern="1200" dirty="0" smtClean="0">
                <a:effectLst/>
                <a:latin typeface="+mn-lt"/>
                <a:ea typeface="+mn-ea"/>
                <a:cs typeface="Calibri" panose="020F0502020204030204" pitchFamily="34" charset="0"/>
              </a:rPr>
              <a:t>(Public and private clouds</a:t>
            </a:r>
            <a:r>
              <a:rPr lang="en-US" sz="1000" b="0" i="0" kern="1200" baseline="0" dirty="0" smtClean="0">
                <a:effectLst/>
                <a:latin typeface="+mn-lt"/>
                <a:ea typeface="+mn-ea"/>
                <a:cs typeface="Calibri" panose="020F0502020204030204" pitchFamily="34" charset="0"/>
              </a:rPr>
              <a:t> are discussed in the next lesson). </a:t>
            </a:r>
            <a:r>
              <a:rPr lang="en-US" sz="1000" b="0" i="0" kern="1200" dirty="0" smtClean="0">
                <a:solidFill>
                  <a:schemeClr val="tx1"/>
                </a:solidFill>
                <a:effectLst/>
                <a:latin typeface="+mn-lt"/>
                <a:ea typeface="+mn-ea"/>
                <a:cs typeface="Calibri" panose="020F0502020204030204" pitchFamily="34" charset="0"/>
              </a:rPr>
              <a:t>CSB is provided by a </a:t>
            </a:r>
            <a:r>
              <a:rPr lang="en-US" sz="1000" b="0" i="1" kern="1200" dirty="0" smtClean="0">
                <a:solidFill>
                  <a:schemeClr val="tx1"/>
                </a:solidFill>
                <a:effectLst/>
                <a:latin typeface="+mn-lt"/>
                <a:ea typeface="+mn-ea"/>
                <a:cs typeface="Calibri" panose="020F0502020204030204" pitchFamily="34" charset="0"/>
              </a:rPr>
              <a:t>cloud broker—</a:t>
            </a:r>
            <a:r>
              <a:rPr lang="en-US" sz="1000" b="0" i="0" kern="1200" baseline="0" dirty="0" smtClean="0">
                <a:solidFill>
                  <a:schemeClr val="tx1"/>
                </a:solidFill>
                <a:effectLst/>
                <a:latin typeface="+mn-lt"/>
                <a:ea typeface="+mn-ea"/>
                <a:cs typeface="Calibri" panose="020F0502020204030204" pitchFamily="34" charset="0"/>
              </a:rPr>
              <a:t>a</a:t>
            </a:r>
            <a:r>
              <a:rPr lang="en-US" sz="1000" b="0" i="0" u="none" strike="noStrike" kern="1200" baseline="0" dirty="0" smtClean="0">
                <a:solidFill>
                  <a:schemeClr val="tx1"/>
                </a:solidFill>
                <a:latin typeface="+mn-lt"/>
                <a:ea typeface="+mn-ea"/>
                <a:cs typeface="Calibri" panose="020F0502020204030204" pitchFamily="34" charset="0"/>
              </a:rPr>
              <a:t>n entity that manages </a:t>
            </a:r>
            <a:r>
              <a:rPr lang="en-US" sz="1000" b="0" i="0" u="none" strike="noStrike" kern="1200" baseline="0" dirty="0" smtClean="0">
                <a:latin typeface="+mn-lt"/>
                <a:ea typeface="+mn-ea"/>
                <a:cs typeface="Calibri" panose="020F0502020204030204" pitchFamily="34" charset="0"/>
              </a:rPr>
              <a:t>the use, performance and delivery of cloud services</a:t>
            </a:r>
            <a:r>
              <a:rPr lang="en-US" sz="1000" b="0" i="0" u="none" strike="noStrike" kern="1200" baseline="0" dirty="0" smtClean="0">
                <a:solidFill>
                  <a:schemeClr val="tx1"/>
                </a:solidFill>
                <a:latin typeface="+mn-lt"/>
                <a:ea typeface="+mn-ea"/>
                <a:cs typeface="Calibri" panose="020F0502020204030204" pitchFamily="34" charset="0"/>
              </a:rPr>
              <a:t>, and negotiates relationships between cloud providers and cloud consumers. A cloud consumer may request cloud services from a cloud broker, instead of contacting a cloud provider directly. The cloud broker acts as an intermediary between cloud consumers and providers, and helps the consumers through the complexity of cloud service offerings. </a:t>
            </a:r>
            <a:r>
              <a:rPr lang="en-US" sz="1000" b="0" i="0" u="none" strike="noStrike" kern="1200" baseline="0" dirty="0" smtClean="0">
                <a:latin typeface="+mn-lt"/>
                <a:ea typeface="+mn-ea"/>
                <a:cs typeface="Calibri" panose="020F0502020204030204" pitchFamily="34" charset="0"/>
              </a:rPr>
              <a:t>The cloud broker</a:t>
            </a:r>
            <a:r>
              <a:rPr lang="en-US" sz="1000" b="0" i="0" u="none" strike="noStrike" kern="1200" baseline="0" dirty="0" smtClean="0">
                <a:solidFill>
                  <a:srgbClr val="FF0000"/>
                </a:solidFill>
                <a:latin typeface="+mn-lt"/>
                <a:ea typeface="+mn-ea"/>
                <a:cs typeface="Calibri" panose="020F0502020204030204" pitchFamily="34" charset="0"/>
              </a:rPr>
              <a:t> </a:t>
            </a:r>
            <a:r>
              <a:rPr lang="en-US" sz="1000" b="0" i="0" u="none" strike="noStrike" kern="1200" baseline="0" dirty="0" smtClean="0">
                <a:solidFill>
                  <a:schemeClr val="tx1"/>
                </a:solidFill>
                <a:latin typeface="+mn-lt"/>
                <a:ea typeface="+mn-ea"/>
                <a:cs typeface="Calibri" panose="020F0502020204030204" pitchFamily="34" charset="0"/>
              </a:rPr>
              <a:t>may also create value-added cloud services. The cloud broker </a:t>
            </a:r>
            <a:r>
              <a:rPr lang="en-US" sz="1000" b="0" i="0" kern="1200" dirty="0" smtClean="0">
                <a:solidFill>
                  <a:schemeClr val="tx1"/>
                </a:solidFill>
                <a:effectLst/>
                <a:latin typeface="+mn-lt"/>
                <a:ea typeface="+mn-ea"/>
                <a:cs typeface="Calibri" panose="020F0502020204030204" pitchFamily="34" charset="0"/>
              </a:rPr>
              <a:t>offers combined technology, people, and methodologies to implement and manage CSB-related projects.</a:t>
            </a:r>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In Special Publication 500-292, NIST describes (citing reports published by Gartner, Inc. as source) that a cloud broker provides services in three categories: s</a:t>
            </a:r>
            <a:r>
              <a:rPr lang="en-US" sz="1000" i="0" kern="1200" dirty="0" smtClean="0">
                <a:solidFill>
                  <a:schemeClr val="tx1"/>
                </a:solidFill>
                <a:effectLst/>
              </a:rPr>
              <a:t>ervice intermediation, service aggregation, and service arbitrage.</a:t>
            </a:r>
          </a:p>
          <a:p>
            <a:pPr marL="0" marR="0" algn="l" defTabSz="914400" rtl="0" eaLnBrk="0" fontAlgn="base" latinLnBrk="0" hangingPunct="0">
              <a:buClrTx/>
              <a:buSzTx/>
              <a:buFontTx/>
              <a:buNone/>
              <a:tabLst/>
              <a:defRPr/>
            </a:pPr>
            <a:r>
              <a:rPr lang="en-US" b="1" dirty="0" smtClean="0"/>
              <a:t>Service Intermediation: </a:t>
            </a:r>
            <a:r>
              <a:rPr lang="en-US" b="0" dirty="0" smtClean="0"/>
              <a:t>In service intermediation, a </a:t>
            </a:r>
            <a:r>
              <a:rPr lang="en-US" dirty="0" smtClean="0"/>
              <a:t>cloud broker enhances a given service by improving some specific capability and providing value-added services to cloud consumers. The improvement can be managing access to cloud services, identity management, performance reporting, enhanced security, and so on. Cloud service intermediation may happen at three points: at the cloud service provider’s location, at the cloud consumer’s location, or as a service in the cloud. Intermediation at the cloud service provider’s location enables the service provider to bundle and distribute a wide array of third-party cloud services along with their own offerings. Intermediation at the cloud consumer’s location allows management and administration of service brokerage locally on the consumer’s site. It enables an organization’s IT to manage the connections with external cloud service providers and to provision services to consumers through an internal portal. In doing so, IT becomes the cloud service broker. The external service is integrated with the organization environment to manage provisioning, security, and billing. This process is called “on-boarding” of the external service in the organization’s environment. Intermediation implemented as a service in the cloud by the broker is true cloud service brokerage. It exists independent of both the cloud service provider and the consumer. The cloud service broker manages the connections and relationships between multiple cloud service providers and cloud consumers.</a:t>
            </a:r>
          </a:p>
          <a:p>
            <a:pPr marL="0" marR="0" algn="l" defTabSz="914400" rtl="0" eaLnBrk="0" fontAlgn="base" latinLnBrk="0" hangingPunct="0">
              <a:buClrTx/>
              <a:buSzTx/>
              <a:buFontTx/>
              <a:buNone/>
              <a:tabLst/>
              <a:defRPr/>
            </a:pPr>
            <a:r>
              <a:rPr lang="en-US" b="1" dirty="0" smtClean="0"/>
              <a:t>Service Aggregation:</a:t>
            </a:r>
            <a:r>
              <a:rPr lang="en-US" dirty="0" smtClean="0"/>
              <a:t> In service aggregation, a cloud broker combines multiple cloud services into one or more services. This form of brokerage service ensures that the data is modeled and integrated across all component cloud services. It also ensures that data movement between a cloud consumer and multiple cloud service providers is secure. Once established, such brokered services are usually fixed and do not change often. Service aggregation forms a composite service layer that is similar to the application layer in traditional computing.</a:t>
            </a:r>
          </a:p>
          <a:p>
            <a:pPr marL="0" marR="0" algn="r" defTabSz="914400" rtl="0" eaLnBrk="0" fontAlgn="base" latinLnBrk="0" hangingPunct="0">
              <a:buClrTx/>
              <a:buSzTx/>
              <a:buFontTx/>
              <a:buNone/>
              <a:tabLst/>
              <a:defRPr/>
            </a:pPr>
            <a:r>
              <a:rPr lang="en-US" dirty="0" smtClean="0"/>
              <a:t>(Cont'd)</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539552"/>
            <a:ext cx="5943600" cy="8307018"/>
          </a:xfrm>
        </p:spPr>
        <p:txBody>
          <a:bodyPr/>
          <a:lstStyle/>
          <a:p>
            <a:pPr marL="0" marR="0" indent="0" algn="l" defTabSz="914400" rtl="0" eaLnBrk="0" fontAlgn="base" latinLnBrk="0" hangingPunct="0">
              <a:lnSpc>
                <a:spcPct val="100000"/>
              </a:lnSpc>
              <a:spcAft>
                <a:spcPct val="0"/>
              </a:spcAft>
              <a:buClrTx/>
              <a:buSzTx/>
              <a:buFontTx/>
              <a:buNone/>
              <a:tabLst/>
              <a:defRPr/>
            </a:pPr>
            <a:r>
              <a:rPr lang="en-US" b="1" dirty="0" smtClean="0"/>
              <a:t>Service Arbitrage:</a:t>
            </a:r>
            <a:r>
              <a:rPr lang="en-US" baseline="0" dirty="0" smtClean="0"/>
              <a:t> S</a:t>
            </a:r>
            <a:r>
              <a:rPr lang="en-US" dirty="0" smtClean="0"/>
              <a:t>ervice arbitrage is similar to service aggregation, with the exception that the services being aggregated may vary. For example, a single service provider may provide multiple e-mail services through a common interface, wherein the number and type of e-mail services may vary. In the cloud service arbitrage approach, the cloud broker has a degree of flexibility and adaptable choices while providing services to the consumers. Additionally, the consumers gain the flexibility to choose between multiple similar services.</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kern="1200" dirty="0" smtClean="0">
                <a:solidFill>
                  <a:schemeClr val="tx1"/>
                </a:solidFill>
                <a:effectLst/>
              </a:rPr>
              <a:t>A cloud deployment model </a:t>
            </a:r>
            <a:r>
              <a:rPr lang="en-US" sz="1000" kern="1200" dirty="0" smtClean="0">
                <a:effectLst/>
              </a:rPr>
              <a:t>provides a basis for </a:t>
            </a:r>
            <a:r>
              <a:rPr lang="en-US" sz="1000" kern="1200" dirty="0" smtClean="0">
                <a:solidFill>
                  <a:schemeClr val="tx1"/>
                </a:solidFill>
                <a:effectLst/>
              </a:rPr>
              <a:t>how cloud infrastructure is built, managed, and accessed. In SP 800-145, NIST specifies </a:t>
            </a:r>
            <a:r>
              <a:rPr lang="en-US" sz="1000" kern="1200" dirty="0" smtClean="0">
                <a:effectLst/>
              </a:rPr>
              <a:t>the</a:t>
            </a:r>
            <a:r>
              <a:rPr lang="en-US" sz="1000" kern="1200" dirty="0" smtClean="0">
                <a:solidFill>
                  <a:schemeClr val="tx1"/>
                </a:solidFill>
                <a:effectLst/>
              </a:rPr>
              <a:t> four primary cloud deployment models </a:t>
            </a:r>
            <a:r>
              <a:rPr lang="en-US" sz="1000" kern="1200" dirty="0" smtClean="0">
                <a:solidFill>
                  <a:srgbClr val="FF0000"/>
                </a:solidFill>
                <a:effectLst/>
              </a:rPr>
              <a:t> </a:t>
            </a:r>
            <a:r>
              <a:rPr lang="en-US" sz="1000" kern="1200" dirty="0" smtClean="0">
                <a:solidFill>
                  <a:schemeClr val="tx1"/>
                </a:solidFill>
                <a:effectLst/>
              </a:rPr>
              <a:t>listed below: </a:t>
            </a:r>
          </a:p>
          <a:p>
            <a:pPr marL="171450" lvl="0" indent="-171450">
              <a:buFont typeface="Arial" panose="020B0604020202020204" pitchFamily="34" charset="0"/>
              <a:buChar char="•"/>
            </a:pPr>
            <a:r>
              <a:rPr lang="en-US" sz="1000" kern="1200" dirty="0" smtClean="0">
                <a:solidFill>
                  <a:schemeClr val="tx1"/>
                </a:solidFill>
                <a:effectLst/>
              </a:rPr>
              <a:t>Public cloud</a:t>
            </a:r>
          </a:p>
          <a:p>
            <a:pPr marL="171450" lvl="0" indent="-171450">
              <a:buFont typeface="Arial" panose="020B0604020202020204" pitchFamily="34" charset="0"/>
              <a:buChar char="•"/>
            </a:pPr>
            <a:r>
              <a:rPr lang="en-US" sz="1000" kern="1200" dirty="0" smtClean="0">
                <a:solidFill>
                  <a:schemeClr val="tx1"/>
                </a:solidFill>
                <a:effectLst/>
              </a:rPr>
              <a:t>Private cloud</a:t>
            </a:r>
          </a:p>
          <a:p>
            <a:pPr marL="171450" lvl="0" indent="-171450">
              <a:buFont typeface="Arial" panose="020B0604020202020204" pitchFamily="34" charset="0"/>
              <a:buChar char="•"/>
            </a:pPr>
            <a:r>
              <a:rPr lang="en-US" sz="1000" kern="1200" dirty="0" smtClean="0">
                <a:solidFill>
                  <a:schemeClr val="tx1"/>
                </a:solidFill>
                <a:effectLst/>
              </a:rPr>
              <a:t>Hybrid cloud</a:t>
            </a:r>
          </a:p>
          <a:p>
            <a:pPr marL="171450" lvl="0" indent="-171450">
              <a:buFont typeface="Arial" panose="020B0604020202020204" pitchFamily="34" charset="0"/>
              <a:buChar char="•"/>
            </a:pPr>
            <a:r>
              <a:rPr lang="en-US" sz="1000" kern="1200" dirty="0" smtClean="0">
                <a:solidFill>
                  <a:schemeClr val="tx1"/>
                </a:solidFill>
                <a:effectLst/>
              </a:rPr>
              <a:t>Community cloud</a:t>
            </a:r>
          </a:p>
          <a:p>
            <a:r>
              <a:rPr lang="en-US" dirty="0" smtClean="0"/>
              <a:t>Each cloud deployment model may be used for any of the cloud service models: IaaS, PaaS, and SaaS.</a:t>
            </a:r>
            <a:r>
              <a:rPr lang="en-US" sz="1000" kern="1200" baseline="0" dirty="0" smtClean="0">
                <a:solidFill>
                  <a:srgbClr val="FF0000"/>
                </a:solidFill>
                <a:effectLst/>
              </a:rPr>
              <a:t> </a:t>
            </a:r>
            <a:r>
              <a:rPr lang="en-US" sz="1000" kern="1200" dirty="0" smtClean="0">
                <a:effectLst/>
              </a:rPr>
              <a:t>The different deployment models present a number of tradeoffs in term</a:t>
            </a:r>
            <a:r>
              <a:rPr lang="en-US" sz="1000" b="0" kern="1200" dirty="0" smtClean="0">
                <a:effectLst/>
              </a:rPr>
              <a:t>s</a:t>
            </a:r>
            <a:r>
              <a:rPr lang="en-US" sz="1000" kern="1200" dirty="0" smtClean="0">
                <a:effectLst/>
              </a:rPr>
              <a:t> of control, scale, cost, and availability of resources.</a:t>
            </a:r>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b="1" dirty="0" smtClean="0"/>
              <a:t>Public cloud: </a:t>
            </a:r>
            <a:r>
              <a:rPr lang="en-US" dirty="0" smtClean="0"/>
              <a:t>“The cloud infrastructure is provisioned for open use by the general public. It may be owned, managed, and operated by a business, academic, or government organization, or some combination of them. It exists on the premises of the cloud provider.” – NIST</a:t>
            </a:r>
          </a:p>
          <a:p>
            <a:r>
              <a:rPr lang="en-US" dirty="0" smtClean="0"/>
              <a:t>A public cloud is a cloud infrastructure deployed by a provider to offer cloud services to the general public and/or organizations over the Internet. In the public cloud model, there may be multiple tenants (consumers) who share common cloud resources. </a:t>
            </a:r>
            <a:r>
              <a:rPr lang="en-US" sz="1000" kern="1200" dirty="0" smtClean="0">
                <a:solidFill>
                  <a:schemeClr val="tx1"/>
                </a:solidFill>
                <a:effectLst/>
              </a:rPr>
              <a:t>A provider typically has default service levels for all consumers of the public cloud. The provider may migrate a consumer’s workload at any time and to any location. Some providers may optionally provide features that enable a consumer to configure their account with specific location restrictions. Public cloud services may be free, subscription-based or provided on a </a:t>
            </a:r>
            <a:r>
              <a:rPr lang="en-US" sz="1000" kern="1200" dirty="0" smtClean="0">
                <a:effectLst/>
              </a:rPr>
              <a:t>pay-per-use model.  </a:t>
            </a:r>
          </a:p>
          <a:p>
            <a:r>
              <a:rPr lang="en-US" sz="1000" kern="1200" dirty="0" smtClean="0">
                <a:solidFill>
                  <a:schemeClr val="tx1"/>
                </a:solidFill>
                <a:effectLst/>
              </a:rPr>
              <a:t>Public cloud provides the benefits of low up-front expenditure on IT resources and enormous scalability</a:t>
            </a:r>
            <a:r>
              <a:rPr lang="en-US" sz="1000" kern="1200" dirty="0" smtClean="0">
                <a:solidFill>
                  <a:srgbClr val="FF0000"/>
                </a:solidFill>
                <a:effectLst/>
              </a:rPr>
              <a:t>. </a:t>
            </a:r>
            <a:r>
              <a:rPr lang="en-US" sz="1000" kern="1200" dirty="0" smtClean="0">
                <a:effectLst/>
              </a:rPr>
              <a:t>However, some concerns for the consumers include network availability, risks associated with multi-tenancy, limited or no visibility and control over the cloud resources and data, and restrictive default service levels.</a:t>
            </a:r>
          </a:p>
          <a:p>
            <a:r>
              <a:rPr lang="en-US" i="0" dirty="0" smtClean="0"/>
              <a:t>The figure on the slide illustrates a generic public cloud that is available to enterprises</a:t>
            </a:r>
            <a:r>
              <a:rPr lang="en-US" i="0" baseline="0" dirty="0" smtClean="0"/>
              <a:t> and to individuals. The figure </a:t>
            </a:r>
            <a:r>
              <a:rPr lang="en-US" i="0" dirty="0" smtClean="0"/>
              <a:t>includes some virtual components for relevance and accuracy.</a:t>
            </a:r>
            <a:r>
              <a:rPr lang="en-US" i="0" dirty="0" smtClean="0">
                <a:solidFill>
                  <a:srgbClr val="FF0000"/>
                </a:solidFill>
              </a:rPr>
              <a:t> </a:t>
            </a:r>
            <a:r>
              <a:rPr lang="en-US" i="0" dirty="0" smtClean="0"/>
              <a:t>The virtual components are described later in ‘Virtual Layer’ module. </a:t>
            </a:r>
            <a:endParaRPr lang="en-US" sz="1000" i="0" kern="1200" dirty="0" smtClean="0">
              <a:effectLst/>
            </a:endParaRP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Cloud computing is a popular subject for discussion and  both organizations and individuals show a keen interest in it. Organizations are increasingly looking at the cloud as essential to their businesses and operations, and cloud adoption is rapidly becoming a strategic business decision for many. With</a:t>
            </a:r>
            <a:r>
              <a:rPr lang="en-US" baseline="0" dirty="0" smtClean="0"/>
              <a:t> cloud adoption rising significantly all over the globe, </a:t>
            </a:r>
            <a:r>
              <a:rPr lang="en-US" dirty="0" smtClean="0"/>
              <a:t>cloud computing is not a catchphrase that it once was. Cloud computing is seen as one of the major “disruptive” technologies of the coming decade which will significantly transform businesses, economies, and lives globally. </a:t>
            </a:r>
          </a:p>
          <a:p>
            <a:r>
              <a:rPr lang="en-US" dirty="0" smtClean="0"/>
              <a:t>Estimates and forecasts reveal that cloud adoption will rise considerably in the coming years. As cloud computing evolves and spreads globally, many organizations</a:t>
            </a:r>
            <a:r>
              <a:rPr lang="en-US" dirty="0" smtClean="0">
                <a:solidFill>
                  <a:srgbClr val="FF0000"/>
                </a:solidFill>
              </a:rPr>
              <a:t>,</a:t>
            </a:r>
            <a:r>
              <a:rPr lang="en-US" dirty="0" smtClean="0"/>
              <a:t> including enterprises, government departments, research organizations, financial institutions, and universities are either adopting cloud computing or are earnestly planning their move to cloud computing. In the surveys conducted by groups, such as Gartner, International Data Group (IDG), and North Bridge, a majority of the organizations surveyed responded that they are either identifying, or have identified the IT operations that are candidates for cloud computing. The organizations also responded that they either have a dedicated budget or should assign a significant percentage of their IT budget for cloud computing. Also, the emergence of technology trends, such as mobility, Big Data analytics, and social media is driving organizations to optimize and innovate their business models through investment in cloud computing. According to Gartner, “the adoption of the cloud is rising rapidly and there is no sign that it is going back.”</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b="1" kern="1200" dirty="0" smtClean="0">
                <a:solidFill>
                  <a:schemeClr val="tx1"/>
                </a:solidFill>
                <a:effectLst/>
              </a:rPr>
              <a:t>Private cloud</a:t>
            </a:r>
            <a:r>
              <a:rPr lang="en-US" sz="1000" b="1" kern="1200" dirty="0" smtClean="0">
                <a:effectLst/>
              </a:rPr>
              <a:t>: </a:t>
            </a:r>
            <a:r>
              <a:rPr lang="en-US" sz="1000" kern="1200" dirty="0" smtClean="0">
                <a:effectLst/>
              </a:rPr>
              <a:t>“The cloud infrastructure is provisioned for exclusive use by a single organization comprising multiple consumers (for example, business units). It may be owned, managed, and operated by the organization, a third party, or some combination of them, and it may exist on or off premises.” – NIST</a:t>
            </a:r>
          </a:p>
          <a:p>
            <a:r>
              <a:rPr lang="en-US" dirty="0" smtClean="0"/>
              <a:t>A private cloud is a cloud infrastructure that is set up for the sole use of a particular organization. The cloud services implemented on the private cloud are dedicated to consumers, such as the departments and business units within the organization. Many organizations may not wish to adopt public clouds as they are accessed over the open Internet and used by the general public. With a public cloud, an organization may have concerns related to privacy, external threats, and lack of control over the IT resources and data.  When compared to a public cloud, a private cloud offers organizations a greater degree of privacy, and control over the cloud infrastructure, applications, and data.</a:t>
            </a:r>
            <a:r>
              <a:rPr lang="en-US" dirty="0" smtClean="0">
                <a:solidFill>
                  <a:srgbClr val="FF0000"/>
                </a:solidFill>
              </a:rPr>
              <a:t> </a:t>
            </a:r>
            <a:r>
              <a:rPr lang="en-US" dirty="0" smtClean="0"/>
              <a:t>The private cloud model is typically adopted by larger-sized organizations that have the resources to deploy and operate private clouds.</a:t>
            </a:r>
          </a:p>
          <a:p>
            <a:r>
              <a:rPr lang="en-US" dirty="0" smtClean="0"/>
              <a:t>There are two variants of a private cloud:</a:t>
            </a:r>
            <a:r>
              <a:rPr lang="en-US" sz="1000" kern="1200" dirty="0" smtClean="0">
                <a:effectLst/>
              </a:rPr>
              <a:t> </a:t>
            </a:r>
            <a:r>
              <a:rPr lang="en-US" dirty="0" smtClean="0"/>
              <a:t>on-premise and externally-hosted. </a:t>
            </a:r>
          </a:p>
        </p:txBody>
      </p:sp>
      <p:sp>
        <p:nvSpPr>
          <p:cNvPr id="6"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1073982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kern="1200" dirty="0" smtClean="0">
                <a:solidFill>
                  <a:schemeClr val="tx1"/>
                </a:solidFill>
                <a:effectLst/>
              </a:rPr>
              <a:t>The on-premise private cloud, also known as an internal cloud, is hosted by an organization on its data centers within its own premises. The on-premise private cloud model enables </a:t>
            </a:r>
            <a:r>
              <a:rPr lang="en-US" sz="1000" kern="1200" dirty="0" smtClean="0">
                <a:effectLst/>
              </a:rPr>
              <a:t>an</a:t>
            </a:r>
            <a:r>
              <a:rPr lang="en-US" sz="1000" kern="1200" dirty="0" smtClean="0">
                <a:solidFill>
                  <a:srgbClr val="FF0000"/>
                </a:solidFill>
                <a:effectLst/>
              </a:rPr>
              <a:t> </a:t>
            </a:r>
            <a:r>
              <a:rPr lang="en-US" sz="1000" kern="1200" dirty="0" smtClean="0">
                <a:effectLst/>
              </a:rPr>
              <a:t>organization</a:t>
            </a:r>
            <a:r>
              <a:rPr lang="en-US" sz="1000" kern="1200" dirty="0" smtClean="0">
                <a:solidFill>
                  <a:schemeClr val="tx1"/>
                </a:solidFill>
                <a:effectLst/>
              </a:rPr>
              <a:t> to have complete control over the infrastructure and data. In this model, the organization’s IT department is typically the cloud service provider. In some cases, a private cloud may also span across multiple sites of an organization, with the sites interconnected via a secure network connection.</a:t>
            </a:r>
          </a:p>
          <a:p>
            <a:r>
              <a:rPr lang="en-US" dirty="0" smtClean="0"/>
              <a:t>The on-premise private cloud model enables an organization to standardize IT resources, management processes, and cloud services. Standardization simplifies the private cloud environment and the infrastructure management process, and creates an opportunity to save operational costs. It reduces the variation in the hardware and software components used for the private cloud deployment. Standardization is typically achieved by using compatible products for technology components, such as compute, storage, networking or management. Standardization also helps in automation of resource and service management. Automation eliminates the need for IT to perform repetitive manual processes and tasks associated with activities, such as configuration and provisioning. However, not all automation products are fully compatible with all hardware. In such cases, a standardized environment may reduce the amount of customization and integration required to implement automation.  </a:t>
            </a:r>
          </a:p>
          <a:p>
            <a:r>
              <a:rPr lang="en-US" dirty="0" smtClean="0"/>
              <a:t>Organizations choosing the on-premise private cloud approach would incur significant CAPEX for the IT resources as compared to the public cloud approach. This may give rise to challenges regarding infrastructure size and resource scalability. The on-premise private cloud model is best suited for organizations that require complete control over their infrastructure, resource configurations, applications, data, and security mechanisms.</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In the externally-hosted private cloud model, an organization outsources the implementation of the private cloud to an external cloud service provider. The cloud infrastructure is hosted on the premises of the external provider and not within the consumer organization’s premises. The provider manages the cloud infrastructure and facilitates an exclusive private cloud environment for the organization.  </a:t>
            </a:r>
          </a:p>
          <a:p>
            <a:r>
              <a:rPr lang="en-US" dirty="0" smtClean="0"/>
              <a:t>The organization’s IT infrastructure connects to the externally-hosted private cloud over a secure network. The provider enforces security mechanisms in the private cloud per the consumer organization’s security requirements. In this model, the cloud infrastructure may be shared by multiple tenants. However, the provider has a security perimeter around the private cloud resources of the consumer organization. The organization’s private cloud resources are separated from other cloud tenants by access policies implemented by the provider’s software. A number of possible mechanisms can be used to maintain this separation and protect against threats. These are discussed later in ‘Security’ module</a:t>
            </a:r>
            <a:r>
              <a:rPr lang="en-US" dirty="0" smtClean="0">
                <a:solidFill>
                  <a:srgbClr val="FF0000"/>
                </a:solidFill>
              </a:rPr>
              <a:t>. </a:t>
            </a:r>
          </a:p>
          <a:p>
            <a:r>
              <a:rPr lang="en-US" dirty="0" smtClean="0"/>
              <a:t>Organizations choosing the externally-hosted private cloud model can save on the CAPEX associated with IT resources, such as compute systems, storage systems, and other supporting infrastructure. Also, an organization can hire cloud resources in any quantity from the provider, unlike the on-premise private cloud model, in which the resources must be provisioned by the organization up front.</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b="1" dirty="0" smtClean="0"/>
              <a:t>Community cloud: </a:t>
            </a:r>
            <a:r>
              <a:rPr lang="en-US" dirty="0" smtClean="0"/>
              <a:t>“The cloud infrastructure is provisioned for exclusive use by a specific community of consumers from organizations that have shared concerns (for example, mission, security requirements, policy, and compliance considerations). It may be owned, managed, and operated by one or more of the organizations in the community, a third party, or some combination of them, and it may exist on or off premises.” – NIST</a:t>
            </a:r>
          </a:p>
          <a:p>
            <a:r>
              <a:rPr lang="en-US" sz="1000" kern="1200" dirty="0" smtClean="0">
                <a:solidFill>
                  <a:schemeClr val="tx1"/>
                </a:solidFill>
                <a:effectLst/>
              </a:rPr>
              <a:t>A community cloud  is a cloud infrastructure that is set up for the sole use by a group of organizations with common goals or requirements. The organizations participating in the community typically share the cost of the community cloud service. If various organizations operate under common guidelines and have similar requirements, they could all share the same cloud infrastructure and </a:t>
            </a:r>
            <a:r>
              <a:rPr lang="en-US" sz="1000" kern="1200" dirty="0" smtClean="0">
                <a:effectLst/>
              </a:rPr>
              <a:t>lower their individual investments</a:t>
            </a:r>
            <a:r>
              <a:rPr lang="en-US" sz="1000" kern="1200" dirty="0" smtClean="0">
                <a:solidFill>
                  <a:schemeClr val="tx1"/>
                </a:solidFill>
                <a:effectLst/>
              </a:rPr>
              <a:t>. Since the costs are shared by fewer consumers than in a public cloud, this option may be more expensive. However, a community cloud may offer a higher level of control and protection against external threats than a public cloud.</a:t>
            </a:r>
          </a:p>
          <a:p>
            <a:r>
              <a:rPr lang="en-US" dirty="0" smtClean="0"/>
              <a:t>There are two variants of a community cloud:</a:t>
            </a:r>
            <a:r>
              <a:rPr lang="en-US" dirty="0" smtClean="0">
                <a:solidFill>
                  <a:srgbClr val="FF0000"/>
                </a:solidFill>
              </a:rPr>
              <a:t> </a:t>
            </a:r>
            <a:r>
              <a:rPr lang="en-US" dirty="0" smtClean="0"/>
              <a:t>on-premise and externally-hosted. </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10739821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Aft>
                <a:spcPct val="0"/>
              </a:spcAft>
              <a:buClrTx/>
              <a:buSzTx/>
              <a:buFontTx/>
              <a:buNone/>
              <a:tabLst/>
              <a:defRPr/>
            </a:pPr>
            <a:r>
              <a:rPr lang="en-US" sz="1000" kern="1200" dirty="0" smtClean="0">
                <a:solidFill>
                  <a:schemeClr val="tx1"/>
                </a:solidFill>
                <a:effectLst/>
              </a:rPr>
              <a:t>In an on-premise community cloud, one or more participant organizations provide cloud services that are consumed by the community. Each participant organization may provide cloud services, consume services, or both. At least one community member must provide cloud services </a:t>
            </a:r>
            <a:r>
              <a:rPr lang="en-US" sz="1000" kern="1200" dirty="0" smtClean="0">
                <a:effectLst/>
              </a:rPr>
              <a:t>for the community cloud to be functional</a:t>
            </a:r>
            <a:r>
              <a:rPr lang="en-US" sz="1000" kern="1200" dirty="0" smtClean="0">
                <a:solidFill>
                  <a:schemeClr val="tx1"/>
                </a:solidFill>
                <a:effectLst/>
              </a:rPr>
              <a:t>. The cloud infrastructure is deployed on the premises of the participant organization(s) providing the cloud services. </a:t>
            </a:r>
            <a:r>
              <a:rPr lang="en-US" sz="1000" kern="1200" dirty="0" smtClean="0">
                <a:effectLst/>
              </a:rPr>
              <a:t>The organizations consuming the cloud services connect to the clouds of the provider organizations over a secure network. </a:t>
            </a:r>
            <a:r>
              <a:rPr lang="en-US" sz="1000" kern="1200" dirty="0" smtClean="0">
                <a:solidFill>
                  <a:schemeClr val="tx1"/>
                </a:solidFill>
                <a:effectLst/>
              </a:rPr>
              <a:t>The organizations providing cloud services require IT personnel to manage the community cloud infrastructure. Participant organizations that provide cloud services may implement a security perimeter around their cloud resources to separate them from their other non-cloud IT resources. Additionally, the organizations that consume community cloud services may also implement a security perimeter around their IT resources that access the community cloud.</a:t>
            </a:r>
          </a:p>
          <a:p>
            <a:pPr marL="0" marR="0" indent="0" algn="l" defTabSz="914400" rtl="0" eaLnBrk="0" fontAlgn="base" latinLnBrk="0" hangingPunct="0">
              <a:lnSpc>
                <a:spcPct val="100000"/>
              </a:lnSpc>
              <a:spcAft>
                <a:spcPct val="0"/>
              </a:spcAft>
              <a:buClrTx/>
              <a:buSzTx/>
              <a:buFontTx/>
              <a:buNone/>
              <a:tabLst/>
              <a:defRPr/>
            </a:pPr>
            <a:r>
              <a:rPr lang="en-US" sz="1000" kern="1200" dirty="0" smtClean="0">
                <a:solidFill>
                  <a:schemeClr val="tx1"/>
                </a:solidFill>
                <a:effectLst/>
              </a:rPr>
              <a:t>Many network configurations are possible in a community cloud. The figure on the slide </a:t>
            </a:r>
            <a:r>
              <a:rPr lang="en-US" sz="1000" kern="1200" dirty="0" smtClean="0">
                <a:effectLst/>
              </a:rPr>
              <a:t>illustrates</a:t>
            </a:r>
            <a:r>
              <a:rPr lang="en-US" sz="1000" kern="1200" dirty="0" smtClean="0">
                <a:solidFill>
                  <a:schemeClr val="tx1"/>
                </a:solidFill>
                <a:effectLst/>
              </a:rPr>
              <a:t> an on-premise community cloud, </a:t>
            </a:r>
            <a:r>
              <a:rPr lang="en-US" sz="1000" kern="1200" dirty="0" smtClean="0">
                <a:effectLst/>
              </a:rPr>
              <a:t>the services of which are consumed by enterprises P, Q, and R.</a:t>
            </a:r>
            <a:r>
              <a:rPr lang="en-US" sz="1000" kern="1200" dirty="0" smtClean="0">
                <a:solidFill>
                  <a:schemeClr val="tx1"/>
                </a:solidFill>
                <a:effectLst/>
              </a:rPr>
              <a:t> The community cloud comprises two cloud infrastructures that are deployed on the premises of Enterprise P and Enterprise Q, and combined to form a community cloud.</a:t>
            </a:r>
            <a:endParaRPr lang="en-US" dirty="0" smtClean="0"/>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3764518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In the externally-hosted community cloud model, the participant organizations of the community outsource the implementation of the community cloud to an external cloud service provider. The cloud infrastructure is hosted on the premises of the external cloud service provider and not within the premises of any of the participant organizations. The provider manages the cloud infrastructure and facilitates an exclusive community cloud environment for the participant organizations. </a:t>
            </a:r>
          </a:p>
          <a:p>
            <a:r>
              <a:rPr lang="en-US" dirty="0" smtClean="0"/>
              <a:t>The IT infrastructure of each of the participant organizations connects to the externally-hosted community cloud over a secure network. The provider enforces security mechanisms in the community cloud as per the requirements of the participant organizations. In this model, the cloud infrastructure may be shared by multiple tenants. However, the provider has a security perimeter around the community cloud resources and they are separated from other cloud tenants by access policies implemented by the provider’s software. </a:t>
            </a:r>
          </a:p>
          <a:p>
            <a:r>
              <a:rPr lang="en-US" dirty="0" smtClean="0"/>
              <a:t>Unlike an on-premise community cloud, the participant organizations can save on the up-front costs of IT resources in case of an externally-hosted community cloud. Also, using an external provider’s cloud infrastructure for the community cloud may offer access to a larger pool of resources as compared to an on-premise community cloud.</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4285999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sz="1000" kern="1200" dirty="0" smtClean="0">
                <a:solidFill>
                  <a:schemeClr val="tx1"/>
                </a:solidFill>
                <a:effectLst/>
              </a:rPr>
              <a:t>“</a:t>
            </a:r>
            <a:r>
              <a:rPr lang="en-US" sz="1000" kern="1200" dirty="0" smtClean="0">
                <a:effectLst/>
              </a:rPr>
              <a:t>The cloud infrastructure is a composition of two or more distinct cloud infrastructures (private, community, or public) that remain unique entities, but are bound by standardized or proprietary technology that enables data and application portability (for example, cloud bursting for load balancing between clouds.)” – NIST</a:t>
            </a:r>
          </a:p>
          <a:p>
            <a:r>
              <a:rPr lang="en-US" dirty="0" smtClean="0"/>
              <a:t>A hybrid cloud is composed of two or more individual clouds, each of which can be private, community, or public clouds. There can be several possible compositions of a hybrid cloud as each constituent cloud may be of one of the five variants as discussed previously. As a result, each hybrid cloud has different properties in terms of parameters, such as performance, cost, security, and so on. A hybrid cloud may change over time as component clouds join and leave. In a hybrid cloud environment, the component clouds are combined through the use of open or proprietary technology, such as interoperable standards, architectures, protocols, data formats, application programming interfaces (APIs), and so on. The use of such technology enables data and application portability. The figure on the slide illustrates a hybrid cloud that is composed of an on-premise private cloud deployed by enterprise Q and a public cloud serving enterprise and individual consumers in addition to enterprise Q. </a:t>
            </a:r>
            <a:endParaRPr lang="en-US" dirty="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marL="0" marR="0" indent="0" algn="l" defTabSz="457200" rtl="0" eaLnBrk="1" fontAlgn="auto" latinLnBrk="0" hangingPunct="1">
              <a:spcBef>
                <a:spcPts val="1200"/>
              </a:spcBef>
              <a:buClrTx/>
              <a:buSzTx/>
              <a:buFontTx/>
              <a:buNone/>
              <a:tabLst/>
              <a:defRPr/>
            </a:pPr>
            <a:r>
              <a:rPr lang="en-US" sz="1000" b="0" i="0" u="none" strike="noStrike" kern="1200" dirty="0" smtClean="0">
                <a:solidFill>
                  <a:schemeClr val="tx1"/>
                </a:solidFill>
                <a:effectLst/>
                <a:latin typeface="+mn-lt"/>
                <a:ea typeface="+mn-ea"/>
                <a:cs typeface="Calibri" panose="020F0502020204030204" pitchFamily="34" charset="0"/>
              </a:rPr>
              <a:t>The hybrid cloud has become the model of choice for many organizations.</a:t>
            </a:r>
            <a:r>
              <a:rPr lang="en-US" sz="1000" b="0" i="0" u="none" strike="noStrike" kern="1200" baseline="0" dirty="0" smtClean="0">
                <a:solidFill>
                  <a:schemeClr val="tx1"/>
                </a:solidFill>
                <a:effectLst/>
                <a:latin typeface="+mn-lt"/>
                <a:ea typeface="+mn-ea"/>
                <a:cs typeface="Calibri" panose="020F0502020204030204" pitchFamily="34" charset="0"/>
              </a:rPr>
              <a:t> </a:t>
            </a:r>
            <a:r>
              <a:rPr lang="en-US" dirty="0" smtClean="0"/>
              <a:t>Some use cases of the</a:t>
            </a:r>
            <a:r>
              <a:rPr lang="en-US" baseline="0" dirty="0" smtClean="0"/>
              <a:t> hybrid cloud model </a:t>
            </a:r>
            <a:r>
              <a:rPr lang="en-US" dirty="0" smtClean="0"/>
              <a:t>are discussed below.</a:t>
            </a:r>
          </a:p>
          <a:p>
            <a:pPr marL="0" marR="0" indent="0" algn="l" defTabSz="457200" rtl="0" eaLnBrk="1" fontAlgn="auto" latinLnBrk="0" hangingPunct="1">
              <a:spcBef>
                <a:spcPts val="1200"/>
              </a:spcBef>
              <a:buClrTx/>
              <a:buSzTx/>
              <a:buFontTx/>
              <a:buNone/>
              <a:tabLst/>
              <a:defRPr/>
            </a:pPr>
            <a:r>
              <a:rPr lang="en-US" b="1" dirty="0" smtClean="0"/>
              <a:t>Cloud bursting:</a:t>
            </a:r>
            <a:r>
              <a:rPr lang="en-US" dirty="0" smtClean="0"/>
              <a:t> A common usage scenario of a hybrid cloud is “</a:t>
            </a:r>
            <a:r>
              <a:rPr lang="en-US" i="1" dirty="0" smtClean="0"/>
              <a:t>cloud bursting</a:t>
            </a:r>
            <a:r>
              <a:rPr lang="en-US" dirty="0" smtClean="0"/>
              <a:t>”, in which an</a:t>
            </a:r>
            <a:r>
              <a:rPr lang="en-US" baseline="0" dirty="0" smtClean="0"/>
              <a:t> organization </a:t>
            </a:r>
            <a:r>
              <a:rPr lang="en-US" dirty="0" smtClean="0"/>
              <a:t>uses a private cloud for normal workloads, but optionally accesses a public cloud to meet transient higher workload requirements. Cloud bursting allows consumers to temporarily obtain public cloud resources in a</a:t>
            </a:r>
            <a:r>
              <a:rPr lang="en-US" baseline="0" dirty="0" smtClean="0"/>
              <a:t> convenient </a:t>
            </a:r>
            <a:r>
              <a:rPr lang="en-US" dirty="0" smtClean="0"/>
              <a:t>and cost-effective manner, and to enjoy a greater elasticity than their own infrastructure would permit. For example, an application may encounter a surge in workload during certain</a:t>
            </a:r>
            <a:r>
              <a:rPr lang="en-US" baseline="0" dirty="0" smtClean="0"/>
              <a:t> periods and would require additional resources to handle the workload efficiently. </a:t>
            </a:r>
            <a:r>
              <a:rPr lang="en-US" sz="1000" b="0" i="0" u="none" strike="noStrike" kern="1200" dirty="0" smtClean="0">
                <a:solidFill>
                  <a:schemeClr val="tx1"/>
                </a:solidFill>
                <a:effectLst/>
                <a:latin typeface="+mn-lt"/>
                <a:ea typeface="+mn-ea"/>
                <a:cs typeface="Calibri" panose="020F0502020204030204" pitchFamily="34" charset="0"/>
              </a:rPr>
              <a:t>The application can </a:t>
            </a:r>
            <a:r>
              <a:rPr lang="en-US" dirty="0" smtClean="0"/>
              <a:t>get additional resources from a public cloud for a limited time</a:t>
            </a:r>
            <a:r>
              <a:rPr lang="en-US" baseline="0" dirty="0" smtClean="0"/>
              <a:t> </a:t>
            </a:r>
            <a:r>
              <a:rPr lang="en-US" dirty="0" smtClean="0"/>
              <a:t>period to handle the higher workload. </a:t>
            </a:r>
          </a:p>
          <a:p>
            <a:pPr rtl="0" eaLnBrk="1" fontAlgn="t" latinLnBrk="0" hangingPunct="1"/>
            <a:r>
              <a:rPr lang="en-US" sz="1000" b="1" i="0" u="none" strike="noStrike" kern="1200" dirty="0" smtClean="0">
                <a:solidFill>
                  <a:schemeClr val="tx1"/>
                </a:solidFill>
                <a:effectLst/>
                <a:latin typeface="+mn-lt"/>
                <a:ea typeface="+mn-ea"/>
                <a:cs typeface="Calibri" panose="020F0502020204030204" pitchFamily="34" charset="0"/>
              </a:rPr>
              <a:t>Web application hosting:</a:t>
            </a:r>
            <a:r>
              <a:rPr lang="en-US" sz="1000" b="0" i="0" u="none" strike="noStrike" kern="1200" dirty="0" smtClean="0">
                <a:solidFill>
                  <a:schemeClr val="tx1"/>
                </a:solidFill>
                <a:effectLst/>
                <a:latin typeface="+mn-lt"/>
                <a:ea typeface="+mn-ea"/>
                <a:cs typeface="Calibri" panose="020F0502020204030204" pitchFamily="34" charset="0"/>
              </a:rPr>
              <a:t> </a:t>
            </a:r>
            <a:r>
              <a:rPr lang="en-US" dirty="0" smtClean="0"/>
              <a:t>Organizations may host mission-critical applications on a private cloud, while less critical applications are hosted on a public cloud. By deploying less critical applications in the public cloud, an organization can leverage the scalability and cost benefits of the public cloud. For example, </a:t>
            </a:r>
            <a:r>
              <a:rPr lang="en-US" sz="1000" b="0" i="0" u="none" strike="noStrike" kern="1200" dirty="0" smtClean="0">
                <a:solidFill>
                  <a:schemeClr val="tx1"/>
                </a:solidFill>
                <a:effectLst/>
                <a:latin typeface="+mn-lt"/>
                <a:ea typeface="+mn-ea"/>
                <a:cs typeface="Calibri" panose="020F0502020204030204" pitchFamily="34" charset="0"/>
              </a:rPr>
              <a:t>e-commerce applications, such as online retail stores </a:t>
            </a:r>
            <a:r>
              <a:rPr lang="en-US" sz="1000" b="0" i="0" u="none" strike="noStrike" kern="1200" dirty="0" smtClean="0">
                <a:effectLst/>
                <a:latin typeface="+mn-lt"/>
                <a:ea typeface="+mn-ea"/>
                <a:cs typeface="Calibri" panose="020F0502020204030204" pitchFamily="34" charset="0"/>
              </a:rPr>
              <a:t>are often three-tier </a:t>
            </a:r>
            <a:r>
              <a:rPr lang="en-US" sz="1000" b="0" i="0" u="none" strike="noStrike" kern="1200" dirty="0" smtClean="0">
                <a:solidFill>
                  <a:schemeClr val="tx1"/>
                </a:solidFill>
                <a:effectLst/>
                <a:latin typeface="+mn-lt"/>
                <a:ea typeface="+mn-ea"/>
                <a:cs typeface="Calibri" panose="020F0502020204030204" pitchFamily="34" charset="0"/>
              </a:rPr>
              <a:t>applications that use public-facing web assets outside the firewall and business-critical assets onsite. These applications can be hosted in the public cloud. Also, such applications typically have dynamic and unpredictable resource requirements, which can be difficult to plan for when hosting them in</a:t>
            </a:r>
            <a:r>
              <a:rPr lang="en-US" sz="1000" b="0" i="0" u="none" strike="noStrike" kern="1200" baseline="0" dirty="0" smtClean="0">
                <a:solidFill>
                  <a:schemeClr val="tx1"/>
                </a:solidFill>
                <a:effectLst/>
                <a:latin typeface="+mn-lt"/>
                <a:ea typeface="+mn-ea"/>
                <a:cs typeface="Calibri" panose="020F0502020204030204" pitchFamily="34" charset="0"/>
              </a:rPr>
              <a:t> an organization’s</a:t>
            </a:r>
            <a:r>
              <a:rPr lang="en-US" sz="1000" b="0" i="0" u="none" strike="noStrike" kern="1200" dirty="0" smtClean="0">
                <a:solidFill>
                  <a:schemeClr val="tx1"/>
                </a:solidFill>
                <a:effectLst/>
                <a:latin typeface="+mn-lt"/>
                <a:ea typeface="+mn-ea"/>
                <a:cs typeface="Calibri" panose="020F0502020204030204" pitchFamily="34" charset="0"/>
              </a:rPr>
              <a:t> private cloud. As mentioned in the cloud bursting</a:t>
            </a:r>
            <a:r>
              <a:rPr lang="en-US" sz="1000" b="0" i="0" u="none" strike="noStrike" kern="1200" baseline="0" dirty="0" smtClean="0">
                <a:solidFill>
                  <a:schemeClr val="tx1"/>
                </a:solidFill>
                <a:effectLst/>
                <a:latin typeface="+mn-lt"/>
                <a:ea typeface="+mn-ea"/>
                <a:cs typeface="Calibri" panose="020F0502020204030204" pitchFamily="34" charset="0"/>
              </a:rPr>
              <a:t> use case, s</a:t>
            </a:r>
            <a:r>
              <a:rPr lang="en-US" sz="1000" b="0" i="0" u="none" strike="noStrike" kern="1200" dirty="0" smtClean="0">
                <a:solidFill>
                  <a:schemeClr val="tx1"/>
                </a:solidFill>
                <a:effectLst/>
                <a:latin typeface="+mn-lt"/>
                <a:ea typeface="+mn-ea"/>
                <a:cs typeface="Calibri" panose="020F0502020204030204" pitchFamily="34" charset="0"/>
              </a:rPr>
              <a:t>uch applications can </a:t>
            </a:r>
            <a:r>
              <a:rPr lang="en-US" dirty="0" smtClean="0"/>
              <a:t>get additional</a:t>
            </a:r>
            <a:r>
              <a:rPr lang="en-US" baseline="0" dirty="0" smtClean="0"/>
              <a:t> </a:t>
            </a:r>
            <a:r>
              <a:rPr lang="en-US" dirty="0" smtClean="0"/>
              <a:t>capacity on-demand from the public cloud for a limited time</a:t>
            </a:r>
            <a:r>
              <a:rPr lang="en-US" baseline="0" dirty="0" smtClean="0"/>
              <a:t> </a:t>
            </a:r>
            <a:r>
              <a:rPr lang="en-US" dirty="0" smtClean="0"/>
              <a:t>period.</a:t>
            </a:r>
          </a:p>
          <a:p>
            <a:pPr rtl="0" eaLnBrk="1" fontAlgn="t" latinLnBrk="0" hangingPunct="1"/>
            <a:r>
              <a:rPr lang="en-US" sz="1000" b="1" i="0" u="none" strike="noStrike" kern="1200" dirty="0" smtClean="0">
                <a:solidFill>
                  <a:schemeClr val="tx1"/>
                </a:solidFill>
                <a:effectLst/>
                <a:latin typeface="+mn-lt"/>
                <a:ea typeface="+mn-ea"/>
                <a:cs typeface="Calibri" panose="020F0502020204030204" pitchFamily="34" charset="0"/>
              </a:rPr>
              <a:t>Packaged applications: </a:t>
            </a:r>
            <a:r>
              <a:rPr lang="en-US" sz="1000" b="0" i="0" u="none" strike="noStrike" kern="1200" dirty="0" smtClean="0">
                <a:solidFill>
                  <a:schemeClr val="tx1"/>
                </a:solidFill>
                <a:effectLst/>
                <a:latin typeface="+mn-lt"/>
                <a:ea typeface="+mn-ea"/>
                <a:cs typeface="Calibri" panose="020F0502020204030204" pitchFamily="34" charset="0"/>
              </a:rPr>
              <a:t>An organization may migrate standard packaged applications, such as email and collaboration software </a:t>
            </a:r>
            <a:r>
              <a:rPr lang="en-US" sz="1000" b="0" i="0" u="none" strike="noStrike" kern="1200" dirty="0" smtClean="0">
                <a:effectLst/>
                <a:latin typeface="+mn-lt"/>
                <a:ea typeface="+mn-ea"/>
                <a:cs typeface="Calibri" panose="020F0502020204030204" pitchFamily="34" charset="0"/>
              </a:rPr>
              <a:t>out of </a:t>
            </a:r>
            <a:r>
              <a:rPr lang="en-US" sz="1000" b="0" i="0" u="none" strike="noStrike" kern="1200" dirty="0" smtClean="0">
                <a:solidFill>
                  <a:schemeClr val="tx1"/>
                </a:solidFill>
                <a:effectLst/>
                <a:latin typeface="+mn-lt"/>
                <a:ea typeface="+mn-ea"/>
                <a:cs typeface="Calibri" panose="020F0502020204030204" pitchFamily="34" charset="0"/>
              </a:rPr>
              <a:t>the private cloud to a public cloud. This </a:t>
            </a:r>
            <a:r>
              <a:rPr lang="en-US" sz="1000" b="0" i="0" u="none" strike="noStrike" kern="1200" dirty="0" smtClean="0">
                <a:effectLst/>
                <a:latin typeface="+mn-lt"/>
                <a:ea typeface="+mn-ea"/>
                <a:cs typeface="Calibri" panose="020F0502020204030204" pitchFamily="34" charset="0"/>
              </a:rPr>
              <a:t>frees</a:t>
            </a:r>
            <a:r>
              <a:rPr lang="en-US" sz="1000" b="0" i="0" u="none" strike="noStrike" kern="1200" dirty="0" smtClean="0">
                <a:solidFill>
                  <a:schemeClr val="tx1"/>
                </a:solidFill>
                <a:effectLst/>
                <a:latin typeface="+mn-lt"/>
                <a:ea typeface="+mn-ea"/>
                <a:cs typeface="Calibri" panose="020F0502020204030204" pitchFamily="34" charset="0"/>
              </a:rPr>
              <a:t> up existing resources for higher value </a:t>
            </a:r>
            <a:r>
              <a:rPr lang="en-US" sz="1000" b="0" i="0" u="none" strike="noStrike" kern="1200" dirty="0" smtClean="0">
                <a:effectLst/>
                <a:latin typeface="+mn-lt"/>
                <a:ea typeface="+mn-ea"/>
                <a:cs typeface="Calibri" panose="020F0502020204030204" pitchFamily="34" charset="0"/>
              </a:rPr>
              <a:t>projects and applications.</a:t>
            </a:r>
            <a:r>
              <a:rPr lang="en-US" sz="1000" b="0" i="0" u="none" strike="noStrike" kern="1200" dirty="0" smtClean="0">
                <a:solidFill>
                  <a:schemeClr val="tx1"/>
                </a:solidFill>
                <a:effectLst/>
                <a:latin typeface="+mn-lt"/>
                <a:ea typeface="+mn-ea"/>
                <a:cs typeface="Calibri" panose="020F0502020204030204" pitchFamily="34" charset="0"/>
              </a:rPr>
              <a:t> In some cases, the existing applications may have to be rewritten and/or reconfigured for the public cloud platform. However, dedicated</a:t>
            </a:r>
            <a:r>
              <a:rPr lang="en-US" sz="1000" b="0" i="0" u="none" strike="noStrike" kern="1200" baseline="0" dirty="0" smtClean="0">
                <a:solidFill>
                  <a:schemeClr val="tx1"/>
                </a:solidFill>
                <a:effectLst/>
                <a:latin typeface="+mn-lt"/>
                <a:ea typeface="+mn-ea"/>
                <a:cs typeface="Calibri" panose="020F0502020204030204" pitchFamily="34" charset="0"/>
              </a:rPr>
              <a:t> hybrid cloud services enable existing applications to run in the hybrid cloud </a:t>
            </a:r>
            <a:r>
              <a:rPr lang="en-US" sz="1000" b="0" i="0" u="none" strike="noStrike" kern="1200" baseline="0" dirty="0" smtClean="0">
                <a:effectLst/>
                <a:latin typeface="+mn-lt"/>
                <a:ea typeface="+mn-ea"/>
                <a:cs typeface="Calibri" panose="020F0502020204030204" pitchFamily="34" charset="0"/>
              </a:rPr>
              <a:t>without the need to rewrite or re-architect them.</a:t>
            </a:r>
          </a:p>
          <a:p>
            <a:pPr algn="r" rtl="0" eaLnBrk="1" fontAlgn="t" latinLnBrk="0" hangingPunct="1"/>
            <a:r>
              <a:rPr lang="en-US" sz="1000" b="0" i="0" u="none" strike="noStrike" kern="1200" baseline="0" dirty="0" smtClean="0">
                <a:effectLst/>
                <a:latin typeface="+mn-lt"/>
                <a:ea typeface="+mn-ea"/>
                <a:cs typeface="Calibri" panose="020F0502020204030204" pitchFamily="34" charset="0"/>
              </a:rPr>
              <a:t>(Cont'd)</a:t>
            </a: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28329015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539552"/>
            <a:ext cx="5943600" cy="8307018"/>
          </a:xfrm>
        </p:spPr>
        <p:txBody>
          <a:bodyPr/>
          <a:lstStyle/>
          <a:p>
            <a:pPr fontAlgn="t">
              <a:defRPr/>
            </a:pPr>
            <a:r>
              <a:rPr lang="en-US" sz="1000" b="1" kern="1200" dirty="0" smtClean="0">
                <a:solidFill>
                  <a:schemeClr val="dk1"/>
                </a:solidFill>
                <a:latin typeface="+mn-lt"/>
                <a:ea typeface="+mn-ea"/>
                <a:cs typeface="Calibri" panose="020F0502020204030204" pitchFamily="34" charset="0"/>
              </a:rPr>
              <a:t>Application development and testing</a:t>
            </a:r>
            <a:r>
              <a:rPr lang="en-US" sz="1000" b="1" i="0" u="none" strike="noStrike" kern="1200" dirty="0" smtClean="0">
                <a:solidFill>
                  <a:schemeClr val="tx1"/>
                </a:solidFill>
                <a:effectLst/>
                <a:latin typeface="+mn-lt"/>
                <a:ea typeface="+mn-ea"/>
                <a:cs typeface="Calibri" panose="020F0502020204030204" pitchFamily="34" charset="0"/>
              </a:rPr>
              <a:t>:</a:t>
            </a:r>
            <a:r>
              <a:rPr lang="en-US" sz="1000" b="0" i="0" u="none" strike="noStrike" kern="1200" baseline="0" dirty="0" smtClean="0">
                <a:solidFill>
                  <a:schemeClr val="tx1"/>
                </a:solidFill>
                <a:effectLst/>
                <a:latin typeface="+mn-lt"/>
                <a:ea typeface="+mn-ea"/>
                <a:cs typeface="Calibri" panose="020F0502020204030204" pitchFamily="34" charset="0"/>
              </a:rPr>
              <a:t> </a:t>
            </a:r>
            <a:r>
              <a:rPr lang="en-US" dirty="0" smtClean="0"/>
              <a:t>As discussed in the section on ‘Cloud Computing Benefits’,</a:t>
            </a:r>
            <a:r>
              <a:rPr lang="en-US" dirty="0" smtClean="0">
                <a:solidFill>
                  <a:srgbClr val="FF0000"/>
                </a:solidFill>
              </a:rPr>
              <a:t> </a:t>
            </a:r>
            <a:r>
              <a:rPr lang="en-US" sz="1000" b="0" i="0" u="none" strike="noStrike" kern="1200" baseline="0" dirty="0" smtClean="0">
                <a:effectLst/>
                <a:latin typeface="+mn-lt"/>
                <a:ea typeface="+mn-ea"/>
                <a:cs typeface="Calibri" panose="020F0502020204030204" pitchFamily="34" charset="0"/>
              </a:rPr>
              <a:t>organizations require significant capital expenditure on IT resources while developing and testing new applications. </a:t>
            </a:r>
            <a:r>
              <a:rPr lang="en-US" sz="1000" b="0" i="0" u="none" strike="noStrike" kern="1200" baseline="0" dirty="0" smtClean="0">
                <a:solidFill>
                  <a:schemeClr val="tx1"/>
                </a:solidFill>
                <a:effectLst/>
                <a:latin typeface="+mn-lt"/>
                <a:ea typeface="+mn-ea"/>
                <a:cs typeface="Calibri" panose="020F0502020204030204" pitchFamily="34" charset="0"/>
              </a:rPr>
              <a:t>Also, the applications need to be tested for scalability and </a:t>
            </a:r>
            <a:r>
              <a:rPr lang="en-US" dirty="0" smtClean="0"/>
              <a:t>under heavy workload, which might require a large amount of IT resources for a short period of time.</a:t>
            </a:r>
            <a:r>
              <a:rPr lang="en-US" sz="1000" b="0" i="0" u="none" strike="noStrike" kern="1200" baseline="0" dirty="0" smtClean="0">
                <a:solidFill>
                  <a:schemeClr val="tx1"/>
                </a:solidFill>
                <a:effectLst/>
                <a:latin typeface="+mn-lt"/>
                <a:ea typeface="+mn-ea"/>
                <a:cs typeface="Calibri" panose="020F0502020204030204" pitchFamily="34" charset="0"/>
              </a:rPr>
              <a:t> Further, if the longevity of the application is limited, </a:t>
            </a:r>
            <a:r>
              <a:rPr lang="en-US" sz="1000" b="0" i="0" u="none" strike="noStrike" kern="1200" baseline="0" dirty="0" smtClean="0">
                <a:effectLst/>
                <a:latin typeface="+mn-lt"/>
                <a:ea typeface="+mn-ea"/>
                <a:cs typeface="Calibri" panose="020F0502020204030204" pitchFamily="34" charset="0"/>
              </a:rPr>
              <a:t>it would </a:t>
            </a:r>
            <a:r>
              <a:rPr lang="en-US" sz="1000" b="0" i="0" u="none" strike="noStrike" kern="1200" baseline="0" dirty="0" smtClean="0">
                <a:solidFill>
                  <a:schemeClr val="tx1"/>
                </a:solidFill>
                <a:effectLst/>
                <a:latin typeface="+mn-lt"/>
                <a:ea typeface="+mn-ea"/>
                <a:cs typeface="Calibri" panose="020F0502020204030204" pitchFamily="34" charset="0"/>
              </a:rPr>
              <a:t>not justify the expenditure made in developing it. In such cases, organizations may use public cloud resources for the development and testing of applications, before incurring the capital expenditure associated </a:t>
            </a:r>
            <a:r>
              <a:rPr lang="en-US" sz="1000" b="0" i="0" u="none" strike="noStrike" kern="1200" baseline="0" dirty="0" smtClean="0">
                <a:effectLst/>
                <a:latin typeface="+mn-lt"/>
                <a:ea typeface="+mn-ea"/>
                <a:cs typeface="Calibri" panose="020F0502020204030204" pitchFamily="34" charset="0"/>
              </a:rPr>
              <a:t>with launching </a:t>
            </a:r>
            <a:r>
              <a:rPr lang="en-US" sz="1000" b="0" i="0" u="none" strike="noStrike" kern="1200" baseline="0" dirty="0" smtClean="0">
                <a:solidFill>
                  <a:schemeClr val="tx1"/>
                </a:solidFill>
                <a:effectLst/>
                <a:latin typeface="+mn-lt"/>
                <a:ea typeface="+mn-ea"/>
                <a:cs typeface="Calibri" panose="020F0502020204030204" pitchFamily="34" charset="0"/>
              </a:rPr>
              <a:t>it. Once the organization establishes a steady-state workload pattern and the longevity of the application, it may choose to bring the application into the private cloud environment.</a:t>
            </a:r>
            <a:endParaRPr lang="en-US" sz="1000" kern="1200" dirty="0" smtClean="0">
              <a:solidFill>
                <a:schemeClr val="dk1"/>
              </a:solidFill>
              <a:latin typeface="+mn-lt"/>
              <a:ea typeface="+mn-ea"/>
              <a:cs typeface="Calibri" panose="020F0502020204030204" pitchFamily="34" charset="0"/>
            </a:endParaRPr>
          </a:p>
        </p:txBody>
      </p:sp>
      <p:sp>
        <p:nvSpPr>
          <p:cNvPr id="5" name="Footer Placeholder 3"/>
          <p:cNvSpPr>
            <a:spLocks noGrp="1"/>
          </p:cNvSpPr>
          <p:nvPr>
            <p:ph type="ftr" sz="quarter" idx="4"/>
          </p:nvPr>
        </p:nvSpPr>
        <p:spPr>
          <a:xfrm>
            <a:off x="2209800" y="8984259"/>
            <a:ext cx="4210202" cy="159741"/>
          </a:xfrm>
          <a:prstGeom prst="rect">
            <a:avLst/>
          </a:prstGeom>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28329015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This lesson covered the four primary cloud deployment models: public cloud, private cloud, community cloud, and hybrid cloud.</a:t>
            </a:r>
          </a:p>
          <a:p>
            <a:r>
              <a:rPr lang="en-US" dirty="0" smtClean="0"/>
              <a:t>In a public cloud model, the provider provisions the cloud infrastructure for open use by the general public. In a private cloud model, the cloud infrastructure is provisioned for exclusive use by consumers within a single organization. There are two variants of a private cloud: on-premise and externally-hosted. A community cloud is deployed for exclusive use by consumers in organizations that have shared concerns. There are two variants of a community cloud: on-premise and externally-hosted. A hybrid cloud is a composition of two or more distinct cloud infrastructures bound together by standardized or proprietary technology.</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1271591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The National Institute of Standards and Technology (NIST)—a part of the U.S. Department of Commerce—in its Special Publication 800-145 defines cloud computing as “a model for enabling convenient, on-demand network access to a shared pool of configurable computing resources (e.g.,</a:t>
            </a:r>
            <a:r>
              <a:rPr lang="en-US" dirty="0" smtClean="0">
                <a:solidFill>
                  <a:srgbClr val="FF0000"/>
                </a:solidFill>
              </a:rPr>
              <a:t> </a:t>
            </a:r>
            <a:r>
              <a:rPr lang="en-US" dirty="0" smtClean="0"/>
              <a:t>networks, servers, storage, applications, and services) that can be rapidly provisioned and released with minimal management effort or service provider interaction.” </a:t>
            </a:r>
          </a:p>
          <a:p>
            <a:r>
              <a:rPr lang="en-US" dirty="0" smtClean="0"/>
              <a:t>A cloud is a collection of IT resources, including hardware and software resources that a user (consumer) accesses over a network. </a:t>
            </a:r>
            <a:r>
              <a:rPr lang="en-US" dirty="0"/>
              <a:t>A cloud infrastructure is built, operated, and managed by a </a:t>
            </a:r>
            <a:r>
              <a:rPr lang="en-US" i="1" dirty="0"/>
              <a:t>cloud service provider</a:t>
            </a:r>
            <a:r>
              <a:rPr lang="en-US" dirty="0"/>
              <a:t>.</a:t>
            </a:r>
            <a:r>
              <a:rPr lang="en-US" dirty="0" smtClean="0"/>
              <a:t> </a:t>
            </a:r>
            <a:r>
              <a:rPr lang="en-US" i="1" dirty="0" smtClean="0"/>
              <a:t>Cloud computing </a:t>
            </a:r>
            <a:r>
              <a:rPr lang="en-US" dirty="0" smtClean="0"/>
              <a:t>is a model that enables consumers to conveniently hire IT assets as a service from a provider’s cloud infrastructure. A </a:t>
            </a:r>
            <a:r>
              <a:rPr lang="en-US" i="1" dirty="0" smtClean="0"/>
              <a:t>cloud service</a:t>
            </a:r>
            <a:r>
              <a:rPr lang="en-US" b="1" dirty="0" smtClean="0">
                <a:solidFill>
                  <a:srgbClr val="FF0000"/>
                </a:solidFill>
              </a:rPr>
              <a:t> </a:t>
            </a:r>
            <a:r>
              <a:rPr lang="en-US" dirty="0" smtClean="0"/>
              <a:t>is any combination of IT resources, such </a:t>
            </a:r>
            <a:r>
              <a:rPr lang="en-US" dirty="0"/>
              <a:t>as network-accessible data storage and processing, fully-featured applications, and software development and deployment tools that </a:t>
            </a:r>
            <a:r>
              <a:rPr lang="en-US" dirty="0" smtClean="0"/>
              <a:t>are offered for consumption by a cloud provider. The provider maintains shared pools of the IT resources, and the resources are made available to the consumers as services over a network, such as the Internet or an intranet. Consumers themselves provision the resources from the pools, as and when required, without the need to interact with the provider during the process. The resources are returned to the pool when they are released. </a:t>
            </a:r>
            <a:r>
              <a:rPr lang="en-US" dirty="0"/>
              <a:t>In general, a cloud system and its consumers employ the client-server model, which means </a:t>
            </a:r>
            <a:r>
              <a:rPr lang="en-US" dirty="0" smtClean="0"/>
              <a:t>that the </a:t>
            </a:r>
            <a:r>
              <a:rPr lang="en-US" dirty="0"/>
              <a:t>consumers (the clients) send messages over a network to compute </a:t>
            </a:r>
            <a:r>
              <a:rPr lang="en-US" dirty="0" smtClean="0"/>
              <a:t>systems, </a:t>
            </a:r>
            <a:r>
              <a:rPr lang="en-US" dirty="0"/>
              <a:t>which then perform operations in response to the received messages.</a:t>
            </a:r>
            <a:endParaRPr lang="en-US" dirty="0" smtClean="0"/>
          </a:p>
          <a:p>
            <a:r>
              <a:rPr lang="en-US" dirty="0" smtClean="0"/>
              <a:t>The IT resources that make up a cloud infrastructure are deployed in data centers. A </a:t>
            </a:r>
            <a:r>
              <a:rPr lang="en-US" i="1" dirty="0" smtClean="0"/>
              <a:t>data center </a:t>
            </a:r>
            <a:r>
              <a:rPr lang="en-US" dirty="0" smtClean="0"/>
              <a:t>is a facility that houses and maintains centralized IT systems and components including compute systems, storage systems, and network equipment. A data center also has supporting infrastructure, such as secure access, uninterruptible power source (UPS),</a:t>
            </a:r>
            <a:r>
              <a:rPr lang="en-US" baseline="0" dirty="0" smtClean="0"/>
              <a:t> generators, smoke detection/fire suppression, raised floors for cabling and water damage prevention, and</a:t>
            </a:r>
            <a:r>
              <a:rPr lang="en-US" dirty="0" smtClean="0"/>
              <a:t> heating, ventilation and air conditioning (HVAC) systems.</a:t>
            </a:r>
            <a:r>
              <a:rPr lang="en-US" baseline="0" dirty="0" smtClean="0"/>
              <a:t> </a:t>
            </a:r>
            <a:r>
              <a:rPr lang="en-US" dirty="0" smtClean="0"/>
              <a:t>The operations staff of a data center monitors operations and maintains the IT and the infrastructural equipment around the clock. A cloud data center may reside at a single physical location, or may comprise of</a:t>
            </a:r>
            <a:r>
              <a:rPr lang="en-US" baseline="0" dirty="0" smtClean="0"/>
              <a:t> </a:t>
            </a:r>
            <a:r>
              <a:rPr lang="en-US" dirty="0" smtClean="0"/>
              <a:t>multiple data centers that are distributed across geographical locations and are connected to each other over a network.</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pPr>
              <a:defRPr/>
            </a:pPr>
            <a:r>
              <a:rPr lang="en-US" dirty="0" smtClean="0"/>
              <a:t>The cloud model is similar to a utility service such as electricity, wherein a consumer simply plugs in an electrical appliance to a socket and turns it on. The consumer is typically unaware of how the electricity is generated or distributed and only pays for the amount of electricity used. Similarly, to the cloud consumers, the cloud </a:t>
            </a:r>
            <a:r>
              <a:rPr lang="en-US" dirty="0"/>
              <a:t>is an abstraction of </a:t>
            </a:r>
            <a:r>
              <a:rPr lang="en-US" dirty="0" smtClean="0"/>
              <a:t>IT infrastructure from which they hire IT resources as services without the risks and costs associated with owning the resources. </a:t>
            </a:r>
            <a:r>
              <a:rPr lang="en-US" sz="1000" kern="1200" dirty="0" smtClean="0">
                <a:solidFill>
                  <a:schemeClr val="tx1"/>
                </a:solidFill>
                <a:effectLst/>
              </a:rPr>
              <a:t>Consumers </a:t>
            </a:r>
            <a:r>
              <a:rPr lang="en-US" dirty="0" smtClean="0"/>
              <a:t>pay </a:t>
            </a:r>
            <a:r>
              <a:rPr lang="en-US" dirty="0"/>
              <a:t>only for the services that they </a:t>
            </a:r>
            <a:r>
              <a:rPr lang="en-US" dirty="0" smtClean="0"/>
              <a:t>use, either </a:t>
            </a:r>
            <a:r>
              <a:rPr lang="en-US" sz="1000" kern="1200" dirty="0" smtClean="0">
                <a:solidFill>
                  <a:schemeClr val="tx1"/>
                </a:solidFill>
                <a:effectLst/>
              </a:rPr>
              <a:t>based on a subscription or based on resource consumption. </a:t>
            </a:r>
          </a:p>
          <a:p>
            <a:pPr>
              <a:defRPr/>
            </a:pPr>
            <a:r>
              <a:rPr lang="en-US" dirty="0" smtClean="0"/>
              <a:t>Many organizations now see cloud as an extension</a:t>
            </a:r>
            <a:r>
              <a:rPr lang="en-US" dirty="0" smtClean="0">
                <a:solidFill>
                  <a:srgbClr val="FF0000"/>
                </a:solidFill>
              </a:rPr>
              <a:t> </a:t>
            </a:r>
            <a:r>
              <a:rPr lang="en-US" dirty="0" smtClean="0"/>
              <a:t>of their IT resources procurement strategy. It may well become the predominant way in which organizations acquire and use computing technology in the future. Through cloud computing, even smaller companies can obtain required IT resources and can compete in ways</a:t>
            </a:r>
            <a:r>
              <a:rPr lang="en-US" dirty="0" smtClean="0">
                <a:solidFill>
                  <a:srgbClr val="FF0000"/>
                </a:solidFill>
              </a:rPr>
              <a:t> </a:t>
            </a:r>
            <a:r>
              <a:rPr lang="en-US" dirty="0" smtClean="0"/>
              <a:t>that were previously expensive and often cost-prohibitive.</a:t>
            </a:r>
          </a:p>
          <a:p>
            <a:pPr>
              <a:defRPr/>
            </a:pPr>
            <a:r>
              <a:rPr lang="en-US" dirty="0" smtClean="0"/>
              <a:t>The figure on the slide illustrates a generic cloud computing environment, wherein various types of cloud services are accessed by consumers from different client devices over different network types. The term </a:t>
            </a:r>
            <a:r>
              <a:rPr lang="en-US" dirty="0"/>
              <a:t>“cloud” originates </a:t>
            </a:r>
            <a:r>
              <a:rPr lang="en-US" dirty="0" smtClean="0"/>
              <a:t>from the cloud-like bubble that is commonly used in technical architecture diagrams to represent a system</a:t>
            </a:r>
            <a:r>
              <a:rPr lang="en-US" dirty="0" smtClean="0">
                <a:solidFill>
                  <a:srgbClr val="FF0000"/>
                </a:solidFill>
              </a:rPr>
              <a:t>,</a:t>
            </a:r>
            <a:r>
              <a:rPr lang="en-US" dirty="0" smtClean="0"/>
              <a:t> such as the Internet, a network, or a compute cluster. However, that is not the case in cloud computing. A computing infrastructure can be classified as a cloud only if it has some specific essential characteristics,</a:t>
            </a:r>
            <a:r>
              <a:rPr lang="en-US" dirty="0" smtClean="0">
                <a:solidFill>
                  <a:srgbClr val="FF0000"/>
                </a:solidFill>
              </a:rPr>
              <a:t> </a:t>
            </a:r>
            <a:r>
              <a:rPr lang="en-US" dirty="0" smtClean="0"/>
              <a:t>which are subsequently discussed</a:t>
            </a:r>
            <a:r>
              <a:rPr lang="en-US" dirty="0" smtClean="0">
                <a:solidFill>
                  <a:srgbClr val="FF0000"/>
                </a:solidFill>
              </a:rPr>
              <a:t>.</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dirty="0" smtClean="0"/>
              <a:t>In SP 800-145, NIST specifies that a cloud infrastructure should have the five essential characteristics listed below: </a:t>
            </a:r>
          </a:p>
          <a:p>
            <a:pPr marL="171450" indent="-171450">
              <a:buFont typeface="Arial" panose="020B0604020202020204" pitchFamily="34" charset="0"/>
              <a:buChar char="•"/>
            </a:pPr>
            <a:r>
              <a:rPr lang="en-US" dirty="0" smtClean="0"/>
              <a:t>On-demand self-service</a:t>
            </a:r>
          </a:p>
          <a:p>
            <a:pPr marL="171450" indent="-171450">
              <a:buFont typeface="Arial" panose="020B0604020202020204" pitchFamily="34" charset="0"/>
              <a:buChar char="•"/>
            </a:pPr>
            <a:r>
              <a:rPr lang="en-US" dirty="0" smtClean="0"/>
              <a:t>Broad network access</a:t>
            </a:r>
          </a:p>
          <a:p>
            <a:pPr marL="171450" indent="-171450">
              <a:buFont typeface="Arial" panose="020B0604020202020204" pitchFamily="34" charset="0"/>
              <a:buChar char="•"/>
            </a:pPr>
            <a:r>
              <a:rPr lang="en-US" dirty="0" smtClean="0"/>
              <a:t>Resource pooling</a:t>
            </a:r>
          </a:p>
          <a:p>
            <a:pPr marL="171450" indent="-171450">
              <a:buFont typeface="Arial" panose="020B0604020202020204" pitchFamily="34" charset="0"/>
              <a:buChar char="•"/>
            </a:pPr>
            <a:r>
              <a:rPr lang="en-US" dirty="0" smtClean="0"/>
              <a:t>Rapid elasticity</a:t>
            </a:r>
          </a:p>
          <a:p>
            <a:pPr marL="171450" indent="-171450">
              <a:buFont typeface="Arial" panose="020B0604020202020204" pitchFamily="34" charset="0"/>
              <a:buChar char="•"/>
            </a:pPr>
            <a:r>
              <a:rPr lang="en-US" dirty="0" smtClean="0"/>
              <a:t>Measured service</a:t>
            </a:r>
          </a:p>
          <a:p>
            <a:r>
              <a:rPr lang="en-US" i="1" dirty="0" smtClean="0"/>
              <a:t>Note: This course uses the following terminology: </a:t>
            </a:r>
          </a:p>
          <a:p>
            <a:pPr marL="171450" indent="-171450">
              <a:buFont typeface="Arial" panose="020B0604020202020204" pitchFamily="34" charset="0"/>
              <a:buChar char="•"/>
            </a:pPr>
            <a:r>
              <a:rPr lang="en-US" dirty="0" smtClean="0"/>
              <a:t>“</a:t>
            </a:r>
            <a:r>
              <a:rPr lang="en-US" i="1" dirty="0" smtClean="0"/>
              <a:t>Cloud service provider” or</a:t>
            </a:r>
            <a:r>
              <a:rPr lang="en-US" i="1" baseline="0" dirty="0" smtClean="0"/>
              <a:t> </a:t>
            </a:r>
            <a:r>
              <a:rPr lang="en-US" dirty="0" smtClean="0"/>
              <a:t>“</a:t>
            </a:r>
            <a:r>
              <a:rPr lang="en-US" i="1" dirty="0" smtClean="0"/>
              <a:t>cloud provider” or </a:t>
            </a:r>
            <a:r>
              <a:rPr lang="en-US" dirty="0" smtClean="0"/>
              <a:t>“</a:t>
            </a:r>
            <a:r>
              <a:rPr lang="en-US" i="1" dirty="0" smtClean="0"/>
              <a:t>service provider” or </a:t>
            </a:r>
            <a:r>
              <a:rPr lang="en-US" dirty="0" smtClean="0"/>
              <a:t>“</a:t>
            </a:r>
            <a:r>
              <a:rPr lang="en-US" i="1" dirty="0" smtClean="0"/>
              <a:t>provider” is an organization that provides cloud services. The provider may be an external provider or internal to the consumer organization, for example, the IT department.</a:t>
            </a:r>
          </a:p>
          <a:p>
            <a:pPr marL="171450" indent="-171450">
              <a:buFont typeface="Arial" panose="020B0604020202020204" pitchFamily="34" charset="0"/>
              <a:buChar char="•"/>
            </a:pPr>
            <a:r>
              <a:rPr lang="en-US" dirty="0" smtClean="0"/>
              <a:t>“</a:t>
            </a:r>
            <a:r>
              <a:rPr lang="en-US" i="1" dirty="0" smtClean="0"/>
              <a:t>Cloud consumer” or </a:t>
            </a:r>
            <a:r>
              <a:rPr lang="en-US" dirty="0" smtClean="0"/>
              <a:t>“</a:t>
            </a:r>
            <a:r>
              <a:rPr lang="en-US" i="1" dirty="0" smtClean="0"/>
              <a:t>consumer” is an individual or an organization that is a customer of a cloud. Also, a cloud itself may be a customer of another cloud.</a:t>
            </a:r>
          </a:p>
          <a:p>
            <a:pPr marL="171450" indent="-171450">
              <a:buFont typeface="Arial" panose="020B0604020202020204" pitchFamily="34" charset="0"/>
              <a:buChar char="•"/>
            </a:pPr>
            <a:r>
              <a:rPr lang="en-US" dirty="0" smtClean="0"/>
              <a:t>“</a:t>
            </a:r>
            <a:r>
              <a:rPr lang="en-US" i="1" dirty="0" smtClean="0"/>
              <a:t>Compute system” or </a:t>
            </a:r>
            <a:r>
              <a:rPr lang="en-US" dirty="0" smtClean="0"/>
              <a:t>“</a:t>
            </a:r>
            <a:r>
              <a:rPr lang="en-US" i="1" dirty="0" smtClean="0"/>
              <a:t>server” or </a:t>
            </a:r>
            <a:r>
              <a:rPr lang="en-US" dirty="0" smtClean="0"/>
              <a:t>“</a:t>
            </a:r>
            <a:r>
              <a:rPr lang="en-US" i="1" dirty="0" smtClean="0"/>
              <a:t>host” is a physical compute system that executes various platform and application software. </a:t>
            </a:r>
          </a:p>
          <a:p>
            <a:pPr marL="171450" indent="-171450">
              <a:buFont typeface="Arial" panose="020B0604020202020204" pitchFamily="34" charset="0"/>
              <a:buChar char="•"/>
            </a:pPr>
            <a:r>
              <a:rPr lang="en-US" dirty="0" smtClean="0"/>
              <a:t>“</a:t>
            </a:r>
            <a:r>
              <a:rPr lang="en-US" i="1" dirty="0" smtClean="0"/>
              <a:t>Cloud infrastructure” or </a:t>
            </a:r>
            <a:r>
              <a:rPr lang="en-US" dirty="0" smtClean="0"/>
              <a:t>“</a:t>
            </a:r>
            <a:r>
              <a:rPr lang="en-US" i="1" dirty="0" smtClean="0"/>
              <a:t>cloud” is the collection of hardware and software resources that are provided as services to consumers. It also includes the hardware and software to manage the cloud itself. The cloud infrastructure has five essential characteristics as specified by NIST.</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b="1" dirty="0" smtClean="0"/>
              <a:t>On-demand self-service: </a:t>
            </a:r>
            <a:r>
              <a:rPr lang="en-US" dirty="0" smtClean="0"/>
              <a:t>“</a:t>
            </a:r>
            <a:r>
              <a:rPr lang="en-US" dirty="0"/>
              <a:t>A </a:t>
            </a:r>
            <a:r>
              <a:rPr lang="en-US" dirty="0" smtClean="0"/>
              <a:t>consumer can unilaterally provision computing capabilities, such as server time or networked storage, as needed automatically without requiring human interaction with each service provider.” – NIST</a:t>
            </a:r>
          </a:p>
          <a:p>
            <a:r>
              <a:rPr lang="en-US" dirty="0" smtClean="0"/>
              <a:t>In cloud computing, the consumers have the ability to provision any IT resource that they require on demand from a cloud, at any time they want. Self-service means that the consumers themselves carry out all the activities required to provision the cloud resource. </a:t>
            </a:r>
          </a:p>
          <a:p>
            <a:r>
              <a:rPr lang="en-US" dirty="0" smtClean="0"/>
              <a:t>To enable on-demand self-service, a cloud provider makes available a simple and user-friendly self-service portal, which is a website that allows consumers to view and order cloud services. The cloud provider publishes a service catalog on the self-service portal. The service catalog lists items, such as service offerings, service prices, service functions, request processes, and so on. A potential consumer can use the self-service portal via a browser to view the cloud services listed in the service catalog. The consumer can then place a request for the required service(s) through the self-service portal. The request gets processed automatically without human intervention from the cloud provider’s side. On-demand self service enables the consumers to order cloud services in a simple and flexible manner. For example, if a consumer requires compute systems to host applications and databases, the resources can be quickly and easily provisioned from the cloud. This eliminates several time-consuming resource acquisition and configuration processes and also the dependency on internal IT. This considerably reduces the time needed to provision new or additional IT resources. The</a:t>
            </a:r>
            <a:r>
              <a:rPr lang="en-US" baseline="0" dirty="0" smtClean="0"/>
              <a:t> ‘</a:t>
            </a:r>
            <a:r>
              <a:rPr lang="en-US" dirty="0" smtClean="0"/>
              <a:t>Service and Orchestration Layers’ module covers self-service portal and service </a:t>
            </a:r>
            <a:r>
              <a:rPr lang="en-US" dirty="0"/>
              <a:t>catalog in detail.</a:t>
            </a:r>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58863" y="685800"/>
            <a:ext cx="4740275" cy="2667000"/>
          </a:xfrm>
        </p:spPr>
      </p:sp>
      <p:sp>
        <p:nvSpPr>
          <p:cNvPr id="3" name="Notes Placeholder 2"/>
          <p:cNvSpPr>
            <a:spLocks noGrp="1"/>
          </p:cNvSpPr>
          <p:nvPr>
            <p:ph type="body" idx="1"/>
          </p:nvPr>
        </p:nvSpPr>
        <p:spPr/>
        <p:txBody>
          <a:bodyPr/>
          <a:lstStyle/>
          <a:p>
            <a:r>
              <a:rPr lang="en-US" b="1" dirty="0" smtClean="0"/>
              <a:t>Broad network access: </a:t>
            </a:r>
            <a:r>
              <a:rPr lang="en-US" dirty="0" smtClean="0"/>
              <a:t>“Capabilities are available over the network and accessed through standard mechanisms that promote use by heterogeneous thin or thick client platforms (e.g.,</a:t>
            </a:r>
            <a:r>
              <a:rPr lang="en-US" dirty="0" smtClean="0">
                <a:solidFill>
                  <a:srgbClr val="FF0000"/>
                </a:solidFill>
              </a:rPr>
              <a:t> </a:t>
            </a:r>
            <a:r>
              <a:rPr lang="en-US" dirty="0" smtClean="0"/>
              <a:t>mobile phones, tablets, laptops, and workstations).” – NIST</a:t>
            </a:r>
          </a:p>
          <a:p>
            <a:r>
              <a:rPr lang="en-US" dirty="0" smtClean="0"/>
              <a:t>Consumers access cloud services on any client/end-point device </a:t>
            </a:r>
            <a:r>
              <a:rPr lang="en-US" dirty="0"/>
              <a:t>from </a:t>
            </a:r>
            <a:r>
              <a:rPr lang="en-US" dirty="0" smtClean="0"/>
              <a:t>anywhere </a:t>
            </a:r>
            <a:r>
              <a:rPr lang="en-US" dirty="0"/>
              <a:t>over </a:t>
            </a:r>
            <a:r>
              <a:rPr lang="en-US" dirty="0" smtClean="0"/>
              <a:t>a network, such as the Internet or an organization’s private network. For instance, a cloud application, such as a web-based document creator and editor that is</a:t>
            </a:r>
            <a:r>
              <a:rPr lang="en-US" dirty="0" smtClean="0">
                <a:solidFill>
                  <a:srgbClr val="FF0000"/>
                </a:solidFill>
              </a:rPr>
              <a:t> </a:t>
            </a:r>
            <a:r>
              <a:rPr lang="en-US" dirty="0" smtClean="0"/>
              <a:t>accessed and used at any time over the Internet. Users can access and edit documents from any Internet-connected device, eliminating the need to install the application or any specialized client software on the device. In cloud computing, network-accessible capabilities go beyond applications. </a:t>
            </a:r>
            <a:r>
              <a:rPr lang="en-US" dirty="0"/>
              <a:t>Cloud computing enables the consumers to access essentially any data center </a:t>
            </a:r>
            <a:r>
              <a:rPr lang="en-US" dirty="0" smtClean="0"/>
              <a:t>capability </a:t>
            </a:r>
            <a:r>
              <a:rPr lang="en-US" dirty="0"/>
              <a:t>from any place and on any device. Cloud solutions provide access to data, to compute systems, to storage, and to facilities such as data backup and </a:t>
            </a:r>
            <a:r>
              <a:rPr lang="en-US" dirty="0" smtClean="0"/>
              <a:t>recovery. Cloud</a:t>
            </a:r>
            <a:r>
              <a:rPr lang="en-US" dirty="0" smtClean="0">
                <a:solidFill>
                  <a:srgbClr val="FF0000"/>
                </a:solidFill>
              </a:rPr>
              <a:t> </a:t>
            </a:r>
            <a:r>
              <a:rPr lang="en-US" dirty="0" smtClean="0"/>
              <a:t>services are accessed over a network from a broad range of end-point devices, such as desktops, laptops, tablets, mobile phones, and thin clients. The devices may have heterogeneous underlying hardware and software platforms. </a:t>
            </a:r>
          </a:p>
          <a:p>
            <a:r>
              <a:rPr lang="en-US" dirty="0" smtClean="0"/>
              <a:t>Any network communication involves the use of the standard network specifications, the protocols, and the mechanisms that are detailed in the Open Systems Interconnection (OSI) conceptual model and the TCP/IP protocol suite. Each of the two networking models specifies a set of abstraction layers, wherein each layer is a set of network-related entities, functions, and protocols, and provides services to the layer above it. The top-most layer in each model is the Application Layer, which is the layer that applications interact with to exchange data with other applications over a network connection. </a:t>
            </a:r>
          </a:p>
          <a:p>
            <a:r>
              <a:rPr lang="en-US" dirty="0"/>
              <a:t>Applications typically use the Hypertext Transfer Protocol (HTTP) </a:t>
            </a:r>
            <a:r>
              <a:rPr lang="en-US" dirty="0" smtClean="0"/>
              <a:t>which is </a:t>
            </a:r>
            <a:r>
              <a:rPr lang="en-US" dirty="0"/>
              <a:t>an Application Layer protocol for data transmission </a:t>
            </a:r>
            <a:r>
              <a:rPr lang="en-US" dirty="0" smtClean="0"/>
              <a:t>to </a:t>
            </a:r>
            <a:r>
              <a:rPr lang="en-US" dirty="0"/>
              <a:t>exchange data and communicate with each other over a network. Different applications are developed in different programming languages, which may result in their inability to interpret the data of other applications and restrict their network communication with each other. Therefore, software developers use web services to enable applications to communicate with each other over a network</a:t>
            </a:r>
            <a:r>
              <a:rPr lang="en-US" dirty="0" smtClean="0"/>
              <a:t>.</a:t>
            </a:r>
          </a:p>
          <a:p>
            <a:pPr algn="r"/>
            <a:r>
              <a:rPr lang="en-US" dirty="0" smtClean="0"/>
              <a:t>(Cont'd)</a:t>
            </a:r>
            <a:endParaRPr lang="en-US" dirty="0"/>
          </a:p>
          <a:p>
            <a:endParaRPr lang="en-US" dirty="0" smtClean="0"/>
          </a:p>
          <a:p>
            <a:pPr algn="r"/>
            <a:endParaRPr lang="en-US" dirty="0" smtClean="0"/>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a:xfrm>
            <a:off x="457200" y="466344"/>
            <a:ext cx="5943600" cy="8375904"/>
          </a:xfrm>
        </p:spPr>
        <p:txBody>
          <a:bodyPr/>
          <a:lstStyle/>
          <a:p>
            <a:r>
              <a:rPr lang="en-US" dirty="0" smtClean="0"/>
              <a:t>The World Wide Web Consortium (W3C) defines a web service as “a software system designed to support interoperable machine-to-machine interaction over a network”. Web services are self-contained application components that enable applications to communicate using open protocols. Web services typically use Extensible Markup Language (XML) for formatting data. The data itself is transmitted using HTTP. Most programming languages support the use of XML and enable applications to interpret XML data. This allows different applications to communicate through a web service and eliminates the dependency on a specific programming language. Web services allow software systems to communicate and exchange data without the need to know each other’s internal structure. Web services do not have a user interface as they are used by applications through procedure calls. Web services are primarily based on either the Simple Object Access Protocol (SOAP) specification or the Representational State Transfer (REST) architectural style. A detailed discussion of all the network and web service models, the protocols, and the mechanisms is beyond the scope of this course. However, the ‘Service </a:t>
            </a:r>
            <a:r>
              <a:rPr lang="en-US" dirty="0"/>
              <a:t>and </a:t>
            </a:r>
            <a:r>
              <a:rPr lang="en-US" dirty="0" smtClean="0"/>
              <a:t>Orchestration Layers’ module </a:t>
            </a:r>
            <a:r>
              <a:rPr lang="en-US" dirty="0"/>
              <a:t>covers REST and SOAP in brief.</a:t>
            </a:r>
          </a:p>
        </p:txBody>
      </p:sp>
      <p:sp>
        <p:nvSpPr>
          <p:cNvPr id="4" name="Footer Placeholder 3"/>
          <p:cNvSpPr>
            <a:spLocks noGrp="1"/>
          </p:cNvSpPr>
          <p:nvPr>
            <p:ph type="ftr" sz="quarter" idx="10"/>
          </p:nvPr>
        </p:nvSpPr>
        <p:spPr>
          <a:xfrm>
            <a:off x="2209800" y="8984259"/>
            <a:ext cx="4210202" cy="159741"/>
          </a:xfrm>
          <a:prstGeom prst="rect">
            <a:avLst/>
          </a:prstGeom>
        </p:spPr>
        <p:txBody>
          <a:bodyPr/>
          <a:lstStyle/>
          <a:p>
            <a:pPr algn="r"/>
            <a:r>
              <a:rPr lang="en-US" dirty="0" smtClean="0"/>
              <a:t>Module: Introduction to Cloud Computing</a:t>
            </a:r>
            <a:endParaRPr lang="en-US" dirty="0"/>
          </a:p>
        </p:txBody>
      </p:sp>
    </p:spTree>
    <p:extLst>
      <p:ext uri="{BB962C8B-B14F-4D97-AF65-F5344CB8AC3E}">
        <p14:creationId xmlns:p14="http://schemas.microsoft.com/office/powerpoint/2010/main" val="16148772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emc.force.com/EducationSupport" TargetMode="External"/><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2.xml"/><Relationship Id="rId1" Type="http://schemas.openxmlformats.org/officeDocument/2006/relationships/tags" Target="../tags/tag19.xml"/><Relationship Id="rId4" Type="http://schemas.openxmlformats.org/officeDocument/2006/relationships/image" Target="../media/image1.jp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2.xml"/><Relationship Id="rId1" Type="http://schemas.openxmlformats.org/officeDocument/2006/relationships/tags" Target="../tags/tag20.xml"/><Relationship Id="rId4"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jp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2.xml"/><Relationship Id="rId1"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1.jp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sp>
        <p:nvSpPr>
          <p:cNvPr id="2" name="Title 1"/>
          <p:cNvSpPr>
            <a:spLocks noGrp="1"/>
          </p:cNvSpPr>
          <p:nvPr>
            <p:ph type="ctrTitle"/>
          </p:nvPr>
        </p:nvSpPr>
        <p:spPr>
          <a:xfrm>
            <a:off x="1028804" y="1809750"/>
            <a:ext cx="6743596" cy="1194689"/>
          </a:xfrm>
          <a:prstGeom prst="rect">
            <a:avLst/>
          </a:prstGeom>
        </p:spPr>
        <p:txBody>
          <a:bodyPr lIns="0" tIns="0" rIns="0" bIns="0" anchor="b" anchorCtr="0"/>
          <a:lstStyle>
            <a:lvl1pPr algn="ctr">
              <a:lnSpc>
                <a:spcPct val="90000"/>
              </a:lnSpc>
              <a:defRPr sz="2800">
                <a:solidFill>
                  <a:schemeClr val="tx2"/>
                </a:solidFill>
                <a:latin typeface="+mn-lt"/>
              </a:defRPr>
            </a:lvl1pPr>
          </a:lstStyle>
          <a:p>
            <a:r>
              <a:rPr lang="en-US" smtClean="0"/>
              <a:t>Click to edit Master title style</a:t>
            </a:r>
            <a:endParaRPr lang="en-US" dirty="0"/>
          </a:p>
        </p:txBody>
      </p:sp>
      <p:sp>
        <p:nvSpPr>
          <p:cNvPr id="3" name="Subtitle 2"/>
          <p:cNvSpPr>
            <a:spLocks noGrp="1"/>
          </p:cNvSpPr>
          <p:nvPr>
            <p:ph type="subTitle" idx="1"/>
          </p:nvPr>
        </p:nvSpPr>
        <p:spPr>
          <a:xfrm>
            <a:off x="1028805" y="3105150"/>
            <a:ext cx="6743595" cy="816769"/>
          </a:xfrm>
          <a:prstGeom prst="rect">
            <a:avLst/>
          </a:prstGeom>
        </p:spPr>
        <p:txBody>
          <a:bodyPr lIns="0" tIns="0" rIns="0" bIns="0"/>
          <a:lstStyle>
            <a:lvl1pPr marL="0" indent="0" algn="ctr">
              <a:buNone/>
              <a:defRPr sz="240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0" name="Text Box 78"/>
          <p:cNvSpPr txBox="1">
            <a:spLocks noChangeArrowheads="1"/>
          </p:cNvSpPr>
          <p:nvPr userDrawn="1"/>
        </p:nvSpPr>
        <p:spPr bwMode="auto">
          <a:xfrm>
            <a:off x="5257800" y="4933950"/>
            <a:ext cx="2114550" cy="153988"/>
          </a:xfrm>
          <a:prstGeom prst="rect">
            <a:avLst/>
          </a:prstGeom>
          <a:noFill/>
          <a:ln w="9525">
            <a:noFill/>
            <a:miter lim="800000"/>
            <a:headEnd/>
            <a:tailEnd/>
          </a:ln>
        </p:spPr>
        <p:txBody>
          <a:bodyPr lIns="0" tIns="0" rIns="0" bIns="0">
            <a:spAutoFit/>
          </a:bodyPr>
          <a:lstStyle/>
          <a:p>
            <a:pPr algn="r">
              <a:spcBef>
                <a:spcPts val="600"/>
              </a:spcBef>
            </a:pPr>
            <a:r>
              <a:rPr lang="en-US" sz="1000" dirty="0">
                <a:solidFill>
                  <a:srgbClr val="10100F"/>
                </a:solidFill>
                <a:latin typeface="Calibri" pitchFamily="34" charset="0"/>
              </a:rPr>
              <a:t>Support Contact: </a:t>
            </a:r>
            <a:r>
              <a:rPr lang="en-US" sz="1000" dirty="0">
                <a:latin typeface="Calibri" pitchFamily="34" charset="0"/>
                <a:hlinkClick r:id="rId3"/>
              </a:rPr>
              <a:t>Education Services</a:t>
            </a:r>
            <a:endParaRPr lang="en-US" sz="1000" dirty="0">
              <a:latin typeface="Calibri" pitchFamily="34" charset="0"/>
            </a:endParaRPr>
          </a:p>
        </p:txBody>
      </p:sp>
      <p:pic>
        <p:nvPicPr>
          <p:cNvPr id="4" name="Picture 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686675" y="4086561"/>
            <a:ext cx="923925" cy="1080641"/>
          </a:xfrm>
          <a:prstGeom prst="rect">
            <a:avLst/>
          </a:prstGeom>
        </p:spPr>
      </p:pic>
    </p:spTree>
    <p:custDataLst>
      <p:tags r:id="rId1"/>
    </p:custDataLst>
    <p:extLst>
      <p:ext uri="{BB962C8B-B14F-4D97-AF65-F5344CB8AC3E}">
        <p14:creationId xmlns:p14="http://schemas.microsoft.com/office/powerpoint/2010/main" val="1201801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ubtitle, and Content with graphic area at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1295399"/>
            <a:ext cx="6096000" cy="3124200"/>
          </a:xfrm>
          <a:prstGeom prst="rect">
            <a:avLst/>
          </a:prstGeom>
        </p:spPr>
        <p:txBody>
          <a:bodyPr vert="horz" lIns="0" tIns="0" rIns="0" bIns="0"/>
          <a:lstStyle>
            <a:lvl1pPr marL="228600" indent="-228600">
              <a:spcBef>
                <a:spcPts val="1200"/>
              </a:spcBef>
              <a:buClr>
                <a:schemeClr val="tx2"/>
              </a:buClr>
              <a:defRPr sz="18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1295400"/>
            <a:ext cx="2133600" cy="3124200"/>
          </a:xfrm>
          <a:prstGeom prst="rect">
            <a:avLst/>
          </a:prstGeom>
        </p:spPr>
        <p:txBody>
          <a:bodyPr/>
          <a:lstStyle>
            <a:lvl1pPr marL="0" indent="0">
              <a:buNone/>
              <a:defRPr sz="18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7"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Introduction to Cloud Computing</a:t>
            </a:r>
            <a:endParaRPr lang="en-US" dirty="0"/>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785359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2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Introduction to Cloud Computing</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1418247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 column lef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defTabSz="457200" rtl="0" eaLnBrk="1" latinLnBrk="0" hangingPunct="1">
              <a:lnSpc>
                <a:spcPct val="90000"/>
              </a:lnSpc>
              <a:spcBef>
                <a:spcPct val="0"/>
              </a:spcBef>
              <a:buNone/>
              <a:defRPr lang="en-US" sz="2800" kern="1200" dirty="0">
                <a:solidFill>
                  <a:schemeClr val="tx2"/>
                </a:solidFill>
                <a:latin typeface="+mj-lt"/>
                <a:ea typeface="+mj-ea"/>
                <a:cs typeface="+mj-cs"/>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Introduction to Cloud Computing</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4057688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 column righ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smtClean="0"/>
              <a:t>Click to edit Master title style</a:t>
            </a:r>
            <a:endParaRPr lang="en-US" dirty="0"/>
          </a:p>
        </p:txBody>
      </p:sp>
      <p:sp>
        <p:nvSpPr>
          <p:cNvPr id="4" name="Content Placeholder 4"/>
          <p:cNvSpPr>
            <a:spLocks noGrp="1"/>
          </p:cNvSpPr>
          <p:nvPr>
            <p:ph sz="quarter" idx="11"/>
          </p:nvPr>
        </p:nvSpPr>
        <p:spPr>
          <a:xfrm>
            <a:off x="4800600" y="990600"/>
            <a:ext cx="4038600" cy="3429000"/>
          </a:xfrm>
          <a:prstGeom prst="rect">
            <a:avLst/>
          </a:prstGeom>
        </p:spPr>
        <p:txBody>
          <a:bodyPr vert="horz" lIns="0" tIns="0" rIns="0" bIns="0"/>
          <a:lstStyle>
            <a:lvl1pPr marL="228600" indent="-228600">
              <a:spcBef>
                <a:spcPts val="1200"/>
              </a:spcBef>
              <a:buClr>
                <a:schemeClr val="tx2"/>
              </a:buClr>
              <a:defRPr sz="2000">
                <a:solidFill>
                  <a:schemeClr val="tx1"/>
                </a:solidFill>
                <a:latin typeface="+mn-lt"/>
              </a:defRPr>
            </a:lvl1pPr>
            <a:lvl2pPr>
              <a:spcBef>
                <a:spcPts val="300"/>
              </a:spcBef>
              <a:buClr>
                <a:schemeClr val="tx2"/>
              </a:buClr>
              <a:defRPr sz="1800">
                <a:solidFill>
                  <a:schemeClr val="tx1"/>
                </a:solidFill>
                <a:latin typeface="+mn-lt"/>
              </a:defRPr>
            </a:lvl2pPr>
            <a:lvl3pPr marL="1084263" indent="-169863">
              <a:spcBef>
                <a:spcPts val="300"/>
              </a:spcBef>
              <a:buClr>
                <a:schemeClr val="tx2"/>
              </a:buClr>
              <a:defRPr sz="1600">
                <a:solidFill>
                  <a:schemeClr val="tx1"/>
                </a:solidFill>
                <a:latin typeface="+mn-lt"/>
              </a:defRPr>
            </a:lvl3pPr>
            <a:lvl4pPr marL="1430338" indent="-168275">
              <a:spcBef>
                <a:spcPts val="300"/>
              </a:spcBef>
              <a:buClr>
                <a:schemeClr val="tx2"/>
              </a:buClr>
              <a:defRPr sz="1400">
                <a:solidFill>
                  <a:schemeClr val="tx1"/>
                </a:solidFill>
                <a:latin typeface="+mn-lt"/>
              </a:defRPr>
            </a:lvl4pPr>
            <a:lvl5pPr marL="1770063" indent="-169863">
              <a:spcBef>
                <a:spcPts val="300"/>
              </a:spcBef>
              <a:buClr>
                <a:schemeClr val="tx2"/>
              </a:buClr>
              <a:buFont typeface="Arial"/>
              <a:buChar char="•"/>
              <a:defRPr sz="12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Introduction to Cloud Computing</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625608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lumns with subtitles">
    <p:spTree>
      <p:nvGrpSpPr>
        <p:cNvPr id="1" name=""/>
        <p:cNvGrpSpPr/>
        <p:nvPr/>
      </p:nvGrpSpPr>
      <p:grpSpPr>
        <a:xfrm>
          <a:off x="0" y="0"/>
          <a:ext cx="0" cy="0"/>
          <a:chOff x="0" y="0"/>
          <a:chExt cx="0" cy="0"/>
        </a:xfrm>
      </p:grpSpPr>
      <p:sp>
        <p:nvSpPr>
          <p:cNvPr id="2" name="Title 1"/>
          <p:cNvSpPr>
            <a:spLocks noGrp="1"/>
          </p:cNvSpPr>
          <p:nvPr>
            <p:ph type="ctrTitle"/>
          </p:nvPr>
        </p:nvSpPr>
        <p:spPr>
          <a:xfrm>
            <a:off x="374338"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hasCustomPrompt="1"/>
          </p:nvPr>
        </p:nvSpPr>
        <p:spPr>
          <a:xfrm>
            <a:off x="374338"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chemeClr val="tx1"/>
                </a:solidFill>
              </a:defRPr>
            </a:lvl2pPr>
            <a:lvl3pPr marL="515938" indent="-168275">
              <a:spcBef>
                <a:spcPts val="300"/>
              </a:spcBef>
              <a:buClr>
                <a:schemeClr val="tx2"/>
              </a:buClr>
              <a:buFont typeface="Lucida Grande"/>
              <a:buChar char="­"/>
              <a:defRPr sz="1400">
                <a:solidFill>
                  <a:schemeClr val="tx1"/>
                </a:solidFill>
              </a:defRPr>
            </a:lvl3pPr>
            <a:lvl4pPr marL="855663" indent="-169863">
              <a:spcBef>
                <a:spcPts val="300"/>
              </a:spcBef>
              <a:buClr>
                <a:schemeClr val="tx2"/>
              </a:buClr>
              <a:buFont typeface="Arial"/>
              <a:buChar char="•"/>
              <a:defRPr sz="1200">
                <a:solidFill>
                  <a:schemeClr val="tx1"/>
                </a:solidFill>
              </a:defRPr>
            </a:lvl4pPr>
            <a:lvl5pPr marL="1201738" indent="-168275">
              <a:spcBef>
                <a:spcPts val="300"/>
              </a:spcBef>
              <a:buClr>
                <a:schemeClr val="tx2"/>
              </a:buClr>
              <a:buFont typeface="Arial"/>
              <a:buChar char="–"/>
              <a:defRPr sz="1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4"/>
          <p:cNvSpPr>
            <a:spLocks noGrp="1"/>
          </p:cNvSpPr>
          <p:nvPr>
            <p:ph sz="quarter" idx="11" hasCustomPrompt="1"/>
          </p:nvPr>
        </p:nvSpPr>
        <p:spPr>
          <a:xfrm>
            <a:off x="4809067" y="1011766"/>
            <a:ext cx="4038600" cy="3407833"/>
          </a:xfrm>
          <a:prstGeom prst="rect">
            <a:avLst/>
          </a:prstGeom>
        </p:spPr>
        <p:txBody>
          <a:bodyPr vert="horz" lIns="0" tIns="0" rIns="0" bIns="0"/>
          <a:lstStyle>
            <a:lvl1pPr marL="0" indent="0">
              <a:spcBef>
                <a:spcPts val="1200"/>
              </a:spcBef>
              <a:buClr>
                <a:schemeClr val="tx2"/>
              </a:buClr>
              <a:buNone/>
              <a:defRPr sz="2000">
                <a:solidFill>
                  <a:schemeClr val="tx2"/>
                </a:solidFill>
              </a:defRPr>
            </a:lvl1pPr>
            <a:lvl2pPr marL="169863" indent="-169863">
              <a:spcBef>
                <a:spcPts val="1200"/>
              </a:spcBef>
              <a:buClr>
                <a:schemeClr val="tx2"/>
              </a:buClr>
              <a:buFont typeface="Arial"/>
              <a:buChar char="•"/>
              <a:defRPr sz="1800">
                <a:solidFill>
                  <a:schemeClr val="tx1"/>
                </a:solidFill>
              </a:defRPr>
            </a:lvl2pPr>
            <a:lvl3pPr marL="515938" indent="-168275">
              <a:spcBef>
                <a:spcPts val="300"/>
              </a:spcBef>
              <a:buClr>
                <a:schemeClr val="tx2"/>
              </a:buClr>
              <a:buFont typeface="Lucida Grande"/>
              <a:buChar char="­"/>
              <a:defRPr sz="1400">
                <a:solidFill>
                  <a:schemeClr val="tx1"/>
                </a:solidFill>
              </a:defRPr>
            </a:lvl3pPr>
            <a:lvl4pPr marL="855663" indent="-169863">
              <a:spcBef>
                <a:spcPts val="300"/>
              </a:spcBef>
              <a:buClr>
                <a:schemeClr val="tx2"/>
              </a:buClr>
              <a:buFont typeface="Arial"/>
              <a:buChar char="•"/>
              <a:defRPr sz="1200">
                <a:solidFill>
                  <a:schemeClr val="tx1"/>
                </a:solidFill>
              </a:defRPr>
            </a:lvl4pPr>
            <a:lvl5pPr marL="1201738" indent="-168275">
              <a:spcBef>
                <a:spcPts val="300"/>
              </a:spcBef>
              <a:buClr>
                <a:schemeClr val="tx2"/>
              </a:buClr>
              <a:buFont typeface="Arial"/>
              <a:buChar char="–"/>
              <a:defRPr sz="1000">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Introduction to Cloud Computing</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4624580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left blank">
    <p:spTree>
      <p:nvGrpSpPr>
        <p:cNvPr id="1" name=""/>
        <p:cNvGrpSpPr/>
        <p:nvPr/>
      </p:nvGrpSpPr>
      <p:grpSpPr>
        <a:xfrm>
          <a:off x="0" y="0"/>
          <a:ext cx="0" cy="0"/>
          <a:chOff x="0" y="0"/>
          <a:chExt cx="0" cy="0"/>
        </a:xfrm>
      </p:grpSpPr>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Introduction to Cloud Computing</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4" name="TextBox 3"/>
          <p:cNvSpPr txBox="1"/>
          <p:nvPr userDrawn="1"/>
        </p:nvSpPr>
        <p:spPr>
          <a:xfrm>
            <a:off x="381000" y="2126218"/>
            <a:ext cx="8458200" cy="369332"/>
          </a:xfrm>
          <a:prstGeom prst="rect">
            <a:avLst/>
          </a:prstGeom>
          <a:noFill/>
        </p:spPr>
        <p:txBody>
          <a:bodyPr wrap="square" rtlCol="0">
            <a:spAutoFit/>
          </a:bodyPr>
          <a:lstStyle/>
          <a:p>
            <a:pPr algn="ctr"/>
            <a:r>
              <a:rPr lang="en-US" sz="1800" dirty="0" smtClean="0">
                <a:solidFill>
                  <a:schemeClr val="tx1"/>
                </a:solidFill>
              </a:rPr>
              <a:t>This slide intentionally left blank.</a:t>
            </a:r>
          </a:p>
        </p:txBody>
      </p:sp>
    </p:spTree>
    <p:custDataLst>
      <p:tags r:id="rId1"/>
    </p:custDataLst>
    <p:extLst>
      <p:ext uri="{BB962C8B-B14F-4D97-AF65-F5344CB8AC3E}">
        <p14:creationId xmlns:p14="http://schemas.microsoft.com/office/powerpoint/2010/main" val="241993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3" name="Picture 2" descr="EMC logo white_300dpi.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2102997" y="1657351"/>
            <a:ext cx="4899905" cy="1581470"/>
          </a:xfrm>
          <a:prstGeom prst="rect">
            <a:avLst/>
          </a:prstGeom>
        </p:spPr>
      </p:pic>
    </p:spTree>
    <p:custDataLst>
      <p:tags r:id="rId1"/>
    </p:custDataLst>
    <p:extLst>
      <p:ext uri="{BB962C8B-B14F-4D97-AF65-F5344CB8AC3E}">
        <p14:creationId xmlns:p14="http://schemas.microsoft.com/office/powerpoint/2010/main" val="903876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661782"/>
            <a:ext cx="7475220" cy="2194560"/>
          </a:xfrm>
        </p:spPr>
        <p:txBody>
          <a:bodyPr anchor="b">
            <a:normAutofit/>
          </a:bodyPr>
          <a:lstStyle>
            <a:lvl1pPr algn="ctr">
              <a:lnSpc>
                <a:spcPct val="85000"/>
              </a:lnSpc>
              <a:defRPr sz="54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282148" y="2902226"/>
            <a:ext cx="6575895" cy="1041124"/>
          </a:xfrm>
        </p:spPr>
        <p:txBody>
          <a:bodyPr>
            <a:normAutofit/>
          </a:bodyPr>
          <a:lstStyle>
            <a:lvl1pPr marL="0" indent="0" algn="ctr">
              <a:buNone/>
              <a:defRPr sz="1650">
                <a:solidFill>
                  <a:srgbClr val="FFFFFF"/>
                </a:solidFill>
              </a:defRPr>
            </a:lvl1pPr>
            <a:lvl2pPr marL="342900" indent="0" algn="ctr">
              <a:buNone/>
              <a:defRPr sz="1650"/>
            </a:lvl2pPr>
            <a:lvl3pPr marL="685800" indent="0" algn="ctr">
              <a:buNone/>
              <a:defRPr sz="165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7/25/2023</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483995" y="280035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840961"/>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372801601"/>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880181"/>
            <a:ext cx="7475220" cy="2194560"/>
          </a:xfrm>
        </p:spPr>
        <p:txBody>
          <a:bodyPr anchor="b">
            <a:noAutofit/>
          </a:bodyPr>
          <a:lstStyle>
            <a:lvl1pPr algn="ctr">
              <a:lnSpc>
                <a:spcPct val="85000"/>
              </a:lnSpc>
              <a:defRPr sz="54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282446" y="3115890"/>
            <a:ext cx="6576822" cy="1022855"/>
          </a:xfrm>
        </p:spPr>
        <p:txBody>
          <a:bodyPr anchor="t">
            <a:normAutofit/>
          </a:bodyPr>
          <a:lstStyle>
            <a:lvl1pPr marL="0" indent="0" algn="ctr">
              <a:buNone/>
              <a:defRPr sz="165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485900" y="3015306"/>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9547351"/>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Introduction to Cloud Computing</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913783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57250" y="1543049"/>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709" y="1543050"/>
            <a:ext cx="3566160" cy="30175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7/25/2023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83094312"/>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57250" y="1501133"/>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857250" y="204111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1880" y="1499274"/>
            <a:ext cx="3566160" cy="58293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701880" y="2039492"/>
            <a:ext cx="3566160" cy="25374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7/25/2023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20818643"/>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7/25/2023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30545454"/>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7/25/2023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317510895"/>
      </p:ext>
    </p:extLst>
  </p:cSld>
  <p:clrMapOvr>
    <a:masterClrMapping/>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4389119" y="822960"/>
            <a:ext cx="3909060" cy="349758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7250" y="2125980"/>
            <a:ext cx="2948940" cy="226314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68188943"/>
      </p:ext>
    </p:extLst>
  </p:cSld>
  <p:clrMapOvr>
    <a:masterClrMapping/>
  </p:clrMapOvr>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822960"/>
            <a:ext cx="2948940" cy="130302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059936" y="802385"/>
            <a:ext cx="4574286" cy="3600450"/>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857250" y="2125980"/>
            <a:ext cx="2948940" cy="2160270"/>
          </a:xfrm>
        </p:spPr>
        <p:txBody>
          <a:bodyPr>
            <a:normAutofit/>
          </a:bodyPr>
          <a:lstStyle>
            <a:lvl1pPr marL="0" indent="0">
              <a:lnSpc>
                <a:spcPct val="100000"/>
              </a:lnSpc>
              <a:spcBef>
                <a:spcPts val="75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7/25/2023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8494965"/>
      </p:ext>
    </p:extLst>
  </p:cSld>
  <p:clrMapOvr>
    <a:masterClrMapping/>
  </p:clrMapOvr>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92434940"/>
      </p:ext>
    </p:extLst>
  </p:cSld>
  <p:clrMapOvr>
    <a:masterClrMapping/>
  </p:clrMapOvr>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71500"/>
            <a:ext cx="1743075" cy="40576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57250" y="571500"/>
            <a:ext cx="5572125" cy="40576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7/25/2023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99778144"/>
      </p:ext>
    </p:extLst>
  </p:cSld>
  <p:clrMapOvr>
    <a:masterClrMapping/>
  </p:clrMapOvr>
  <p:hf hdr="0" dt="0"/>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Module Objectives and Summary">
    <p:bg>
      <p:bgPr>
        <a:blipFill dpi="0" rotWithShape="1">
          <a:blip r:embed="rId3">
            <a:lum/>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1" y="514350"/>
            <a:ext cx="8077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533400" y="1123950"/>
            <a:ext cx="8077200" cy="29718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Introduction to Cloud Computing</a:t>
            </a:r>
            <a:endParaRPr lang="en-US"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93170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Lesson Topics and Summary">
    <p:bg>
      <p:bgPr>
        <a:blipFill dpi="0" rotWithShape="1">
          <a:blip r:embed="rId3">
            <a:grayscl/>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1" y="514350"/>
            <a:ext cx="8077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533400" y="1123950"/>
            <a:ext cx="8077200" cy="29718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Introduction to Cloud Computing</a:t>
            </a:r>
            <a:endParaRPr lang="en-US"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1651520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odule Objectives and Summary">
    <p:bg>
      <p:bgPr>
        <a:blipFill dpi="0" rotWithShape="1">
          <a:blip r:embed="rId3">
            <a:lum/>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1" y="514350"/>
            <a:ext cx="8077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533400" y="1123950"/>
            <a:ext cx="8077200" cy="29718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Introduction to Cloud Computing</a:t>
            </a:r>
            <a:endParaRPr lang="en-US"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2523292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990600"/>
            <a:ext cx="8458200" cy="34290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Introduction to Cloud Computing</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9536427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sson Topics and Summary">
    <p:bg>
      <p:bgPr>
        <a:blipFill dpi="0" rotWithShape="1">
          <a:blip r:embed="rId3">
            <a:grayscl/>
          </a:blip>
          <a:srcRect/>
          <a:stretch>
            <a:fillRect b="-2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33401" y="514350"/>
            <a:ext cx="8077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533400" y="1123950"/>
            <a:ext cx="8077200" cy="29718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Introduction to Cloud Computing</a:t>
            </a:r>
            <a:endParaRPr lang="en-US" dirty="0"/>
          </a:p>
        </p:txBody>
      </p:sp>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28951363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Introduction to Cloud Computing</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1466215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subtitle only">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smtClean="0"/>
              <a:t>Click to edit Master title style</a:t>
            </a:r>
            <a:endParaRPr lang="en-US" dirty="0"/>
          </a:p>
        </p:txBody>
      </p:sp>
      <p:sp>
        <p:nvSpPr>
          <p:cNvPr id="3"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6"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Introduction to Cloud Computing</a:t>
            </a:r>
            <a:endParaRPr lang="en-US" dirty="0"/>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3835493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0"/>
            <a:ext cx="8458200" cy="457200"/>
          </a:xfrm>
          <a:prstGeom prst="rect">
            <a:avLst/>
          </a:prstGeom>
        </p:spPr>
        <p:txBody>
          <a:bodyPr lIns="0" tIns="0" rIns="0" bIns="0" anchor="t" anchorCtr="0"/>
          <a:lstStyle>
            <a:lvl1pPr algn="l">
              <a:lnSpc>
                <a:spcPct val="90000"/>
              </a:lnSpc>
              <a:defRPr sz="2800">
                <a:solidFill>
                  <a:schemeClr val="tx2"/>
                </a:solidFill>
                <a:latin typeface="+mj-lt"/>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379413" y="1295400"/>
            <a:ext cx="8458200" cy="3124200"/>
          </a:xfrm>
          <a:prstGeom prst="rect">
            <a:avLst/>
          </a:prstGeom>
        </p:spPr>
        <p:txBody>
          <a:bodyPr vert="horz" lIns="0" tIns="0" rIns="0" bIns="0"/>
          <a:lstStyle>
            <a:lvl1pPr marL="228600" indent="-228600">
              <a:spcBef>
                <a:spcPts val="1200"/>
              </a:spcBef>
              <a:buClr>
                <a:schemeClr val="tx2"/>
              </a:buClr>
              <a:defRPr sz="2000">
                <a:solidFill>
                  <a:schemeClr val="tx1"/>
                </a:solidFill>
              </a:defRPr>
            </a:lvl1pPr>
            <a:lvl2pPr>
              <a:spcBef>
                <a:spcPts val="300"/>
              </a:spcBef>
              <a:buClr>
                <a:schemeClr val="tx2"/>
              </a:buClr>
              <a:defRPr sz="1800">
                <a:solidFill>
                  <a:schemeClr val="tx1"/>
                </a:solidFill>
              </a:defRPr>
            </a:lvl2pPr>
            <a:lvl3pPr marL="1084263" indent="-169863">
              <a:spcBef>
                <a:spcPts val="300"/>
              </a:spcBef>
              <a:buClr>
                <a:schemeClr val="tx2"/>
              </a:buClr>
              <a:defRPr sz="1600">
                <a:solidFill>
                  <a:schemeClr val="tx1"/>
                </a:solidFill>
              </a:defRPr>
            </a:lvl3pPr>
            <a:lvl4pPr marL="1430338" indent="-168275">
              <a:spcBef>
                <a:spcPts val="300"/>
              </a:spcBef>
              <a:buClr>
                <a:schemeClr val="tx2"/>
              </a:buClr>
              <a:defRPr sz="1400">
                <a:solidFill>
                  <a:schemeClr val="tx1"/>
                </a:solidFill>
              </a:defRPr>
            </a:lvl4pPr>
            <a:lvl5pPr marL="1770063" indent="-169863">
              <a:spcBef>
                <a:spcPts val="300"/>
              </a:spcBef>
              <a:buClr>
                <a:schemeClr val="tx2"/>
              </a:buClr>
              <a:buFont typeface="Arial"/>
              <a:buChar char="•"/>
              <a:defRPr sz="1200">
                <a:solidFill>
                  <a:schemeClr val="tx1"/>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ubtitle 2"/>
          <p:cNvSpPr>
            <a:spLocks noGrp="1"/>
          </p:cNvSpPr>
          <p:nvPr>
            <p:ph type="subTitle" idx="1"/>
          </p:nvPr>
        </p:nvSpPr>
        <p:spPr>
          <a:xfrm>
            <a:off x="379413" y="703000"/>
            <a:ext cx="8449733" cy="302417"/>
          </a:xfrm>
          <a:prstGeom prst="rect">
            <a:avLst/>
          </a:prstGeom>
        </p:spPr>
        <p:txBody>
          <a:bodyPr lIns="0" tIns="0" rIns="0" bIns="0"/>
          <a:lstStyle>
            <a:lvl1pPr marL="0" indent="0" algn="l">
              <a:buNone/>
              <a:defRPr sz="2000">
                <a:solidFill>
                  <a:schemeClr val="tx1"/>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9"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Introduction to Cloud Computing</a:t>
            </a:r>
            <a:endParaRPr lang="en-US" dirty="0"/>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4164140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p:cNvSpPr>
            <a:spLocks noGrp="1"/>
          </p:cNvSpPr>
          <p:nvPr>
            <p:ph type="ctrTitle"/>
          </p:nvPr>
        </p:nvSpPr>
        <p:spPr>
          <a:xfrm>
            <a:off x="379413"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Introduction to Cloud Computing</a:t>
            </a:r>
            <a:endParaRPr lang="en-US" dirty="0"/>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
        <p:nvSpPr>
          <p:cNvPr id="6" name="Table Placeholder 5"/>
          <p:cNvSpPr>
            <a:spLocks noGrp="1"/>
          </p:cNvSpPr>
          <p:nvPr>
            <p:ph type="tbl" sz="quarter" idx="12" hasCustomPrompt="1"/>
          </p:nvPr>
        </p:nvSpPr>
        <p:spPr>
          <a:xfrm>
            <a:off x="381000" y="819150"/>
            <a:ext cx="8458200" cy="3538648"/>
          </a:xfrm>
          <a:prstGeom prst="rect">
            <a:avLst/>
          </a:prstGeom>
        </p:spPr>
        <p:txBody>
          <a:bodyPr anchor="ctr">
            <a:normAutofit/>
          </a:bodyPr>
          <a:lstStyle>
            <a:lvl1pPr>
              <a:buNone/>
              <a:defRPr sz="1600" baseline="0"/>
            </a:lvl1pPr>
          </a:lstStyle>
          <a:p>
            <a:pPr lvl="0"/>
            <a:r>
              <a:rPr lang="en-US" noProof="0" dirty="0" smtClean="0"/>
              <a:t> Click icon to add table</a:t>
            </a:r>
          </a:p>
          <a:p>
            <a:pPr lvl="0"/>
            <a:endParaRPr lang="en-US" noProof="0" dirty="0"/>
          </a:p>
        </p:txBody>
      </p:sp>
    </p:spTree>
    <p:custDataLst>
      <p:tags r:id="rId1"/>
    </p:custDataLst>
    <p:extLst>
      <p:ext uri="{BB962C8B-B14F-4D97-AF65-F5344CB8AC3E}">
        <p14:creationId xmlns:p14="http://schemas.microsoft.com/office/powerpoint/2010/main" val="539508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Content, graphic area on left">
    <p:spTree>
      <p:nvGrpSpPr>
        <p:cNvPr id="1" name=""/>
        <p:cNvGrpSpPr/>
        <p:nvPr/>
      </p:nvGrpSpPr>
      <p:grpSpPr>
        <a:xfrm>
          <a:off x="0" y="0"/>
          <a:ext cx="0" cy="0"/>
          <a:chOff x="0" y="0"/>
          <a:chExt cx="0" cy="0"/>
        </a:xfrm>
      </p:grpSpPr>
      <p:sp>
        <p:nvSpPr>
          <p:cNvPr id="2" name="Title 1"/>
          <p:cNvSpPr>
            <a:spLocks noGrp="1"/>
          </p:cNvSpPr>
          <p:nvPr>
            <p:ph type="ctrTitle"/>
          </p:nvPr>
        </p:nvSpPr>
        <p:spPr>
          <a:xfrm>
            <a:off x="391794" y="228601"/>
            <a:ext cx="8458200" cy="457200"/>
          </a:xfrm>
          <a:prstGeom prst="rect">
            <a:avLst/>
          </a:prstGeom>
        </p:spPr>
        <p:txBody>
          <a:bodyPr lIns="0" tIns="0" rIns="0" bIns="0" anchor="t" anchorCtr="0"/>
          <a:lstStyle>
            <a:lvl1pPr algn="l">
              <a:lnSpc>
                <a:spcPct val="90000"/>
              </a:lnSpc>
              <a:defRPr sz="2800">
                <a:solidFill>
                  <a:schemeClr val="tx2"/>
                </a:solidFill>
              </a:defRPr>
            </a:lvl1pPr>
          </a:lstStyle>
          <a:p>
            <a:r>
              <a:rPr lang="en-US" smtClean="0"/>
              <a:t>Click to edit Master title style</a:t>
            </a:r>
            <a:endParaRPr lang="en-US" dirty="0"/>
          </a:p>
        </p:txBody>
      </p:sp>
      <p:sp>
        <p:nvSpPr>
          <p:cNvPr id="5" name="Content Placeholder 4"/>
          <p:cNvSpPr>
            <a:spLocks noGrp="1"/>
          </p:cNvSpPr>
          <p:nvPr>
            <p:ph sz="quarter" idx="10"/>
          </p:nvPr>
        </p:nvSpPr>
        <p:spPr>
          <a:xfrm>
            <a:off x="2743200" y="990599"/>
            <a:ext cx="6096000" cy="3429000"/>
          </a:xfrm>
          <a:prstGeom prst="rect">
            <a:avLst/>
          </a:prstGeom>
        </p:spPr>
        <p:txBody>
          <a:bodyPr vert="horz" lIns="0" tIns="0" rIns="0" bIns="0"/>
          <a:lstStyle>
            <a:lvl1pPr marL="228600" indent="-228600">
              <a:spcBef>
                <a:spcPts val="1200"/>
              </a:spcBef>
              <a:buClr>
                <a:schemeClr val="tx2"/>
              </a:buClr>
              <a:defRPr sz="2000">
                <a:solidFill>
                  <a:schemeClr val="tx1"/>
                </a:solidFill>
                <a:latin typeface="+mn-lt"/>
              </a:defRPr>
            </a:lvl1pPr>
            <a:lvl2pPr>
              <a:spcBef>
                <a:spcPts val="300"/>
              </a:spcBef>
              <a:buClr>
                <a:schemeClr val="tx2"/>
              </a:buClr>
              <a:defRPr sz="1800">
                <a:solidFill>
                  <a:schemeClr val="tx1"/>
                </a:solidFill>
                <a:latin typeface="+mn-lt"/>
              </a:defRPr>
            </a:lvl2pPr>
            <a:lvl3pPr marL="1084263" indent="-169863">
              <a:spcBef>
                <a:spcPts val="300"/>
              </a:spcBef>
              <a:buClr>
                <a:schemeClr val="tx2"/>
              </a:buClr>
              <a:defRPr sz="1600">
                <a:solidFill>
                  <a:schemeClr val="tx1"/>
                </a:solidFill>
                <a:latin typeface="+mn-lt"/>
              </a:defRPr>
            </a:lvl3pPr>
            <a:lvl4pPr marL="1430338" indent="-168275">
              <a:spcBef>
                <a:spcPts val="300"/>
              </a:spcBef>
              <a:buClr>
                <a:schemeClr val="tx2"/>
              </a:buClr>
              <a:defRPr sz="1400">
                <a:solidFill>
                  <a:schemeClr val="tx1"/>
                </a:solidFill>
                <a:latin typeface="+mn-lt"/>
              </a:defRPr>
            </a:lvl4pPr>
            <a:lvl5pPr marL="1770063" indent="-169863">
              <a:spcBef>
                <a:spcPts val="300"/>
              </a:spcBef>
              <a:buClr>
                <a:schemeClr val="tx2"/>
              </a:buClr>
              <a:buFont typeface="Arial"/>
              <a:buChar char="•"/>
              <a:defRPr sz="1200">
                <a:solidFill>
                  <a:schemeClr val="tx1"/>
                </a:solidFill>
                <a:latin typeface="+mn-lt"/>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Picture Placeholder 2"/>
          <p:cNvSpPr>
            <a:spLocks noGrp="1"/>
          </p:cNvSpPr>
          <p:nvPr>
            <p:ph type="pic" idx="11"/>
          </p:nvPr>
        </p:nvSpPr>
        <p:spPr>
          <a:xfrm>
            <a:off x="381000" y="990600"/>
            <a:ext cx="2133600" cy="3429000"/>
          </a:xfrm>
          <a:prstGeom prst="rect">
            <a:avLst/>
          </a:prstGeom>
        </p:spPr>
        <p:txBody>
          <a:bodyPr/>
          <a:lstStyle>
            <a:lvl1pPr marL="0" indent="0">
              <a:buNone/>
              <a:defRPr sz="1800">
                <a:solidFill>
                  <a:schemeClr val="tx1"/>
                </a:solidFill>
                <a:latin typeface="+mn-lt"/>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8" name="Footer Placeholder 4"/>
          <p:cNvSpPr>
            <a:spLocks noGrp="1"/>
          </p:cNvSpPr>
          <p:nvPr>
            <p:ph type="ftr" sz="quarter" idx="3"/>
          </p:nvPr>
        </p:nvSpPr>
        <p:spPr>
          <a:xfrm>
            <a:off x="2590800" y="4953000"/>
            <a:ext cx="5181600" cy="133350"/>
          </a:xfrm>
          <a:prstGeom prst="rect">
            <a:avLst/>
          </a:prstGeom>
        </p:spPr>
        <p:txBody>
          <a:bodyPr/>
          <a:lstStyle>
            <a:lvl1pPr>
              <a:defRPr sz="600" b="0">
                <a:solidFill>
                  <a:schemeClr val="bg2"/>
                </a:solidFill>
              </a:defRPr>
            </a:lvl1pPr>
          </a:lstStyle>
          <a:p>
            <a:pPr algn="r"/>
            <a:r>
              <a:rPr lang="en-US" smtClean="0"/>
              <a:t>Module: Introduction to Cloud Computing</a:t>
            </a:r>
            <a:endParaRPr lang="en-US" dirty="0"/>
          </a:p>
        </p:txBody>
      </p:sp>
      <p:pic>
        <p:nvPicPr>
          <p:cNvPr id="6" name="Picture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4433998"/>
            <a:ext cx="606609" cy="709502"/>
          </a:xfrm>
          <a:prstGeom prst="rect">
            <a:avLst/>
          </a:prstGeom>
        </p:spPr>
      </p:pic>
    </p:spTree>
    <p:custDataLst>
      <p:tags r:id="rId1"/>
    </p:custDataLst>
    <p:extLst>
      <p:ext uri="{BB962C8B-B14F-4D97-AF65-F5344CB8AC3E}">
        <p14:creationId xmlns:p14="http://schemas.microsoft.com/office/powerpoint/2010/main" val="615864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p:nvSpPr>
        <p:spPr>
          <a:xfrm>
            <a:off x="8801100" y="5033041"/>
            <a:ext cx="285750" cy="92333"/>
          </a:xfrm>
          <a:prstGeom prst="rect">
            <a:avLst/>
          </a:prstGeom>
          <a:noFill/>
        </p:spPr>
        <p:txBody>
          <a:bodyPr wrap="square" lIns="0" tIns="0" rIns="0" bIns="0" rtlCol="0">
            <a:spAutoFit/>
          </a:bodyPr>
          <a:lstStyle>
            <a:defPPr>
              <a:defRPr lang="en-US"/>
            </a:defPPr>
            <a:lvl1pPr marR="0" indent="0" fontAlgn="auto">
              <a:lnSpc>
                <a:spcPct val="100000"/>
              </a:lnSpc>
              <a:spcBef>
                <a:spcPts val="0"/>
              </a:spcBef>
              <a:spcAft>
                <a:spcPts val="0"/>
              </a:spcAft>
              <a:buClrTx/>
              <a:buSzTx/>
              <a:buFontTx/>
              <a:buNone/>
              <a:tabLst/>
              <a:defRPr sz="600">
                <a:solidFill>
                  <a:schemeClr val="bg2"/>
                </a:solidFill>
              </a:defRPr>
            </a:lvl1pPr>
          </a:lstStyle>
          <a:p>
            <a:pPr lvl="0" algn="r"/>
            <a:fld id="{61F684CE-B7BB-4223-BA2B-B47808B845F1}" type="slidenum">
              <a:rPr lang="en-US" smtClean="0">
                <a:solidFill>
                  <a:schemeClr val="bg2"/>
                </a:solidFill>
              </a:rPr>
              <a:pPr lvl="0" algn="r"/>
              <a:t>‹#›</a:t>
            </a:fld>
            <a:endParaRPr lang="en-US" dirty="0" smtClean="0">
              <a:solidFill>
                <a:schemeClr val="bg2"/>
              </a:solidFill>
            </a:endParaRPr>
          </a:p>
        </p:txBody>
      </p:sp>
      <p:sp>
        <p:nvSpPr>
          <p:cNvPr id="17" name="TextBox 16"/>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
        <p:nvSpPr>
          <p:cNvPr id="18" name="TextBox 17"/>
          <p:cNvSpPr txBox="1"/>
          <p:nvPr/>
        </p:nvSpPr>
        <p:spPr bwMode="gray">
          <a:xfrm>
            <a:off x="366714" y="5033041"/>
            <a:ext cx="2164054" cy="92333"/>
          </a:xfrm>
          <a:prstGeom prst="rect">
            <a:avLst/>
          </a:prstGeom>
          <a:noFill/>
        </p:spPr>
        <p:txBody>
          <a:bodyPr wrap="none" lIns="0" tIns="0" rIns="0" bIns="0"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600" dirty="0" smtClean="0">
                <a:solidFill>
                  <a:schemeClr val="bg2"/>
                </a:solidFill>
                <a:latin typeface="+mn-lt"/>
              </a:rPr>
              <a:t>© Copyright 2014 EMC Corporation. All rights reserved.</a:t>
            </a:r>
          </a:p>
        </p:txBody>
      </p:sp>
    </p:spTree>
    <p:custDataLst>
      <p:tags r:id="rId18"/>
    </p:custDataLst>
    <p:extLst>
      <p:ext uri="{BB962C8B-B14F-4D97-AF65-F5344CB8AC3E}">
        <p14:creationId xmlns:p14="http://schemas.microsoft.com/office/powerpoint/2010/main" val="587389524"/>
      </p:ext>
    </p:extLst>
  </p:cSld>
  <p:clrMap bg1="lt1" tx1="dk1" bg2="lt2" tx2="dk2" accent1="accent1" accent2="accent2" accent3="accent3" accent4="accent4" accent5="accent5" accent6="accent6" hlink="hlink" folHlink="folHlink"/>
  <p:sldLayoutIdLst>
    <p:sldLayoutId id="2147483746" r:id="rId1"/>
    <p:sldLayoutId id="2147483749" r:id="rId2"/>
    <p:sldLayoutId id="2147483772" r:id="rId3"/>
    <p:sldLayoutId id="2147483773" r:id="rId4"/>
    <p:sldLayoutId id="2147483750" r:id="rId5"/>
    <p:sldLayoutId id="2147483751" r:id="rId6"/>
    <p:sldLayoutId id="2147483752" r:id="rId7"/>
    <p:sldLayoutId id="2147483774" r:id="rId8"/>
    <p:sldLayoutId id="2147483753" r:id="rId9"/>
    <p:sldLayoutId id="2147483754" r:id="rId10"/>
    <p:sldLayoutId id="2147483755" r:id="rId11"/>
    <p:sldLayoutId id="2147483756" r:id="rId12"/>
    <p:sldLayoutId id="2147483757" r:id="rId13"/>
    <p:sldLayoutId id="2147483758" r:id="rId14"/>
    <p:sldLayoutId id="2147483771" r:id="rId15"/>
    <p:sldLayoutId id="2147483768" r:id="rId16"/>
  </p:sldLayoutIdLst>
  <p:timing>
    <p:tnLst>
      <p:par>
        <p:cTn id="1" dur="indefinite" restart="never" nodeType="tmRoot"/>
      </p:par>
    </p:tnLst>
  </p:timing>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173355" y="182881"/>
            <a:ext cx="8793480" cy="4783454"/>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457200"/>
            <a:ext cx="7406640" cy="101727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57251" y="1543050"/>
            <a:ext cx="7404653" cy="302895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7247" y="4667871"/>
            <a:ext cx="1746806" cy="273844"/>
          </a:xfrm>
          <a:prstGeom prst="rect">
            <a:avLst/>
          </a:prstGeom>
        </p:spPr>
        <p:txBody>
          <a:bodyPr vert="horz" lIns="91440" tIns="45720" rIns="91440" bIns="45720" rtlCol="0" anchor="ctr"/>
          <a:lstStyle>
            <a:lvl1pPr algn="l">
              <a:defRPr sz="900">
                <a:solidFill>
                  <a:schemeClr val="accent1"/>
                </a:solidFill>
              </a:defRPr>
            </a:lvl1pPr>
          </a:lstStyle>
          <a:p>
            <a:fld id="{96DFF08F-DC6B-4601-B491-B0F83F6DD2DA}" type="datetimeFigureOut">
              <a:rPr lang="en-US" dirty="0"/>
              <a:pPr/>
              <a:t>7/25/2023</a:t>
            </a:fld>
            <a:endParaRPr lang="en-US" dirty="0"/>
          </a:p>
        </p:txBody>
      </p:sp>
      <p:sp>
        <p:nvSpPr>
          <p:cNvPr id="5" name="Footer Placeholder 4"/>
          <p:cNvSpPr>
            <a:spLocks noGrp="1"/>
          </p:cNvSpPr>
          <p:nvPr>
            <p:ph type="ftr" sz="quarter" idx="3"/>
          </p:nvPr>
        </p:nvSpPr>
        <p:spPr>
          <a:xfrm>
            <a:off x="2961861" y="4667871"/>
            <a:ext cx="3538331" cy="273844"/>
          </a:xfrm>
          <a:prstGeom prst="rect">
            <a:avLst/>
          </a:prstGeom>
        </p:spPr>
        <p:txBody>
          <a:bodyPr vert="horz" lIns="91440" tIns="45720" rIns="91440" bIns="45720" rtlCol="0" anchor="ctr"/>
          <a:lstStyle>
            <a:lvl1pPr algn="ctr">
              <a:defRPr sz="900">
                <a:solidFill>
                  <a:schemeClr val="accent1"/>
                </a:solidFill>
              </a:defRPr>
            </a:lvl1pPr>
          </a:lstStyle>
          <a:p>
            <a:endParaRPr lang="en-US" dirty="0"/>
          </a:p>
        </p:txBody>
      </p:sp>
      <p:sp>
        <p:nvSpPr>
          <p:cNvPr id="6" name="Slide Number Placeholder 5"/>
          <p:cNvSpPr>
            <a:spLocks noGrp="1"/>
          </p:cNvSpPr>
          <p:nvPr>
            <p:ph type="sldNum" sz="quarter" idx="4"/>
          </p:nvPr>
        </p:nvSpPr>
        <p:spPr>
          <a:xfrm>
            <a:off x="6997148" y="4667871"/>
            <a:ext cx="1279663" cy="273844"/>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235559165"/>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80" r:id="rId5"/>
    <p:sldLayoutId id="2147483781" r:id="rId6"/>
    <p:sldLayoutId id="2147483782" r:id="rId7"/>
    <p:sldLayoutId id="2147483783" r:id="rId8"/>
    <p:sldLayoutId id="2147483784" r:id="rId9"/>
    <p:sldLayoutId id="2147483785" r:id="rId10"/>
    <p:sldLayoutId id="2147483786" r:id="rId11"/>
    <p:sldLayoutId id="2147483787" r:id="rId12"/>
    <p:sldLayoutId id="2147483788" r:id="rId13"/>
    <p:sldLayoutId id="2147483789" r:id="rId14"/>
  </p:sldLayoutIdLst>
  <p:hf hdr="0" dt="0"/>
  <p:txStyles>
    <p:titleStyle>
      <a:lvl1pPr algn="l" defTabSz="685800" rtl="0" eaLnBrk="1" latinLnBrk="0" hangingPunct="1">
        <a:lnSpc>
          <a:spcPct val="90000"/>
        </a:lnSpc>
        <a:spcBef>
          <a:spcPct val="0"/>
        </a:spcBef>
        <a:buNone/>
        <a:defRPr sz="33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50"/>
        </a:spcBef>
        <a:buClr>
          <a:schemeClr val="accent1"/>
        </a:buClr>
        <a:buSzPct val="80000"/>
        <a:buFont typeface="Corbel" pitchFamily="34" charset="0"/>
        <a:buChar char="•"/>
        <a:defRPr sz="165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5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35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4pPr>
      <a:lvl5pPr marL="96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5pPr>
      <a:lvl6pPr marL="12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6pPr>
      <a:lvl7pPr marL="142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7pPr>
      <a:lvl8pPr marL="165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8pPr>
      <a:lvl9pPr marL="1875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2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8.xml"/><Relationship Id="rId1" Type="http://schemas.openxmlformats.org/officeDocument/2006/relationships/tags" Target="../tags/tag2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0.xml"/><Relationship Id="rId1" Type="http://schemas.openxmlformats.org/officeDocument/2006/relationships/tags" Target="../tags/tag3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0.xml"/><Relationship Id="rId1" Type="http://schemas.openxmlformats.org/officeDocument/2006/relationships/tags" Target="../tags/tag3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0.xml"/><Relationship Id="rId1" Type="http://schemas.openxmlformats.org/officeDocument/2006/relationships/tags" Target="../tags/tag34.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0.xml"/><Relationship Id="rId1" Type="http://schemas.openxmlformats.org/officeDocument/2006/relationships/tags" Target="../tags/tag35.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0.xml"/><Relationship Id="rId1" Type="http://schemas.openxmlformats.org/officeDocument/2006/relationships/tags" Target="../tags/tag3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0.xml"/><Relationship Id="rId1" Type="http://schemas.openxmlformats.org/officeDocument/2006/relationships/tags" Target="../tags/tag3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0.xml"/><Relationship Id="rId1" Type="http://schemas.openxmlformats.org/officeDocument/2006/relationships/tags" Target="../tags/tag3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0.xml"/><Relationship Id="rId1" Type="http://schemas.openxmlformats.org/officeDocument/2006/relationships/tags" Target="../tags/tag3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0.xml"/><Relationship Id="rId1" Type="http://schemas.openxmlformats.org/officeDocument/2006/relationships/tags" Target="../tags/tag4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9.xml"/><Relationship Id="rId1" Type="http://schemas.openxmlformats.org/officeDocument/2006/relationships/tags" Target="../tags/tag4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9.xml"/><Relationship Id="rId1" Type="http://schemas.openxmlformats.org/officeDocument/2006/relationships/tags" Target="../tags/tag24.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9.xml"/><Relationship Id="rId1" Type="http://schemas.openxmlformats.org/officeDocument/2006/relationships/tags" Target="../tags/tag4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0.xml"/><Relationship Id="rId1" Type="http://schemas.openxmlformats.org/officeDocument/2006/relationships/tags" Target="../tags/tag4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0.xml"/><Relationship Id="rId1" Type="http://schemas.openxmlformats.org/officeDocument/2006/relationships/tags" Target="../tags/tag44.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0.xml"/><Relationship Id="rId1" Type="http://schemas.openxmlformats.org/officeDocument/2006/relationships/tags" Target="../tags/tag45.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0.xml"/><Relationship Id="rId1" Type="http://schemas.openxmlformats.org/officeDocument/2006/relationships/tags" Target="../tags/tag46.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0.xml"/><Relationship Id="rId1" Type="http://schemas.openxmlformats.org/officeDocument/2006/relationships/tags" Target="../tags/tag25.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0.xml"/><Relationship Id="rId1" Type="http://schemas.openxmlformats.org/officeDocument/2006/relationships/tags" Target="../tags/tag47.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0.xml"/><Relationship Id="rId1" Type="http://schemas.openxmlformats.org/officeDocument/2006/relationships/tags" Target="../tags/tag4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0.xml"/><Relationship Id="rId1" Type="http://schemas.openxmlformats.org/officeDocument/2006/relationships/tags" Target="../tags/tag4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0.xml"/><Relationship Id="rId1" Type="http://schemas.openxmlformats.org/officeDocument/2006/relationships/tags" Target="../tags/tag5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0.xml"/><Relationship Id="rId1" Type="http://schemas.openxmlformats.org/officeDocument/2006/relationships/tags" Target="../tags/tag51.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0.xml"/><Relationship Id="rId1" Type="http://schemas.openxmlformats.org/officeDocument/2006/relationships/tags" Target="../tags/tag5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0.xml"/><Relationship Id="rId1" Type="http://schemas.openxmlformats.org/officeDocument/2006/relationships/tags" Target="../tags/tag53.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0.xml"/><Relationship Id="rId1" Type="http://schemas.openxmlformats.org/officeDocument/2006/relationships/tags" Target="../tags/tag54.xm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0.xml"/><Relationship Id="rId1" Type="http://schemas.openxmlformats.org/officeDocument/2006/relationships/tags" Target="../tags/tag55.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0.xml"/><Relationship Id="rId1" Type="http://schemas.openxmlformats.org/officeDocument/2006/relationships/tags" Target="../tags/tag56.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0.xml"/><Relationship Id="rId1" Type="http://schemas.openxmlformats.org/officeDocument/2006/relationships/tags" Target="../tags/tag26.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0.xml"/><Relationship Id="rId1" Type="http://schemas.openxmlformats.org/officeDocument/2006/relationships/tags" Target="../tags/tag57.xml"/><Relationship Id="rId4" Type="http://schemas.openxmlformats.org/officeDocument/2006/relationships/image" Target="../media/image1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0.xml"/><Relationship Id="rId1" Type="http://schemas.openxmlformats.org/officeDocument/2006/relationships/tags" Target="../tags/tag58.xml"/><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0.xml"/><Relationship Id="rId1" Type="http://schemas.openxmlformats.org/officeDocument/2006/relationships/tags" Target="../tags/tag59.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0.xml"/><Relationship Id="rId1" Type="http://schemas.openxmlformats.org/officeDocument/2006/relationships/tags" Target="../tags/tag60.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9.xml"/><Relationship Id="rId1" Type="http://schemas.openxmlformats.org/officeDocument/2006/relationships/tags" Target="../tags/tag6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0.xml"/><Relationship Id="rId1" Type="http://schemas.openxmlformats.org/officeDocument/2006/relationships/tags" Target="../tags/tag2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0.xml"/><Relationship Id="rId1" Type="http://schemas.openxmlformats.org/officeDocument/2006/relationships/tags" Target="../tags/tag2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0.xml"/><Relationship Id="rId1" Type="http://schemas.openxmlformats.org/officeDocument/2006/relationships/tags" Target="../tags/tag29.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0.xml"/><Relationship Id="rId1" Type="http://schemas.openxmlformats.org/officeDocument/2006/relationships/tags" Target="../tags/tag3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0.xml"/><Relationship Id="rId1" Type="http://schemas.openxmlformats.org/officeDocument/2006/relationships/tags" Target="../tags/tag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Module: </a:t>
            </a:r>
            <a:r>
              <a:rPr lang="en-US" dirty="0"/>
              <a:t>Introduction to Cloud Computing</a:t>
            </a:r>
          </a:p>
        </p:txBody>
      </p:sp>
      <p:sp>
        <p:nvSpPr>
          <p:cNvPr id="5" name="Content Placeholder 4"/>
          <p:cNvSpPr>
            <a:spLocks noGrp="1"/>
          </p:cNvSpPr>
          <p:nvPr>
            <p:ph sz="quarter" idx="10"/>
          </p:nvPr>
        </p:nvSpPr>
        <p:spPr/>
        <p:txBody>
          <a:bodyPr/>
          <a:lstStyle/>
          <a:p>
            <a:pPr marL="0" indent="0">
              <a:buNone/>
              <a:defRPr/>
            </a:pPr>
            <a:r>
              <a:rPr lang="en-US" dirty="0"/>
              <a:t>Upon completion of this module, you </a:t>
            </a:r>
            <a:r>
              <a:rPr lang="en-US" dirty="0" smtClean="0"/>
              <a:t>should be </a:t>
            </a:r>
            <a:r>
              <a:rPr lang="en-US" dirty="0"/>
              <a:t>able to</a:t>
            </a:r>
            <a:r>
              <a:rPr lang="en-US" dirty="0" smtClean="0"/>
              <a:t>:</a:t>
            </a:r>
          </a:p>
          <a:p>
            <a:pPr>
              <a:defRPr/>
            </a:pPr>
            <a:r>
              <a:rPr lang="en-US" dirty="0"/>
              <a:t>Define cloud computing</a:t>
            </a:r>
          </a:p>
          <a:p>
            <a:pPr>
              <a:defRPr/>
            </a:pPr>
            <a:r>
              <a:rPr lang="en-US" dirty="0"/>
              <a:t>Describe the essential </a:t>
            </a:r>
            <a:r>
              <a:rPr lang="en-US" dirty="0" smtClean="0"/>
              <a:t>cloud characteristics</a:t>
            </a:r>
            <a:endParaRPr lang="en-US" dirty="0"/>
          </a:p>
          <a:p>
            <a:pPr>
              <a:defRPr/>
            </a:pPr>
            <a:r>
              <a:rPr lang="en-US" dirty="0"/>
              <a:t>Discuss the key benefits </a:t>
            </a:r>
            <a:r>
              <a:rPr lang="en-US" dirty="0" smtClean="0"/>
              <a:t>of cloud </a:t>
            </a:r>
            <a:r>
              <a:rPr lang="en-US" dirty="0"/>
              <a:t>computing</a:t>
            </a:r>
          </a:p>
          <a:p>
            <a:pPr>
              <a:defRPr/>
            </a:pPr>
            <a:r>
              <a:rPr lang="en-US" dirty="0"/>
              <a:t>Describe the cloud </a:t>
            </a:r>
            <a:r>
              <a:rPr lang="en-US" dirty="0" smtClean="0"/>
              <a:t>service models</a:t>
            </a:r>
          </a:p>
          <a:p>
            <a:pPr>
              <a:defRPr/>
            </a:pPr>
            <a:r>
              <a:rPr lang="en-US" dirty="0" smtClean="0"/>
              <a:t>Describe cloud services brokerage</a:t>
            </a:r>
          </a:p>
          <a:p>
            <a:pPr>
              <a:defRPr/>
            </a:pPr>
            <a:r>
              <a:rPr lang="en-US" dirty="0" smtClean="0"/>
              <a:t>Describe </a:t>
            </a:r>
            <a:r>
              <a:rPr lang="en-US" dirty="0"/>
              <a:t>the cloud deployment models</a:t>
            </a:r>
          </a:p>
        </p:txBody>
      </p:sp>
      <p:sp>
        <p:nvSpPr>
          <p:cNvPr id="2" name="Footer Placeholder 1"/>
          <p:cNvSpPr>
            <a:spLocks noGrp="1"/>
          </p:cNvSpPr>
          <p:nvPr>
            <p:ph type="ftr" sz="quarter" idx="3"/>
          </p:nvPr>
        </p:nvSpPr>
        <p:spPr>
          <a:prstGeom prst="rect">
            <a:avLst/>
          </a:prstGeom>
        </p:spPr>
        <p:txBody>
          <a:bodyPr/>
          <a:lstStyle/>
          <a:p>
            <a:pPr algn="r"/>
            <a:r>
              <a:rPr lang="en-US" dirty="0" smtClean="0"/>
              <a:t>Module: Introduction to Cloud Computing</a:t>
            </a:r>
            <a:endParaRPr lang="en-US" dirty="0"/>
          </a:p>
        </p:txBody>
      </p:sp>
    </p:spTree>
    <p:custDataLst>
      <p:tags r:id="rId1"/>
    </p:custDataLst>
    <p:extLst>
      <p:ext uri="{BB962C8B-B14F-4D97-AF65-F5344CB8AC3E}">
        <p14:creationId xmlns:p14="http://schemas.microsoft.com/office/powerpoint/2010/main" val="37765404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Resource Pooling</a:t>
            </a:r>
          </a:p>
        </p:txBody>
      </p:sp>
      <p:sp>
        <p:nvSpPr>
          <p:cNvPr id="5" name="Content Placeholder 4"/>
          <p:cNvSpPr>
            <a:spLocks noGrp="1"/>
          </p:cNvSpPr>
          <p:nvPr>
            <p:ph sz="quarter" idx="10"/>
          </p:nvPr>
        </p:nvSpPr>
        <p:spPr>
          <a:xfrm>
            <a:off x="379413" y="3723878"/>
            <a:ext cx="8458200" cy="695722"/>
          </a:xfrm>
        </p:spPr>
        <p:txBody>
          <a:bodyPr/>
          <a:lstStyle/>
          <a:p>
            <a:r>
              <a:rPr lang="en-US" dirty="0" smtClean="0"/>
              <a:t>Enables providers </a:t>
            </a:r>
            <a:r>
              <a:rPr lang="en-US" dirty="0"/>
              <a:t>to </a:t>
            </a:r>
            <a:r>
              <a:rPr lang="en-US" dirty="0" smtClean="0"/>
              <a:t>improve resource </a:t>
            </a:r>
            <a:r>
              <a:rPr lang="en-US" dirty="0"/>
              <a:t>utilization and to flexibly provision </a:t>
            </a:r>
            <a:r>
              <a:rPr lang="en-US" dirty="0" smtClean="0"/>
              <a:t>and </a:t>
            </a:r>
            <a:r>
              <a:rPr lang="en-US" dirty="0"/>
              <a:t>reclaim resources</a:t>
            </a:r>
            <a:endParaRPr lang="en-US" dirty="0" smtClean="0"/>
          </a:p>
        </p:txBody>
      </p:sp>
      <p:sp>
        <p:nvSpPr>
          <p:cNvPr id="3" name="Footer Placeholder 2"/>
          <p:cNvSpPr>
            <a:spLocks noGrp="1"/>
          </p:cNvSpPr>
          <p:nvPr>
            <p:ph type="ftr" sz="quarter" idx="3"/>
          </p:nvPr>
        </p:nvSpPr>
        <p:spPr>
          <a:prstGeom prst="rect">
            <a:avLst/>
          </a:prstGeom>
        </p:spPr>
        <p:txBody>
          <a:bodyPr/>
          <a:lstStyle/>
          <a:p>
            <a:pPr algn="r"/>
            <a:r>
              <a:rPr lang="en-US" dirty="0" smtClean="0"/>
              <a:t>Module: Introduction to Cloud Computing</a:t>
            </a:r>
            <a:endParaRPr lang="en-US" dirty="0"/>
          </a:p>
        </p:txBody>
      </p:sp>
      <p:sp>
        <p:nvSpPr>
          <p:cNvPr id="6" name="Rectangle 5"/>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dirty="0"/>
          </a:p>
        </p:txBody>
      </p:sp>
      <p:grpSp>
        <p:nvGrpSpPr>
          <p:cNvPr id="4" name="Group 3"/>
          <p:cNvGrpSpPr/>
          <p:nvPr/>
        </p:nvGrpSpPr>
        <p:grpSpPr>
          <a:xfrm>
            <a:off x="347472" y="914400"/>
            <a:ext cx="8495413" cy="2665462"/>
            <a:chOff x="343787" y="914400"/>
            <a:chExt cx="8495413" cy="2665462"/>
          </a:xfrm>
        </p:grpSpPr>
        <p:sp>
          <p:nvSpPr>
            <p:cNvPr id="7" name="Rectangle 6"/>
            <p:cNvSpPr/>
            <p:nvPr/>
          </p:nvSpPr>
          <p:spPr>
            <a:xfrm>
              <a:off x="609600" y="1113130"/>
              <a:ext cx="8229600" cy="2466732"/>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The provider’s computing resources are pooled to serve multiple consumers using a multi-tenant model, with different physical and virtual resources dynamically assigned and reassigned according to consumer demand. There is a sense of location </a:t>
              </a:r>
              <a:r>
                <a:rPr lang="en-US" sz="1600" dirty="0" smtClean="0">
                  <a:solidFill>
                    <a:schemeClr val="tx1"/>
                  </a:solidFill>
                </a:rPr>
                <a:t>independence in that</a:t>
              </a:r>
              <a:r>
                <a:rPr lang="en-US" sz="1600" dirty="0" smtClean="0">
                  <a:solidFill>
                    <a:srgbClr val="FF0000"/>
                  </a:solidFill>
                </a:rPr>
                <a:t> </a:t>
              </a:r>
              <a:r>
                <a:rPr lang="en-US" sz="1600" dirty="0">
                  <a:solidFill>
                    <a:schemeClr val="tx1"/>
                  </a:solidFill>
                </a:rPr>
                <a:t>the customer generally has no control or knowledge over the exact location of the provided resources but may be able to specify location at a higher level of </a:t>
              </a:r>
              <a:r>
                <a:rPr lang="en-US" sz="1600" dirty="0" smtClean="0">
                  <a:solidFill>
                    <a:schemeClr val="tx1"/>
                  </a:solidFill>
                </a:rPr>
                <a:t>abstraction (e.g., </a:t>
              </a:r>
              <a:r>
                <a:rPr lang="en-US" sz="1600" dirty="0">
                  <a:solidFill>
                    <a:schemeClr val="tx1"/>
                  </a:solidFill>
                </a:rPr>
                <a:t>country, state, or </a:t>
              </a:r>
              <a:r>
                <a:rPr lang="en-US" sz="1600" dirty="0" smtClean="0">
                  <a:solidFill>
                    <a:schemeClr val="tx1"/>
                  </a:solidFill>
                </a:rPr>
                <a:t>datacenter). </a:t>
              </a:r>
              <a:r>
                <a:rPr lang="en-US" sz="1600" dirty="0">
                  <a:solidFill>
                    <a:schemeClr val="tx1"/>
                  </a:solidFill>
                </a:rPr>
                <a:t>Examples of resources include storage, processing, memory, and network bandwidth.</a:t>
              </a:r>
              <a:endParaRPr lang="en-US" sz="1600" dirty="0" smtClean="0">
                <a:solidFill>
                  <a:schemeClr val="tx1"/>
                </a:solidFill>
              </a:endParaRPr>
            </a:p>
            <a:p>
              <a:endParaRPr lang="en-US" sz="300" dirty="0" smtClean="0">
                <a:solidFill>
                  <a:schemeClr val="tx1"/>
                </a:solidFill>
              </a:endParaRPr>
            </a:p>
            <a:p>
              <a:pPr algn="r"/>
              <a:r>
                <a:rPr lang="en-US" sz="1000" i="1" dirty="0">
                  <a:solidFill>
                    <a:schemeClr val="tx1"/>
                  </a:solidFill>
                </a:rPr>
                <a:t>– </a:t>
              </a:r>
              <a:r>
                <a:rPr lang="en-US" sz="1000" i="1" dirty="0" smtClean="0">
                  <a:solidFill>
                    <a:schemeClr val="tx1"/>
                  </a:solidFill>
                </a:rPr>
                <a:t>U.S. </a:t>
              </a:r>
              <a:r>
                <a:rPr lang="en-US" sz="1000" i="1" dirty="0">
                  <a:solidFill>
                    <a:schemeClr val="tx1"/>
                  </a:solidFill>
                </a:rPr>
                <a:t>National Institute of Standards and </a:t>
              </a:r>
              <a:r>
                <a:rPr lang="en-US" sz="1000" i="1" dirty="0" smtClean="0">
                  <a:solidFill>
                    <a:schemeClr val="tx1"/>
                  </a:solidFill>
                </a:rPr>
                <a:t>Technology, Special </a:t>
              </a:r>
              <a:r>
                <a:rPr lang="en-US" sz="1000" i="1" dirty="0">
                  <a:solidFill>
                    <a:schemeClr val="tx1"/>
                  </a:solidFill>
                </a:rPr>
                <a:t>Publication 800-145</a:t>
              </a:r>
              <a:endParaRPr lang="en-US" sz="900" i="1" dirty="0"/>
            </a:p>
          </p:txBody>
        </p:sp>
        <p:sp>
          <p:nvSpPr>
            <p:cNvPr id="8" name="Rectangle 7"/>
            <p:cNvSpPr/>
            <p:nvPr/>
          </p:nvSpPr>
          <p:spPr>
            <a:xfrm>
              <a:off x="343787" y="914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a:t>Resource Pooling</a:t>
              </a:r>
            </a:p>
          </p:txBody>
        </p:sp>
      </p:grpSp>
    </p:spTree>
    <p:custDataLst>
      <p:tags r:id="rId1"/>
    </p:custDataLst>
    <p:extLst>
      <p:ext uri="{BB962C8B-B14F-4D97-AF65-F5344CB8AC3E}">
        <p14:creationId xmlns:p14="http://schemas.microsoft.com/office/powerpoint/2010/main" val="4157404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Resource Pooling</a:t>
            </a:r>
          </a:p>
        </p:txBody>
      </p:sp>
      <p:sp>
        <p:nvSpPr>
          <p:cNvPr id="5" name="Content Placeholder 4"/>
          <p:cNvSpPr>
            <a:spLocks noGrp="1"/>
          </p:cNvSpPr>
          <p:nvPr>
            <p:ph sz="quarter" idx="10"/>
          </p:nvPr>
        </p:nvSpPr>
        <p:spPr>
          <a:xfrm>
            <a:off x="379413" y="3723878"/>
            <a:ext cx="8458200" cy="695722"/>
          </a:xfrm>
        </p:spPr>
        <p:txBody>
          <a:bodyPr/>
          <a:lstStyle/>
          <a:p>
            <a:r>
              <a:rPr lang="en-US" dirty="0"/>
              <a:t>Enables providers to improve resource utilization and to flexibly provision and reclaim resources</a:t>
            </a:r>
            <a:endParaRPr lang="en-US" dirty="0" smtClean="0"/>
          </a:p>
        </p:txBody>
      </p:sp>
      <p:sp>
        <p:nvSpPr>
          <p:cNvPr id="3" name="Footer Placeholder 2"/>
          <p:cNvSpPr>
            <a:spLocks noGrp="1"/>
          </p:cNvSpPr>
          <p:nvPr>
            <p:ph type="ftr" sz="quarter" idx="3"/>
          </p:nvPr>
        </p:nvSpPr>
        <p:spPr>
          <a:prstGeom prst="rect">
            <a:avLst/>
          </a:prstGeom>
        </p:spPr>
        <p:txBody>
          <a:bodyPr/>
          <a:lstStyle/>
          <a:p>
            <a:pPr algn="r"/>
            <a:r>
              <a:rPr lang="en-US" dirty="0" smtClean="0"/>
              <a:t>Module: Introduction to Cloud Computing</a:t>
            </a:r>
            <a:endParaRPr lang="en-US" dirty="0"/>
          </a:p>
        </p:txBody>
      </p:sp>
      <p:sp>
        <p:nvSpPr>
          <p:cNvPr id="6" name="Rectangle 5"/>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dirty="0"/>
          </a:p>
        </p:txBody>
      </p:sp>
      <p:grpSp>
        <p:nvGrpSpPr>
          <p:cNvPr id="4" name="Group 3"/>
          <p:cNvGrpSpPr/>
          <p:nvPr/>
        </p:nvGrpSpPr>
        <p:grpSpPr>
          <a:xfrm>
            <a:off x="347472" y="914400"/>
            <a:ext cx="8495413" cy="2665462"/>
            <a:chOff x="343787" y="914400"/>
            <a:chExt cx="8495413" cy="2665462"/>
          </a:xfrm>
        </p:grpSpPr>
        <p:sp>
          <p:nvSpPr>
            <p:cNvPr id="7" name="Rectangle 6"/>
            <p:cNvSpPr/>
            <p:nvPr/>
          </p:nvSpPr>
          <p:spPr>
            <a:xfrm>
              <a:off x="609600" y="1113130"/>
              <a:ext cx="8229600" cy="2466732"/>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The provider’s computing resources are pooled to serve multiple consumers using a multi-tenant model, with different physical and virtual resources dynamically assigned and reassigned according to consumer demand. There is a sense of location </a:t>
              </a:r>
              <a:r>
                <a:rPr lang="en-US" sz="1600" dirty="0" smtClean="0">
                  <a:solidFill>
                    <a:schemeClr val="tx1"/>
                  </a:solidFill>
                </a:rPr>
                <a:t>independence</a:t>
              </a:r>
              <a:r>
                <a:rPr lang="en-US" sz="1600" dirty="0" smtClean="0">
                  <a:solidFill>
                    <a:srgbClr val="FF0000"/>
                  </a:solidFill>
                </a:rPr>
                <a:t> </a:t>
              </a:r>
              <a:r>
                <a:rPr lang="en-US" sz="1600" dirty="0">
                  <a:solidFill>
                    <a:schemeClr val="tx1"/>
                  </a:solidFill>
                </a:rPr>
                <a:t>in </a:t>
              </a:r>
              <a:r>
                <a:rPr lang="en-US" sz="1600" dirty="0" smtClean="0">
                  <a:solidFill>
                    <a:schemeClr val="tx1"/>
                  </a:solidFill>
                </a:rPr>
                <a:t>that </a:t>
              </a:r>
              <a:r>
                <a:rPr lang="en-US" sz="1600" dirty="0">
                  <a:solidFill>
                    <a:schemeClr val="tx1"/>
                  </a:solidFill>
                </a:rPr>
                <a:t>the customer generally has no control or knowledge over the exact location of the provided resources but may be able to specify location at a higher level of </a:t>
              </a:r>
              <a:r>
                <a:rPr lang="en-US" sz="1600" dirty="0" smtClean="0">
                  <a:solidFill>
                    <a:schemeClr val="tx1"/>
                  </a:solidFill>
                </a:rPr>
                <a:t>abstraction (e.g., </a:t>
              </a:r>
              <a:r>
                <a:rPr lang="en-US" sz="1600" dirty="0">
                  <a:solidFill>
                    <a:schemeClr val="tx1"/>
                  </a:solidFill>
                </a:rPr>
                <a:t>country, state, or </a:t>
              </a:r>
              <a:r>
                <a:rPr lang="en-US" sz="1600" dirty="0" smtClean="0">
                  <a:solidFill>
                    <a:schemeClr val="tx1"/>
                  </a:solidFill>
                </a:rPr>
                <a:t>datacenter).</a:t>
              </a:r>
              <a:r>
                <a:rPr lang="en-US" sz="1600" dirty="0" smtClean="0">
                  <a:solidFill>
                    <a:srgbClr val="FF0000"/>
                  </a:solidFill>
                </a:rPr>
                <a:t> </a:t>
              </a:r>
              <a:r>
                <a:rPr lang="en-US" sz="1600" dirty="0">
                  <a:solidFill>
                    <a:schemeClr val="tx1"/>
                  </a:solidFill>
                </a:rPr>
                <a:t>Examples of resources include storage, processing, memory, and network bandwidth.</a:t>
              </a:r>
              <a:endParaRPr lang="en-US" sz="1600" dirty="0" smtClean="0">
                <a:solidFill>
                  <a:schemeClr val="tx1"/>
                </a:solidFill>
              </a:endParaRPr>
            </a:p>
            <a:p>
              <a:endParaRPr lang="en-US" sz="300" dirty="0" smtClean="0">
                <a:solidFill>
                  <a:schemeClr val="tx1"/>
                </a:solidFill>
              </a:endParaRPr>
            </a:p>
            <a:p>
              <a:pPr algn="r"/>
              <a:r>
                <a:rPr lang="en-US" sz="1000" i="1" dirty="0">
                  <a:solidFill>
                    <a:schemeClr val="tx1"/>
                  </a:solidFill>
                </a:rPr>
                <a:t>– </a:t>
              </a:r>
              <a:r>
                <a:rPr lang="en-US" sz="1000" i="1" dirty="0" smtClean="0">
                  <a:solidFill>
                    <a:schemeClr val="tx1"/>
                  </a:solidFill>
                </a:rPr>
                <a:t>U.S. </a:t>
              </a:r>
              <a:r>
                <a:rPr lang="en-US" sz="1000" i="1" dirty="0">
                  <a:solidFill>
                    <a:schemeClr val="tx1"/>
                  </a:solidFill>
                </a:rPr>
                <a:t>National Institute of Standards and </a:t>
              </a:r>
              <a:r>
                <a:rPr lang="en-US" sz="1000" i="1" dirty="0" smtClean="0">
                  <a:solidFill>
                    <a:schemeClr val="tx1"/>
                  </a:solidFill>
                </a:rPr>
                <a:t>Technology, Special </a:t>
              </a:r>
              <a:r>
                <a:rPr lang="en-US" sz="1000" i="1" dirty="0">
                  <a:solidFill>
                    <a:schemeClr val="tx1"/>
                  </a:solidFill>
                </a:rPr>
                <a:t>Publication 800-145</a:t>
              </a:r>
              <a:endParaRPr lang="en-US" sz="900" i="1" dirty="0"/>
            </a:p>
          </p:txBody>
        </p:sp>
        <p:sp>
          <p:nvSpPr>
            <p:cNvPr id="8" name="Rectangle 7"/>
            <p:cNvSpPr/>
            <p:nvPr/>
          </p:nvSpPr>
          <p:spPr>
            <a:xfrm>
              <a:off x="343787" y="914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a:t>Resource Pooling</a:t>
              </a:r>
            </a:p>
          </p:txBody>
        </p:sp>
      </p:grpSp>
    </p:spTree>
    <p:custDataLst>
      <p:tags r:id="rId1"/>
    </p:custDataLst>
    <p:extLst>
      <p:ext uri="{BB962C8B-B14F-4D97-AF65-F5344CB8AC3E}">
        <p14:creationId xmlns:p14="http://schemas.microsoft.com/office/powerpoint/2010/main" val="6637372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Rapid Elasticity</a:t>
            </a:r>
          </a:p>
        </p:txBody>
      </p:sp>
      <p:sp>
        <p:nvSpPr>
          <p:cNvPr id="5" name="Content Placeholder 4"/>
          <p:cNvSpPr>
            <a:spLocks noGrp="1"/>
          </p:cNvSpPr>
          <p:nvPr>
            <p:ph sz="quarter" idx="10"/>
          </p:nvPr>
        </p:nvSpPr>
        <p:spPr>
          <a:xfrm>
            <a:off x="379413" y="2787774"/>
            <a:ext cx="8458200" cy="1631826"/>
          </a:xfrm>
        </p:spPr>
        <p:txBody>
          <a:bodyPr/>
          <a:lstStyle/>
          <a:p>
            <a:r>
              <a:rPr lang="en-US" dirty="0" smtClean="0"/>
              <a:t>Consumers can adapt </a:t>
            </a:r>
            <a:r>
              <a:rPr lang="en-US" dirty="0"/>
              <a:t>to </a:t>
            </a:r>
            <a:r>
              <a:rPr lang="en-US" dirty="0" smtClean="0"/>
              <a:t>variations</a:t>
            </a:r>
            <a:r>
              <a:rPr lang="en-US" dirty="0" smtClean="0">
                <a:solidFill>
                  <a:srgbClr val="FF0000"/>
                </a:solidFill>
              </a:rPr>
              <a:t> </a:t>
            </a:r>
            <a:r>
              <a:rPr lang="en-US" dirty="0"/>
              <a:t>in </a:t>
            </a:r>
            <a:r>
              <a:rPr lang="en-US" dirty="0" smtClean="0"/>
              <a:t>workloads and maintain required </a:t>
            </a:r>
            <a:r>
              <a:rPr lang="en-US" dirty="0"/>
              <a:t>performance </a:t>
            </a:r>
            <a:r>
              <a:rPr lang="en-US" dirty="0" smtClean="0"/>
              <a:t>levels</a:t>
            </a:r>
          </a:p>
          <a:p>
            <a:r>
              <a:rPr lang="en-US" dirty="0" smtClean="0"/>
              <a:t>Consumers may be able to </a:t>
            </a:r>
            <a:r>
              <a:rPr lang="en-US" dirty="0"/>
              <a:t>avoid excessive costs from </a:t>
            </a:r>
            <a:r>
              <a:rPr lang="en-US" dirty="0" smtClean="0"/>
              <a:t>over-provisioning resources</a:t>
            </a:r>
          </a:p>
        </p:txBody>
      </p:sp>
      <p:sp>
        <p:nvSpPr>
          <p:cNvPr id="3" name="Footer Placeholder 2"/>
          <p:cNvSpPr>
            <a:spLocks noGrp="1"/>
          </p:cNvSpPr>
          <p:nvPr>
            <p:ph type="ftr" sz="quarter" idx="3"/>
          </p:nvPr>
        </p:nvSpPr>
        <p:spPr>
          <a:prstGeom prst="rect">
            <a:avLst/>
          </a:prstGeom>
        </p:spPr>
        <p:txBody>
          <a:bodyPr/>
          <a:lstStyle/>
          <a:p>
            <a:pPr algn="r"/>
            <a:r>
              <a:rPr lang="en-US" dirty="0" smtClean="0"/>
              <a:t>Module: Introduction to Cloud Computing</a:t>
            </a:r>
            <a:endParaRPr lang="en-US" dirty="0"/>
          </a:p>
        </p:txBody>
      </p:sp>
      <p:sp>
        <p:nvSpPr>
          <p:cNvPr id="6" name="Rectangle 5"/>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dirty="0"/>
          </a:p>
        </p:txBody>
      </p:sp>
      <p:grpSp>
        <p:nvGrpSpPr>
          <p:cNvPr id="4" name="Group 3"/>
          <p:cNvGrpSpPr/>
          <p:nvPr/>
        </p:nvGrpSpPr>
        <p:grpSpPr>
          <a:xfrm>
            <a:off x="347472" y="914400"/>
            <a:ext cx="8495413" cy="1729358"/>
            <a:chOff x="343787" y="914400"/>
            <a:chExt cx="8495413" cy="1729358"/>
          </a:xfrm>
        </p:grpSpPr>
        <p:sp>
          <p:nvSpPr>
            <p:cNvPr id="7" name="Rectangle 6"/>
            <p:cNvSpPr/>
            <p:nvPr/>
          </p:nvSpPr>
          <p:spPr>
            <a:xfrm>
              <a:off x="609600" y="1113130"/>
              <a:ext cx="8229600" cy="1530628"/>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Capabilities can be elastically provisioned and released, in some cases automatically, to scale rapidly outward and inward commensurate with demand. To the consumer, the capabilities available for provisioning often appear to be unlimited and can be appropriated in any quantity at any time.</a:t>
              </a:r>
              <a:endParaRPr lang="en-US" sz="1600" dirty="0" smtClean="0">
                <a:solidFill>
                  <a:schemeClr val="tx1"/>
                </a:solidFill>
              </a:endParaRPr>
            </a:p>
            <a:p>
              <a:endParaRPr lang="en-US" sz="300" dirty="0" smtClean="0">
                <a:solidFill>
                  <a:schemeClr val="tx1"/>
                </a:solidFill>
              </a:endParaRPr>
            </a:p>
            <a:p>
              <a:pPr algn="r"/>
              <a:r>
                <a:rPr lang="en-US" sz="1000" i="1" dirty="0">
                  <a:solidFill>
                    <a:schemeClr val="tx1"/>
                  </a:solidFill>
                </a:rPr>
                <a:t>– </a:t>
              </a:r>
              <a:r>
                <a:rPr lang="en-US" sz="1000" i="1" dirty="0" smtClean="0">
                  <a:solidFill>
                    <a:schemeClr val="tx1"/>
                  </a:solidFill>
                </a:rPr>
                <a:t>U.S. </a:t>
              </a:r>
              <a:r>
                <a:rPr lang="en-US" sz="1000" i="1" dirty="0">
                  <a:solidFill>
                    <a:schemeClr val="tx1"/>
                  </a:solidFill>
                </a:rPr>
                <a:t>National Institute of Standards and </a:t>
              </a:r>
              <a:r>
                <a:rPr lang="en-US" sz="1000" i="1" dirty="0" smtClean="0">
                  <a:solidFill>
                    <a:schemeClr val="tx1"/>
                  </a:solidFill>
                </a:rPr>
                <a:t>Technology, Special </a:t>
              </a:r>
              <a:r>
                <a:rPr lang="en-US" sz="1000" i="1" dirty="0">
                  <a:solidFill>
                    <a:schemeClr val="tx1"/>
                  </a:solidFill>
                </a:rPr>
                <a:t>Publication 800-145</a:t>
              </a:r>
              <a:endParaRPr lang="en-US" sz="900" i="1" dirty="0"/>
            </a:p>
          </p:txBody>
        </p:sp>
        <p:sp>
          <p:nvSpPr>
            <p:cNvPr id="8" name="Rectangle 7"/>
            <p:cNvSpPr/>
            <p:nvPr/>
          </p:nvSpPr>
          <p:spPr>
            <a:xfrm>
              <a:off x="343787" y="914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a:t>Rapid Elasticity</a:t>
              </a:r>
            </a:p>
          </p:txBody>
        </p:sp>
      </p:grpSp>
    </p:spTree>
    <p:custDataLst>
      <p:tags r:id="rId1"/>
    </p:custDataLst>
    <p:extLst>
      <p:ext uri="{BB962C8B-B14F-4D97-AF65-F5344CB8AC3E}">
        <p14:creationId xmlns:p14="http://schemas.microsoft.com/office/powerpoint/2010/main" val="3547787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Rapid </a:t>
            </a:r>
            <a:r>
              <a:rPr lang="en-US" dirty="0" smtClean="0"/>
              <a:t>Elasticity </a:t>
            </a:r>
            <a:endParaRPr lang="en-US" dirty="0"/>
          </a:p>
        </p:txBody>
      </p:sp>
      <p:sp>
        <p:nvSpPr>
          <p:cNvPr id="5" name="Content Placeholder 4"/>
          <p:cNvSpPr>
            <a:spLocks noGrp="1"/>
          </p:cNvSpPr>
          <p:nvPr>
            <p:ph sz="quarter" idx="10"/>
          </p:nvPr>
        </p:nvSpPr>
        <p:spPr>
          <a:xfrm>
            <a:off x="379413" y="2787774"/>
            <a:ext cx="8458200" cy="1631826"/>
          </a:xfrm>
        </p:spPr>
        <p:txBody>
          <a:bodyPr/>
          <a:lstStyle/>
          <a:p>
            <a:r>
              <a:rPr lang="en-US" dirty="0" smtClean="0"/>
              <a:t>Consumers can adapt </a:t>
            </a:r>
            <a:r>
              <a:rPr lang="en-US" dirty="0"/>
              <a:t>to </a:t>
            </a:r>
            <a:r>
              <a:rPr lang="en-US" dirty="0" smtClean="0"/>
              <a:t>variations </a:t>
            </a:r>
            <a:r>
              <a:rPr lang="en-US" dirty="0"/>
              <a:t>in </a:t>
            </a:r>
            <a:r>
              <a:rPr lang="en-US" dirty="0" smtClean="0"/>
              <a:t>workloads and maintain required </a:t>
            </a:r>
            <a:r>
              <a:rPr lang="en-US" dirty="0"/>
              <a:t>performance </a:t>
            </a:r>
            <a:r>
              <a:rPr lang="en-US" dirty="0" smtClean="0"/>
              <a:t>levels</a:t>
            </a:r>
          </a:p>
          <a:p>
            <a:r>
              <a:rPr lang="en-US" dirty="0" smtClean="0"/>
              <a:t>Consumers may be able to </a:t>
            </a:r>
            <a:r>
              <a:rPr lang="en-US" dirty="0"/>
              <a:t>avoid excessive costs from </a:t>
            </a:r>
            <a:r>
              <a:rPr lang="en-US" dirty="0" smtClean="0"/>
              <a:t>over-provisioning resources</a:t>
            </a:r>
          </a:p>
        </p:txBody>
      </p:sp>
      <p:sp>
        <p:nvSpPr>
          <p:cNvPr id="3" name="Footer Placeholder 2"/>
          <p:cNvSpPr>
            <a:spLocks noGrp="1"/>
          </p:cNvSpPr>
          <p:nvPr>
            <p:ph type="ftr" sz="quarter" idx="3"/>
          </p:nvPr>
        </p:nvSpPr>
        <p:spPr>
          <a:prstGeom prst="rect">
            <a:avLst/>
          </a:prstGeom>
        </p:spPr>
        <p:txBody>
          <a:bodyPr/>
          <a:lstStyle/>
          <a:p>
            <a:pPr algn="r"/>
            <a:r>
              <a:rPr lang="en-US" dirty="0" smtClean="0"/>
              <a:t>Module: Introduction to Cloud Computing</a:t>
            </a:r>
            <a:endParaRPr lang="en-US" dirty="0"/>
          </a:p>
        </p:txBody>
      </p:sp>
      <p:sp>
        <p:nvSpPr>
          <p:cNvPr id="6" name="Rectangle 5"/>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dirty="0"/>
          </a:p>
        </p:txBody>
      </p:sp>
      <p:grpSp>
        <p:nvGrpSpPr>
          <p:cNvPr id="4" name="Group 3"/>
          <p:cNvGrpSpPr/>
          <p:nvPr/>
        </p:nvGrpSpPr>
        <p:grpSpPr>
          <a:xfrm>
            <a:off x="347472" y="914400"/>
            <a:ext cx="8495413" cy="1729358"/>
            <a:chOff x="343787" y="914400"/>
            <a:chExt cx="8495413" cy="1729358"/>
          </a:xfrm>
        </p:grpSpPr>
        <p:sp>
          <p:nvSpPr>
            <p:cNvPr id="7" name="Rectangle 6"/>
            <p:cNvSpPr/>
            <p:nvPr/>
          </p:nvSpPr>
          <p:spPr>
            <a:xfrm>
              <a:off x="609600" y="1113130"/>
              <a:ext cx="8229600" cy="1530628"/>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Capabilities can be elastically provisioned and released, in some cases automatically, to scale rapidly outward and inward commensurate with demand. To the consumer, the capabilities available for provisioning often appear to be unlimited and can be appropriated in any quantity at any time.</a:t>
              </a:r>
              <a:endParaRPr lang="en-US" sz="1600" dirty="0" smtClean="0">
                <a:solidFill>
                  <a:schemeClr val="tx1"/>
                </a:solidFill>
              </a:endParaRPr>
            </a:p>
            <a:p>
              <a:endParaRPr lang="en-US" sz="300" dirty="0" smtClean="0">
                <a:solidFill>
                  <a:schemeClr val="tx1"/>
                </a:solidFill>
              </a:endParaRPr>
            </a:p>
            <a:p>
              <a:pPr algn="r"/>
              <a:r>
                <a:rPr lang="en-US" sz="1000" i="1" dirty="0">
                  <a:solidFill>
                    <a:schemeClr val="tx1"/>
                  </a:solidFill>
                </a:rPr>
                <a:t>– </a:t>
              </a:r>
              <a:r>
                <a:rPr lang="en-US" sz="1000" i="1" dirty="0" smtClean="0">
                  <a:solidFill>
                    <a:schemeClr val="tx1"/>
                  </a:solidFill>
                </a:rPr>
                <a:t>U.S. </a:t>
              </a:r>
              <a:r>
                <a:rPr lang="en-US" sz="1000" i="1" dirty="0">
                  <a:solidFill>
                    <a:schemeClr val="tx1"/>
                  </a:solidFill>
                </a:rPr>
                <a:t>National Institute of Standards and </a:t>
              </a:r>
              <a:r>
                <a:rPr lang="en-US" sz="1000" i="1" dirty="0" smtClean="0">
                  <a:solidFill>
                    <a:schemeClr val="tx1"/>
                  </a:solidFill>
                </a:rPr>
                <a:t>Technology, Special </a:t>
              </a:r>
              <a:r>
                <a:rPr lang="en-US" sz="1000" i="1" dirty="0">
                  <a:solidFill>
                    <a:schemeClr val="tx1"/>
                  </a:solidFill>
                </a:rPr>
                <a:t>Publication 800-145</a:t>
              </a:r>
              <a:endParaRPr lang="en-US" sz="900" i="1" dirty="0"/>
            </a:p>
          </p:txBody>
        </p:sp>
        <p:sp>
          <p:nvSpPr>
            <p:cNvPr id="8" name="Rectangle 7"/>
            <p:cNvSpPr/>
            <p:nvPr/>
          </p:nvSpPr>
          <p:spPr>
            <a:xfrm>
              <a:off x="343787" y="914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a:t>Rapid Elasticity</a:t>
              </a:r>
            </a:p>
          </p:txBody>
        </p:sp>
      </p:grpSp>
    </p:spTree>
    <p:custDataLst>
      <p:tags r:id="rId1"/>
    </p:custDataLst>
    <p:extLst>
      <p:ext uri="{BB962C8B-B14F-4D97-AF65-F5344CB8AC3E}">
        <p14:creationId xmlns:p14="http://schemas.microsoft.com/office/powerpoint/2010/main" val="1666812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Measured Service</a:t>
            </a:r>
          </a:p>
        </p:txBody>
      </p:sp>
      <p:sp>
        <p:nvSpPr>
          <p:cNvPr id="5" name="Content Placeholder 4"/>
          <p:cNvSpPr>
            <a:spLocks noGrp="1"/>
          </p:cNvSpPr>
          <p:nvPr>
            <p:ph sz="quarter" idx="10"/>
          </p:nvPr>
        </p:nvSpPr>
        <p:spPr>
          <a:xfrm>
            <a:off x="379413" y="3291830"/>
            <a:ext cx="8458200" cy="1127770"/>
          </a:xfrm>
        </p:spPr>
        <p:txBody>
          <a:bodyPr/>
          <a:lstStyle/>
          <a:p>
            <a:r>
              <a:rPr lang="en-US" dirty="0" smtClean="0"/>
              <a:t>Enables billing of cloud services</a:t>
            </a:r>
            <a:endParaRPr lang="en-US" dirty="0"/>
          </a:p>
          <a:p>
            <a:r>
              <a:rPr lang="en-US" dirty="0" smtClean="0"/>
              <a:t>Resource monitoring </a:t>
            </a:r>
            <a:r>
              <a:rPr lang="en-US" dirty="0"/>
              <a:t>h</a:t>
            </a:r>
            <a:r>
              <a:rPr lang="en-US" dirty="0" smtClean="0"/>
              <a:t>elps </a:t>
            </a:r>
            <a:r>
              <a:rPr lang="en-US" dirty="0"/>
              <a:t>providers with capacity and service planning</a:t>
            </a:r>
          </a:p>
          <a:p>
            <a:endParaRPr lang="en-US" dirty="0">
              <a:solidFill>
                <a:srgbClr val="FF0000"/>
              </a:solidFill>
            </a:endParaRPr>
          </a:p>
        </p:txBody>
      </p:sp>
      <p:sp>
        <p:nvSpPr>
          <p:cNvPr id="3" name="Footer Placeholder 2"/>
          <p:cNvSpPr>
            <a:spLocks noGrp="1"/>
          </p:cNvSpPr>
          <p:nvPr>
            <p:ph type="ftr" sz="quarter" idx="3"/>
          </p:nvPr>
        </p:nvSpPr>
        <p:spPr>
          <a:prstGeom prst="rect">
            <a:avLst/>
          </a:prstGeom>
        </p:spPr>
        <p:txBody>
          <a:bodyPr/>
          <a:lstStyle/>
          <a:p>
            <a:pPr algn="r"/>
            <a:r>
              <a:rPr lang="en-US" dirty="0" smtClean="0"/>
              <a:t>Module: Introduction to Cloud Computing</a:t>
            </a:r>
            <a:endParaRPr lang="en-US" dirty="0"/>
          </a:p>
        </p:txBody>
      </p:sp>
      <p:sp>
        <p:nvSpPr>
          <p:cNvPr id="6" name="Rectangle 5"/>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dirty="0"/>
          </a:p>
        </p:txBody>
      </p:sp>
      <p:grpSp>
        <p:nvGrpSpPr>
          <p:cNvPr id="4" name="Group 3"/>
          <p:cNvGrpSpPr/>
          <p:nvPr/>
        </p:nvGrpSpPr>
        <p:grpSpPr>
          <a:xfrm>
            <a:off x="343787" y="914400"/>
            <a:ext cx="8495413" cy="2233414"/>
            <a:chOff x="343787" y="914400"/>
            <a:chExt cx="8495413" cy="2233414"/>
          </a:xfrm>
        </p:grpSpPr>
        <p:sp>
          <p:nvSpPr>
            <p:cNvPr id="7" name="Rectangle 6"/>
            <p:cNvSpPr/>
            <p:nvPr/>
          </p:nvSpPr>
          <p:spPr>
            <a:xfrm>
              <a:off x="609600" y="1113130"/>
              <a:ext cx="8229600" cy="2034684"/>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Cloud systems automatically control and optimize resource use by leveraging a metering </a:t>
              </a:r>
              <a:r>
                <a:rPr lang="en-US" sz="1600" dirty="0" smtClean="0">
                  <a:solidFill>
                    <a:schemeClr val="tx1"/>
                  </a:solidFill>
                </a:rPr>
                <a:t>capability </a:t>
              </a:r>
              <a:r>
                <a:rPr lang="en-US" sz="1600" dirty="0">
                  <a:solidFill>
                    <a:schemeClr val="tx1"/>
                  </a:solidFill>
                </a:rPr>
                <a:t>at some level of abstraction appropriate to the type of </a:t>
              </a:r>
              <a:r>
                <a:rPr lang="en-US" sz="1600" dirty="0" smtClean="0">
                  <a:solidFill>
                    <a:schemeClr val="tx1"/>
                  </a:solidFill>
                </a:rPr>
                <a:t>service (e.g.,</a:t>
              </a:r>
              <a:r>
                <a:rPr lang="en-US" sz="1600" dirty="0" smtClean="0">
                  <a:solidFill>
                    <a:srgbClr val="FF0000"/>
                  </a:solidFill>
                </a:rPr>
                <a:t> </a:t>
              </a:r>
              <a:r>
                <a:rPr lang="en-US" sz="1600" dirty="0">
                  <a:solidFill>
                    <a:schemeClr val="tx1"/>
                  </a:solidFill>
                </a:rPr>
                <a:t>storage, processing, bandwidth, and active user </a:t>
              </a:r>
              <a:r>
                <a:rPr lang="en-US" sz="1600" dirty="0" smtClean="0">
                  <a:solidFill>
                    <a:schemeClr val="tx1"/>
                  </a:solidFill>
                </a:rPr>
                <a:t>accounts). </a:t>
              </a:r>
              <a:r>
                <a:rPr lang="en-US" sz="1600" dirty="0">
                  <a:solidFill>
                    <a:schemeClr val="tx1"/>
                  </a:solidFill>
                </a:rPr>
                <a:t>Resource usage can be monitored, controlled, and reported, providing transparency for both the provider and </a:t>
              </a:r>
              <a:r>
                <a:rPr lang="en-US" sz="1600" dirty="0" smtClean="0">
                  <a:solidFill>
                    <a:schemeClr val="tx1"/>
                  </a:solidFill>
                </a:rPr>
                <a:t>consumer </a:t>
              </a:r>
              <a:r>
                <a:rPr lang="en-US" sz="1600" dirty="0">
                  <a:solidFill>
                    <a:schemeClr val="tx1"/>
                  </a:solidFill>
                </a:rPr>
                <a:t>of the utilized service.</a:t>
              </a:r>
              <a:endParaRPr lang="en-US" sz="1600" dirty="0" smtClean="0">
                <a:solidFill>
                  <a:schemeClr val="tx1"/>
                </a:solidFill>
              </a:endParaRPr>
            </a:p>
            <a:p>
              <a:endParaRPr lang="en-US" sz="300" dirty="0" smtClean="0">
                <a:solidFill>
                  <a:schemeClr val="tx1"/>
                </a:solidFill>
              </a:endParaRPr>
            </a:p>
            <a:p>
              <a:pPr algn="r"/>
              <a:r>
                <a:rPr lang="en-US" sz="1000" i="1" dirty="0">
                  <a:solidFill>
                    <a:schemeClr val="tx1"/>
                  </a:solidFill>
                </a:rPr>
                <a:t>– </a:t>
              </a:r>
              <a:r>
                <a:rPr lang="en-US" sz="1000" i="1" dirty="0" smtClean="0">
                  <a:solidFill>
                    <a:schemeClr val="tx1"/>
                  </a:solidFill>
                </a:rPr>
                <a:t>U.S. </a:t>
              </a:r>
              <a:r>
                <a:rPr lang="en-US" sz="1000" i="1" dirty="0">
                  <a:solidFill>
                    <a:schemeClr val="tx1"/>
                  </a:solidFill>
                </a:rPr>
                <a:t>National Institute of Standards and </a:t>
              </a:r>
              <a:r>
                <a:rPr lang="en-US" sz="1000" i="1" dirty="0" smtClean="0">
                  <a:solidFill>
                    <a:schemeClr val="tx1"/>
                  </a:solidFill>
                </a:rPr>
                <a:t>Technology, Special </a:t>
              </a:r>
              <a:r>
                <a:rPr lang="en-US" sz="1000" i="1" dirty="0">
                  <a:solidFill>
                    <a:schemeClr val="tx1"/>
                  </a:solidFill>
                </a:rPr>
                <a:t>Publication 800-145</a:t>
              </a:r>
              <a:endParaRPr lang="en-US" sz="900" i="1" dirty="0"/>
            </a:p>
          </p:txBody>
        </p:sp>
        <p:sp>
          <p:nvSpPr>
            <p:cNvPr id="8" name="Rectangle 7"/>
            <p:cNvSpPr/>
            <p:nvPr/>
          </p:nvSpPr>
          <p:spPr>
            <a:xfrm>
              <a:off x="343787" y="914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a:t>Measured Service</a:t>
              </a:r>
            </a:p>
          </p:txBody>
        </p:sp>
      </p:grpSp>
    </p:spTree>
    <p:custDataLst>
      <p:tags r:id="rId1"/>
    </p:custDataLst>
    <p:extLst>
      <p:ext uri="{BB962C8B-B14F-4D97-AF65-F5344CB8AC3E}">
        <p14:creationId xmlns:p14="http://schemas.microsoft.com/office/powerpoint/2010/main" val="1607172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a:t>
            </a:r>
            <a:r>
              <a:rPr lang="en-US" dirty="0"/>
              <a:t>Computing </a:t>
            </a:r>
            <a:r>
              <a:rPr lang="en-US" dirty="0" smtClean="0"/>
              <a:t>Benefits</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3977511341"/>
              </p:ext>
            </p:extLst>
          </p:nvPr>
        </p:nvGraphicFramePr>
        <p:xfrm>
          <a:off x="379413" y="990600"/>
          <a:ext cx="8458200" cy="2839720"/>
        </p:xfrm>
        <a:graphic>
          <a:graphicData uri="http://schemas.openxmlformats.org/drawingml/2006/table">
            <a:tbl>
              <a:tblPr firstRow="1" bandRow="1">
                <a:tableStyleId>{5C22544A-7EE6-4342-B048-85BDC9FD1C3A}</a:tableStyleId>
              </a:tblPr>
              <a:tblGrid>
                <a:gridCol w="2752427">
                  <a:extLst>
                    <a:ext uri="{9D8B030D-6E8A-4147-A177-3AD203B41FA5}">
                      <a16:colId xmlns:a16="http://schemas.microsoft.com/office/drawing/2014/main" val="20000"/>
                    </a:ext>
                  </a:extLst>
                </a:gridCol>
                <a:gridCol w="5705773">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effectLst>
                            <a:outerShdw blurRad="38100" dist="38100" dir="2700000" algn="tl">
                              <a:srgbClr val="000000">
                                <a:alpha val="43137"/>
                              </a:srgbClr>
                            </a:outerShdw>
                          </a:effectLst>
                          <a:latin typeface="+mn-lt"/>
                        </a:rPr>
                        <a:t>Benefit</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effectLst>
                            <a:outerShdw blurRad="38100" dist="38100" dir="2700000" algn="tl">
                              <a:srgbClr val="000000">
                                <a:alpha val="43137"/>
                              </a:srgbClr>
                            </a:outerShdw>
                          </a:effectLst>
                          <a:latin typeface="+mn-lt"/>
                        </a:rPr>
                        <a:t>Description</a:t>
                      </a:r>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Business agility </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t> Enables quick resource provisioning </a:t>
                      </a:r>
                      <a:endParaRPr lang="en-US" sz="1600" dirty="0" smtClean="0">
                        <a:solidFill>
                          <a:srgbClr val="FF0000"/>
                        </a:solidFill>
                      </a:endParaRPr>
                    </a:p>
                    <a:p>
                      <a:pPr marL="0" indent="0">
                        <a:buFont typeface="Arial" panose="020B0604020202020204" pitchFamily="34" charset="0"/>
                        <a:buChar char="•"/>
                      </a:pPr>
                      <a:r>
                        <a:rPr lang="en-US" sz="1600" dirty="0" smtClean="0"/>
                        <a:t> Facilitates innovation</a:t>
                      </a:r>
                    </a:p>
                    <a:p>
                      <a:pPr marL="0" indent="0">
                        <a:buFont typeface="Arial" panose="020B0604020202020204" pitchFamily="34" charset="0"/>
                        <a:buChar char="•"/>
                      </a:pPr>
                      <a:r>
                        <a:rPr lang="en-US" sz="1600" dirty="0" smtClean="0"/>
                        <a:t> Reduces time-to-market </a:t>
                      </a:r>
                      <a:endParaRPr lang="en-US" sz="1600" dirty="0"/>
                    </a:p>
                  </a:txBody>
                  <a:tcPr/>
                </a:tc>
                <a:extLst>
                  <a:ext uri="{0D108BD9-81ED-4DB2-BD59-A6C34878D82A}">
                    <a16:rowId xmlns:a16="http://schemas.microsoft.com/office/drawing/2014/main" val="10001"/>
                  </a:ext>
                </a:extLst>
              </a:tr>
              <a:tr h="370840">
                <a:tc>
                  <a:txBody>
                    <a:bodyPr/>
                    <a:lstStyle/>
                    <a:p>
                      <a:r>
                        <a:rPr lang="en-US" sz="1600" dirty="0" smtClean="0"/>
                        <a:t>Reduces IT costs</a:t>
                      </a:r>
                      <a:endParaRPr lang="en-US" sz="1600" dirty="0"/>
                    </a:p>
                  </a:txBody>
                  <a:tcPr/>
                </a:tc>
                <a:tc>
                  <a:txBody>
                    <a:bodyPr/>
                    <a:lstStyle/>
                    <a:p>
                      <a:pPr marL="0" indent="0">
                        <a:buFont typeface="Arial" panose="020B0604020202020204" pitchFamily="34" charset="0"/>
                        <a:buChar char="•"/>
                      </a:pPr>
                      <a:r>
                        <a:rPr lang="en-US" sz="1600" dirty="0" smtClean="0"/>
                        <a:t> Reduces up-front capital expenditure (CAPEX)</a:t>
                      </a:r>
                    </a:p>
                    <a:p>
                      <a:pPr marL="0" indent="0" algn="l" defTabSz="457200" rtl="0" eaLnBrk="1" latinLnBrk="0" hangingPunct="1">
                        <a:buFont typeface="Arial" panose="020B0604020202020204" pitchFamily="34" charset="0"/>
                        <a:buChar char="•"/>
                      </a:pPr>
                      <a:r>
                        <a:rPr lang="en-US" sz="1600" kern="1200" dirty="0" smtClean="0">
                          <a:solidFill>
                            <a:schemeClr val="dk1"/>
                          </a:solidFill>
                          <a:latin typeface="+mn-lt"/>
                          <a:ea typeface="+mn-ea"/>
                          <a:cs typeface="+mn-cs"/>
                        </a:rPr>
                        <a:t> Improves resource utilization</a:t>
                      </a:r>
                    </a:p>
                    <a:p>
                      <a:pPr marL="0" indent="0" algn="l" defTabSz="457200" rtl="0" eaLnBrk="1" latinLnBrk="0" hangingPunct="1">
                        <a:buFont typeface="Arial" panose="020B0604020202020204" pitchFamily="34" charset="0"/>
                        <a:buChar char="•"/>
                      </a:pPr>
                      <a:r>
                        <a:rPr lang="en-US" sz="1600" kern="1200" dirty="0" smtClean="0">
                          <a:solidFill>
                            <a:schemeClr val="dk1"/>
                          </a:solidFill>
                          <a:latin typeface="+mn-lt"/>
                          <a:ea typeface="+mn-ea"/>
                          <a:cs typeface="+mn-cs"/>
                        </a:rPr>
                        <a:t> Reduces energy and space consumption </a:t>
                      </a:r>
                      <a:endParaRPr lang="en-US" sz="16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High availability </a:t>
                      </a:r>
                    </a:p>
                  </a:txBody>
                  <a:tcPr/>
                </a:tc>
                <a:tc>
                  <a:txBody>
                    <a:bodyPr/>
                    <a:lstStyle/>
                    <a:p>
                      <a:pPr marL="180975" indent="-180975" algn="l" defTabSz="457200" rtl="0" eaLnBrk="1" latinLnBrk="0" hangingPunct="1">
                        <a:buFont typeface="Arial" panose="020B0604020202020204" pitchFamily="34" charset="0"/>
                        <a:buChar char="•"/>
                      </a:pPr>
                      <a:r>
                        <a:rPr lang="en-US" sz="1600" kern="1200" dirty="0" smtClean="0">
                          <a:solidFill>
                            <a:schemeClr val="dk1"/>
                          </a:solidFill>
                          <a:latin typeface="+mn-lt"/>
                          <a:ea typeface="+mn-ea"/>
                          <a:cs typeface="+mn-cs"/>
                        </a:rPr>
                        <a:t>Ensures resource availability based on consumer’s requirements </a:t>
                      </a:r>
                    </a:p>
                    <a:p>
                      <a:pPr marL="0" indent="0">
                        <a:buFont typeface="Arial" panose="020B0604020202020204" pitchFamily="34" charset="0"/>
                        <a:buChar char="•"/>
                      </a:pPr>
                      <a:r>
                        <a:rPr lang="en-US" sz="1600" dirty="0" smtClean="0"/>
                        <a:t> Enables fault tolerance </a:t>
                      </a:r>
                      <a:endParaRPr lang="en-US" sz="1600" dirty="0"/>
                    </a:p>
                  </a:txBody>
                  <a:tcPr/>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3"/>
          </p:nvPr>
        </p:nvSpPr>
        <p:spPr>
          <a:prstGeom prst="rect">
            <a:avLst/>
          </a:prstGeom>
        </p:spPr>
        <p:txBody>
          <a:bodyPr/>
          <a:lstStyle/>
          <a:p>
            <a:pPr algn="r"/>
            <a:r>
              <a:rPr lang="en-US" dirty="0" smtClean="0"/>
              <a:t>Module: Introduction to Cloud Computing</a:t>
            </a:r>
            <a:endParaRPr lang="en-US" dirty="0"/>
          </a:p>
        </p:txBody>
      </p:sp>
    </p:spTree>
    <p:custDataLst>
      <p:tags r:id="rId1"/>
    </p:custDataLst>
    <p:extLst>
      <p:ext uri="{BB962C8B-B14F-4D97-AF65-F5344CB8AC3E}">
        <p14:creationId xmlns:p14="http://schemas.microsoft.com/office/powerpoint/2010/main" val="13937012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a:t>
            </a:r>
            <a:r>
              <a:rPr lang="en-US" dirty="0"/>
              <a:t>Computing Benefits </a:t>
            </a:r>
            <a:r>
              <a:rPr lang="en-US" dirty="0" smtClean="0"/>
              <a:t>(Cont'd)</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3169578986"/>
              </p:ext>
            </p:extLst>
          </p:nvPr>
        </p:nvGraphicFramePr>
        <p:xfrm>
          <a:off x="379413" y="990600"/>
          <a:ext cx="8458200" cy="2108200"/>
        </p:xfrm>
        <a:graphic>
          <a:graphicData uri="http://schemas.openxmlformats.org/drawingml/2006/table">
            <a:tbl>
              <a:tblPr firstRow="1" bandRow="1">
                <a:tableStyleId>{5C22544A-7EE6-4342-B048-85BDC9FD1C3A}</a:tableStyleId>
              </a:tblPr>
              <a:tblGrid>
                <a:gridCol w="2752427">
                  <a:extLst>
                    <a:ext uri="{9D8B030D-6E8A-4147-A177-3AD203B41FA5}">
                      <a16:colId xmlns:a16="http://schemas.microsoft.com/office/drawing/2014/main" val="20000"/>
                    </a:ext>
                  </a:extLst>
                </a:gridCol>
                <a:gridCol w="5705773">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effectLst>
                            <a:outerShdw blurRad="38100" dist="38100" dir="2700000" algn="tl">
                              <a:srgbClr val="000000">
                                <a:alpha val="43137"/>
                              </a:srgbClr>
                            </a:outerShdw>
                          </a:effectLst>
                          <a:latin typeface="+mn-lt"/>
                        </a:rPr>
                        <a:t>Benefit</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effectLst>
                            <a:outerShdw blurRad="38100" dist="38100" dir="2700000" algn="tl">
                              <a:srgbClr val="000000">
                                <a:alpha val="43137"/>
                              </a:srgbClr>
                            </a:outerShdw>
                          </a:effectLst>
                          <a:latin typeface="+mn-lt"/>
                        </a:rPr>
                        <a:t>Description</a:t>
                      </a:r>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Business continuity </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smtClean="0"/>
                        <a:t> Reduces impact of downtime </a:t>
                      </a:r>
                      <a:endParaRPr lang="en-US" sz="1600" dirty="0" smtClean="0">
                        <a:solidFill>
                          <a:srgbClr val="FF0000"/>
                        </a:solidFill>
                      </a:endParaRPr>
                    </a:p>
                    <a:p>
                      <a:pPr marL="0" indent="0">
                        <a:buFont typeface="Arial" panose="020B0604020202020204" pitchFamily="34" charset="0"/>
                        <a:buChar char="•"/>
                      </a:pPr>
                      <a:r>
                        <a:rPr lang="en-US" sz="1600" dirty="0" smtClean="0"/>
                        <a:t> Example: Cloud-based</a:t>
                      </a:r>
                      <a:r>
                        <a:rPr lang="en-US" sz="1600" baseline="0" dirty="0" smtClean="0"/>
                        <a:t> backup</a:t>
                      </a:r>
                      <a:endParaRPr lang="en-US" sz="1600" dirty="0"/>
                    </a:p>
                  </a:txBody>
                  <a:tcPr/>
                </a:tc>
                <a:extLst>
                  <a:ext uri="{0D108BD9-81ED-4DB2-BD59-A6C34878D82A}">
                    <a16:rowId xmlns:a16="http://schemas.microsoft.com/office/drawing/2014/main" val="10001"/>
                  </a:ext>
                </a:extLst>
              </a:tr>
              <a:tr h="370840">
                <a:tc>
                  <a:txBody>
                    <a:bodyPr/>
                    <a:lstStyle/>
                    <a:p>
                      <a:r>
                        <a:rPr lang="en-US" sz="1600" dirty="0" smtClean="0"/>
                        <a:t>Flexible scaling </a:t>
                      </a:r>
                      <a:endParaRPr lang="en-US" sz="1600" dirty="0"/>
                    </a:p>
                  </a:txBody>
                  <a:tcPr/>
                </a:tc>
                <a:tc>
                  <a:txBody>
                    <a:bodyPr/>
                    <a:lstStyle/>
                    <a:p>
                      <a:pPr marL="0" indent="0">
                        <a:buFont typeface="Arial" panose="020B0604020202020204" pitchFamily="34" charset="0"/>
                        <a:buChar char="•"/>
                      </a:pPr>
                      <a:r>
                        <a:rPr lang="en-US" sz="1600" dirty="0" smtClean="0"/>
                        <a:t> Enables scaling of resources to meet demand</a:t>
                      </a:r>
                    </a:p>
                    <a:p>
                      <a:pPr marL="0" indent="0" algn="l" defTabSz="457200" rtl="0" eaLnBrk="1" latinLnBrk="0" hangingPunct="1">
                        <a:buFont typeface="Arial" panose="020B0604020202020204" pitchFamily="34" charset="0"/>
                        <a:buChar char="•"/>
                      </a:pPr>
                      <a:r>
                        <a:rPr lang="en-US" sz="1600" kern="1200" dirty="0" smtClean="0">
                          <a:solidFill>
                            <a:schemeClr val="dk1"/>
                          </a:solidFill>
                          <a:latin typeface="+mn-lt"/>
                          <a:ea typeface="+mn-ea"/>
                          <a:cs typeface="+mn-cs"/>
                        </a:rPr>
                        <a:t> Unilateral and automatic resource scaling </a:t>
                      </a:r>
                      <a:endParaRPr lang="en-US" sz="16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Flexibility of access</a:t>
                      </a:r>
                    </a:p>
                  </a:txBody>
                  <a:tcPr/>
                </a:tc>
                <a:tc>
                  <a:txBody>
                    <a:bodyPr/>
                    <a:lstStyle/>
                    <a:p>
                      <a:pPr marL="0" indent="0" algn="l" defTabSz="457200" rtl="0" eaLnBrk="1" latinLnBrk="0" hangingPunct="1">
                        <a:buFont typeface="Arial" panose="020B0604020202020204" pitchFamily="34" charset="0"/>
                        <a:buChar char="•"/>
                      </a:pPr>
                      <a:r>
                        <a:rPr lang="en-US" sz="1600" kern="1200" dirty="0" smtClean="0">
                          <a:solidFill>
                            <a:schemeClr val="dk1"/>
                          </a:solidFill>
                          <a:latin typeface="+mn-lt"/>
                          <a:ea typeface="+mn-ea"/>
                          <a:cs typeface="+mn-cs"/>
                        </a:rPr>
                        <a:t> Enables access to services from anywhere</a:t>
                      </a:r>
                    </a:p>
                    <a:p>
                      <a:pPr marL="180975" indent="-180975">
                        <a:buFont typeface="Arial" panose="020B0604020202020204" pitchFamily="34" charset="0"/>
                        <a:buChar char="•"/>
                      </a:pPr>
                      <a:r>
                        <a:rPr lang="en-US" sz="1600" dirty="0" smtClean="0"/>
                        <a:t>Eliminates dependency on a specific end-point device </a:t>
                      </a:r>
                      <a:endParaRPr lang="en-US" sz="1600" dirty="0"/>
                    </a:p>
                  </a:txBody>
                  <a:tcPr/>
                </a:tc>
                <a:extLst>
                  <a:ext uri="{0D108BD9-81ED-4DB2-BD59-A6C34878D82A}">
                    <a16:rowId xmlns:a16="http://schemas.microsoft.com/office/drawing/2014/main" val="10003"/>
                  </a:ext>
                </a:extLst>
              </a:tr>
            </a:tbl>
          </a:graphicData>
        </a:graphic>
      </p:graphicFrame>
      <p:sp>
        <p:nvSpPr>
          <p:cNvPr id="3" name="Footer Placeholder 2"/>
          <p:cNvSpPr>
            <a:spLocks noGrp="1"/>
          </p:cNvSpPr>
          <p:nvPr>
            <p:ph type="ftr" sz="quarter" idx="3"/>
          </p:nvPr>
        </p:nvSpPr>
        <p:spPr>
          <a:prstGeom prst="rect">
            <a:avLst/>
          </a:prstGeom>
        </p:spPr>
        <p:txBody>
          <a:bodyPr/>
          <a:lstStyle/>
          <a:p>
            <a:pPr algn="r"/>
            <a:r>
              <a:rPr lang="en-US" dirty="0" smtClean="0"/>
              <a:t>Module: Introduction to Cloud Computing</a:t>
            </a:r>
            <a:endParaRPr lang="en-US" dirty="0"/>
          </a:p>
        </p:txBody>
      </p:sp>
    </p:spTree>
    <p:custDataLst>
      <p:tags r:id="rId1"/>
    </p:custDataLst>
    <p:extLst>
      <p:ext uri="{BB962C8B-B14F-4D97-AF65-F5344CB8AC3E}">
        <p14:creationId xmlns:p14="http://schemas.microsoft.com/office/powerpoint/2010/main" val="17028561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a:t>
            </a:r>
            <a:r>
              <a:rPr lang="en-US" dirty="0"/>
              <a:t>Computing Benefits </a:t>
            </a:r>
            <a:r>
              <a:rPr lang="en-US" dirty="0" smtClean="0"/>
              <a:t>(Cont'd)</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2873815046"/>
              </p:ext>
            </p:extLst>
          </p:nvPr>
        </p:nvGraphicFramePr>
        <p:xfrm>
          <a:off x="379413" y="990600"/>
          <a:ext cx="8458200" cy="2479040"/>
        </p:xfrm>
        <a:graphic>
          <a:graphicData uri="http://schemas.openxmlformats.org/drawingml/2006/table">
            <a:tbl>
              <a:tblPr firstRow="1" bandRow="1">
                <a:tableStyleId>{5C22544A-7EE6-4342-B048-85BDC9FD1C3A}</a:tableStyleId>
              </a:tblPr>
              <a:tblGrid>
                <a:gridCol w="2752427">
                  <a:extLst>
                    <a:ext uri="{9D8B030D-6E8A-4147-A177-3AD203B41FA5}">
                      <a16:colId xmlns:a16="http://schemas.microsoft.com/office/drawing/2014/main" val="20000"/>
                    </a:ext>
                  </a:extLst>
                </a:gridCol>
                <a:gridCol w="5705773">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effectLst>
                            <a:outerShdw blurRad="38100" dist="38100" dir="2700000" algn="tl">
                              <a:srgbClr val="000000">
                                <a:alpha val="43137"/>
                              </a:srgbClr>
                            </a:outerShdw>
                          </a:effectLst>
                          <a:latin typeface="+mn-lt"/>
                        </a:rPr>
                        <a:t>Benefit</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effectLst>
                            <a:outerShdw blurRad="38100" dist="38100" dir="2700000" algn="tl">
                              <a:srgbClr val="000000">
                                <a:alpha val="43137"/>
                              </a:srgbClr>
                            </a:outerShdw>
                          </a:effectLst>
                          <a:latin typeface="+mn-lt"/>
                        </a:rPr>
                        <a:t>Description</a:t>
                      </a:r>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Application development and testing </a:t>
                      </a:r>
                      <a:endParaRPr lang="en-US" sz="1600" dirty="0"/>
                    </a:p>
                  </a:txBody>
                  <a:tcPr/>
                </a:tc>
                <a:tc>
                  <a:txBody>
                    <a:bodyPr/>
                    <a:lstStyle/>
                    <a:p>
                      <a:pPr marL="180975" indent="-180975">
                        <a:buFont typeface="Arial" panose="020B0604020202020204" pitchFamily="34" charset="0"/>
                        <a:buChar char="•"/>
                      </a:pPr>
                      <a:r>
                        <a:rPr lang="en-US" sz="1600" kern="1200" dirty="0" smtClean="0">
                          <a:solidFill>
                            <a:schemeClr val="dk1"/>
                          </a:solidFill>
                          <a:effectLst/>
                          <a:latin typeface="+mn-lt"/>
                          <a:ea typeface="+mn-ea"/>
                          <a:cs typeface="+mn-cs"/>
                        </a:rPr>
                        <a:t>Enables application development and testing</a:t>
                      </a:r>
                      <a:r>
                        <a:rPr lang="en-US" sz="1600" kern="1200" baseline="0" dirty="0" smtClean="0">
                          <a:solidFill>
                            <a:schemeClr val="dk1"/>
                          </a:solidFill>
                          <a:effectLst/>
                          <a:latin typeface="+mn-lt"/>
                          <a:ea typeface="+mn-ea"/>
                          <a:cs typeface="+mn-cs"/>
                        </a:rPr>
                        <a:t> </a:t>
                      </a:r>
                      <a:r>
                        <a:rPr lang="en-US" sz="1600" kern="1200" dirty="0" smtClean="0">
                          <a:solidFill>
                            <a:schemeClr val="dk1"/>
                          </a:solidFill>
                          <a:effectLst/>
                          <a:latin typeface="+mn-lt"/>
                          <a:ea typeface="+mn-ea"/>
                          <a:cs typeface="+mn-cs"/>
                        </a:rPr>
                        <a:t>at a greater scale</a:t>
                      </a:r>
                    </a:p>
                    <a:p>
                      <a:pPr marL="50800" indent="-50800">
                        <a:buFont typeface="Arial" panose="020B0604020202020204" pitchFamily="34" charset="0"/>
                        <a:buChar char="•"/>
                      </a:pPr>
                      <a:r>
                        <a:rPr lang="en-US" sz="1600" kern="1200" dirty="0" smtClean="0">
                          <a:solidFill>
                            <a:schemeClr val="dk1"/>
                          </a:solidFill>
                          <a:effectLst/>
                          <a:latin typeface="+mn-lt"/>
                          <a:ea typeface="+mn-ea"/>
                          <a:cs typeface="+mn-cs"/>
                        </a:rPr>
                        <a:t> Enables testing on multiple platforms </a:t>
                      </a:r>
                      <a:endParaRPr lang="en-US" sz="16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Simplified infrastructure management </a:t>
                      </a:r>
                      <a:endParaRPr lang="en-US" sz="1600" dirty="0" smtClean="0"/>
                    </a:p>
                  </a:txBody>
                  <a:tcPr/>
                </a:tc>
                <a:tc>
                  <a:txBody>
                    <a:bodyPr/>
                    <a:lstStyle/>
                    <a:p>
                      <a:pPr marL="180975" indent="-180975">
                        <a:buFont typeface="Arial" panose="020B0604020202020204" pitchFamily="34" charset="0"/>
                        <a:buChar char="•"/>
                      </a:pPr>
                      <a:r>
                        <a:rPr lang="en-US" sz="1600" kern="1200" dirty="0" smtClean="0">
                          <a:solidFill>
                            <a:schemeClr val="dk1"/>
                          </a:solidFill>
                          <a:latin typeface="+mn-lt"/>
                          <a:ea typeface="+mn-ea"/>
                          <a:cs typeface="+mn-cs"/>
                        </a:rPr>
                        <a:t>Consumers manage only those resources </a:t>
                      </a:r>
                      <a:r>
                        <a:rPr lang="en-US" sz="1600" kern="1200" dirty="0" smtClean="0">
                          <a:solidFill>
                            <a:schemeClr val="tx1"/>
                          </a:solidFill>
                          <a:latin typeface="+mn-lt"/>
                          <a:ea typeface="+mn-ea"/>
                          <a:cs typeface="+mn-cs"/>
                        </a:rPr>
                        <a:t>that are</a:t>
                      </a:r>
                      <a:r>
                        <a:rPr lang="en-US" sz="1600" kern="1200" dirty="0" smtClean="0">
                          <a:solidFill>
                            <a:srgbClr val="FF0000"/>
                          </a:solidFill>
                          <a:latin typeface="+mn-lt"/>
                          <a:ea typeface="+mn-ea"/>
                          <a:cs typeface="+mn-cs"/>
                        </a:rPr>
                        <a:t> </a:t>
                      </a:r>
                      <a:r>
                        <a:rPr lang="en-US" sz="1600" kern="1200" dirty="0" smtClean="0">
                          <a:solidFill>
                            <a:schemeClr val="dk1"/>
                          </a:solidFill>
                          <a:latin typeface="+mn-lt"/>
                          <a:ea typeface="+mn-ea"/>
                          <a:cs typeface="+mn-cs"/>
                        </a:rPr>
                        <a:t>required to access cloud services </a:t>
                      </a:r>
                      <a:endParaRPr lang="en-US" sz="16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Increased collaboration </a:t>
                      </a:r>
                      <a:endParaRPr lang="en-US" sz="1600" dirty="0" smtClean="0"/>
                    </a:p>
                  </a:txBody>
                  <a:tcPr/>
                </a:tc>
                <a:tc>
                  <a:txBody>
                    <a:bodyPr/>
                    <a:lstStyle/>
                    <a:p>
                      <a:pPr marL="180975" indent="-180975">
                        <a:buFont typeface="Arial" panose="020B0604020202020204" pitchFamily="34" charset="0"/>
                        <a:buChar char="•"/>
                      </a:pPr>
                      <a:r>
                        <a:rPr lang="en-US" sz="1600" dirty="0" smtClean="0"/>
                        <a:t>Enables</a:t>
                      </a:r>
                      <a:r>
                        <a:rPr lang="en-US" sz="1600" baseline="0" dirty="0" smtClean="0"/>
                        <a:t> sharing and simultaneous access of resources and information </a:t>
                      </a:r>
                      <a:endParaRPr lang="en-US" sz="1600"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Masked complexity </a:t>
                      </a:r>
                    </a:p>
                  </a:txBody>
                  <a:tcPr/>
                </a:tc>
                <a:tc>
                  <a:txBody>
                    <a:bodyPr/>
                    <a:lstStyle/>
                    <a:p>
                      <a:pPr marL="180975" indent="-180975">
                        <a:buFont typeface="Arial" panose="020B0604020202020204" pitchFamily="34" charset="0"/>
                        <a:buChar char="•"/>
                      </a:pPr>
                      <a:r>
                        <a:rPr lang="en-US" sz="1600" baseline="0" dirty="0" smtClean="0"/>
                        <a:t>Intricacies of IT  operations are hidden from end users </a:t>
                      </a:r>
                      <a:endParaRPr lang="en-US" sz="1600" dirty="0"/>
                    </a:p>
                  </a:txBody>
                  <a:tcPr/>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3"/>
          </p:nvPr>
        </p:nvSpPr>
        <p:spPr>
          <a:prstGeom prst="rect">
            <a:avLst/>
          </a:prstGeom>
        </p:spPr>
        <p:txBody>
          <a:bodyPr/>
          <a:lstStyle/>
          <a:p>
            <a:pPr algn="r"/>
            <a:r>
              <a:rPr lang="en-US" dirty="0" smtClean="0"/>
              <a:t>Module: Introduction to Cloud Computing</a:t>
            </a:r>
            <a:endParaRPr lang="en-US" dirty="0"/>
          </a:p>
        </p:txBody>
      </p:sp>
    </p:spTree>
    <p:custDataLst>
      <p:tags r:id="rId1"/>
    </p:custDataLst>
    <p:extLst>
      <p:ext uri="{BB962C8B-B14F-4D97-AF65-F5344CB8AC3E}">
        <p14:creationId xmlns:p14="http://schemas.microsoft.com/office/powerpoint/2010/main" val="22422062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a:t>
            </a:r>
            <a:r>
              <a:rPr lang="en-US" dirty="0"/>
              <a:t>Computing Benefits </a:t>
            </a:r>
            <a:r>
              <a:rPr lang="en-US" dirty="0" smtClean="0"/>
              <a:t>(Cont'd)</a:t>
            </a:r>
            <a:endParaRPr lang="en-US" dirty="0"/>
          </a:p>
        </p:txBody>
      </p:sp>
      <p:graphicFrame>
        <p:nvGraphicFramePr>
          <p:cNvPr id="7" name="Content Placeholder 6"/>
          <p:cNvGraphicFramePr>
            <a:graphicFrameLocks noGrp="1"/>
          </p:cNvGraphicFramePr>
          <p:nvPr>
            <p:ph sz="quarter" idx="10"/>
            <p:extLst>
              <p:ext uri="{D42A27DB-BD31-4B8C-83A1-F6EECF244321}">
                <p14:modId xmlns:p14="http://schemas.microsoft.com/office/powerpoint/2010/main" val="1503560961"/>
              </p:ext>
            </p:extLst>
          </p:nvPr>
        </p:nvGraphicFramePr>
        <p:xfrm>
          <a:off x="379413" y="990600"/>
          <a:ext cx="8458200" cy="2479040"/>
        </p:xfrm>
        <a:graphic>
          <a:graphicData uri="http://schemas.openxmlformats.org/drawingml/2006/table">
            <a:tbl>
              <a:tblPr firstRow="1" bandRow="1">
                <a:tableStyleId>{5C22544A-7EE6-4342-B048-85BDC9FD1C3A}</a:tableStyleId>
              </a:tblPr>
              <a:tblGrid>
                <a:gridCol w="2752427">
                  <a:extLst>
                    <a:ext uri="{9D8B030D-6E8A-4147-A177-3AD203B41FA5}">
                      <a16:colId xmlns:a16="http://schemas.microsoft.com/office/drawing/2014/main" val="20000"/>
                    </a:ext>
                  </a:extLst>
                </a:gridCol>
                <a:gridCol w="5705773">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effectLst>
                            <a:outerShdw blurRad="38100" dist="38100" dir="2700000" algn="tl">
                              <a:srgbClr val="000000">
                                <a:alpha val="43137"/>
                              </a:srgbClr>
                            </a:outerShdw>
                          </a:effectLst>
                          <a:latin typeface="+mn-lt"/>
                        </a:rPr>
                        <a:t>Benefit</a:t>
                      </a:r>
                      <a:endParaRPr lang="en-US" sz="16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effectLst>
                            <a:outerShdw blurRad="38100" dist="38100" dir="2700000" algn="tl">
                              <a:srgbClr val="000000">
                                <a:alpha val="43137"/>
                              </a:srgbClr>
                            </a:outerShdw>
                          </a:effectLst>
                          <a:latin typeface="+mn-lt"/>
                        </a:rPr>
                        <a:t>Description</a:t>
                      </a:r>
                    </a:p>
                  </a:txBody>
                  <a:tcPr/>
                </a:tc>
                <a:extLst>
                  <a:ext uri="{0D108BD9-81ED-4DB2-BD59-A6C34878D82A}">
                    <a16:rowId xmlns:a16="http://schemas.microsoft.com/office/drawing/2014/main" val="10000"/>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t>Application development and testing </a:t>
                      </a:r>
                      <a:endParaRPr lang="en-US" sz="1600" dirty="0"/>
                    </a:p>
                  </a:txBody>
                  <a:tcPr/>
                </a:tc>
                <a:tc>
                  <a:txBody>
                    <a:bodyPr/>
                    <a:lstStyle/>
                    <a:p>
                      <a:pPr marL="180975" indent="-180975">
                        <a:buFont typeface="Arial" panose="020B0604020202020204" pitchFamily="34" charset="0"/>
                        <a:buChar char="•"/>
                      </a:pPr>
                      <a:r>
                        <a:rPr lang="en-US" sz="1600" kern="1200" dirty="0" smtClean="0">
                          <a:solidFill>
                            <a:schemeClr val="dk1"/>
                          </a:solidFill>
                          <a:effectLst/>
                          <a:latin typeface="+mn-lt"/>
                          <a:ea typeface="+mn-ea"/>
                          <a:cs typeface="+mn-cs"/>
                        </a:rPr>
                        <a:t>Enables application development and testing</a:t>
                      </a:r>
                      <a:r>
                        <a:rPr lang="en-US" sz="1600" kern="1200" baseline="0" dirty="0" smtClean="0">
                          <a:solidFill>
                            <a:schemeClr val="dk1"/>
                          </a:solidFill>
                          <a:effectLst/>
                          <a:latin typeface="+mn-lt"/>
                          <a:ea typeface="+mn-ea"/>
                          <a:cs typeface="+mn-cs"/>
                        </a:rPr>
                        <a:t> </a:t>
                      </a:r>
                      <a:r>
                        <a:rPr lang="en-US" sz="1600" kern="1200" dirty="0" smtClean="0">
                          <a:solidFill>
                            <a:schemeClr val="dk1"/>
                          </a:solidFill>
                          <a:effectLst/>
                          <a:latin typeface="+mn-lt"/>
                          <a:ea typeface="+mn-ea"/>
                          <a:cs typeface="+mn-cs"/>
                        </a:rPr>
                        <a:t>at a greater scale</a:t>
                      </a:r>
                    </a:p>
                    <a:p>
                      <a:pPr marL="50800" indent="-50800">
                        <a:buFont typeface="Arial" panose="020B0604020202020204" pitchFamily="34" charset="0"/>
                        <a:buChar char="•"/>
                      </a:pPr>
                      <a:r>
                        <a:rPr lang="en-US" sz="1600" kern="1200" dirty="0" smtClean="0">
                          <a:solidFill>
                            <a:schemeClr val="dk1"/>
                          </a:solidFill>
                          <a:effectLst/>
                          <a:latin typeface="+mn-lt"/>
                          <a:ea typeface="+mn-ea"/>
                          <a:cs typeface="+mn-cs"/>
                        </a:rPr>
                        <a:t> Enables testing on multiple platforms </a:t>
                      </a:r>
                      <a:endParaRPr lang="en-US" sz="16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Simplified infrastructure management </a:t>
                      </a:r>
                      <a:endParaRPr lang="en-US" sz="1600" dirty="0" smtClean="0"/>
                    </a:p>
                  </a:txBody>
                  <a:tcPr/>
                </a:tc>
                <a:tc>
                  <a:txBody>
                    <a:bodyPr/>
                    <a:lstStyle/>
                    <a:p>
                      <a:pPr marL="180975" indent="-180975">
                        <a:buFont typeface="Arial" panose="020B0604020202020204" pitchFamily="34" charset="0"/>
                        <a:buChar char="•"/>
                      </a:pPr>
                      <a:r>
                        <a:rPr lang="en-US" sz="1600" kern="1200" dirty="0" smtClean="0">
                          <a:solidFill>
                            <a:schemeClr val="dk1"/>
                          </a:solidFill>
                          <a:latin typeface="+mn-lt"/>
                          <a:ea typeface="+mn-ea"/>
                          <a:cs typeface="+mn-cs"/>
                        </a:rPr>
                        <a:t>Consumers manage only those resources </a:t>
                      </a:r>
                      <a:r>
                        <a:rPr lang="en-US" sz="1600" kern="1200" dirty="0" smtClean="0">
                          <a:solidFill>
                            <a:schemeClr val="tx1"/>
                          </a:solidFill>
                          <a:latin typeface="+mn-lt"/>
                          <a:ea typeface="+mn-ea"/>
                          <a:cs typeface="+mn-cs"/>
                        </a:rPr>
                        <a:t>that are</a:t>
                      </a:r>
                      <a:r>
                        <a:rPr lang="en-US" sz="1600" kern="1200" dirty="0" smtClean="0">
                          <a:solidFill>
                            <a:srgbClr val="FF0000"/>
                          </a:solidFill>
                          <a:latin typeface="+mn-lt"/>
                          <a:ea typeface="+mn-ea"/>
                          <a:cs typeface="+mn-cs"/>
                        </a:rPr>
                        <a:t> </a:t>
                      </a:r>
                      <a:r>
                        <a:rPr lang="en-US" sz="1600" kern="1200" dirty="0" smtClean="0">
                          <a:solidFill>
                            <a:schemeClr val="dk1"/>
                          </a:solidFill>
                          <a:latin typeface="+mn-lt"/>
                          <a:ea typeface="+mn-ea"/>
                          <a:cs typeface="+mn-cs"/>
                        </a:rPr>
                        <a:t>required to access cloud services </a:t>
                      </a:r>
                      <a:endParaRPr lang="en-US" sz="1600" dirty="0"/>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Increased collaboration </a:t>
                      </a:r>
                      <a:endParaRPr lang="en-US" sz="1600" dirty="0" smtClean="0"/>
                    </a:p>
                  </a:txBody>
                  <a:tcPr/>
                </a:tc>
                <a:tc>
                  <a:txBody>
                    <a:bodyPr/>
                    <a:lstStyle/>
                    <a:p>
                      <a:pPr marL="180975" indent="-180975">
                        <a:buFont typeface="Arial" panose="020B0604020202020204" pitchFamily="34" charset="0"/>
                        <a:buChar char="•"/>
                      </a:pPr>
                      <a:r>
                        <a:rPr lang="en-US" sz="1600" dirty="0" smtClean="0"/>
                        <a:t>Enables</a:t>
                      </a:r>
                      <a:r>
                        <a:rPr lang="en-US" sz="1600" baseline="0" dirty="0" smtClean="0"/>
                        <a:t> sharing and simultaneous access of resources and information </a:t>
                      </a:r>
                      <a:endParaRPr lang="en-US" sz="1600" dirty="0"/>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Masked complexity </a:t>
                      </a:r>
                    </a:p>
                  </a:txBody>
                  <a:tcPr/>
                </a:tc>
                <a:tc>
                  <a:txBody>
                    <a:bodyPr/>
                    <a:lstStyle/>
                    <a:p>
                      <a:pPr marL="180975" indent="-180975">
                        <a:buFont typeface="Arial" panose="020B0604020202020204" pitchFamily="34" charset="0"/>
                        <a:buChar char="•"/>
                      </a:pPr>
                      <a:r>
                        <a:rPr lang="en-US" sz="1600" baseline="0" dirty="0" smtClean="0"/>
                        <a:t>Intricacies of IT  operations are hidden from end users </a:t>
                      </a:r>
                      <a:endParaRPr lang="en-US" sz="1600" dirty="0"/>
                    </a:p>
                  </a:txBody>
                  <a:tcPr/>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3"/>
          </p:nvPr>
        </p:nvSpPr>
        <p:spPr>
          <a:prstGeom prst="rect">
            <a:avLst/>
          </a:prstGeom>
        </p:spPr>
        <p:txBody>
          <a:bodyPr/>
          <a:lstStyle/>
          <a:p>
            <a:pPr algn="r"/>
            <a:r>
              <a:rPr lang="en-US" dirty="0" smtClean="0"/>
              <a:t>Module: Introduction to Cloud Computing</a:t>
            </a:r>
            <a:endParaRPr lang="en-US" dirty="0"/>
          </a:p>
        </p:txBody>
      </p:sp>
    </p:spTree>
    <p:custDataLst>
      <p:tags r:id="rId1"/>
    </p:custDataLst>
    <p:extLst>
      <p:ext uri="{BB962C8B-B14F-4D97-AF65-F5344CB8AC3E}">
        <p14:creationId xmlns:p14="http://schemas.microsoft.com/office/powerpoint/2010/main" val="2950929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2C95DD"/>
                </a:solidFill>
              </a:rPr>
              <a:t>Lesson 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a:t>Definition of cloud computing</a:t>
            </a:r>
          </a:p>
          <a:p>
            <a:r>
              <a:rPr lang="en-US" dirty="0"/>
              <a:t>Essential cloud </a:t>
            </a:r>
            <a:r>
              <a:rPr lang="en-US" dirty="0" smtClean="0"/>
              <a:t>characteristics </a:t>
            </a:r>
          </a:p>
          <a:p>
            <a:r>
              <a:rPr lang="en-US" dirty="0" smtClean="0"/>
              <a:t>Cloud computing benefits</a:t>
            </a:r>
            <a:r>
              <a:rPr lang="en-US" dirty="0" smtClean="0">
                <a:solidFill>
                  <a:srgbClr val="FF0000"/>
                </a:solidFill>
              </a:rPr>
              <a:t> </a:t>
            </a:r>
            <a:endParaRPr lang="en-US" dirty="0">
              <a:solidFill>
                <a:srgbClr val="FF0000"/>
              </a:solidFill>
            </a:endParaRPr>
          </a:p>
        </p:txBody>
      </p:sp>
      <p:sp>
        <p:nvSpPr>
          <p:cNvPr id="3" name="Footer Placeholder 2"/>
          <p:cNvSpPr>
            <a:spLocks noGrp="1"/>
          </p:cNvSpPr>
          <p:nvPr>
            <p:ph type="ftr" sz="quarter" idx="3"/>
          </p:nvPr>
        </p:nvSpPr>
        <p:spPr>
          <a:prstGeom prst="rect">
            <a:avLst/>
          </a:prstGeom>
        </p:spPr>
        <p:txBody>
          <a:bodyPr/>
          <a:lstStyle/>
          <a:p>
            <a:pPr algn="r"/>
            <a:r>
              <a:rPr lang="en-US" dirty="0" smtClean="0"/>
              <a:t>Module: Introduction to Cloud Computing</a:t>
            </a:r>
            <a:endParaRPr lang="en-US" dirty="0"/>
          </a:p>
        </p:txBody>
      </p:sp>
    </p:spTree>
    <p:custDataLst>
      <p:tags r:id="rId1"/>
    </p:custDataLst>
    <p:extLst>
      <p:ext uri="{BB962C8B-B14F-4D97-AF65-F5344CB8AC3E}">
        <p14:creationId xmlns:p14="http://schemas.microsoft.com/office/powerpoint/2010/main" val="3659658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Lesson: Cloud Computing Overview</a:t>
            </a:r>
            <a:r>
              <a:rPr lang="en-US" dirty="0" smtClean="0">
                <a:solidFill>
                  <a:srgbClr val="FF0000"/>
                </a:solidFill>
              </a:rPr>
              <a:t> </a:t>
            </a:r>
            <a:endParaRPr lang="en-US" dirty="0">
              <a:solidFill>
                <a:srgbClr val="FF0000"/>
              </a:solidFill>
            </a:endParaRPr>
          </a:p>
        </p:txBody>
      </p:sp>
      <p:sp>
        <p:nvSpPr>
          <p:cNvPr id="5" name="Content Placeholder 4"/>
          <p:cNvSpPr>
            <a:spLocks noGrp="1"/>
          </p:cNvSpPr>
          <p:nvPr>
            <p:ph sz="quarter" idx="10"/>
          </p:nvPr>
        </p:nvSpPr>
        <p:spPr/>
        <p:txBody>
          <a:bodyPr/>
          <a:lstStyle/>
          <a:p>
            <a:pPr marL="0" indent="0">
              <a:buNone/>
              <a:defRPr/>
            </a:pPr>
            <a:r>
              <a:rPr lang="en-US" dirty="0" smtClean="0"/>
              <a:t>This lesson covers the following topics:</a:t>
            </a:r>
          </a:p>
          <a:p>
            <a:pPr>
              <a:defRPr/>
            </a:pPr>
            <a:r>
              <a:rPr lang="en-US" dirty="0"/>
              <a:t>Definition of cloud computing</a:t>
            </a:r>
          </a:p>
          <a:p>
            <a:pPr>
              <a:defRPr/>
            </a:pPr>
            <a:r>
              <a:rPr lang="en-US" dirty="0"/>
              <a:t>Essential characteristics of cloud computing</a:t>
            </a:r>
          </a:p>
          <a:p>
            <a:pPr>
              <a:defRPr/>
            </a:pPr>
            <a:r>
              <a:rPr lang="en-US" dirty="0" smtClean="0"/>
              <a:t>Key benefits of cloud computing</a:t>
            </a:r>
            <a:endParaRPr lang="en-US" dirty="0"/>
          </a:p>
        </p:txBody>
      </p:sp>
      <p:sp>
        <p:nvSpPr>
          <p:cNvPr id="2" name="Footer Placeholder 1"/>
          <p:cNvSpPr>
            <a:spLocks noGrp="1"/>
          </p:cNvSpPr>
          <p:nvPr>
            <p:ph type="ftr" sz="quarter" idx="3"/>
          </p:nvPr>
        </p:nvSpPr>
        <p:spPr>
          <a:prstGeom prst="rect">
            <a:avLst/>
          </a:prstGeom>
        </p:spPr>
        <p:txBody>
          <a:bodyPr/>
          <a:lstStyle/>
          <a:p>
            <a:pPr algn="r"/>
            <a:r>
              <a:rPr lang="en-US" dirty="0" smtClean="0"/>
              <a:t>Module: Introduction to Cloud Computing</a:t>
            </a:r>
            <a:endParaRPr lang="en-US" dirty="0"/>
          </a:p>
        </p:txBody>
      </p:sp>
    </p:spTree>
    <p:custDataLst>
      <p:tags r:id="rId1"/>
    </p:custDataLst>
    <p:extLst>
      <p:ext uri="{BB962C8B-B14F-4D97-AF65-F5344CB8AC3E}">
        <p14:creationId xmlns:p14="http://schemas.microsoft.com/office/powerpoint/2010/main" val="37556158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smtClean="0"/>
              <a:t>Lesson: </a:t>
            </a:r>
            <a:r>
              <a:rPr lang="en-US" dirty="0"/>
              <a:t>Cloud Service </a:t>
            </a:r>
            <a:r>
              <a:rPr lang="en-US" dirty="0" smtClean="0"/>
              <a:t>Models and Cloud Services Brokerage</a:t>
            </a:r>
            <a:endParaRPr lang="en-US" dirty="0"/>
          </a:p>
        </p:txBody>
      </p:sp>
      <p:sp>
        <p:nvSpPr>
          <p:cNvPr id="5" name="Content Placeholder 4"/>
          <p:cNvSpPr>
            <a:spLocks noGrp="1"/>
          </p:cNvSpPr>
          <p:nvPr>
            <p:ph sz="quarter" idx="10"/>
          </p:nvPr>
        </p:nvSpPr>
        <p:spPr>
          <a:xfrm>
            <a:off x="533400" y="1399032"/>
            <a:ext cx="8077200" cy="2971800"/>
          </a:xfrm>
        </p:spPr>
        <p:txBody>
          <a:bodyPr/>
          <a:lstStyle/>
          <a:p>
            <a:pPr marL="0" indent="0">
              <a:buNone/>
              <a:defRPr/>
            </a:pPr>
            <a:r>
              <a:rPr lang="en-US" dirty="0" smtClean="0"/>
              <a:t>This lesson covers the following topics:</a:t>
            </a:r>
          </a:p>
          <a:p>
            <a:pPr>
              <a:defRPr/>
            </a:pPr>
            <a:r>
              <a:rPr lang="en-US" dirty="0"/>
              <a:t>Infrastructure as a Service</a:t>
            </a:r>
          </a:p>
          <a:p>
            <a:pPr>
              <a:defRPr/>
            </a:pPr>
            <a:r>
              <a:rPr lang="en-US" dirty="0"/>
              <a:t>Platform as a Service</a:t>
            </a:r>
          </a:p>
          <a:p>
            <a:pPr>
              <a:defRPr/>
            </a:pPr>
            <a:r>
              <a:rPr lang="en-US" dirty="0"/>
              <a:t>Software as a </a:t>
            </a:r>
            <a:r>
              <a:rPr lang="en-US" dirty="0" smtClean="0"/>
              <a:t>Service</a:t>
            </a:r>
          </a:p>
          <a:p>
            <a:pPr>
              <a:defRPr/>
            </a:pPr>
            <a:r>
              <a:rPr lang="en-US" dirty="0" smtClean="0"/>
              <a:t>Cloud services brokerage</a:t>
            </a:r>
            <a:endParaRPr lang="en-US" dirty="0"/>
          </a:p>
        </p:txBody>
      </p:sp>
      <p:sp>
        <p:nvSpPr>
          <p:cNvPr id="2" name="Footer Placeholder 1"/>
          <p:cNvSpPr>
            <a:spLocks noGrp="1"/>
          </p:cNvSpPr>
          <p:nvPr>
            <p:ph type="ftr" sz="quarter" idx="3"/>
          </p:nvPr>
        </p:nvSpPr>
        <p:spPr>
          <a:prstGeom prst="rect">
            <a:avLst/>
          </a:prstGeom>
        </p:spPr>
        <p:txBody>
          <a:bodyPr/>
          <a:lstStyle/>
          <a:p>
            <a:pPr algn="r"/>
            <a:r>
              <a:rPr lang="en-US" dirty="0" smtClean="0"/>
              <a:t>Module: Introduction to Cloud Computing</a:t>
            </a:r>
            <a:endParaRPr lang="en-US" dirty="0"/>
          </a:p>
        </p:txBody>
      </p:sp>
    </p:spTree>
    <p:custDataLst>
      <p:tags r:id="rId1"/>
    </p:custDataLst>
    <p:extLst>
      <p:ext uri="{BB962C8B-B14F-4D97-AF65-F5344CB8AC3E}">
        <p14:creationId xmlns:p14="http://schemas.microsoft.com/office/powerpoint/2010/main" val="4000098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Cloud Service Models</a:t>
            </a:r>
          </a:p>
        </p:txBody>
      </p:sp>
      <p:sp>
        <p:nvSpPr>
          <p:cNvPr id="5" name="Content Placeholder 4"/>
          <p:cNvSpPr>
            <a:spLocks noGrp="1"/>
          </p:cNvSpPr>
          <p:nvPr>
            <p:ph sz="quarter" idx="10"/>
          </p:nvPr>
        </p:nvSpPr>
        <p:spPr/>
        <p:txBody>
          <a:bodyPr/>
          <a:lstStyle/>
          <a:p>
            <a:r>
              <a:rPr lang="en-US" dirty="0"/>
              <a:t>A cloud service model specifies the </a:t>
            </a:r>
            <a:r>
              <a:rPr lang="en-US" dirty="0" smtClean="0"/>
              <a:t>services </a:t>
            </a:r>
            <a:r>
              <a:rPr lang="en-US" dirty="0"/>
              <a:t>and the capabilities provided to consumers</a:t>
            </a:r>
          </a:p>
          <a:p>
            <a:r>
              <a:rPr lang="en-US" dirty="0"/>
              <a:t>NIST specifies three primary cloud service models:</a:t>
            </a:r>
          </a:p>
          <a:p>
            <a:pPr lvl="1"/>
            <a:r>
              <a:rPr lang="en-US" dirty="0"/>
              <a:t>Infrastructure as a Service (IaaS)</a:t>
            </a:r>
          </a:p>
          <a:p>
            <a:pPr lvl="1"/>
            <a:r>
              <a:rPr lang="en-US" dirty="0"/>
              <a:t>Platform as a Service (PaaS)</a:t>
            </a:r>
          </a:p>
          <a:p>
            <a:pPr lvl="1"/>
            <a:r>
              <a:rPr lang="en-US" dirty="0"/>
              <a:t>Software as a Service (SaaS</a:t>
            </a:r>
            <a:r>
              <a:rPr lang="en-US" dirty="0" smtClean="0"/>
              <a:t>)</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dirty="0" smtClean="0"/>
              <a:t>Module: Introduction to Cloud Computing</a:t>
            </a:r>
            <a:endParaRPr lang="en-US" dirty="0"/>
          </a:p>
        </p:txBody>
      </p:sp>
    </p:spTree>
    <p:custDataLst>
      <p:tags r:id="rId1"/>
    </p:custDataLst>
    <p:extLst>
      <p:ext uri="{BB962C8B-B14F-4D97-AF65-F5344CB8AC3E}">
        <p14:creationId xmlns:p14="http://schemas.microsoft.com/office/powerpoint/2010/main" val="25218359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Infrastructure as a </a:t>
            </a:r>
            <a:r>
              <a:rPr lang="en-US" dirty="0" smtClean="0"/>
              <a:t>Service</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Introduction to Cloud Computing</a:t>
            </a:r>
            <a:endParaRPr lang="en-US" dirty="0"/>
          </a:p>
        </p:txBody>
      </p:sp>
      <p:sp>
        <p:nvSpPr>
          <p:cNvPr id="6" name="Rectangle 5"/>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343787" y="914400"/>
            <a:ext cx="4516245" cy="3673574"/>
            <a:chOff x="343787" y="914400"/>
            <a:chExt cx="4516245" cy="3673574"/>
          </a:xfrm>
        </p:grpSpPr>
        <p:sp>
          <p:nvSpPr>
            <p:cNvPr id="7" name="Rectangle 6"/>
            <p:cNvSpPr/>
            <p:nvPr/>
          </p:nvSpPr>
          <p:spPr>
            <a:xfrm>
              <a:off x="609600" y="1113130"/>
              <a:ext cx="4250432" cy="3474844"/>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The capability provided to the consumer is to provision processing, storage, networks, and other fundamental computing resources where the consumer is able to deploy and run arbitrary software, which can include operating systems and applications. The consumer does not manage or control the underlying cloud infrastructure but has control over operating systems, storage, and deployed applications; and possibly limited control of select networking components </a:t>
              </a:r>
              <a:r>
                <a:rPr lang="en-US" sz="1400" dirty="0" smtClean="0">
                  <a:solidFill>
                    <a:schemeClr val="tx1"/>
                  </a:solidFill>
                </a:rPr>
                <a:t>, (e.g.,</a:t>
              </a:r>
              <a:r>
                <a:rPr lang="en-US" sz="1400" dirty="0" smtClean="0">
                  <a:solidFill>
                    <a:srgbClr val="FF0000"/>
                  </a:solidFill>
                </a:rPr>
                <a:t>  </a:t>
              </a:r>
              <a:r>
                <a:rPr lang="en-US" sz="1400" dirty="0" smtClean="0">
                  <a:solidFill>
                    <a:schemeClr val="tx1"/>
                  </a:solidFill>
                </a:rPr>
                <a:t>host firewalls).</a:t>
              </a:r>
            </a:p>
            <a:p>
              <a:endParaRPr lang="en-US" sz="300" dirty="0" smtClean="0">
                <a:solidFill>
                  <a:schemeClr val="tx1"/>
                </a:solidFill>
              </a:endParaRPr>
            </a:p>
            <a:p>
              <a:pPr algn="r"/>
              <a:r>
                <a:rPr lang="en-US" sz="1000" i="1" dirty="0">
                  <a:solidFill>
                    <a:schemeClr val="tx1"/>
                  </a:solidFill>
                </a:rPr>
                <a:t>– </a:t>
              </a:r>
              <a:r>
                <a:rPr lang="en-US" sz="1000" i="1" dirty="0" smtClean="0">
                  <a:solidFill>
                    <a:schemeClr val="tx1"/>
                  </a:solidFill>
                </a:rPr>
                <a:t>U.S. </a:t>
              </a:r>
              <a:r>
                <a:rPr lang="en-US" sz="1000" i="1" dirty="0">
                  <a:solidFill>
                    <a:schemeClr val="tx1"/>
                  </a:solidFill>
                </a:rPr>
                <a:t>National Institute of Standards and </a:t>
              </a:r>
              <a:r>
                <a:rPr lang="en-US" sz="1000" i="1" dirty="0" smtClean="0">
                  <a:solidFill>
                    <a:schemeClr val="tx1"/>
                  </a:solidFill>
                </a:rPr>
                <a:t>Technology, Special </a:t>
              </a:r>
              <a:r>
                <a:rPr lang="en-US" sz="1000" i="1" dirty="0">
                  <a:solidFill>
                    <a:schemeClr val="tx1"/>
                  </a:solidFill>
                </a:rPr>
                <a:t>Publication 800-145</a:t>
              </a:r>
              <a:endParaRPr lang="en-US" sz="900" i="1" dirty="0"/>
            </a:p>
          </p:txBody>
        </p:sp>
        <p:sp>
          <p:nvSpPr>
            <p:cNvPr id="8" name="Rectangle 7"/>
            <p:cNvSpPr/>
            <p:nvPr/>
          </p:nvSpPr>
          <p:spPr>
            <a:xfrm>
              <a:off x="343787" y="914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a:t>Infrastructure as a Service</a:t>
              </a:r>
            </a:p>
          </p:txBody>
        </p:sp>
      </p:gr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7061" y="1669950"/>
            <a:ext cx="4221443" cy="180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6956078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Content Placeholder 2"/>
          <p:cNvSpPr>
            <a:spLocks noGrp="1"/>
          </p:cNvSpPr>
          <p:nvPr>
            <p:ph sz="quarter" idx="10"/>
          </p:nvPr>
        </p:nvSpPr>
        <p:spPr/>
        <p:txBody>
          <a:bodyPr>
            <a:normAutofit fontScale="92500" lnSpcReduction="10000"/>
          </a:bodyPr>
          <a:lstStyle/>
          <a:p>
            <a:r>
              <a:rPr lang="en-US" dirty="0"/>
              <a:t>IaaS cloud servers are typically offered to businesses over the internet, whether through a dashboard or an API, ensuring users have complete control over their computing infrastructure</a:t>
            </a:r>
            <a:r>
              <a:rPr lang="en-US" dirty="0" smtClean="0"/>
              <a:t>.</a:t>
            </a:r>
          </a:p>
          <a:p>
            <a:r>
              <a:rPr lang="en-US" dirty="0" smtClean="0"/>
              <a:t>Advantages:</a:t>
            </a:r>
          </a:p>
          <a:p>
            <a:r>
              <a:rPr lang="en-US" dirty="0"/>
              <a:t> you can buy what you need, as you need it, and purchase more as your business grows.</a:t>
            </a:r>
            <a:endParaRPr lang="en-US" dirty="0" smtClean="0"/>
          </a:p>
          <a:p>
            <a:r>
              <a:rPr lang="en-US" dirty="0"/>
              <a:t>With most IaaS platforms, you get access to ongoing support and have the option of scaling up your requirements at any time</a:t>
            </a:r>
            <a:r>
              <a:rPr lang="en-US" dirty="0" smtClean="0"/>
              <a:t>.</a:t>
            </a:r>
          </a:p>
          <a:p>
            <a:endParaRPr lang="en-US" dirty="0"/>
          </a:p>
          <a:p>
            <a:r>
              <a:rPr lang="en-US" dirty="0"/>
              <a:t>Example</a:t>
            </a:r>
            <a:r>
              <a:rPr lang="en-US" dirty="0" smtClean="0"/>
              <a:t>: Amazon </a:t>
            </a:r>
            <a:r>
              <a:rPr lang="en-US" dirty="0"/>
              <a:t>Web Services (AWS), Cisco </a:t>
            </a:r>
            <a:r>
              <a:rPr lang="en-US" dirty="0" err="1"/>
              <a:t>Metapod</a:t>
            </a:r>
            <a:r>
              <a:rPr lang="en-US" dirty="0"/>
              <a:t>, Microsoft Azure, Google Compute Engine (GCE) </a:t>
            </a:r>
            <a:endParaRPr lang="en-IN" dirty="0"/>
          </a:p>
        </p:txBody>
      </p:sp>
      <p:sp>
        <p:nvSpPr>
          <p:cNvPr id="4" name="Footer Placeholder 3"/>
          <p:cNvSpPr>
            <a:spLocks noGrp="1"/>
          </p:cNvSpPr>
          <p:nvPr>
            <p:ph type="ftr" sz="quarter" idx="3"/>
          </p:nvPr>
        </p:nvSpPr>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3550797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Platform as a Service</a:t>
            </a:r>
          </a:p>
        </p:txBody>
      </p:sp>
      <p:sp>
        <p:nvSpPr>
          <p:cNvPr id="3" name="Footer Placeholder 2"/>
          <p:cNvSpPr>
            <a:spLocks noGrp="1"/>
          </p:cNvSpPr>
          <p:nvPr>
            <p:ph type="ftr" sz="quarter" idx="3"/>
          </p:nvPr>
        </p:nvSpPr>
        <p:spPr>
          <a:prstGeom prst="rect">
            <a:avLst/>
          </a:prstGeom>
        </p:spPr>
        <p:txBody>
          <a:bodyPr/>
          <a:lstStyle/>
          <a:p>
            <a:pPr algn="r"/>
            <a:r>
              <a:rPr lang="en-US" smtClean="0"/>
              <a:t>Module: Introduction to Cloud Computing</a:t>
            </a:r>
            <a:endParaRPr lang="en-US" dirty="0"/>
          </a:p>
        </p:txBody>
      </p:sp>
      <p:sp>
        <p:nvSpPr>
          <p:cNvPr id="9" name="Rectangle 8"/>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343787" y="914400"/>
            <a:ext cx="4516245" cy="3457550"/>
            <a:chOff x="343787" y="914400"/>
            <a:chExt cx="4516245" cy="3457550"/>
          </a:xfrm>
        </p:grpSpPr>
        <p:sp>
          <p:nvSpPr>
            <p:cNvPr id="10" name="Rectangle 9"/>
            <p:cNvSpPr/>
            <p:nvPr/>
          </p:nvSpPr>
          <p:spPr>
            <a:xfrm>
              <a:off x="609600" y="1113130"/>
              <a:ext cx="4250432" cy="325882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The capability provided to the consumer is to deploy onto the cloud infrastructure consumer-created or acquired applications created using programming languages, libraries, services, and tools supported by the provider</a:t>
              </a:r>
              <a:r>
                <a:rPr lang="en-US" sz="1400" dirty="0" smtClean="0">
                  <a:solidFill>
                    <a:schemeClr val="tx1"/>
                  </a:solidFill>
                </a:rPr>
                <a:t>. </a:t>
              </a:r>
              <a:r>
                <a:rPr lang="en-US" sz="1400" dirty="0">
                  <a:solidFill>
                    <a:schemeClr val="tx1"/>
                  </a:solidFill>
                </a:rPr>
                <a:t>The consumer does not manage or control the underlying cloud infrastructure including network, servers, operating systems, or storage, but has control over the deployed applications and possibly configuration settings for the application-hosting environment.</a:t>
              </a:r>
              <a:endParaRPr lang="en-US" sz="1400" dirty="0" smtClean="0">
                <a:solidFill>
                  <a:schemeClr val="tx1"/>
                </a:solidFill>
              </a:endParaRPr>
            </a:p>
            <a:p>
              <a:endParaRPr lang="en-US" sz="300" dirty="0" smtClean="0">
                <a:solidFill>
                  <a:schemeClr val="tx1"/>
                </a:solidFill>
              </a:endParaRPr>
            </a:p>
            <a:p>
              <a:pPr algn="r"/>
              <a:r>
                <a:rPr lang="en-US" sz="1000" i="1" dirty="0">
                  <a:solidFill>
                    <a:schemeClr val="tx1"/>
                  </a:solidFill>
                </a:rPr>
                <a:t>– </a:t>
              </a:r>
              <a:r>
                <a:rPr lang="en-US" sz="1000" i="1" dirty="0" smtClean="0">
                  <a:solidFill>
                    <a:schemeClr val="tx1"/>
                  </a:solidFill>
                </a:rPr>
                <a:t>U.S. </a:t>
              </a:r>
              <a:r>
                <a:rPr lang="en-US" sz="1000" i="1" dirty="0">
                  <a:solidFill>
                    <a:schemeClr val="tx1"/>
                  </a:solidFill>
                </a:rPr>
                <a:t>National Institute of Standards and </a:t>
              </a:r>
              <a:r>
                <a:rPr lang="en-US" sz="1000" i="1" dirty="0" smtClean="0">
                  <a:solidFill>
                    <a:schemeClr val="tx1"/>
                  </a:solidFill>
                </a:rPr>
                <a:t>Technology, Special </a:t>
              </a:r>
              <a:r>
                <a:rPr lang="en-US" sz="1000" i="1" dirty="0">
                  <a:solidFill>
                    <a:schemeClr val="tx1"/>
                  </a:solidFill>
                </a:rPr>
                <a:t>Publication 800-145</a:t>
              </a:r>
              <a:endParaRPr lang="en-US" sz="900" i="1" dirty="0"/>
            </a:p>
          </p:txBody>
        </p:sp>
        <p:sp>
          <p:nvSpPr>
            <p:cNvPr id="11" name="Rectangle 10"/>
            <p:cNvSpPr/>
            <p:nvPr/>
          </p:nvSpPr>
          <p:spPr>
            <a:xfrm>
              <a:off x="343787" y="914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a:t>Platform as a Service</a:t>
              </a:r>
            </a:p>
          </p:txBody>
        </p:sp>
      </p:grpSp>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7061" y="1669950"/>
            <a:ext cx="4221443" cy="180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524048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Content Placeholder 2"/>
          <p:cNvSpPr>
            <a:spLocks noGrp="1"/>
          </p:cNvSpPr>
          <p:nvPr>
            <p:ph sz="quarter" idx="10"/>
          </p:nvPr>
        </p:nvSpPr>
        <p:spPr/>
        <p:txBody>
          <a:bodyPr>
            <a:normAutofit fontScale="92500" lnSpcReduction="10000"/>
          </a:bodyPr>
          <a:lstStyle/>
          <a:p>
            <a:r>
              <a:rPr lang="en-US" dirty="0"/>
              <a:t>PaaS provides that platform for software developers to create, allowing them to concentrate on the software itself instead of any external issues. </a:t>
            </a:r>
          </a:p>
          <a:p>
            <a:endParaRPr lang="en-US" dirty="0"/>
          </a:p>
          <a:p>
            <a:r>
              <a:rPr lang="en-US" dirty="0"/>
              <a:t>PaaS platforms are:</a:t>
            </a:r>
          </a:p>
          <a:p>
            <a:endParaRPr lang="en-US" dirty="0"/>
          </a:p>
          <a:p>
            <a:r>
              <a:rPr lang="en-US" dirty="0"/>
              <a:t>Accessible by multiple users.</a:t>
            </a:r>
          </a:p>
          <a:p>
            <a:r>
              <a:rPr lang="en-US" dirty="0"/>
              <a:t>Scalable — customers can choose from various tiers of computing resources to suit the size of their business.</a:t>
            </a:r>
          </a:p>
          <a:p>
            <a:r>
              <a:rPr lang="en-US" dirty="0"/>
              <a:t>Built on virtualization technology.</a:t>
            </a:r>
          </a:p>
          <a:p>
            <a:r>
              <a:rPr lang="en-US" dirty="0"/>
              <a:t>Easy to run without extensive system administration knowledge.</a:t>
            </a:r>
            <a:endParaRPr lang="en-IN" dirty="0"/>
          </a:p>
        </p:txBody>
      </p:sp>
      <p:sp>
        <p:nvSpPr>
          <p:cNvPr id="4" name="Footer Placeholder 3"/>
          <p:cNvSpPr>
            <a:spLocks noGrp="1"/>
          </p:cNvSpPr>
          <p:nvPr>
            <p:ph type="ftr" sz="quarter" idx="3"/>
          </p:nvPr>
        </p:nvSpPr>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39347089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Advantages</a:t>
            </a:r>
            <a:endParaRPr lang="en-IN" dirty="0"/>
          </a:p>
        </p:txBody>
      </p:sp>
      <p:sp>
        <p:nvSpPr>
          <p:cNvPr id="3" name="Content Placeholder 2"/>
          <p:cNvSpPr>
            <a:spLocks noGrp="1"/>
          </p:cNvSpPr>
          <p:nvPr>
            <p:ph sz="quarter" idx="10"/>
          </p:nvPr>
        </p:nvSpPr>
        <p:spPr/>
        <p:txBody>
          <a:bodyPr/>
          <a:lstStyle/>
          <a:p>
            <a:r>
              <a:rPr lang="en-US" dirty="0"/>
              <a:t>A PaaS solution provides the platform for developers to create unique, customizable software meaning that developers don’t need to start from scratch when developing applications — saving them time and money on writing extensive code</a:t>
            </a:r>
            <a:r>
              <a:rPr lang="en-US" dirty="0" smtClean="0"/>
              <a:t>.</a:t>
            </a:r>
          </a:p>
          <a:p>
            <a:endParaRPr lang="en-US" dirty="0"/>
          </a:p>
          <a:p>
            <a:r>
              <a:rPr lang="en-US" dirty="0" smtClean="0"/>
              <a:t>Example:</a:t>
            </a:r>
          </a:p>
          <a:p>
            <a:r>
              <a:rPr lang="en-US" dirty="0"/>
              <a:t>AWS Elastic Beanstalk, Google App Engine, and Adobe Commerce, </a:t>
            </a:r>
            <a:r>
              <a:rPr lang="en-US" dirty="0" err="1"/>
              <a:t>Github</a:t>
            </a:r>
            <a:r>
              <a:rPr lang="en-US" dirty="0"/>
              <a:t> </a:t>
            </a:r>
          </a:p>
          <a:p>
            <a:endParaRPr lang="en-IN" dirty="0"/>
          </a:p>
        </p:txBody>
      </p:sp>
      <p:sp>
        <p:nvSpPr>
          <p:cNvPr id="4" name="Footer Placeholder 3"/>
          <p:cNvSpPr>
            <a:spLocks noGrp="1"/>
          </p:cNvSpPr>
          <p:nvPr>
            <p:ph type="ftr" sz="quarter" idx="3"/>
          </p:nvPr>
        </p:nvSpPr>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39523448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as a Service</a:t>
            </a:r>
          </a:p>
        </p:txBody>
      </p:sp>
      <p:sp>
        <p:nvSpPr>
          <p:cNvPr id="3" name="Footer Placeholder 2"/>
          <p:cNvSpPr>
            <a:spLocks noGrp="1"/>
          </p:cNvSpPr>
          <p:nvPr>
            <p:ph type="ftr" sz="quarter" idx="3"/>
          </p:nvPr>
        </p:nvSpPr>
        <p:spPr>
          <a:prstGeom prst="rect">
            <a:avLst/>
          </a:prstGeom>
        </p:spPr>
        <p:txBody>
          <a:bodyPr/>
          <a:lstStyle/>
          <a:p>
            <a:pPr algn="r"/>
            <a:r>
              <a:rPr lang="en-US" smtClean="0"/>
              <a:t>Module: Introduction to Cloud Computing</a:t>
            </a:r>
            <a:endParaRPr lang="en-US" dirty="0"/>
          </a:p>
        </p:txBody>
      </p:sp>
      <p:sp>
        <p:nvSpPr>
          <p:cNvPr id="6" name="Rectangle 5"/>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343787" y="914400"/>
            <a:ext cx="4623353" cy="3817590"/>
            <a:chOff x="343787" y="914400"/>
            <a:chExt cx="4623353" cy="3817590"/>
          </a:xfrm>
        </p:grpSpPr>
        <p:sp>
          <p:nvSpPr>
            <p:cNvPr id="7" name="Rectangle 6"/>
            <p:cNvSpPr/>
            <p:nvPr/>
          </p:nvSpPr>
          <p:spPr>
            <a:xfrm>
              <a:off x="609599" y="1113130"/>
              <a:ext cx="4357541" cy="3618860"/>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400" dirty="0">
                  <a:solidFill>
                    <a:schemeClr val="tx1"/>
                  </a:solidFill>
                </a:rPr>
                <a:t>The capability provided to the consumer is to use the provider’s applications running on a cloud </a:t>
              </a:r>
              <a:r>
                <a:rPr lang="en-US" sz="1400" dirty="0" smtClean="0">
                  <a:solidFill>
                    <a:schemeClr val="tx1"/>
                  </a:solidFill>
                </a:rPr>
                <a:t>infrastructure. </a:t>
              </a:r>
              <a:r>
                <a:rPr lang="en-US" sz="1400" dirty="0">
                  <a:solidFill>
                    <a:schemeClr val="tx1"/>
                  </a:solidFill>
                </a:rPr>
                <a:t>The applications are accessible from various client devices through either a thin client interface, such as a web </a:t>
              </a:r>
              <a:r>
                <a:rPr lang="en-US" sz="1400" dirty="0" smtClean="0">
                  <a:solidFill>
                    <a:schemeClr val="tx1"/>
                  </a:solidFill>
                </a:rPr>
                <a:t>browser, (e.g.,</a:t>
              </a:r>
              <a:r>
                <a:rPr lang="en-US" sz="1400" dirty="0" smtClean="0">
                  <a:solidFill>
                    <a:srgbClr val="FF0000"/>
                  </a:solidFill>
                </a:rPr>
                <a:t> </a:t>
              </a:r>
              <a:r>
                <a:rPr lang="en-US" sz="1400" dirty="0">
                  <a:solidFill>
                    <a:schemeClr val="tx1"/>
                  </a:solidFill>
                </a:rPr>
                <a:t>web-based </a:t>
              </a:r>
              <a:r>
                <a:rPr lang="en-US" sz="1400" dirty="0" smtClean="0">
                  <a:solidFill>
                    <a:schemeClr val="tx1"/>
                  </a:solidFill>
                </a:rPr>
                <a:t>email, </a:t>
              </a:r>
              <a:r>
                <a:rPr lang="en-US" sz="1400" dirty="0">
                  <a:solidFill>
                    <a:schemeClr val="tx1"/>
                  </a:solidFill>
                </a:rPr>
                <a:t>or a program interface. The consumer does not manage or control the underlying cloud infrastructure including network, servers, operating systems, storage, or even individual application capabilities, with the possible exception of limited user-specific application configuration settings.</a:t>
              </a:r>
              <a:endParaRPr lang="en-US" sz="1400" dirty="0" smtClean="0">
                <a:solidFill>
                  <a:schemeClr val="tx1"/>
                </a:solidFill>
              </a:endParaRPr>
            </a:p>
            <a:p>
              <a:endParaRPr lang="en-US" sz="300" dirty="0" smtClean="0">
                <a:solidFill>
                  <a:schemeClr val="tx1"/>
                </a:solidFill>
              </a:endParaRPr>
            </a:p>
            <a:p>
              <a:pPr algn="r"/>
              <a:r>
                <a:rPr lang="en-US" sz="1000" i="1" dirty="0">
                  <a:solidFill>
                    <a:schemeClr val="tx1"/>
                  </a:solidFill>
                </a:rPr>
                <a:t>– </a:t>
              </a:r>
              <a:r>
                <a:rPr lang="en-US" sz="1000" i="1" dirty="0" smtClean="0">
                  <a:solidFill>
                    <a:schemeClr val="tx1"/>
                  </a:solidFill>
                </a:rPr>
                <a:t>U.S. </a:t>
              </a:r>
              <a:r>
                <a:rPr lang="en-US" sz="1000" i="1" dirty="0">
                  <a:solidFill>
                    <a:schemeClr val="tx1"/>
                  </a:solidFill>
                </a:rPr>
                <a:t>National Institute of Standards and </a:t>
              </a:r>
              <a:r>
                <a:rPr lang="en-US" sz="1000" i="1" dirty="0" smtClean="0">
                  <a:solidFill>
                    <a:schemeClr val="tx1"/>
                  </a:solidFill>
                </a:rPr>
                <a:t>Technology, Special </a:t>
              </a:r>
              <a:r>
                <a:rPr lang="en-US" sz="1000" i="1" dirty="0">
                  <a:solidFill>
                    <a:schemeClr val="tx1"/>
                  </a:solidFill>
                </a:rPr>
                <a:t>Publication 800-145</a:t>
              </a:r>
              <a:endParaRPr lang="en-US" sz="900" i="1" dirty="0"/>
            </a:p>
          </p:txBody>
        </p:sp>
        <p:sp>
          <p:nvSpPr>
            <p:cNvPr id="8" name="Rectangle 7"/>
            <p:cNvSpPr/>
            <p:nvPr/>
          </p:nvSpPr>
          <p:spPr>
            <a:xfrm>
              <a:off x="343787" y="914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smtClean="0"/>
                <a:t>Software as </a:t>
              </a:r>
              <a:r>
                <a:rPr lang="en-US" sz="1600" b="1" dirty="0"/>
                <a:t>a Service</a:t>
              </a:r>
            </a:p>
          </p:txBody>
        </p:sp>
      </p:gr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7140" y="1669950"/>
            <a:ext cx="4141364" cy="180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9140605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Content Placeholder 2"/>
          <p:cNvSpPr>
            <a:spLocks noGrp="1"/>
          </p:cNvSpPr>
          <p:nvPr>
            <p:ph sz="quarter" idx="10"/>
          </p:nvPr>
        </p:nvSpPr>
        <p:spPr/>
        <p:txBody>
          <a:bodyPr>
            <a:normAutofit fontScale="85000" lnSpcReduction="20000"/>
          </a:bodyPr>
          <a:lstStyle/>
          <a:p>
            <a:r>
              <a:rPr lang="en-US" dirty="0"/>
              <a:t>SaaS is delivered through the internet as a full functional service, accessible via any web browser. With SaaS, vendors manage the data, servers and storage, ultimately eliminating the need for IT review and streamlining business processes.</a:t>
            </a:r>
          </a:p>
          <a:p>
            <a:endParaRPr lang="en-US" dirty="0"/>
          </a:p>
          <a:p>
            <a:r>
              <a:rPr lang="en-US" dirty="0"/>
              <a:t>SaaS platforms are:</a:t>
            </a:r>
          </a:p>
          <a:p>
            <a:endParaRPr lang="en-US" dirty="0"/>
          </a:p>
          <a:p>
            <a:r>
              <a:rPr lang="en-US" dirty="0"/>
              <a:t>Available over the Internet.</a:t>
            </a:r>
          </a:p>
          <a:p>
            <a:r>
              <a:rPr lang="en-US" dirty="0"/>
              <a:t>Hosted on a remote server by a third-party provider.</a:t>
            </a:r>
          </a:p>
          <a:p>
            <a:r>
              <a:rPr lang="en-US" dirty="0"/>
              <a:t>Ideal for small businesses or startups who cannot develop their own software applications.</a:t>
            </a:r>
          </a:p>
          <a:p>
            <a:r>
              <a:rPr lang="en-US" dirty="0"/>
              <a:t>Scalable, with different tiers for small, medium and enterprise-level businesses.</a:t>
            </a:r>
          </a:p>
          <a:p>
            <a:r>
              <a:rPr lang="en-US" dirty="0"/>
              <a:t>Inclusive, offering security, compliance and maintenance as part of the cost.</a:t>
            </a:r>
            <a:endParaRPr lang="en-IN" dirty="0"/>
          </a:p>
        </p:txBody>
      </p:sp>
      <p:sp>
        <p:nvSpPr>
          <p:cNvPr id="4" name="Footer Placeholder 3"/>
          <p:cNvSpPr>
            <a:spLocks noGrp="1"/>
          </p:cNvSpPr>
          <p:nvPr>
            <p:ph type="ftr" sz="quarter" idx="3"/>
          </p:nvPr>
        </p:nvSpPr>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2132237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Advantages</a:t>
            </a:r>
            <a:endParaRPr lang="en-IN" dirty="0"/>
          </a:p>
        </p:txBody>
      </p:sp>
      <p:sp>
        <p:nvSpPr>
          <p:cNvPr id="3" name="Content Placeholder 2"/>
          <p:cNvSpPr>
            <a:spLocks noGrp="1"/>
          </p:cNvSpPr>
          <p:nvPr>
            <p:ph sz="quarter" idx="10"/>
          </p:nvPr>
        </p:nvSpPr>
        <p:spPr/>
        <p:txBody>
          <a:bodyPr/>
          <a:lstStyle/>
          <a:p>
            <a:r>
              <a:rPr lang="en-US" dirty="0"/>
              <a:t>With SaaS, you don’t need to install and run software applications on your computer. Everything is available over the internet when you log in to your account </a:t>
            </a:r>
            <a:r>
              <a:rPr lang="en-US" dirty="0" smtClean="0"/>
              <a:t>online</a:t>
            </a:r>
          </a:p>
          <a:p>
            <a:endParaRPr lang="en-US" dirty="0"/>
          </a:p>
          <a:p>
            <a:r>
              <a:rPr lang="en-US" dirty="0"/>
              <a:t>Most SaaS providers operate a subscription model with a fixed, inclusive monthly account fee. You know precisely how much the software will cost and can budget accordingly without worrying about hidden surprises.</a:t>
            </a:r>
            <a:endParaRPr lang="en-IN" dirty="0"/>
          </a:p>
        </p:txBody>
      </p:sp>
      <p:sp>
        <p:nvSpPr>
          <p:cNvPr id="4" name="Footer Placeholder 3"/>
          <p:cNvSpPr>
            <a:spLocks noGrp="1"/>
          </p:cNvSpPr>
          <p:nvPr>
            <p:ph type="ftr" sz="quarter" idx="3"/>
          </p:nvPr>
        </p:nvSpPr>
        <p:spPr/>
        <p:txBody>
          <a:bodyPr/>
          <a:lstStyle/>
          <a:p>
            <a:pPr algn="r"/>
            <a:r>
              <a:rPr lang="en-US" smtClean="0"/>
              <a:t>Module: Introduction to Cloud Computing</a:t>
            </a:r>
            <a:endParaRPr lang="en-US" dirty="0"/>
          </a:p>
        </p:txBody>
      </p:sp>
    </p:spTree>
    <p:extLst>
      <p:ext uri="{BB962C8B-B14F-4D97-AF65-F5344CB8AC3E}">
        <p14:creationId xmlns:p14="http://schemas.microsoft.com/office/powerpoint/2010/main" val="89557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Cloud Computing Phenomenon</a:t>
            </a:r>
          </a:p>
        </p:txBody>
      </p:sp>
      <p:sp>
        <p:nvSpPr>
          <p:cNvPr id="5" name="Content Placeholder 4"/>
          <p:cNvSpPr>
            <a:spLocks noGrp="1"/>
          </p:cNvSpPr>
          <p:nvPr>
            <p:ph sz="quarter" idx="10"/>
          </p:nvPr>
        </p:nvSpPr>
        <p:spPr/>
        <p:txBody>
          <a:bodyPr/>
          <a:lstStyle/>
          <a:p>
            <a:r>
              <a:rPr lang="en-US" dirty="0"/>
              <a:t>Adoption of cloud computing is significantly rising </a:t>
            </a:r>
            <a:r>
              <a:rPr lang="en-US" dirty="0" smtClean="0"/>
              <a:t>in organizations</a:t>
            </a:r>
            <a:endParaRPr lang="en-US" dirty="0"/>
          </a:p>
          <a:p>
            <a:r>
              <a:rPr lang="en-US" dirty="0"/>
              <a:t>Cloud computing is </a:t>
            </a:r>
            <a:r>
              <a:rPr lang="en-US" dirty="0" smtClean="0"/>
              <a:t>seen </a:t>
            </a:r>
            <a:r>
              <a:rPr lang="en-US" dirty="0"/>
              <a:t>as a leading “disruptive” technology in the coming decade</a:t>
            </a:r>
          </a:p>
          <a:p>
            <a:r>
              <a:rPr lang="en-US" dirty="0"/>
              <a:t>Cloud is driving optimization and innovation of business models </a:t>
            </a:r>
            <a:r>
              <a:rPr lang="en-US" dirty="0" smtClean="0"/>
              <a:t>in organizations</a:t>
            </a:r>
            <a:endParaRPr lang="en-US" dirty="0"/>
          </a:p>
          <a:p>
            <a:r>
              <a:rPr lang="en-US" dirty="0"/>
              <a:t>Trends like mobility, Big Data, </a:t>
            </a:r>
            <a:r>
              <a:rPr lang="en-US" dirty="0" smtClean="0"/>
              <a:t>and social media are </a:t>
            </a:r>
            <a:r>
              <a:rPr lang="en-US" dirty="0"/>
              <a:t>also influencing cloud adoption</a:t>
            </a:r>
          </a:p>
        </p:txBody>
      </p:sp>
      <p:sp>
        <p:nvSpPr>
          <p:cNvPr id="3" name="Footer Placeholder 2"/>
          <p:cNvSpPr>
            <a:spLocks noGrp="1"/>
          </p:cNvSpPr>
          <p:nvPr>
            <p:ph type="ftr" sz="quarter" idx="3"/>
          </p:nvPr>
        </p:nvSpPr>
        <p:spPr>
          <a:prstGeom prst="rect">
            <a:avLst/>
          </a:prstGeom>
        </p:spPr>
        <p:txBody>
          <a:bodyPr/>
          <a:lstStyle/>
          <a:p>
            <a:pPr algn="r"/>
            <a:r>
              <a:rPr lang="en-US" dirty="0" smtClean="0"/>
              <a:t>Module: Introduction to Cloud Computing</a:t>
            </a:r>
            <a:endParaRPr lang="en-US" dirty="0"/>
          </a:p>
        </p:txBody>
      </p:sp>
    </p:spTree>
    <p:custDataLst>
      <p:tags r:id="rId1"/>
    </p:custDataLst>
    <p:extLst>
      <p:ext uri="{BB962C8B-B14F-4D97-AF65-F5344CB8AC3E}">
        <p14:creationId xmlns:p14="http://schemas.microsoft.com/office/powerpoint/2010/main" val="36936465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Cloud Services Brokerage (CSB)</a:t>
            </a:r>
            <a:endParaRPr lang="en-US" dirty="0"/>
          </a:p>
        </p:txBody>
      </p:sp>
      <p:sp>
        <p:nvSpPr>
          <p:cNvPr id="5" name="Content Placeholder 4"/>
          <p:cNvSpPr>
            <a:spLocks noGrp="1"/>
          </p:cNvSpPr>
          <p:nvPr>
            <p:ph sz="quarter" idx="10"/>
          </p:nvPr>
        </p:nvSpPr>
        <p:spPr>
          <a:xfrm>
            <a:off x="379413" y="2571750"/>
            <a:ext cx="8458200" cy="1847850"/>
          </a:xfrm>
        </p:spPr>
        <p:txBody>
          <a:bodyPr/>
          <a:lstStyle/>
          <a:p>
            <a:r>
              <a:rPr lang="en-US" dirty="0" smtClean="0"/>
              <a:t>CSB is provided by a cloud broker</a:t>
            </a:r>
          </a:p>
          <a:p>
            <a:pPr lvl="1"/>
            <a:r>
              <a:rPr lang="en-US" dirty="0" smtClean="0">
                <a:cs typeface="Calibri" panose="020F0502020204030204" pitchFamily="34" charset="0"/>
              </a:rPr>
              <a:t>An entity that </a:t>
            </a:r>
            <a:r>
              <a:rPr lang="en-US" dirty="0">
                <a:cs typeface="Calibri" panose="020F0502020204030204" pitchFamily="34" charset="0"/>
              </a:rPr>
              <a:t>acts as an intermediary </a:t>
            </a:r>
            <a:r>
              <a:rPr lang="en-US" dirty="0" smtClean="0">
                <a:cs typeface="Calibri" panose="020F0502020204030204" pitchFamily="34" charset="0"/>
              </a:rPr>
              <a:t>between </a:t>
            </a:r>
            <a:r>
              <a:rPr lang="en-US" dirty="0">
                <a:cs typeface="Calibri" panose="020F0502020204030204" pitchFamily="34" charset="0"/>
              </a:rPr>
              <a:t>cloud consumers and providers</a:t>
            </a:r>
            <a:endParaRPr lang="en-US" dirty="0" smtClean="0">
              <a:cs typeface="Calibri" panose="020F0502020204030204" pitchFamily="34" charset="0"/>
            </a:endParaRPr>
          </a:p>
          <a:p>
            <a:r>
              <a:rPr lang="en-US" dirty="0" smtClean="0">
                <a:cs typeface="Calibri" panose="020F0502020204030204" pitchFamily="34" charset="0"/>
              </a:rPr>
              <a:t>Cloud broker manages </a:t>
            </a:r>
            <a:r>
              <a:rPr lang="en-US" dirty="0">
                <a:cs typeface="Calibri" panose="020F0502020204030204" pitchFamily="34" charset="0"/>
              </a:rPr>
              <a:t>the use, performance </a:t>
            </a:r>
            <a:r>
              <a:rPr lang="en-US" dirty="0" smtClean="0">
                <a:cs typeface="Calibri" panose="020F0502020204030204" pitchFamily="34" charset="0"/>
              </a:rPr>
              <a:t>,and </a:t>
            </a:r>
            <a:r>
              <a:rPr lang="en-US" dirty="0">
                <a:cs typeface="Calibri" panose="020F0502020204030204" pitchFamily="34" charset="0"/>
              </a:rPr>
              <a:t>delivery of cloud </a:t>
            </a:r>
            <a:r>
              <a:rPr lang="en-US" dirty="0" smtClean="0">
                <a:cs typeface="Calibri" panose="020F0502020204030204" pitchFamily="34" charset="0"/>
              </a:rPr>
              <a:t>services</a:t>
            </a:r>
            <a:endParaRPr lang="en-US" dirty="0" smtClean="0"/>
          </a:p>
        </p:txBody>
      </p:sp>
      <p:sp>
        <p:nvSpPr>
          <p:cNvPr id="3" name="Footer Placeholder 2"/>
          <p:cNvSpPr>
            <a:spLocks noGrp="1"/>
          </p:cNvSpPr>
          <p:nvPr>
            <p:ph type="ftr" sz="quarter" idx="3"/>
          </p:nvPr>
        </p:nvSpPr>
        <p:spPr>
          <a:prstGeom prst="rect">
            <a:avLst/>
          </a:prstGeom>
        </p:spPr>
        <p:txBody>
          <a:bodyPr/>
          <a:lstStyle/>
          <a:p>
            <a:pPr algn="r"/>
            <a:r>
              <a:rPr lang="en-US" smtClean="0"/>
              <a:t>Module: Introduction to Cloud Computing</a:t>
            </a:r>
            <a:endParaRPr lang="en-US" dirty="0"/>
          </a:p>
        </p:txBody>
      </p:sp>
      <p:sp>
        <p:nvSpPr>
          <p:cNvPr id="6" name="Rectangle 5"/>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343787" y="914400"/>
            <a:ext cx="8495413" cy="1441326"/>
            <a:chOff x="343787" y="914400"/>
            <a:chExt cx="8495413" cy="1441326"/>
          </a:xfrm>
        </p:grpSpPr>
        <p:sp>
          <p:nvSpPr>
            <p:cNvPr id="7" name="Rectangle 6"/>
            <p:cNvSpPr/>
            <p:nvPr/>
          </p:nvSpPr>
          <p:spPr>
            <a:xfrm>
              <a:off x="609600" y="1113130"/>
              <a:ext cx="8229600" cy="1242596"/>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Cloud services brokerage (CSB) is an IT role and business model in which a company or other entity adds value to one or more (public or private) cloud services on behalf of one or more consumers of that </a:t>
              </a:r>
              <a:r>
                <a:rPr lang="en-US" sz="1600" dirty="0" smtClean="0">
                  <a:solidFill>
                    <a:schemeClr val="tx1"/>
                  </a:solidFill>
                </a:rPr>
                <a:t>service.</a:t>
              </a:r>
            </a:p>
            <a:p>
              <a:endParaRPr lang="en-US" sz="300" dirty="0" smtClean="0">
                <a:solidFill>
                  <a:schemeClr val="tx1"/>
                </a:solidFill>
              </a:endParaRPr>
            </a:p>
            <a:p>
              <a:pPr algn="r"/>
              <a:r>
                <a:rPr lang="en-US" sz="1000" i="1" dirty="0">
                  <a:solidFill>
                    <a:schemeClr val="tx1"/>
                  </a:solidFill>
                </a:rPr>
                <a:t>– </a:t>
              </a:r>
              <a:r>
                <a:rPr lang="en-US" sz="1000" i="1" dirty="0" smtClean="0">
                  <a:solidFill>
                    <a:schemeClr val="tx1"/>
                  </a:solidFill>
                </a:rPr>
                <a:t>Gartner IT Glossary</a:t>
              </a:r>
              <a:endParaRPr lang="en-US" sz="900" i="1" dirty="0"/>
            </a:p>
          </p:txBody>
        </p:sp>
        <p:sp>
          <p:nvSpPr>
            <p:cNvPr id="8" name="Rectangle 7"/>
            <p:cNvSpPr/>
            <p:nvPr/>
          </p:nvSpPr>
          <p:spPr>
            <a:xfrm>
              <a:off x="343787" y="914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a:t>Cloud Services Brokerage</a:t>
              </a:r>
            </a:p>
          </p:txBody>
        </p:sp>
      </p:grpSp>
    </p:spTree>
    <p:custDataLst>
      <p:tags r:id="rId1"/>
    </p:custDataLst>
    <p:extLst>
      <p:ext uri="{BB962C8B-B14F-4D97-AF65-F5344CB8AC3E}">
        <p14:creationId xmlns:p14="http://schemas.microsoft.com/office/powerpoint/2010/main" val="7572635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Categories of Cloud Services Brokerage</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Introduction to Cloud Computing</a:t>
            </a:r>
            <a:endParaRPr lang="en-US" dirty="0"/>
          </a:p>
        </p:txBody>
      </p:sp>
      <p:grpSp>
        <p:nvGrpSpPr>
          <p:cNvPr id="12" name="Group 11"/>
          <p:cNvGrpSpPr/>
          <p:nvPr/>
        </p:nvGrpSpPr>
        <p:grpSpPr>
          <a:xfrm>
            <a:off x="342000" y="990000"/>
            <a:ext cx="8458200" cy="3376081"/>
            <a:chOff x="379413" y="1017059"/>
            <a:chExt cx="8458200" cy="3376081"/>
          </a:xfrm>
        </p:grpSpPr>
        <p:sp>
          <p:nvSpPr>
            <p:cNvPr id="13" name="Freeform 12"/>
            <p:cNvSpPr/>
            <p:nvPr/>
          </p:nvSpPr>
          <p:spPr>
            <a:xfrm>
              <a:off x="379413" y="1253220"/>
              <a:ext cx="8458200" cy="680400"/>
            </a:xfrm>
            <a:custGeom>
              <a:avLst/>
              <a:gdLst>
                <a:gd name="connsiteX0" fmla="*/ 0 w 8458200"/>
                <a:gd name="connsiteY0" fmla="*/ 0 h 680400"/>
                <a:gd name="connsiteX1" fmla="*/ 8458200 w 8458200"/>
                <a:gd name="connsiteY1" fmla="*/ 0 h 680400"/>
                <a:gd name="connsiteX2" fmla="*/ 8458200 w 8458200"/>
                <a:gd name="connsiteY2" fmla="*/ 680400 h 680400"/>
                <a:gd name="connsiteX3" fmla="*/ 0 w 8458200"/>
                <a:gd name="connsiteY3" fmla="*/ 680400 h 680400"/>
                <a:gd name="connsiteX4" fmla="*/ 0 w 8458200"/>
                <a:gd name="connsiteY4" fmla="*/ 0 h 68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8200" h="680400">
                  <a:moveTo>
                    <a:pt x="0" y="0"/>
                  </a:moveTo>
                  <a:lnTo>
                    <a:pt x="8458200" y="0"/>
                  </a:lnTo>
                  <a:lnTo>
                    <a:pt x="8458200" y="680400"/>
                  </a:lnTo>
                  <a:lnTo>
                    <a:pt x="0" y="68040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6450" tIns="333248" rIns="656450" bIns="113792" numCol="1" spcCol="1270" anchor="t" anchorCtr="0">
              <a:noAutofit/>
            </a:bodyPr>
            <a:lstStyle/>
            <a:p>
              <a:pPr marL="0" lvl="1" algn="l" defTabSz="711200">
                <a:lnSpc>
                  <a:spcPct val="90000"/>
                </a:lnSpc>
                <a:spcBef>
                  <a:spcPct val="0"/>
                </a:spcBef>
                <a:spcAft>
                  <a:spcPct val="15000"/>
                </a:spcAft>
              </a:pPr>
              <a:r>
                <a:rPr lang="en-US" sz="1600" kern="1200" dirty="0" smtClean="0"/>
                <a:t>The broker enhances and adds value to a given service</a:t>
              </a:r>
              <a:endParaRPr lang="en-US" sz="1600" kern="1200" dirty="0"/>
            </a:p>
          </p:txBody>
        </p:sp>
        <p:sp>
          <p:nvSpPr>
            <p:cNvPr id="14" name="Freeform 13"/>
            <p:cNvSpPr/>
            <p:nvPr/>
          </p:nvSpPr>
          <p:spPr>
            <a:xfrm>
              <a:off x="802323" y="1017059"/>
              <a:ext cx="5920740" cy="472320"/>
            </a:xfrm>
            <a:custGeom>
              <a:avLst/>
              <a:gdLst>
                <a:gd name="connsiteX0" fmla="*/ 0 w 5920740"/>
                <a:gd name="connsiteY0" fmla="*/ 78722 h 472320"/>
                <a:gd name="connsiteX1" fmla="*/ 78722 w 5920740"/>
                <a:gd name="connsiteY1" fmla="*/ 0 h 472320"/>
                <a:gd name="connsiteX2" fmla="*/ 5842018 w 5920740"/>
                <a:gd name="connsiteY2" fmla="*/ 0 h 472320"/>
                <a:gd name="connsiteX3" fmla="*/ 5920740 w 5920740"/>
                <a:gd name="connsiteY3" fmla="*/ 78722 h 472320"/>
                <a:gd name="connsiteX4" fmla="*/ 5920740 w 5920740"/>
                <a:gd name="connsiteY4" fmla="*/ 393598 h 472320"/>
                <a:gd name="connsiteX5" fmla="*/ 5842018 w 5920740"/>
                <a:gd name="connsiteY5" fmla="*/ 472320 h 472320"/>
                <a:gd name="connsiteX6" fmla="*/ 78722 w 5920740"/>
                <a:gd name="connsiteY6" fmla="*/ 472320 h 472320"/>
                <a:gd name="connsiteX7" fmla="*/ 0 w 5920740"/>
                <a:gd name="connsiteY7" fmla="*/ 393598 h 472320"/>
                <a:gd name="connsiteX8" fmla="*/ 0 w 5920740"/>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20740" h="472320">
                  <a:moveTo>
                    <a:pt x="0" y="78722"/>
                  </a:moveTo>
                  <a:cubicBezTo>
                    <a:pt x="0" y="35245"/>
                    <a:pt x="35245" y="0"/>
                    <a:pt x="78722" y="0"/>
                  </a:cubicBezTo>
                  <a:lnTo>
                    <a:pt x="5842018" y="0"/>
                  </a:lnTo>
                  <a:cubicBezTo>
                    <a:pt x="5885495" y="0"/>
                    <a:pt x="5920740" y="35245"/>
                    <a:pt x="5920740" y="78722"/>
                  </a:cubicBezTo>
                  <a:lnTo>
                    <a:pt x="5920740" y="393598"/>
                  </a:lnTo>
                  <a:cubicBezTo>
                    <a:pt x="5920740" y="437075"/>
                    <a:pt x="5885495" y="472320"/>
                    <a:pt x="5842018" y="472320"/>
                  </a:cubicBezTo>
                  <a:lnTo>
                    <a:pt x="78722" y="472320"/>
                  </a:lnTo>
                  <a:cubicBezTo>
                    <a:pt x="35245" y="472320"/>
                    <a:pt x="0" y="437075"/>
                    <a:pt x="0" y="393598"/>
                  </a:cubicBezTo>
                  <a:lnTo>
                    <a:pt x="0" y="78722"/>
                  </a:lnTo>
                  <a:close/>
                </a:path>
              </a:pathLst>
            </a:custGeom>
            <a:solidFill>
              <a:srgbClr val="93C5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6847" tIns="23057" rIns="246847" bIns="23057" numCol="1" spcCol="1270" anchor="ctr" anchorCtr="0">
              <a:noAutofit/>
            </a:bodyPr>
            <a:lstStyle/>
            <a:p>
              <a:pPr lvl="0" algn="l" defTabSz="711200">
                <a:lnSpc>
                  <a:spcPct val="90000"/>
                </a:lnSpc>
                <a:spcBef>
                  <a:spcPct val="0"/>
                </a:spcBef>
                <a:spcAft>
                  <a:spcPct val="35000"/>
                </a:spcAft>
              </a:pPr>
              <a:r>
                <a:rPr lang="en-US" sz="1600" b="1" kern="1200" dirty="0" smtClean="0"/>
                <a:t>Service intermediation</a:t>
              </a:r>
              <a:endParaRPr lang="en-US" sz="1600" b="1" kern="1200" dirty="0"/>
            </a:p>
          </p:txBody>
        </p:sp>
        <p:sp>
          <p:nvSpPr>
            <p:cNvPr id="15" name="Freeform 14"/>
            <p:cNvSpPr/>
            <p:nvPr/>
          </p:nvSpPr>
          <p:spPr>
            <a:xfrm>
              <a:off x="379413" y="2256180"/>
              <a:ext cx="8458200" cy="907200"/>
            </a:xfrm>
            <a:custGeom>
              <a:avLst/>
              <a:gdLst>
                <a:gd name="connsiteX0" fmla="*/ 0 w 8458200"/>
                <a:gd name="connsiteY0" fmla="*/ 0 h 907200"/>
                <a:gd name="connsiteX1" fmla="*/ 8458200 w 8458200"/>
                <a:gd name="connsiteY1" fmla="*/ 0 h 907200"/>
                <a:gd name="connsiteX2" fmla="*/ 8458200 w 8458200"/>
                <a:gd name="connsiteY2" fmla="*/ 907200 h 907200"/>
                <a:gd name="connsiteX3" fmla="*/ 0 w 8458200"/>
                <a:gd name="connsiteY3" fmla="*/ 907200 h 907200"/>
                <a:gd name="connsiteX4" fmla="*/ 0 w 8458200"/>
                <a:gd name="connsiteY4" fmla="*/ 0 h 90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8200" h="907200">
                  <a:moveTo>
                    <a:pt x="0" y="0"/>
                  </a:moveTo>
                  <a:lnTo>
                    <a:pt x="8458200" y="0"/>
                  </a:lnTo>
                  <a:lnTo>
                    <a:pt x="8458200" y="907200"/>
                  </a:lnTo>
                  <a:lnTo>
                    <a:pt x="0" y="90720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6450" tIns="333248" rIns="656450" bIns="113792" numCol="1" spcCol="1270" anchor="t" anchorCtr="0">
              <a:noAutofit/>
            </a:bodyPr>
            <a:lstStyle/>
            <a:p>
              <a:pPr marL="0" lvl="1" algn="l" defTabSz="711200">
                <a:lnSpc>
                  <a:spcPct val="90000"/>
                </a:lnSpc>
                <a:spcBef>
                  <a:spcPct val="0"/>
                </a:spcBef>
                <a:spcAft>
                  <a:spcPct val="15000"/>
                </a:spcAft>
              </a:pPr>
              <a:r>
                <a:rPr lang="en-US" sz="1600" kern="1200" dirty="0" smtClean="0"/>
                <a:t>The broker combines and integrates multiple services into one or more new services</a:t>
              </a:r>
              <a:endParaRPr lang="en-US" sz="1600" kern="1200" dirty="0"/>
            </a:p>
          </p:txBody>
        </p:sp>
        <p:sp>
          <p:nvSpPr>
            <p:cNvPr id="16" name="Freeform 15"/>
            <p:cNvSpPr/>
            <p:nvPr/>
          </p:nvSpPr>
          <p:spPr>
            <a:xfrm>
              <a:off x="802323" y="2020020"/>
              <a:ext cx="5920740" cy="472320"/>
            </a:xfrm>
            <a:custGeom>
              <a:avLst/>
              <a:gdLst>
                <a:gd name="connsiteX0" fmla="*/ 0 w 5920740"/>
                <a:gd name="connsiteY0" fmla="*/ 78722 h 472320"/>
                <a:gd name="connsiteX1" fmla="*/ 78722 w 5920740"/>
                <a:gd name="connsiteY1" fmla="*/ 0 h 472320"/>
                <a:gd name="connsiteX2" fmla="*/ 5842018 w 5920740"/>
                <a:gd name="connsiteY2" fmla="*/ 0 h 472320"/>
                <a:gd name="connsiteX3" fmla="*/ 5920740 w 5920740"/>
                <a:gd name="connsiteY3" fmla="*/ 78722 h 472320"/>
                <a:gd name="connsiteX4" fmla="*/ 5920740 w 5920740"/>
                <a:gd name="connsiteY4" fmla="*/ 393598 h 472320"/>
                <a:gd name="connsiteX5" fmla="*/ 5842018 w 5920740"/>
                <a:gd name="connsiteY5" fmla="*/ 472320 h 472320"/>
                <a:gd name="connsiteX6" fmla="*/ 78722 w 5920740"/>
                <a:gd name="connsiteY6" fmla="*/ 472320 h 472320"/>
                <a:gd name="connsiteX7" fmla="*/ 0 w 5920740"/>
                <a:gd name="connsiteY7" fmla="*/ 393598 h 472320"/>
                <a:gd name="connsiteX8" fmla="*/ 0 w 5920740"/>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20740" h="472320">
                  <a:moveTo>
                    <a:pt x="0" y="78722"/>
                  </a:moveTo>
                  <a:cubicBezTo>
                    <a:pt x="0" y="35245"/>
                    <a:pt x="35245" y="0"/>
                    <a:pt x="78722" y="0"/>
                  </a:cubicBezTo>
                  <a:lnTo>
                    <a:pt x="5842018" y="0"/>
                  </a:lnTo>
                  <a:cubicBezTo>
                    <a:pt x="5885495" y="0"/>
                    <a:pt x="5920740" y="35245"/>
                    <a:pt x="5920740" y="78722"/>
                  </a:cubicBezTo>
                  <a:lnTo>
                    <a:pt x="5920740" y="393598"/>
                  </a:lnTo>
                  <a:cubicBezTo>
                    <a:pt x="5920740" y="437075"/>
                    <a:pt x="5885495" y="472320"/>
                    <a:pt x="5842018" y="472320"/>
                  </a:cubicBezTo>
                  <a:lnTo>
                    <a:pt x="78722" y="472320"/>
                  </a:lnTo>
                  <a:cubicBezTo>
                    <a:pt x="35245" y="472320"/>
                    <a:pt x="0" y="437075"/>
                    <a:pt x="0" y="393598"/>
                  </a:cubicBezTo>
                  <a:lnTo>
                    <a:pt x="0" y="78722"/>
                  </a:lnTo>
                  <a:close/>
                </a:path>
              </a:pathLst>
            </a:custGeom>
            <a:solidFill>
              <a:srgbClr val="93C5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6847" tIns="23057" rIns="246847" bIns="23057" numCol="1" spcCol="1270" anchor="ctr" anchorCtr="0">
              <a:noAutofit/>
            </a:bodyPr>
            <a:lstStyle/>
            <a:p>
              <a:pPr lvl="0" algn="l" defTabSz="711200">
                <a:lnSpc>
                  <a:spcPct val="90000"/>
                </a:lnSpc>
                <a:spcBef>
                  <a:spcPct val="0"/>
                </a:spcBef>
                <a:spcAft>
                  <a:spcPct val="35000"/>
                </a:spcAft>
              </a:pPr>
              <a:r>
                <a:rPr lang="en-US" sz="1600" b="1" kern="1200" dirty="0" smtClean="0"/>
                <a:t>Service aggregation</a:t>
              </a:r>
              <a:endParaRPr lang="en-US" sz="1600" b="1" kern="1200" dirty="0"/>
            </a:p>
          </p:txBody>
        </p:sp>
        <p:sp>
          <p:nvSpPr>
            <p:cNvPr id="17" name="Freeform 16"/>
            <p:cNvSpPr/>
            <p:nvPr/>
          </p:nvSpPr>
          <p:spPr>
            <a:xfrm>
              <a:off x="379413" y="3485940"/>
              <a:ext cx="8458200" cy="907200"/>
            </a:xfrm>
            <a:custGeom>
              <a:avLst/>
              <a:gdLst>
                <a:gd name="connsiteX0" fmla="*/ 0 w 8458200"/>
                <a:gd name="connsiteY0" fmla="*/ 0 h 907200"/>
                <a:gd name="connsiteX1" fmla="*/ 8458200 w 8458200"/>
                <a:gd name="connsiteY1" fmla="*/ 0 h 907200"/>
                <a:gd name="connsiteX2" fmla="*/ 8458200 w 8458200"/>
                <a:gd name="connsiteY2" fmla="*/ 907200 h 907200"/>
                <a:gd name="connsiteX3" fmla="*/ 0 w 8458200"/>
                <a:gd name="connsiteY3" fmla="*/ 907200 h 907200"/>
                <a:gd name="connsiteX4" fmla="*/ 0 w 8458200"/>
                <a:gd name="connsiteY4" fmla="*/ 0 h 90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8200" h="907200">
                  <a:moveTo>
                    <a:pt x="0" y="0"/>
                  </a:moveTo>
                  <a:lnTo>
                    <a:pt x="8458200" y="0"/>
                  </a:lnTo>
                  <a:lnTo>
                    <a:pt x="8458200" y="907200"/>
                  </a:lnTo>
                  <a:lnTo>
                    <a:pt x="0" y="90720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6450" tIns="333248" rIns="656450" bIns="113792" numCol="1" spcCol="1270" anchor="t" anchorCtr="0">
              <a:noAutofit/>
            </a:bodyPr>
            <a:lstStyle/>
            <a:p>
              <a:pPr marL="0" lvl="1" algn="l" defTabSz="711200">
                <a:lnSpc>
                  <a:spcPct val="90000"/>
                </a:lnSpc>
                <a:spcBef>
                  <a:spcPct val="0"/>
                </a:spcBef>
                <a:spcAft>
                  <a:spcPct val="15000"/>
                </a:spcAft>
              </a:pPr>
              <a:r>
                <a:rPr lang="en-US" sz="1600" kern="1200" dirty="0" smtClean="0"/>
                <a:t>Similar to service aggregation except that the services being aggregated may vary</a:t>
              </a:r>
              <a:endParaRPr lang="en-US" sz="1600" kern="1200" dirty="0"/>
            </a:p>
          </p:txBody>
        </p:sp>
        <p:sp>
          <p:nvSpPr>
            <p:cNvPr id="18" name="Freeform 17"/>
            <p:cNvSpPr/>
            <p:nvPr/>
          </p:nvSpPr>
          <p:spPr>
            <a:xfrm>
              <a:off x="802323" y="3249780"/>
              <a:ext cx="5920740" cy="472320"/>
            </a:xfrm>
            <a:custGeom>
              <a:avLst/>
              <a:gdLst>
                <a:gd name="connsiteX0" fmla="*/ 0 w 5920740"/>
                <a:gd name="connsiteY0" fmla="*/ 78722 h 472320"/>
                <a:gd name="connsiteX1" fmla="*/ 78722 w 5920740"/>
                <a:gd name="connsiteY1" fmla="*/ 0 h 472320"/>
                <a:gd name="connsiteX2" fmla="*/ 5842018 w 5920740"/>
                <a:gd name="connsiteY2" fmla="*/ 0 h 472320"/>
                <a:gd name="connsiteX3" fmla="*/ 5920740 w 5920740"/>
                <a:gd name="connsiteY3" fmla="*/ 78722 h 472320"/>
                <a:gd name="connsiteX4" fmla="*/ 5920740 w 5920740"/>
                <a:gd name="connsiteY4" fmla="*/ 393598 h 472320"/>
                <a:gd name="connsiteX5" fmla="*/ 5842018 w 5920740"/>
                <a:gd name="connsiteY5" fmla="*/ 472320 h 472320"/>
                <a:gd name="connsiteX6" fmla="*/ 78722 w 5920740"/>
                <a:gd name="connsiteY6" fmla="*/ 472320 h 472320"/>
                <a:gd name="connsiteX7" fmla="*/ 0 w 5920740"/>
                <a:gd name="connsiteY7" fmla="*/ 393598 h 472320"/>
                <a:gd name="connsiteX8" fmla="*/ 0 w 5920740"/>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20740" h="472320">
                  <a:moveTo>
                    <a:pt x="0" y="78722"/>
                  </a:moveTo>
                  <a:cubicBezTo>
                    <a:pt x="0" y="35245"/>
                    <a:pt x="35245" y="0"/>
                    <a:pt x="78722" y="0"/>
                  </a:cubicBezTo>
                  <a:lnTo>
                    <a:pt x="5842018" y="0"/>
                  </a:lnTo>
                  <a:cubicBezTo>
                    <a:pt x="5885495" y="0"/>
                    <a:pt x="5920740" y="35245"/>
                    <a:pt x="5920740" y="78722"/>
                  </a:cubicBezTo>
                  <a:lnTo>
                    <a:pt x="5920740" y="393598"/>
                  </a:lnTo>
                  <a:cubicBezTo>
                    <a:pt x="5920740" y="437075"/>
                    <a:pt x="5885495" y="472320"/>
                    <a:pt x="5842018" y="472320"/>
                  </a:cubicBezTo>
                  <a:lnTo>
                    <a:pt x="78722" y="472320"/>
                  </a:lnTo>
                  <a:cubicBezTo>
                    <a:pt x="35245" y="472320"/>
                    <a:pt x="0" y="437075"/>
                    <a:pt x="0" y="393598"/>
                  </a:cubicBezTo>
                  <a:lnTo>
                    <a:pt x="0" y="78722"/>
                  </a:lnTo>
                  <a:close/>
                </a:path>
              </a:pathLst>
            </a:custGeom>
            <a:solidFill>
              <a:srgbClr val="93C5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6847" tIns="23057" rIns="246847" bIns="23057" numCol="1" spcCol="1270" anchor="ctr" anchorCtr="0">
              <a:noAutofit/>
            </a:bodyPr>
            <a:lstStyle/>
            <a:p>
              <a:pPr lvl="0" algn="l" defTabSz="711200">
                <a:lnSpc>
                  <a:spcPct val="90000"/>
                </a:lnSpc>
                <a:spcBef>
                  <a:spcPct val="0"/>
                </a:spcBef>
                <a:spcAft>
                  <a:spcPct val="35000"/>
                </a:spcAft>
              </a:pPr>
              <a:r>
                <a:rPr lang="en-US" sz="1600" b="1" kern="1200" dirty="0" smtClean="0"/>
                <a:t>Service arbitrage</a:t>
              </a:r>
              <a:endParaRPr lang="en-US" sz="1600" b="1" kern="1200" dirty="0"/>
            </a:p>
          </p:txBody>
        </p:sp>
      </p:grpSp>
    </p:spTree>
    <p:custDataLst>
      <p:tags r:id="rId1"/>
    </p:custDataLst>
    <p:extLst>
      <p:ext uri="{BB962C8B-B14F-4D97-AF65-F5344CB8AC3E}">
        <p14:creationId xmlns:p14="http://schemas.microsoft.com/office/powerpoint/2010/main" val="2244865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Categories of Cloud Services Brokerage</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Introduction to Cloud Computing</a:t>
            </a:r>
            <a:endParaRPr lang="en-US" dirty="0"/>
          </a:p>
        </p:txBody>
      </p:sp>
      <p:grpSp>
        <p:nvGrpSpPr>
          <p:cNvPr id="12" name="Group 11"/>
          <p:cNvGrpSpPr/>
          <p:nvPr/>
        </p:nvGrpSpPr>
        <p:grpSpPr>
          <a:xfrm>
            <a:off x="342000" y="990000"/>
            <a:ext cx="8458200" cy="3376081"/>
            <a:chOff x="379413" y="1017059"/>
            <a:chExt cx="8458200" cy="3376081"/>
          </a:xfrm>
        </p:grpSpPr>
        <p:sp>
          <p:nvSpPr>
            <p:cNvPr id="5" name="Freeform 4"/>
            <p:cNvSpPr/>
            <p:nvPr/>
          </p:nvSpPr>
          <p:spPr>
            <a:xfrm>
              <a:off x="379413" y="1253220"/>
              <a:ext cx="8458200" cy="680400"/>
            </a:xfrm>
            <a:custGeom>
              <a:avLst/>
              <a:gdLst>
                <a:gd name="connsiteX0" fmla="*/ 0 w 8458200"/>
                <a:gd name="connsiteY0" fmla="*/ 0 h 680400"/>
                <a:gd name="connsiteX1" fmla="*/ 8458200 w 8458200"/>
                <a:gd name="connsiteY1" fmla="*/ 0 h 680400"/>
                <a:gd name="connsiteX2" fmla="*/ 8458200 w 8458200"/>
                <a:gd name="connsiteY2" fmla="*/ 680400 h 680400"/>
                <a:gd name="connsiteX3" fmla="*/ 0 w 8458200"/>
                <a:gd name="connsiteY3" fmla="*/ 680400 h 680400"/>
                <a:gd name="connsiteX4" fmla="*/ 0 w 8458200"/>
                <a:gd name="connsiteY4" fmla="*/ 0 h 680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8200" h="680400">
                  <a:moveTo>
                    <a:pt x="0" y="0"/>
                  </a:moveTo>
                  <a:lnTo>
                    <a:pt x="8458200" y="0"/>
                  </a:lnTo>
                  <a:lnTo>
                    <a:pt x="8458200" y="680400"/>
                  </a:lnTo>
                  <a:lnTo>
                    <a:pt x="0" y="68040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6450" tIns="333248" rIns="656450" bIns="113792" numCol="1" spcCol="1270" anchor="t" anchorCtr="0">
              <a:noAutofit/>
            </a:bodyPr>
            <a:lstStyle/>
            <a:p>
              <a:pPr marL="0" lvl="1" algn="l" defTabSz="711200">
                <a:lnSpc>
                  <a:spcPct val="90000"/>
                </a:lnSpc>
                <a:spcBef>
                  <a:spcPct val="0"/>
                </a:spcBef>
                <a:spcAft>
                  <a:spcPct val="15000"/>
                </a:spcAft>
              </a:pPr>
              <a:r>
                <a:rPr lang="en-US" sz="1600" kern="1200" dirty="0" smtClean="0"/>
                <a:t>The broker enhances and adds value to a given service</a:t>
              </a:r>
              <a:endParaRPr lang="en-US" sz="1600" kern="1200" dirty="0"/>
            </a:p>
          </p:txBody>
        </p:sp>
        <p:sp>
          <p:nvSpPr>
            <p:cNvPr id="7" name="Freeform 6"/>
            <p:cNvSpPr/>
            <p:nvPr/>
          </p:nvSpPr>
          <p:spPr>
            <a:xfrm>
              <a:off x="802323" y="1017059"/>
              <a:ext cx="5920740" cy="472320"/>
            </a:xfrm>
            <a:custGeom>
              <a:avLst/>
              <a:gdLst>
                <a:gd name="connsiteX0" fmla="*/ 0 w 5920740"/>
                <a:gd name="connsiteY0" fmla="*/ 78722 h 472320"/>
                <a:gd name="connsiteX1" fmla="*/ 78722 w 5920740"/>
                <a:gd name="connsiteY1" fmla="*/ 0 h 472320"/>
                <a:gd name="connsiteX2" fmla="*/ 5842018 w 5920740"/>
                <a:gd name="connsiteY2" fmla="*/ 0 h 472320"/>
                <a:gd name="connsiteX3" fmla="*/ 5920740 w 5920740"/>
                <a:gd name="connsiteY3" fmla="*/ 78722 h 472320"/>
                <a:gd name="connsiteX4" fmla="*/ 5920740 w 5920740"/>
                <a:gd name="connsiteY4" fmla="*/ 393598 h 472320"/>
                <a:gd name="connsiteX5" fmla="*/ 5842018 w 5920740"/>
                <a:gd name="connsiteY5" fmla="*/ 472320 h 472320"/>
                <a:gd name="connsiteX6" fmla="*/ 78722 w 5920740"/>
                <a:gd name="connsiteY6" fmla="*/ 472320 h 472320"/>
                <a:gd name="connsiteX7" fmla="*/ 0 w 5920740"/>
                <a:gd name="connsiteY7" fmla="*/ 393598 h 472320"/>
                <a:gd name="connsiteX8" fmla="*/ 0 w 5920740"/>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20740" h="472320">
                  <a:moveTo>
                    <a:pt x="0" y="78722"/>
                  </a:moveTo>
                  <a:cubicBezTo>
                    <a:pt x="0" y="35245"/>
                    <a:pt x="35245" y="0"/>
                    <a:pt x="78722" y="0"/>
                  </a:cubicBezTo>
                  <a:lnTo>
                    <a:pt x="5842018" y="0"/>
                  </a:lnTo>
                  <a:cubicBezTo>
                    <a:pt x="5885495" y="0"/>
                    <a:pt x="5920740" y="35245"/>
                    <a:pt x="5920740" y="78722"/>
                  </a:cubicBezTo>
                  <a:lnTo>
                    <a:pt x="5920740" y="393598"/>
                  </a:lnTo>
                  <a:cubicBezTo>
                    <a:pt x="5920740" y="437075"/>
                    <a:pt x="5885495" y="472320"/>
                    <a:pt x="5842018" y="472320"/>
                  </a:cubicBezTo>
                  <a:lnTo>
                    <a:pt x="78722" y="472320"/>
                  </a:lnTo>
                  <a:cubicBezTo>
                    <a:pt x="35245" y="472320"/>
                    <a:pt x="0" y="437075"/>
                    <a:pt x="0" y="393598"/>
                  </a:cubicBezTo>
                  <a:lnTo>
                    <a:pt x="0" y="78722"/>
                  </a:lnTo>
                  <a:close/>
                </a:path>
              </a:pathLst>
            </a:custGeom>
            <a:solidFill>
              <a:srgbClr val="93C5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6847" tIns="23057" rIns="246847" bIns="23057" numCol="1" spcCol="1270" anchor="ctr" anchorCtr="0">
              <a:noAutofit/>
            </a:bodyPr>
            <a:lstStyle/>
            <a:p>
              <a:pPr lvl="0" algn="l" defTabSz="711200">
                <a:lnSpc>
                  <a:spcPct val="90000"/>
                </a:lnSpc>
                <a:spcBef>
                  <a:spcPct val="0"/>
                </a:spcBef>
                <a:spcAft>
                  <a:spcPct val="35000"/>
                </a:spcAft>
              </a:pPr>
              <a:r>
                <a:rPr lang="en-US" sz="1600" b="1" kern="1200" dirty="0" smtClean="0"/>
                <a:t>Service intermediation</a:t>
              </a:r>
              <a:endParaRPr lang="en-US" sz="1600" b="1" kern="1200" dirty="0"/>
            </a:p>
          </p:txBody>
        </p:sp>
        <p:sp>
          <p:nvSpPr>
            <p:cNvPr id="8" name="Freeform 7"/>
            <p:cNvSpPr/>
            <p:nvPr/>
          </p:nvSpPr>
          <p:spPr>
            <a:xfrm>
              <a:off x="379413" y="2256180"/>
              <a:ext cx="8458200" cy="907200"/>
            </a:xfrm>
            <a:custGeom>
              <a:avLst/>
              <a:gdLst>
                <a:gd name="connsiteX0" fmla="*/ 0 w 8458200"/>
                <a:gd name="connsiteY0" fmla="*/ 0 h 907200"/>
                <a:gd name="connsiteX1" fmla="*/ 8458200 w 8458200"/>
                <a:gd name="connsiteY1" fmla="*/ 0 h 907200"/>
                <a:gd name="connsiteX2" fmla="*/ 8458200 w 8458200"/>
                <a:gd name="connsiteY2" fmla="*/ 907200 h 907200"/>
                <a:gd name="connsiteX3" fmla="*/ 0 w 8458200"/>
                <a:gd name="connsiteY3" fmla="*/ 907200 h 907200"/>
                <a:gd name="connsiteX4" fmla="*/ 0 w 8458200"/>
                <a:gd name="connsiteY4" fmla="*/ 0 h 90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8200" h="907200">
                  <a:moveTo>
                    <a:pt x="0" y="0"/>
                  </a:moveTo>
                  <a:lnTo>
                    <a:pt x="8458200" y="0"/>
                  </a:lnTo>
                  <a:lnTo>
                    <a:pt x="8458200" y="907200"/>
                  </a:lnTo>
                  <a:lnTo>
                    <a:pt x="0" y="90720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6450" tIns="333248" rIns="656450" bIns="113792" numCol="1" spcCol="1270" anchor="t" anchorCtr="0">
              <a:noAutofit/>
            </a:bodyPr>
            <a:lstStyle/>
            <a:p>
              <a:pPr marL="0" lvl="1" algn="l" defTabSz="711200">
                <a:lnSpc>
                  <a:spcPct val="90000"/>
                </a:lnSpc>
                <a:spcBef>
                  <a:spcPct val="0"/>
                </a:spcBef>
                <a:spcAft>
                  <a:spcPct val="15000"/>
                </a:spcAft>
              </a:pPr>
              <a:r>
                <a:rPr lang="en-US" sz="1600" kern="1200" dirty="0" smtClean="0"/>
                <a:t>The broker combines and integrates multiple services into one or more new services</a:t>
              </a:r>
              <a:endParaRPr lang="en-US" sz="1600" kern="1200" dirty="0"/>
            </a:p>
          </p:txBody>
        </p:sp>
        <p:sp>
          <p:nvSpPr>
            <p:cNvPr id="9" name="Freeform 8"/>
            <p:cNvSpPr/>
            <p:nvPr/>
          </p:nvSpPr>
          <p:spPr>
            <a:xfrm>
              <a:off x="802323" y="2020020"/>
              <a:ext cx="5920740" cy="472320"/>
            </a:xfrm>
            <a:custGeom>
              <a:avLst/>
              <a:gdLst>
                <a:gd name="connsiteX0" fmla="*/ 0 w 5920740"/>
                <a:gd name="connsiteY0" fmla="*/ 78722 h 472320"/>
                <a:gd name="connsiteX1" fmla="*/ 78722 w 5920740"/>
                <a:gd name="connsiteY1" fmla="*/ 0 h 472320"/>
                <a:gd name="connsiteX2" fmla="*/ 5842018 w 5920740"/>
                <a:gd name="connsiteY2" fmla="*/ 0 h 472320"/>
                <a:gd name="connsiteX3" fmla="*/ 5920740 w 5920740"/>
                <a:gd name="connsiteY3" fmla="*/ 78722 h 472320"/>
                <a:gd name="connsiteX4" fmla="*/ 5920740 w 5920740"/>
                <a:gd name="connsiteY4" fmla="*/ 393598 h 472320"/>
                <a:gd name="connsiteX5" fmla="*/ 5842018 w 5920740"/>
                <a:gd name="connsiteY5" fmla="*/ 472320 h 472320"/>
                <a:gd name="connsiteX6" fmla="*/ 78722 w 5920740"/>
                <a:gd name="connsiteY6" fmla="*/ 472320 h 472320"/>
                <a:gd name="connsiteX7" fmla="*/ 0 w 5920740"/>
                <a:gd name="connsiteY7" fmla="*/ 393598 h 472320"/>
                <a:gd name="connsiteX8" fmla="*/ 0 w 5920740"/>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20740" h="472320">
                  <a:moveTo>
                    <a:pt x="0" y="78722"/>
                  </a:moveTo>
                  <a:cubicBezTo>
                    <a:pt x="0" y="35245"/>
                    <a:pt x="35245" y="0"/>
                    <a:pt x="78722" y="0"/>
                  </a:cubicBezTo>
                  <a:lnTo>
                    <a:pt x="5842018" y="0"/>
                  </a:lnTo>
                  <a:cubicBezTo>
                    <a:pt x="5885495" y="0"/>
                    <a:pt x="5920740" y="35245"/>
                    <a:pt x="5920740" y="78722"/>
                  </a:cubicBezTo>
                  <a:lnTo>
                    <a:pt x="5920740" y="393598"/>
                  </a:lnTo>
                  <a:cubicBezTo>
                    <a:pt x="5920740" y="437075"/>
                    <a:pt x="5885495" y="472320"/>
                    <a:pt x="5842018" y="472320"/>
                  </a:cubicBezTo>
                  <a:lnTo>
                    <a:pt x="78722" y="472320"/>
                  </a:lnTo>
                  <a:cubicBezTo>
                    <a:pt x="35245" y="472320"/>
                    <a:pt x="0" y="437075"/>
                    <a:pt x="0" y="393598"/>
                  </a:cubicBezTo>
                  <a:lnTo>
                    <a:pt x="0" y="78722"/>
                  </a:lnTo>
                  <a:close/>
                </a:path>
              </a:pathLst>
            </a:custGeom>
            <a:solidFill>
              <a:srgbClr val="93C5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6847" tIns="23057" rIns="246847" bIns="23057" numCol="1" spcCol="1270" anchor="ctr" anchorCtr="0">
              <a:noAutofit/>
            </a:bodyPr>
            <a:lstStyle/>
            <a:p>
              <a:pPr lvl="0" algn="l" defTabSz="711200">
                <a:lnSpc>
                  <a:spcPct val="90000"/>
                </a:lnSpc>
                <a:spcBef>
                  <a:spcPct val="0"/>
                </a:spcBef>
                <a:spcAft>
                  <a:spcPct val="35000"/>
                </a:spcAft>
              </a:pPr>
              <a:r>
                <a:rPr lang="en-US" sz="1600" b="1" kern="1200" dirty="0" smtClean="0"/>
                <a:t>Service aggregation</a:t>
              </a:r>
              <a:endParaRPr lang="en-US" sz="1600" b="1" kern="1200" dirty="0"/>
            </a:p>
          </p:txBody>
        </p:sp>
        <p:sp>
          <p:nvSpPr>
            <p:cNvPr id="10" name="Freeform 9"/>
            <p:cNvSpPr/>
            <p:nvPr/>
          </p:nvSpPr>
          <p:spPr>
            <a:xfrm>
              <a:off x="379413" y="3485940"/>
              <a:ext cx="8458200" cy="907200"/>
            </a:xfrm>
            <a:custGeom>
              <a:avLst/>
              <a:gdLst>
                <a:gd name="connsiteX0" fmla="*/ 0 w 8458200"/>
                <a:gd name="connsiteY0" fmla="*/ 0 h 907200"/>
                <a:gd name="connsiteX1" fmla="*/ 8458200 w 8458200"/>
                <a:gd name="connsiteY1" fmla="*/ 0 h 907200"/>
                <a:gd name="connsiteX2" fmla="*/ 8458200 w 8458200"/>
                <a:gd name="connsiteY2" fmla="*/ 907200 h 907200"/>
                <a:gd name="connsiteX3" fmla="*/ 0 w 8458200"/>
                <a:gd name="connsiteY3" fmla="*/ 907200 h 907200"/>
                <a:gd name="connsiteX4" fmla="*/ 0 w 8458200"/>
                <a:gd name="connsiteY4" fmla="*/ 0 h 907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58200" h="907200">
                  <a:moveTo>
                    <a:pt x="0" y="0"/>
                  </a:moveTo>
                  <a:lnTo>
                    <a:pt x="8458200" y="0"/>
                  </a:lnTo>
                  <a:lnTo>
                    <a:pt x="8458200" y="907200"/>
                  </a:lnTo>
                  <a:lnTo>
                    <a:pt x="0" y="907200"/>
                  </a:lnTo>
                  <a:lnTo>
                    <a:pt x="0" y="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6450" tIns="333248" rIns="656450" bIns="113792" numCol="1" spcCol="1270" anchor="t" anchorCtr="0">
              <a:noAutofit/>
            </a:bodyPr>
            <a:lstStyle/>
            <a:p>
              <a:pPr marL="0" lvl="1" algn="l" defTabSz="711200">
                <a:lnSpc>
                  <a:spcPct val="90000"/>
                </a:lnSpc>
                <a:spcBef>
                  <a:spcPct val="0"/>
                </a:spcBef>
                <a:spcAft>
                  <a:spcPct val="15000"/>
                </a:spcAft>
              </a:pPr>
              <a:r>
                <a:rPr lang="en-US" sz="1600" kern="1200" dirty="0" smtClean="0"/>
                <a:t>Similar to service aggregation except that the services being aggregated may vary</a:t>
              </a:r>
              <a:endParaRPr lang="en-US" sz="1600" kern="1200" dirty="0"/>
            </a:p>
          </p:txBody>
        </p:sp>
        <p:sp>
          <p:nvSpPr>
            <p:cNvPr id="11" name="Freeform 10"/>
            <p:cNvSpPr/>
            <p:nvPr/>
          </p:nvSpPr>
          <p:spPr>
            <a:xfrm>
              <a:off x="802323" y="3249780"/>
              <a:ext cx="5920740" cy="472320"/>
            </a:xfrm>
            <a:custGeom>
              <a:avLst/>
              <a:gdLst>
                <a:gd name="connsiteX0" fmla="*/ 0 w 5920740"/>
                <a:gd name="connsiteY0" fmla="*/ 78722 h 472320"/>
                <a:gd name="connsiteX1" fmla="*/ 78722 w 5920740"/>
                <a:gd name="connsiteY1" fmla="*/ 0 h 472320"/>
                <a:gd name="connsiteX2" fmla="*/ 5842018 w 5920740"/>
                <a:gd name="connsiteY2" fmla="*/ 0 h 472320"/>
                <a:gd name="connsiteX3" fmla="*/ 5920740 w 5920740"/>
                <a:gd name="connsiteY3" fmla="*/ 78722 h 472320"/>
                <a:gd name="connsiteX4" fmla="*/ 5920740 w 5920740"/>
                <a:gd name="connsiteY4" fmla="*/ 393598 h 472320"/>
                <a:gd name="connsiteX5" fmla="*/ 5842018 w 5920740"/>
                <a:gd name="connsiteY5" fmla="*/ 472320 h 472320"/>
                <a:gd name="connsiteX6" fmla="*/ 78722 w 5920740"/>
                <a:gd name="connsiteY6" fmla="*/ 472320 h 472320"/>
                <a:gd name="connsiteX7" fmla="*/ 0 w 5920740"/>
                <a:gd name="connsiteY7" fmla="*/ 393598 h 472320"/>
                <a:gd name="connsiteX8" fmla="*/ 0 w 5920740"/>
                <a:gd name="connsiteY8" fmla="*/ 78722 h 472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20740" h="472320">
                  <a:moveTo>
                    <a:pt x="0" y="78722"/>
                  </a:moveTo>
                  <a:cubicBezTo>
                    <a:pt x="0" y="35245"/>
                    <a:pt x="35245" y="0"/>
                    <a:pt x="78722" y="0"/>
                  </a:cubicBezTo>
                  <a:lnTo>
                    <a:pt x="5842018" y="0"/>
                  </a:lnTo>
                  <a:cubicBezTo>
                    <a:pt x="5885495" y="0"/>
                    <a:pt x="5920740" y="35245"/>
                    <a:pt x="5920740" y="78722"/>
                  </a:cubicBezTo>
                  <a:lnTo>
                    <a:pt x="5920740" y="393598"/>
                  </a:lnTo>
                  <a:cubicBezTo>
                    <a:pt x="5920740" y="437075"/>
                    <a:pt x="5885495" y="472320"/>
                    <a:pt x="5842018" y="472320"/>
                  </a:cubicBezTo>
                  <a:lnTo>
                    <a:pt x="78722" y="472320"/>
                  </a:lnTo>
                  <a:cubicBezTo>
                    <a:pt x="35245" y="472320"/>
                    <a:pt x="0" y="437075"/>
                    <a:pt x="0" y="393598"/>
                  </a:cubicBezTo>
                  <a:lnTo>
                    <a:pt x="0" y="78722"/>
                  </a:lnTo>
                  <a:close/>
                </a:path>
              </a:pathLst>
            </a:custGeom>
            <a:solidFill>
              <a:srgbClr val="93C5F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246847" tIns="23057" rIns="246847" bIns="23057" numCol="1" spcCol="1270" anchor="ctr" anchorCtr="0">
              <a:noAutofit/>
            </a:bodyPr>
            <a:lstStyle/>
            <a:p>
              <a:pPr lvl="0" algn="l" defTabSz="711200">
                <a:lnSpc>
                  <a:spcPct val="90000"/>
                </a:lnSpc>
                <a:spcBef>
                  <a:spcPct val="0"/>
                </a:spcBef>
                <a:spcAft>
                  <a:spcPct val="35000"/>
                </a:spcAft>
              </a:pPr>
              <a:r>
                <a:rPr lang="en-US" sz="1600" b="1" kern="1200" dirty="0" smtClean="0"/>
                <a:t>Service arbitrage</a:t>
              </a:r>
              <a:endParaRPr lang="en-US" sz="1600" b="1" kern="1200" dirty="0"/>
            </a:p>
          </p:txBody>
        </p:sp>
      </p:grpSp>
    </p:spTree>
    <p:custDataLst>
      <p:tags r:id="rId1"/>
    </p:custDataLst>
    <p:extLst>
      <p:ext uri="{BB962C8B-B14F-4D97-AF65-F5344CB8AC3E}">
        <p14:creationId xmlns:p14="http://schemas.microsoft.com/office/powerpoint/2010/main" val="2656522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Cloud Deployment Models</a:t>
            </a:r>
          </a:p>
        </p:txBody>
      </p:sp>
      <p:sp>
        <p:nvSpPr>
          <p:cNvPr id="5" name="Content Placeholder 4"/>
          <p:cNvSpPr>
            <a:spLocks noGrp="1"/>
          </p:cNvSpPr>
          <p:nvPr>
            <p:ph sz="quarter" idx="10"/>
          </p:nvPr>
        </p:nvSpPr>
        <p:spPr/>
        <p:txBody>
          <a:bodyPr/>
          <a:lstStyle/>
          <a:p>
            <a:r>
              <a:rPr lang="en-US" dirty="0"/>
              <a:t>A cloud deployment model specifies how a cloud infrastructure is built, managed, and accessed</a:t>
            </a:r>
          </a:p>
          <a:p>
            <a:r>
              <a:rPr lang="en-US" dirty="0"/>
              <a:t>NIST specifies four primary cloud deployment models:</a:t>
            </a:r>
          </a:p>
          <a:p>
            <a:pPr lvl="1"/>
            <a:r>
              <a:rPr lang="en-US" dirty="0"/>
              <a:t>Public</a:t>
            </a:r>
          </a:p>
          <a:p>
            <a:pPr lvl="1"/>
            <a:r>
              <a:rPr lang="en-US" dirty="0"/>
              <a:t>Private</a:t>
            </a:r>
          </a:p>
          <a:p>
            <a:pPr lvl="1"/>
            <a:r>
              <a:rPr lang="en-US" dirty="0"/>
              <a:t>Community</a:t>
            </a:r>
          </a:p>
          <a:p>
            <a:pPr lvl="1"/>
            <a:r>
              <a:rPr lang="en-US" dirty="0" smtClean="0"/>
              <a:t>Hybrid</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Introduction to Cloud Computing</a:t>
            </a:r>
            <a:endParaRPr lang="en-US" dirty="0"/>
          </a:p>
        </p:txBody>
      </p:sp>
    </p:spTree>
    <p:custDataLst>
      <p:tags r:id="rId1"/>
    </p:custDataLst>
    <p:extLst>
      <p:ext uri="{BB962C8B-B14F-4D97-AF65-F5344CB8AC3E}">
        <p14:creationId xmlns:p14="http://schemas.microsoft.com/office/powerpoint/2010/main" val="197215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Public Cloud</a:t>
            </a:r>
          </a:p>
        </p:txBody>
      </p:sp>
      <p:sp>
        <p:nvSpPr>
          <p:cNvPr id="3" name="Footer Placeholder 2"/>
          <p:cNvSpPr>
            <a:spLocks noGrp="1"/>
          </p:cNvSpPr>
          <p:nvPr>
            <p:ph type="ftr" sz="quarter" idx="3"/>
          </p:nvPr>
        </p:nvSpPr>
        <p:spPr>
          <a:prstGeom prst="rect">
            <a:avLst/>
          </a:prstGeom>
        </p:spPr>
        <p:txBody>
          <a:bodyPr/>
          <a:lstStyle/>
          <a:p>
            <a:pPr algn="r"/>
            <a:r>
              <a:rPr lang="en-US" smtClean="0"/>
              <a:t>Module: Introduction to Cloud Computing</a:t>
            </a:r>
            <a:endParaRPr lang="en-US" dirty="0"/>
          </a:p>
        </p:txBody>
      </p:sp>
      <p:sp>
        <p:nvSpPr>
          <p:cNvPr id="6" name="Rectangle 5"/>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343787" y="914400"/>
            <a:ext cx="8495413" cy="1729358"/>
            <a:chOff x="343787" y="914400"/>
            <a:chExt cx="8495413" cy="1729358"/>
          </a:xfrm>
        </p:grpSpPr>
        <p:sp>
          <p:nvSpPr>
            <p:cNvPr id="7" name="Rectangle 6"/>
            <p:cNvSpPr/>
            <p:nvPr/>
          </p:nvSpPr>
          <p:spPr>
            <a:xfrm>
              <a:off x="609600" y="1113130"/>
              <a:ext cx="8229600" cy="1530628"/>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The cloud infrastructure is provisioned for open use by the general public. It may be owned, managed, and operated by a business, academic, or government organization, or some combination of them. It exists on the premises of the cloud provider.</a:t>
              </a:r>
              <a:endParaRPr lang="en-US" sz="1400" dirty="0" smtClean="0">
                <a:solidFill>
                  <a:schemeClr val="tx1"/>
                </a:solidFill>
              </a:endParaRPr>
            </a:p>
            <a:p>
              <a:endParaRPr lang="en-US" sz="300" dirty="0" smtClean="0">
                <a:solidFill>
                  <a:schemeClr val="tx1"/>
                </a:solidFill>
              </a:endParaRPr>
            </a:p>
            <a:p>
              <a:pPr algn="r"/>
              <a:r>
                <a:rPr lang="en-US" sz="1000" i="1" dirty="0" smtClean="0">
                  <a:solidFill>
                    <a:schemeClr val="tx1"/>
                  </a:solidFill>
                </a:rPr>
                <a:t>– U.S. </a:t>
              </a:r>
              <a:r>
                <a:rPr lang="en-US" sz="1000" i="1" dirty="0">
                  <a:solidFill>
                    <a:schemeClr val="tx1"/>
                  </a:solidFill>
                </a:rPr>
                <a:t>National Institute of Standards and </a:t>
              </a:r>
              <a:r>
                <a:rPr lang="en-US" sz="1000" i="1" dirty="0" smtClean="0">
                  <a:solidFill>
                    <a:schemeClr val="tx1"/>
                  </a:solidFill>
                </a:rPr>
                <a:t>Technology, Special </a:t>
              </a:r>
              <a:r>
                <a:rPr lang="en-US" sz="1000" i="1" dirty="0">
                  <a:solidFill>
                    <a:schemeClr val="tx1"/>
                  </a:solidFill>
                </a:rPr>
                <a:t>Publication 800-145</a:t>
              </a:r>
              <a:endParaRPr lang="en-US" sz="900" i="1" dirty="0"/>
            </a:p>
          </p:txBody>
        </p:sp>
        <p:sp>
          <p:nvSpPr>
            <p:cNvPr id="8" name="Rectangle 7"/>
            <p:cNvSpPr/>
            <p:nvPr/>
          </p:nvSpPr>
          <p:spPr>
            <a:xfrm>
              <a:off x="343787" y="914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a:t>Public Cloud</a:t>
              </a:r>
            </a:p>
          </p:txBody>
        </p:sp>
      </p:grpSp>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3585" y="2787774"/>
            <a:ext cx="3916830"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6758877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Private Cloud</a:t>
            </a:r>
          </a:p>
        </p:txBody>
      </p:sp>
      <p:sp>
        <p:nvSpPr>
          <p:cNvPr id="3" name="Content Placeholder 2"/>
          <p:cNvSpPr>
            <a:spLocks noGrp="1"/>
          </p:cNvSpPr>
          <p:nvPr>
            <p:ph sz="quarter" idx="10"/>
          </p:nvPr>
        </p:nvSpPr>
        <p:spPr>
          <a:xfrm>
            <a:off x="379413" y="2787774"/>
            <a:ext cx="8458200" cy="1631826"/>
          </a:xfrm>
        </p:spPr>
        <p:txBody>
          <a:bodyPr/>
          <a:lstStyle/>
          <a:p>
            <a:r>
              <a:rPr lang="en-US" dirty="0"/>
              <a:t>There are two variants of private cloud:</a:t>
            </a:r>
          </a:p>
          <a:p>
            <a:pPr lvl="1"/>
            <a:r>
              <a:rPr lang="en-US" dirty="0"/>
              <a:t>On-premise</a:t>
            </a:r>
          </a:p>
          <a:p>
            <a:pPr lvl="1"/>
            <a:r>
              <a:rPr lang="en-US" dirty="0" smtClean="0"/>
              <a:t>Externally-hosted</a:t>
            </a:r>
            <a:endParaRPr lang="en-US" dirty="0"/>
          </a:p>
        </p:txBody>
      </p:sp>
      <p:sp>
        <p:nvSpPr>
          <p:cNvPr id="4" name="Footer Placeholder 3"/>
          <p:cNvSpPr>
            <a:spLocks noGrp="1"/>
          </p:cNvSpPr>
          <p:nvPr>
            <p:ph type="ftr" sz="quarter" idx="3"/>
          </p:nvPr>
        </p:nvSpPr>
        <p:spPr/>
        <p:txBody>
          <a:bodyPr/>
          <a:lstStyle/>
          <a:p>
            <a:pPr algn="r"/>
            <a:r>
              <a:rPr lang="en-US" smtClean="0"/>
              <a:t>Module: Introduction to Cloud Computing</a:t>
            </a:r>
            <a:endParaRPr lang="en-US" dirty="0"/>
          </a:p>
        </p:txBody>
      </p:sp>
      <p:sp>
        <p:nvSpPr>
          <p:cNvPr id="5" name="Rectangle 4"/>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343787" y="914400"/>
            <a:ext cx="8495413" cy="1729358"/>
            <a:chOff x="343787" y="914400"/>
            <a:chExt cx="8495413" cy="1729358"/>
          </a:xfrm>
        </p:grpSpPr>
        <p:sp>
          <p:nvSpPr>
            <p:cNvPr id="6" name="Rectangle 5"/>
            <p:cNvSpPr/>
            <p:nvPr/>
          </p:nvSpPr>
          <p:spPr>
            <a:xfrm>
              <a:off x="609600" y="1113130"/>
              <a:ext cx="8229600" cy="1530628"/>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The cloud infrastructure is provisioned for exclusive use by a single organization comprising multiple consumers </a:t>
              </a:r>
              <a:r>
                <a:rPr lang="en-US" sz="1600" dirty="0" smtClean="0">
                  <a:solidFill>
                    <a:schemeClr val="tx1"/>
                  </a:solidFill>
                </a:rPr>
                <a:t>(for example, </a:t>
              </a:r>
              <a:r>
                <a:rPr lang="en-US" sz="1600" dirty="0">
                  <a:solidFill>
                    <a:schemeClr val="tx1"/>
                  </a:solidFill>
                </a:rPr>
                <a:t>business units). It may be owned, managed, and operated by the organization, a third party, or some combination of them, and it may exist on or off premises.</a:t>
              </a:r>
              <a:endParaRPr lang="en-US" sz="1400" dirty="0" smtClean="0">
                <a:solidFill>
                  <a:schemeClr val="tx1"/>
                </a:solidFill>
              </a:endParaRPr>
            </a:p>
            <a:p>
              <a:endParaRPr lang="en-US" sz="300" dirty="0" smtClean="0">
                <a:solidFill>
                  <a:schemeClr val="tx1"/>
                </a:solidFill>
              </a:endParaRPr>
            </a:p>
            <a:p>
              <a:pPr algn="r"/>
              <a:r>
                <a:rPr lang="en-US" sz="1000" i="1" dirty="0" smtClean="0">
                  <a:solidFill>
                    <a:schemeClr val="tx1"/>
                  </a:solidFill>
                </a:rPr>
                <a:t>– U.S. </a:t>
              </a:r>
              <a:r>
                <a:rPr lang="en-US" sz="1000" i="1" dirty="0">
                  <a:solidFill>
                    <a:schemeClr val="tx1"/>
                  </a:solidFill>
                </a:rPr>
                <a:t>National Institute of Standards and </a:t>
              </a:r>
              <a:r>
                <a:rPr lang="en-US" sz="1000" i="1" dirty="0" smtClean="0">
                  <a:solidFill>
                    <a:schemeClr val="tx1"/>
                  </a:solidFill>
                </a:rPr>
                <a:t>Technology, Special </a:t>
              </a:r>
              <a:r>
                <a:rPr lang="en-US" sz="1000" i="1" dirty="0">
                  <a:solidFill>
                    <a:schemeClr val="tx1"/>
                  </a:solidFill>
                </a:rPr>
                <a:t>Publication 800-145</a:t>
              </a:r>
              <a:endParaRPr lang="en-US" sz="900" i="1" dirty="0"/>
            </a:p>
          </p:txBody>
        </p:sp>
        <p:sp>
          <p:nvSpPr>
            <p:cNvPr id="7" name="Rectangle 6"/>
            <p:cNvSpPr/>
            <p:nvPr/>
          </p:nvSpPr>
          <p:spPr>
            <a:xfrm>
              <a:off x="343787" y="914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smtClean="0"/>
                <a:t>Private Cloud</a:t>
              </a:r>
              <a:endParaRPr lang="en-US" sz="1600" b="1" dirty="0"/>
            </a:p>
          </p:txBody>
        </p:sp>
      </p:grpSp>
    </p:spTree>
    <p:custDataLst>
      <p:tags r:id="rId1"/>
    </p:custDataLst>
    <p:extLst>
      <p:ext uri="{BB962C8B-B14F-4D97-AF65-F5344CB8AC3E}">
        <p14:creationId xmlns:p14="http://schemas.microsoft.com/office/powerpoint/2010/main" val="1354054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On-premise Private Cloud</a:t>
            </a:r>
          </a:p>
        </p:txBody>
      </p:sp>
      <p:sp>
        <p:nvSpPr>
          <p:cNvPr id="5" name="Content Placeholder 4"/>
          <p:cNvSpPr>
            <a:spLocks noGrp="1"/>
          </p:cNvSpPr>
          <p:nvPr>
            <p:ph sz="quarter" idx="10"/>
          </p:nvPr>
        </p:nvSpPr>
        <p:spPr/>
        <p:txBody>
          <a:bodyPr/>
          <a:lstStyle/>
          <a:p>
            <a:r>
              <a:rPr lang="en-US" dirty="0"/>
              <a:t>Cloud infrastructure is deployed by an organization on its data centers within its premises </a:t>
            </a:r>
          </a:p>
          <a:p>
            <a:pPr lvl="1"/>
            <a:r>
              <a:rPr lang="en-US" dirty="0" smtClean="0"/>
              <a:t>Provides complete </a:t>
            </a:r>
            <a:r>
              <a:rPr lang="en-US" dirty="0"/>
              <a:t>control over the infrastructure and data</a:t>
            </a:r>
          </a:p>
          <a:p>
            <a:pPr lvl="1"/>
            <a:r>
              <a:rPr lang="en-US" dirty="0"/>
              <a:t>Enables standardization of IT resources, </a:t>
            </a:r>
            <a:r>
              <a:rPr lang="en-US" dirty="0" smtClean="0"/>
              <a:t>processes</a:t>
            </a:r>
            <a:r>
              <a:rPr lang="en-US" dirty="0"/>
              <a:t>, and </a:t>
            </a:r>
            <a:r>
              <a:rPr lang="en-US" dirty="0" smtClean="0"/>
              <a:t>services</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Introduction to Cloud Computing</a:t>
            </a:r>
            <a:endParaRPr lang="en-US" dirty="0"/>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7077" y="2427974"/>
            <a:ext cx="3609846" cy="21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271367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Externally-hosted Private Cloud</a:t>
            </a:r>
          </a:p>
        </p:txBody>
      </p:sp>
      <p:sp>
        <p:nvSpPr>
          <p:cNvPr id="5" name="Content Placeholder 4"/>
          <p:cNvSpPr>
            <a:spLocks noGrp="1"/>
          </p:cNvSpPr>
          <p:nvPr>
            <p:ph sz="quarter" idx="10"/>
          </p:nvPr>
        </p:nvSpPr>
        <p:spPr/>
        <p:txBody>
          <a:bodyPr/>
          <a:lstStyle/>
          <a:p>
            <a:r>
              <a:rPr lang="en-US" dirty="0"/>
              <a:t>Cloud implementation is outsourced to an external </a:t>
            </a:r>
            <a:r>
              <a:rPr lang="en-US" dirty="0" smtClean="0"/>
              <a:t>provider</a:t>
            </a:r>
            <a:endParaRPr lang="en-US" dirty="0"/>
          </a:p>
          <a:p>
            <a:r>
              <a:rPr lang="en-US" dirty="0"/>
              <a:t>Cloud is hosted on the provider’s premises and </a:t>
            </a:r>
            <a:r>
              <a:rPr lang="en-US" dirty="0" smtClean="0"/>
              <a:t>the consumers </a:t>
            </a:r>
            <a:r>
              <a:rPr lang="en-US" dirty="0"/>
              <a:t>connect to it over a secure network</a:t>
            </a:r>
          </a:p>
          <a:p>
            <a:pPr lvl="1"/>
            <a:r>
              <a:rPr lang="en-US" dirty="0"/>
              <a:t>Access policies isolate the cloud resources from other tenants</a:t>
            </a:r>
          </a:p>
        </p:txBody>
      </p:sp>
      <p:sp>
        <p:nvSpPr>
          <p:cNvPr id="3" name="Footer Placeholder 2"/>
          <p:cNvSpPr>
            <a:spLocks noGrp="1"/>
          </p:cNvSpPr>
          <p:nvPr>
            <p:ph type="ftr" sz="quarter" idx="3"/>
          </p:nvPr>
        </p:nvSpPr>
        <p:spPr>
          <a:prstGeom prst="rect">
            <a:avLst/>
          </a:prstGeom>
        </p:spPr>
        <p:txBody>
          <a:bodyPr/>
          <a:lstStyle/>
          <a:p>
            <a:pPr algn="r"/>
            <a:r>
              <a:rPr lang="en-US" smtClean="0"/>
              <a:t>Module: Introduction to Cloud Computing</a:t>
            </a:r>
            <a:endParaRPr lang="en-US" dirty="0"/>
          </a:p>
        </p:txBody>
      </p:sp>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7186" y="2499742"/>
            <a:ext cx="4149629" cy="234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0146064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Community Cloud</a:t>
            </a:r>
          </a:p>
        </p:txBody>
      </p:sp>
      <p:sp>
        <p:nvSpPr>
          <p:cNvPr id="3" name="Content Placeholder 2"/>
          <p:cNvSpPr>
            <a:spLocks noGrp="1"/>
          </p:cNvSpPr>
          <p:nvPr>
            <p:ph sz="quarter" idx="10"/>
          </p:nvPr>
        </p:nvSpPr>
        <p:spPr>
          <a:xfrm>
            <a:off x="379413" y="3291830"/>
            <a:ext cx="8458200" cy="1127770"/>
          </a:xfrm>
        </p:spPr>
        <p:txBody>
          <a:bodyPr/>
          <a:lstStyle/>
          <a:p>
            <a:r>
              <a:rPr lang="en-US" dirty="0"/>
              <a:t>There are two variants of </a:t>
            </a:r>
            <a:r>
              <a:rPr lang="en-US" dirty="0" smtClean="0"/>
              <a:t>community cloud</a:t>
            </a:r>
            <a:r>
              <a:rPr lang="en-US" dirty="0"/>
              <a:t>:</a:t>
            </a:r>
          </a:p>
          <a:p>
            <a:pPr lvl="1"/>
            <a:r>
              <a:rPr lang="en-US" dirty="0"/>
              <a:t>On-premise</a:t>
            </a:r>
          </a:p>
          <a:p>
            <a:pPr lvl="1"/>
            <a:r>
              <a:rPr lang="en-US" dirty="0" smtClean="0"/>
              <a:t>Externally-hosted</a:t>
            </a:r>
            <a:endParaRPr lang="en-US" dirty="0"/>
          </a:p>
        </p:txBody>
      </p:sp>
      <p:sp>
        <p:nvSpPr>
          <p:cNvPr id="4" name="Footer Placeholder 3"/>
          <p:cNvSpPr>
            <a:spLocks noGrp="1"/>
          </p:cNvSpPr>
          <p:nvPr>
            <p:ph type="ftr" sz="quarter" idx="3"/>
          </p:nvPr>
        </p:nvSpPr>
        <p:spPr/>
        <p:txBody>
          <a:bodyPr/>
          <a:lstStyle/>
          <a:p>
            <a:pPr algn="r"/>
            <a:r>
              <a:rPr lang="en-US" smtClean="0"/>
              <a:t>Module: Introduction to Cloud Computing</a:t>
            </a:r>
            <a:endParaRPr lang="en-US" dirty="0"/>
          </a:p>
        </p:txBody>
      </p:sp>
      <p:sp>
        <p:nvSpPr>
          <p:cNvPr id="5" name="Rectangle 4"/>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grpSp>
        <p:nvGrpSpPr>
          <p:cNvPr id="8" name="Group 7"/>
          <p:cNvGrpSpPr/>
          <p:nvPr/>
        </p:nvGrpSpPr>
        <p:grpSpPr>
          <a:xfrm>
            <a:off x="343787" y="914400"/>
            <a:ext cx="8495413" cy="2233414"/>
            <a:chOff x="343787" y="914400"/>
            <a:chExt cx="8495413" cy="2233414"/>
          </a:xfrm>
        </p:grpSpPr>
        <p:sp>
          <p:nvSpPr>
            <p:cNvPr id="6" name="Rectangle 5"/>
            <p:cNvSpPr/>
            <p:nvPr/>
          </p:nvSpPr>
          <p:spPr>
            <a:xfrm>
              <a:off x="609600" y="1113130"/>
              <a:ext cx="8229600" cy="2034684"/>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The cloud infrastructure is provisioned for exclusive use by a specific community of consumers from organizations that have shared concerns </a:t>
              </a:r>
              <a:r>
                <a:rPr lang="en-US" sz="1600" dirty="0" smtClean="0">
                  <a:solidFill>
                    <a:schemeClr val="tx1"/>
                  </a:solidFill>
                </a:rPr>
                <a:t>(e.g., </a:t>
              </a:r>
              <a:r>
                <a:rPr lang="en-US" sz="1600" dirty="0">
                  <a:solidFill>
                    <a:schemeClr val="tx1"/>
                  </a:solidFill>
                </a:rPr>
                <a:t>mission, security requirements, policy, and compliance considerations). It may be owned, managed, and operated by one or more of the organizations in the community, a third party, or some combination of them, and it may exist on or off premises.</a:t>
              </a:r>
              <a:endParaRPr lang="en-US" sz="1400" dirty="0" smtClean="0">
                <a:solidFill>
                  <a:schemeClr val="tx1"/>
                </a:solidFill>
              </a:endParaRPr>
            </a:p>
            <a:p>
              <a:endParaRPr lang="en-US" sz="300" dirty="0" smtClean="0">
                <a:solidFill>
                  <a:schemeClr val="tx1"/>
                </a:solidFill>
              </a:endParaRPr>
            </a:p>
            <a:p>
              <a:pPr algn="r"/>
              <a:r>
                <a:rPr lang="en-US" sz="1000" i="1" dirty="0" smtClean="0">
                  <a:solidFill>
                    <a:schemeClr val="tx1"/>
                  </a:solidFill>
                </a:rPr>
                <a:t>– U.S. </a:t>
              </a:r>
              <a:r>
                <a:rPr lang="en-US" sz="1000" i="1" dirty="0">
                  <a:solidFill>
                    <a:schemeClr val="tx1"/>
                  </a:solidFill>
                </a:rPr>
                <a:t>National Institute of Standards and </a:t>
              </a:r>
              <a:r>
                <a:rPr lang="en-US" sz="1000" i="1" dirty="0" smtClean="0">
                  <a:solidFill>
                    <a:schemeClr val="tx1"/>
                  </a:solidFill>
                </a:rPr>
                <a:t>Technology, Special </a:t>
              </a:r>
              <a:r>
                <a:rPr lang="en-US" sz="1000" i="1" dirty="0">
                  <a:solidFill>
                    <a:schemeClr val="tx1"/>
                  </a:solidFill>
                </a:rPr>
                <a:t>Publication 800-145</a:t>
              </a:r>
              <a:endParaRPr lang="en-US" sz="900" i="1" dirty="0"/>
            </a:p>
          </p:txBody>
        </p:sp>
        <p:sp>
          <p:nvSpPr>
            <p:cNvPr id="7" name="Rectangle 6"/>
            <p:cNvSpPr/>
            <p:nvPr/>
          </p:nvSpPr>
          <p:spPr>
            <a:xfrm>
              <a:off x="343787" y="914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a:t>Community Cloud</a:t>
              </a:r>
            </a:p>
          </p:txBody>
        </p:sp>
      </p:grpSp>
    </p:spTree>
    <p:custDataLst>
      <p:tags r:id="rId1"/>
    </p:custDataLst>
    <p:extLst>
      <p:ext uri="{BB962C8B-B14F-4D97-AF65-F5344CB8AC3E}">
        <p14:creationId xmlns:p14="http://schemas.microsoft.com/office/powerpoint/2010/main" val="38874530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On-premise Community Cloud</a:t>
            </a:r>
          </a:p>
        </p:txBody>
      </p:sp>
      <p:sp>
        <p:nvSpPr>
          <p:cNvPr id="4" name="Footer Placeholder 3"/>
          <p:cNvSpPr>
            <a:spLocks noGrp="1"/>
          </p:cNvSpPr>
          <p:nvPr>
            <p:ph type="ftr" sz="quarter" idx="3"/>
          </p:nvPr>
        </p:nvSpPr>
        <p:spPr/>
        <p:txBody>
          <a:bodyPr/>
          <a:lstStyle/>
          <a:p>
            <a:pPr algn="r"/>
            <a:r>
              <a:rPr lang="en-US" smtClean="0"/>
              <a:t>Module: Introduction to Cloud Computing</a:t>
            </a:r>
            <a:endParaRPr lang="en-US" dirty="0"/>
          </a:p>
        </p:txBody>
      </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298" y="843558"/>
            <a:ext cx="7789405" cy="357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5221303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Cloud Computing?</a:t>
            </a:r>
          </a:p>
        </p:txBody>
      </p:sp>
      <p:sp>
        <p:nvSpPr>
          <p:cNvPr id="5" name="Content Placeholder 4"/>
          <p:cNvSpPr>
            <a:spLocks noGrp="1"/>
          </p:cNvSpPr>
          <p:nvPr>
            <p:ph sz="quarter" idx="10"/>
          </p:nvPr>
        </p:nvSpPr>
        <p:spPr>
          <a:xfrm>
            <a:off x="379413" y="2787774"/>
            <a:ext cx="8458200" cy="1631826"/>
          </a:xfrm>
        </p:spPr>
        <p:txBody>
          <a:bodyPr/>
          <a:lstStyle/>
          <a:p>
            <a:r>
              <a:rPr lang="en-US" dirty="0"/>
              <a:t>A cloud is </a:t>
            </a:r>
            <a:r>
              <a:rPr lang="en-US" dirty="0" smtClean="0"/>
              <a:t>a collection of network-accessible IT resources</a:t>
            </a:r>
          </a:p>
          <a:p>
            <a:pPr lvl="1"/>
            <a:r>
              <a:rPr lang="en-US" dirty="0" smtClean="0"/>
              <a:t>Consists of shared </a:t>
            </a:r>
            <a:r>
              <a:rPr lang="en-US" dirty="0"/>
              <a:t>pools of hardware and software resources deployed in data centers</a:t>
            </a:r>
          </a:p>
          <a:p>
            <a:r>
              <a:rPr lang="en-US" dirty="0"/>
              <a:t>Cloud model enables consumers to hire a </a:t>
            </a:r>
            <a:r>
              <a:rPr lang="en-US" dirty="0" smtClean="0"/>
              <a:t>provider’s IT resources </a:t>
            </a:r>
            <a:r>
              <a:rPr lang="en-US" dirty="0"/>
              <a:t>as a </a:t>
            </a:r>
            <a:r>
              <a:rPr lang="en-US" dirty="0" smtClean="0"/>
              <a:t>service</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dirty="0" smtClean="0"/>
              <a:t>Module: Introduction to Cloud Computing</a:t>
            </a:r>
            <a:endParaRPr lang="en-US" dirty="0"/>
          </a:p>
        </p:txBody>
      </p:sp>
      <p:grpSp>
        <p:nvGrpSpPr>
          <p:cNvPr id="4" name="Group 3"/>
          <p:cNvGrpSpPr/>
          <p:nvPr/>
        </p:nvGrpSpPr>
        <p:grpSpPr>
          <a:xfrm>
            <a:off x="347472" y="914400"/>
            <a:ext cx="8545183" cy="1729358"/>
            <a:chOff x="294017" y="914400"/>
            <a:chExt cx="8545183" cy="1729358"/>
          </a:xfrm>
        </p:grpSpPr>
        <p:sp>
          <p:nvSpPr>
            <p:cNvPr id="7" name="Rectangle 6"/>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609600" y="1113130"/>
              <a:ext cx="8229600" cy="1530628"/>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 model for enabling ubiquitous, convenient, on-demand network access to a shared pool of configurable computing </a:t>
              </a:r>
              <a:r>
                <a:rPr lang="en-US" sz="1600" dirty="0" smtClean="0">
                  <a:solidFill>
                    <a:schemeClr val="tx1"/>
                  </a:solidFill>
                </a:rPr>
                <a:t>resources, (e.g., </a:t>
              </a:r>
              <a:r>
                <a:rPr lang="en-US" sz="1600" dirty="0">
                  <a:solidFill>
                    <a:schemeClr val="tx1"/>
                  </a:solidFill>
                </a:rPr>
                <a:t>servers, storage, networks, applications, and </a:t>
              </a:r>
              <a:r>
                <a:rPr lang="en-US" sz="1600" dirty="0" smtClean="0">
                  <a:solidFill>
                    <a:schemeClr val="tx1"/>
                  </a:solidFill>
                </a:rPr>
                <a:t>services) </a:t>
              </a:r>
              <a:r>
                <a:rPr lang="en-US" sz="1600" dirty="0">
                  <a:solidFill>
                    <a:schemeClr val="tx1"/>
                  </a:solidFill>
                </a:rPr>
                <a:t>that can be rapidly provisioned and released with minimal management effort or service provider interaction</a:t>
              </a:r>
              <a:r>
                <a:rPr lang="en-US" sz="1600" dirty="0" smtClean="0">
                  <a:solidFill>
                    <a:schemeClr val="tx1"/>
                  </a:solidFill>
                </a:rPr>
                <a:t>.</a:t>
              </a:r>
            </a:p>
            <a:p>
              <a:endParaRPr lang="en-US" sz="300" dirty="0" smtClean="0">
                <a:solidFill>
                  <a:schemeClr val="tx1"/>
                </a:solidFill>
              </a:endParaRPr>
            </a:p>
            <a:p>
              <a:pPr algn="r"/>
              <a:r>
                <a:rPr lang="en-US" sz="1000" i="1" dirty="0">
                  <a:solidFill>
                    <a:schemeClr val="tx1"/>
                  </a:solidFill>
                </a:rPr>
                <a:t>– </a:t>
              </a:r>
              <a:r>
                <a:rPr lang="en-US" sz="1000" i="1" dirty="0" smtClean="0">
                  <a:solidFill>
                    <a:schemeClr val="tx1"/>
                  </a:solidFill>
                </a:rPr>
                <a:t>U.S. </a:t>
              </a:r>
              <a:r>
                <a:rPr lang="en-US" sz="1000" i="1" dirty="0">
                  <a:solidFill>
                    <a:schemeClr val="tx1"/>
                  </a:solidFill>
                </a:rPr>
                <a:t>National Institute of Standards and </a:t>
              </a:r>
              <a:r>
                <a:rPr lang="en-US" sz="1000" i="1" dirty="0" smtClean="0">
                  <a:solidFill>
                    <a:schemeClr val="tx1"/>
                  </a:solidFill>
                </a:rPr>
                <a:t>Technology, Special </a:t>
              </a:r>
              <a:r>
                <a:rPr lang="en-US" sz="1000" i="1" dirty="0">
                  <a:solidFill>
                    <a:schemeClr val="tx1"/>
                  </a:solidFill>
                </a:rPr>
                <a:t>Publication 800-145</a:t>
              </a:r>
              <a:endParaRPr lang="en-US" sz="900" i="1" dirty="0"/>
            </a:p>
          </p:txBody>
        </p:sp>
        <p:sp>
          <p:nvSpPr>
            <p:cNvPr id="9" name="Rectangle 8"/>
            <p:cNvSpPr/>
            <p:nvPr/>
          </p:nvSpPr>
          <p:spPr>
            <a:xfrm>
              <a:off x="343787" y="914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smtClean="0"/>
                <a:t>Cloud Computing</a:t>
              </a:r>
              <a:endParaRPr lang="en-US" sz="1600" b="1" dirty="0"/>
            </a:p>
          </p:txBody>
        </p:sp>
      </p:grpSp>
    </p:spTree>
    <p:custDataLst>
      <p:tags r:id="rId1"/>
    </p:custDataLst>
    <p:extLst>
      <p:ext uri="{BB962C8B-B14F-4D97-AF65-F5344CB8AC3E}">
        <p14:creationId xmlns:p14="http://schemas.microsoft.com/office/powerpoint/2010/main" val="418601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Externally-hosted </a:t>
            </a:r>
            <a:r>
              <a:rPr lang="en-US" dirty="0" smtClean="0"/>
              <a:t>Community </a:t>
            </a:r>
            <a:r>
              <a:rPr lang="en-US" dirty="0"/>
              <a:t>Cloud</a:t>
            </a:r>
          </a:p>
        </p:txBody>
      </p:sp>
      <p:sp>
        <p:nvSpPr>
          <p:cNvPr id="4" name="Footer Placeholder 3"/>
          <p:cNvSpPr>
            <a:spLocks noGrp="1"/>
          </p:cNvSpPr>
          <p:nvPr>
            <p:ph type="ftr" sz="quarter" idx="3"/>
          </p:nvPr>
        </p:nvSpPr>
        <p:spPr/>
        <p:txBody>
          <a:bodyPr/>
          <a:lstStyle/>
          <a:p>
            <a:pPr algn="r"/>
            <a:r>
              <a:rPr lang="en-US" smtClean="0"/>
              <a:t>Module: Introduction to Cloud Computing</a:t>
            </a:r>
            <a:endParaRPr lang="en-US" dirty="0"/>
          </a:p>
        </p:txBody>
      </p:sp>
      <p:pic>
        <p:nvPicPr>
          <p:cNvPr id="717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2216" y="807974"/>
            <a:ext cx="6539568" cy="37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685327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Hybrid Cloud</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Introduction to Cloud Computing</a:t>
            </a:r>
            <a:endParaRPr lang="en-US" dirty="0"/>
          </a:p>
        </p:txBody>
      </p:sp>
      <p:sp>
        <p:nvSpPr>
          <p:cNvPr id="6" name="Rectangle 5"/>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a:p>
        </p:txBody>
      </p:sp>
      <p:grpSp>
        <p:nvGrpSpPr>
          <p:cNvPr id="4" name="Group 3"/>
          <p:cNvGrpSpPr/>
          <p:nvPr/>
        </p:nvGrpSpPr>
        <p:grpSpPr>
          <a:xfrm>
            <a:off x="343787" y="914400"/>
            <a:ext cx="8495413" cy="1945382"/>
            <a:chOff x="343787" y="914400"/>
            <a:chExt cx="8495413" cy="1945382"/>
          </a:xfrm>
        </p:grpSpPr>
        <p:sp>
          <p:nvSpPr>
            <p:cNvPr id="7" name="Rectangle 6"/>
            <p:cNvSpPr/>
            <p:nvPr/>
          </p:nvSpPr>
          <p:spPr>
            <a:xfrm>
              <a:off x="609600" y="1113130"/>
              <a:ext cx="8229600" cy="1746652"/>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The cloud infrastructure is a composition of two or more distinct cloud infrastructures (private, community, or public) that remain unique entities, but are bound together by standardized or proprietary technology that enables data and application portability </a:t>
              </a:r>
              <a:r>
                <a:rPr lang="en-US" sz="1600" dirty="0" smtClean="0">
                  <a:solidFill>
                    <a:schemeClr val="tx1"/>
                  </a:solidFill>
                </a:rPr>
                <a:t>(e.g., </a:t>
              </a:r>
              <a:r>
                <a:rPr lang="en-US" sz="1600" dirty="0">
                  <a:solidFill>
                    <a:schemeClr val="tx1"/>
                  </a:solidFill>
                </a:rPr>
                <a:t>cloud bursting for load balancing between clouds).</a:t>
              </a:r>
              <a:endParaRPr lang="en-US" sz="1400" dirty="0" smtClean="0">
                <a:solidFill>
                  <a:schemeClr val="tx1"/>
                </a:solidFill>
              </a:endParaRPr>
            </a:p>
            <a:p>
              <a:endParaRPr lang="en-US" sz="300" dirty="0" smtClean="0">
                <a:solidFill>
                  <a:schemeClr val="tx1"/>
                </a:solidFill>
              </a:endParaRPr>
            </a:p>
            <a:p>
              <a:pPr algn="r"/>
              <a:r>
                <a:rPr lang="en-US" sz="1000" i="1" dirty="0" smtClean="0">
                  <a:solidFill>
                    <a:schemeClr val="tx1"/>
                  </a:solidFill>
                </a:rPr>
                <a:t>– U.S. </a:t>
              </a:r>
              <a:r>
                <a:rPr lang="en-US" sz="1000" i="1" dirty="0">
                  <a:solidFill>
                    <a:schemeClr val="tx1"/>
                  </a:solidFill>
                </a:rPr>
                <a:t>National Institute of Standards and </a:t>
              </a:r>
              <a:r>
                <a:rPr lang="en-US" sz="1000" i="1" dirty="0" smtClean="0">
                  <a:solidFill>
                    <a:schemeClr val="tx1"/>
                  </a:solidFill>
                </a:rPr>
                <a:t>Technology, Special </a:t>
              </a:r>
              <a:r>
                <a:rPr lang="en-US" sz="1000" i="1" dirty="0">
                  <a:solidFill>
                    <a:schemeClr val="tx1"/>
                  </a:solidFill>
                </a:rPr>
                <a:t>Publication 800-145</a:t>
              </a:r>
              <a:endParaRPr lang="en-US" sz="900" i="1" dirty="0"/>
            </a:p>
          </p:txBody>
        </p:sp>
        <p:sp>
          <p:nvSpPr>
            <p:cNvPr id="8" name="Rectangle 7"/>
            <p:cNvSpPr/>
            <p:nvPr/>
          </p:nvSpPr>
          <p:spPr>
            <a:xfrm>
              <a:off x="343787" y="914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smtClean="0"/>
                <a:t>Hybrid Cloud</a:t>
              </a:r>
              <a:endParaRPr lang="en-US" sz="1600" b="1" dirty="0"/>
            </a:p>
          </p:txBody>
        </p:sp>
      </p:gr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5463" y="2931790"/>
            <a:ext cx="6813074" cy="19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913836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Hybrid Cloud Model Use Cases</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1019033397"/>
              </p:ext>
            </p:extLst>
          </p:nvPr>
        </p:nvGraphicFramePr>
        <p:xfrm>
          <a:off x="379413" y="990600"/>
          <a:ext cx="8458200" cy="2687320"/>
        </p:xfrm>
        <a:graphic>
          <a:graphicData uri="http://schemas.openxmlformats.org/drawingml/2006/table">
            <a:tbl>
              <a:tblPr firstRow="1" bandRow="1">
                <a:tableStyleId>{5C22544A-7EE6-4342-B048-85BDC9FD1C3A}</a:tableStyleId>
              </a:tblPr>
              <a:tblGrid>
                <a:gridCol w="2752427">
                  <a:extLst>
                    <a:ext uri="{9D8B030D-6E8A-4147-A177-3AD203B41FA5}">
                      <a16:colId xmlns:a16="http://schemas.microsoft.com/office/drawing/2014/main" val="20000"/>
                    </a:ext>
                  </a:extLst>
                </a:gridCol>
                <a:gridCol w="5705773">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effectLst>
                            <a:outerShdw blurRad="38100" dist="38100" dir="2700000" algn="tl">
                              <a:srgbClr val="000000">
                                <a:alpha val="43137"/>
                              </a:srgbClr>
                            </a:outerShdw>
                          </a:effectLst>
                          <a:latin typeface="+mn-lt"/>
                        </a:rPr>
                        <a:t>Use case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effectLst>
                            <a:outerShdw blurRad="38100" dist="38100" dir="2700000" algn="tl">
                              <a:srgbClr val="000000">
                                <a:alpha val="43137"/>
                              </a:srgbClr>
                            </a:outerShdw>
                          </a:effectLst>
                          <a:latin typeface="+mn-lt"/>
                        </a:rPr>
                        <a:t>Description</a:t>
                      </a:r>
                    </a:p>
                  </a:txBody>
                  <a:tcPr/>
                </a:tc>
                <a:extLst>
                  <a:ext uri="{0D108BD9-81ED-4DB2-BD59-A6C34878D82A}">
                    <a16:rowId xmlns:a16="http://schemas.microsoft.com/office/drawing/2014/main" val="10000"/>
                  </a:ext>
                </a:extLst>
              </a:tr>
              <a:tr h="370840">
                <a:tc>
                  <a:txBody>
                    <a:bodyPr/>
                    <a:lstStyle/>
                    <a:p>
                      <a:r>
                        <a:rPr lang="en-US" sz="1600" dirty="0" smtClean="0"/>
                        <a:t>Cloud bursting</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smtClean="0">
                          <a:solidFill>
                            <a:schemeClr val="tx1"/>
                          </a:solidFill>
                        </a:rPr>
                        <a:t>Provisioning</a:t>
                      </a:r>
                      <a:r>
                        <a:rPr lang="en-US" sz="1600" dirty="0" smtClean="0"/>
                        <a:t> resources for a limited time from a public cloud to handle peak workloads</a:t>
                      </a:r>
                    </a:p>
                  </a:txBody>
                  <a:tcPr/>
                </a:tc>
                <a:extLst>
                  <a:ext uri="{0D108BD9-81ED-4DB2-BD59-A6C34878D82A}">
                    <a16:rowId xmlns:a16="http://schemas.microsoft.com/office/drawing/2014/main" val="10001"/>
                  </a:ext>
                </a:extLst>
              </a:tr>
              <a:tr h="370840">
                <a:tc>
                  <a:txBody>
                    <a:bodyPr/>
                    <a:lstStyle/>
                    <a:p>
                      <a:r>
                        <a:rPr lang="en-US" sz="1600" kern="1200" dirty="0" smtClean="0">
                          <a:solidFill>
                            <a:schemeClr val="dk1"/>
                          </a:solidFill>
                          <a:latin typeface="+mn-lt"/>
                          <a:ea typeface="+mn-ea"/>
                          <a:cs typeface="+mn-cs"/>
                        </a:rPr>
                        <a:t>Web application hosting</a:t>
                      </a:r>
                      <a:endParaRPr lang="en-US" sz="16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600" b="0" i="0" u="none" strike="noStrike" kern="1200" dirty="0" smtClean="0">
                          <a:solidFill>
                            <a:schemeClr val="tx1"/>
                          </a:solidFill>
                          <a:effectLst/>
                          <a:latin typeface="+mn-lt"/>
                          <a:ea typeface="+mn-ea"/>
                          <a:cs typeface="Calibri" panose="020F0502020204030204" pitchFamily="34" charset="0"/>
                        </a:rPr>
                        <a:t>Hosting</a:t>
                      </a:r>
                      <a:r>
                        <a:rPr lang="en-US" sz="1600" b="0" i="0" u="none" strike="noStrike" kern="1200" baseline="0" dirty="0" smtClean="0">
                          <a:solidFill>
                            <a:schemeClr val="tx1"/>
                          </a:solidFill>
                          <a:effectLst/>
                          <a:latin typeface="+mn-lt"/>
                          <a:ea typeface="+mn-ea"/>
                          <a:cs typeface="Calibri" panose="020F0502020204030204" pitchFamily="34" charset="0"/>
                        </a:rPr>
                        <a:t> less critical </a:t>
                      </a:r>
                      <a:r>
                        <a:rPr lang="en-US" sz="1600" b="0" i="0" u="none" strike="noStrike" kern="1200" dirty="0" smtClean="0">
                          <a:solidFill>
                            <a:schemeClr val="tx1"/>
                          </a:solidFill>
                          <a:effectLst/>
                          <a:latin typeface="+mn-lt"/>
                          <a:ea typeface="+mn-ea"/>
                          <a:cs typeface="Calibri" panose="020F0502020204030204" pitchFamily="34" charset="0"/>
                        </a:rPr>
                        <a:t>applications such as e-commerce applications on the public cloud</a:t>
                      </a:r>
                      <a:endParaRPr lang="en-US" sz="1600" dirty="0" smtClean="0"/>
                    </a:p>
                  </a:txBody>
                  <a:tcPr/>
                </a:tc>
                <a:extLst>
                  <a:ext uri="{0D108BD9-81ED-4DB2-BD59-A6C34878D82A}">
                    <a16:rowId xmlns:a16="http://schemas.microsoft.com/office/drawing/2014/main" val="10002"/>
                  </a:ext>
                </a:extLst>
              </a:tr>
              <a:tr h="370840">
                <a:tc>
                  <a:txBody>
                    <a:bodyPr/>
                    <a:lstStyle/>
                    <a:p>
                      <a:r>
                        <a:rPr lang="en-US" sz="1600" kern="1200" dirty="0" smtClean="0">
                          <a:solidFill>
                            <a:schemeClr val="dk1"/>
                          </a:solidFill>
                          <a:latin typeface="+mn-lt"/>
                          <a:ea typeface="+mn-ea"/>
                          <a:cs typeface="+mn-cs"/>
                        </a:rPr>
                        <a:t>Migrating packaged applications</a:t>
                      </a:r>
                      <a:endParaRPr lang="en-US" sz="16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600" dirty="0" smtClean="0"/>
                        <a:t>Migrating standard packaged applications such as email </a:t>
                      </a:r>
                      <a:r>
                        <a:rPr lang="en-US" sz="1600" dirty="0" smtClean="0">
                          <a:solidFill>
                            <a:schemeClr val="tx1"/>
                          </a:solidFill>
                        </a:rPr>
                        <a:t>to</a:t>
                      </a:r>
                      <a:r>
                        <a:rPr lang="en-US" sz="1600" dirty="0" smtClean="0"/>
                        <a:t> </a:t>
                      </a:r>
                      <a:r>
                        <a:rPr lang="en-US" sz="1600" b="0" i="0" u="none" strike="noStrike" kern="1200" dirty="0" smtClean="0">
                          <a:solidFill>
                            <a:schemeClr val="tx1"/>
                          </a:solidFill>
                          <a:effectLst/>
                          <a:latin typeface="+mn-lt"/>
                          <a:ea typeface="+mn-ea"/>
                          <a:cs typeface="Calibri" panose="020F0502020204030204" pitchFamily="34" charset="0"/>
                        </a:rPr>
                        <a:t>the public cloud</a:t>
                      </a:r>
                      <a:endParaRPr lang="en-US" sz="1600" dirty="0" smtClean="0"/>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Application development and testing</a:t>
                      </a:r>
                    </a:p>
                  </a:txBody>
                  <a:tcPr/>
                </a:tc>
                <a:tc>
                  <a:txBody>
                    <a:bodyPr/>
                    <a:lstStyle/>
                    <a:p>
                      <a:pPr marL="0" indent="0">
                        <a:buFont typeface="Arial" panose="020B0604020202020204" pitchFamily="34" charset="0"/>
                        <a:buNone/>
                      </a:pPr>
                      <a:r>
                        <a:rPr lang="en-US" sz="1600" dirty="0" smtClean="0"/>
                        <a:t>Developing and testing applications</a:t>
                      </a:r>
                      <a:r>
                        <a:rPr lang="en-US" sz="1600" baseline="0" dirty="0" smtClean="0"/>
                        <a:t> in the public cloud before launching them</a:t>
                      </a:r>
                      <a:endParaRPr lang="en-US" sz="1600" dirty="0" smtClean="0"/>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3"/>
          </p:nvPr>
        </p:nvSpPr>
        <p:spPr/>
        <p:txBody>
          <a:bodyPr/>
          <a:lstStyle/>
          <a:p>
            <a:pPr algn="r"/>
            <a:r>
              <a:rPr lang="en-US" smtClean="0"/>
              <a:t>Module: Introduction to Cloud Computing</a:t>
            </a:r>
            <a:endParaRPr lang="en-US" dirty="0"/>
          </a:p>
        </p:txBody>
      </p:sp>
    </p:spTree>
    <p:custDataLst>
      <p:tags r:id="rId1"/>
    </p:custDataLst>
    <p:extLst>
      <p:ext uri="{BB962C8B-B14F-4D97-AF65-F5344CB8AC3E}">
        <p14:creationId xmlns:p14="http://schemas.microsoft.com/office/powerpoint/2010/main" val="32781064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Hybrid Cloud Model Use Cases</a:t>
            </a:r>
            <a:endParaRPr lang="en-US" dirty="0"/>
          </a:p>
        </p:txBody>
      </p:sp>
      <p:graphicFrame>
        <p:nvGraphicFramePr>
          <p:cNvPr id="5" name="Content Placeholder 4"/>
          <p:cNvGraphicFramePr>
            <a:graphicFrameLocks noGrp="1"/>
          </p:cNvGraphicFramePr>
          <p:nvPr>
            <p:ph sz="quarter" idx="10"/>
            <p:extLst>
              <p:ext uri="{D42A27DB-BD31-4B8C-83A1-F6EECF244321}">
                <p14:modId xmlns:p14="http://schemas.microsoft.com/office/powerpoint/2010/main" val="1851384899"/>
              </p:ext>
            </p:extLst>
          </p:nvPr>
        </p:nvGraphicFramePr>
        <p:xfrm>
          <a:off x="379413" y="990600"/>
          <a:ext cx="8458200" cy="2687320"/>
        </p:xfrm>
        <a:graphic>
          <a:graphicData uri="http://schemas.openxmlformats.org/drawingml/2006/table">
            <a:tbl>
              <a:tblPr firstRow="1" bandRow="1">
                <a:tableStyleId>{5C22544A-7EE6-4342-B048-85BDC9FD1C3A}</a:tableStyleId>
              </a:tblPr>
              <a:tblGrid>
                <a:gridCol w="2752427">
                  <a:extLst>
                    <a:ext uri="{9D8B030D-6E8A-4147-A177-3AD203B41FA5}">
                      <a16:colId xmlns:a16="http://schemas.microsoft.com/office/drawing/2014/main" val="20000"/>
                    </a:ext>
                  </a:extLst>
                </a:gridCol>
                <a:gridCol w="5705773">
                  <a:extLst>
                    <a:ext uri="{9D8B030D-6E8A-4147-A177-3AD203B41FA5}">
                      <a16:colId xmlns:a16="http://schemas.microsoft.com/office/drawing/2014/main" val="20001"/>
                    </a:ext>
                  </a:extLst>
                </a:gridCol>
              </a:tblGrid>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effectLst>
                            <a:outerShdw blurRad="38100" dist="38100" dir="2700000" algn="tl">
                              <a:srgbClr val="000000">
                                <a:alpha val="43137"/>
                              </a:srgbClr>
                            </a:outerShdw>
                          </a:effectLst>
                          <a:latin typeface="+mn-lt"/>
                        </a:rPr>
                        <a:t>Use case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dirty="0" smtClean="0">
                          <a:effectLst>
                            <a:outerShdw blurRad="38100" dist="38100" dir="2700000" algn="tl">
                              <a:srgbClr val="000000">
                                <a:alpha val="43137"/>
                              </a:srgbClr>
                            </a:outerShdw>
                          </a:effectLst>
                          <a:latin typeface="+mn-lt"/>
                        </a:rPr>
                        <a:t>Description</a:t>
                      </a:r>
                    </a:p>
                  </a:txBody>
                  <a:tcPr/>
                </a:tc>
                <a:extLst>
                  <a:ext uri="{0D108BD9-81ED-4DB2-BD59-A6C34878D82A}">
                    <a16:rowId xmlns:a16="http://schemas.microsoft.com/office/drawing/2014/main" val="10000"/>
                  </a:ext>
                </a:extLst>
              </a:tr>
              <a:tr h="370840">
                <a:tc>
                  <a:txBody>
                    <a:bodyPr/>
                    <a:lstStyle/>
                    <a:p>
                      <a:r>
                        <a:rPr lang="en-US" sz="1600" dirty="0" smtClean="0"/>
                        <a:t>Cloud bursting</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dirty="0" smtClean="0">
                          <a:solidFill>
                            <a:schemeClr val="tx1"/>
                          </a:solidFill>
                        </a:rPr>
                        <a:t>Provisioning</a:t>
                      </a:r>
                      <a:r>
                        <a:rPr lang="en-US" sz="1600" dirty="0" smtClean="0"/>
                        <a:t> resources for a limited time from a public cloud to handle peak workloads</a:t>
                      </a:r>
                    </a:p>
                  </a:txBody>
                  <a:tcPr/>
                </a:tc>
                <a:extLst>
                  <a:ext uri="{0D108BD9-81ED-4DB2-BD59-A6C34878D82A}">
                    <a16:rowId xmlns:a16="http://schemas.microsoft.com/office/drawing/2014/main" val="10001"/>
                  </a:ext>
                </a:extLst>
              </a:tr>
              <a:tr h="370840">
                <a:tc>
                  <a:txBody>
                    <a:bodyPr/>
                    <a:lstStyle/>
                    <a:p>
                      <a:r>
                        <a:rPr lang="en-US" sz="1600" kern="1200" dirty="0" smtClean="0">
                          <a:solidFill>
                            <a:schemeClr val="dk1"/>
                          </a:solidFill>
                          <a:latin typeface="+mn-lt"/>
                          <a:ea typeface="+mn-ea"/>
                          <a:cs typeface="+mn-cs"/>
                        </a:rPr>
                        <a:t>Web application hosting</a:t>
                      </a:r>
                      <a:endParaRPr lang="en-US" sz="16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600" b="0" i="0" u="none" strike="noStrike" kern="1200" dirty="0" smtClean="0">
                          <a:solidFill>
                            <a:schemeClr val="tx1"/>
                          </a:solidFill>
                          <a:effectLst/>
                          <a:latin typeface="+mn-lt"/>
                          <a:ea typeface="+mn-ea"/>
                          <a:cs typeface="Calibri" panose="020F0502020204030204" pitchFamily="34" charset="0"/>
                        </a:rPr>
                        <a:t>Hosting</a:t>
                      </a:r>
                      <a:r>
                        <a:rPr lang="en-US" sz="1600" b="0" i="0" u="none" strike="noStrike" kern="1200" baseline="0" dirty="0" smtClean="0">
                          <a:solidFill>
                            <a:schemeClr val="tx1"/>
                          </a:solidFill>
                          <a:effectLst/>
                          <a:latin typeface="+mn-lt"/>
                          <a:ea typeface="+mn-ea"/>
                          <a:cs typeface="Calibri" panose="020F0502020204030204" pitchFamily="34" charset="0"/>
                        </a:rPr>
                        <a:t> less critical </a:t>
                      </a:r>
                      <a:r>
                        <a:rPr lang="en-US" sz="1600" b="0" i="0" u="none" strike="noStrike" kern="1200" dirty="0" smtClean="0">
                          <a:solidFill>
                            <a:schemeClr val="tx1"/>
                          </a:solidFill>
                          <a:effectLst/>
                          <a:latin typeface="+mn-lt"/>
                          <a:ea typeface="+mn-ea"/>
                          <a:cs typeface="Calibri" panose="020F0502020204030204" pitchFamily="34" charset="0"/>
                        </a:rPr>
                        <a:t>applications such as e-commerce applications on the public cloud</a:t>
                      </a:r>
                      <a:endParaRPr lang="en-US" sz="1600" dirty="0" smtClean="0"/>
                    </a:p>
                  </a:txBody>
                  <a:tcPr/>
                </a:tc>
                <a:extLst>
                  <a:ext uri="{0D108BD9-81ED-4DB2-BD59-A6C34878D82A}">
                    <a16:rowId xmlns:a16="http://schemas.microsoft.com/office/drawing/2014/main" val="10002"/>
                  </a:ext>
                </a:extLst>
              </a:tr>
              <a:tr h="370840">
                <a:tc>
                  <a:txBody>
                    <a:bodyPr/>
                    <a:lstStyle/>
                    <a:p>
                      <a:r>
                        <a:rPr lang="en-US" sz="1600" kern="1200" dirty="0" smtClean="0">
                          <a:solidFill>
                            <a:schemeClr val="dk1"/>
                          </a:solidFill>
                          <a:latin typeface="+mn-lt"/>
                          <a:ea typeface="+mn-ea"/>
                          <a:cs typeface="+mn-cs"/>
                        </a:rPr>
                        <a:t>Migrating packaged applications</a:t>
                      </a:r>
                      <a:endParaRPr lang="en-US" sz="1600" kern="1200" dirty="0">
                        <a:solidFill>
                          <a:schemeClr val="dk1"/>
                        </a:solidFill>
                        <a:latin typeface="+mn-lt"/>
                        <a:ea typeface="+mn-ea"/>
                        <a:cs typeface="+mn-cs"/>
                      </a:endParaRPr>
                    </a:p>
                  </a:txBody>
                  <a:tcPr/>
                </a:tc>
                <a:tc>
                  <a:txBody>
                    <a:bodyPr/>
                    <a:lstStyle/>
                    <a:p>
                      <a:pPr marL="0" indent="0">
                        <a:buFont typeface="Arial" panose="020B0604020202020204" pitchFamily="34" charset="0"/>
                        <a:buNone/>
                      </a:pPr>
                      <a:r>
                        <a:rPr lang="en-US" sz="1600" dirty="0" smtClean="0"/>
                        <a:t>Migrating standard packaged applications such as email </a:t>
                      </a:r>
                      <a:r>
                        <a:rPr lang="en-US" sz="1600" dirty="0" smtClean="0">
                          <a:solidFill>
                            <a:schemeClr val="tx1"/>
                          </a:solidFill>
                        </a:rPr>
                        <a:t>to</a:t>
                      </a:r>
                      <a:r>
                        <a:rPr lang="en-US" sz="1600" dirty="0" smtClean="0"/>
                        <a:t> </a:t>
                      </a:r>
                      <a:r>
                        <a:rPr lang="en-US" sz="1600" b="0" i="0" u="none" strike="noStrike" kern="1200" dirty="0" smtClean="0">
                          <a:solidFill>
                            <a:schemeClr val="tx1"/>
                          </a:solidFill>
                          <a:effectLst/>
                          <a:latin typeface="+mn-lt"/>
                          <a:ea typeface="+mn-ea"/>
                          <a:cs typeface="Calibri" panose="020F0502020204030204" pitchFamily="34" charset="0"/>
                        </a:rPr>
                        <a:t>the public cloud</a:t>
                      </a:r>
                      <a:endParaRPr lang="en-US" sz="1600" dirty="0" smtClean="0"/>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latin typeface="+mn-lt"/>
                          <a:ea typeface="+mn-ea"/>
                          <a:cs typeface="+mn-cs"/>
                        </a:rPr>
                        <a:t>Application development and testing</a:t>
                      </a:r>
                    </a:p>
                  </a:txBody>
                  <a:tcPr/>
                </a:tc>
                <a:tc>
                  <a:txBody>
                    <a:bodyPr/>
                    <a:lstStyle/>
                    <a:p>
                      <a:pPr marL="0" indent="0">
                        <a:buFont typeface="Arial" panose="020B0604020202020204" pitchFamily="34" charset="0"/>
                        <a:buNone/>
                      </a:pPr>
                      <a:r>
                        <a:rPr lang="en-US" sz="1600" dirty="0" smtClean="0"/>
                        <a:t>Developing and testing applications</a:t>
                      </a:r>
                      <a:r>
                        <a:rPr lang="en-US" sz="1600" baseline="0" dirty="0" smtClean="0"/>
                        <a:t> in the public cloud before launching them</a:t>
                      </a:r>
                      <a:endParaRPr lang="en-US" sz="1600" dirty="0" smtClean="0"/>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3"/>
          </p:nvPr>
        </p:nvSpPr>
        <p:spPr/>
        <p:txBody>
          <a:bodyPr/>
          <a:lstStyle/>
          <a:p>
            <a:pPr algn="r"/>
            <a:r>
              <a:rPr lang="en-US" smtClean="0"/>
              <a:t>Module: Introduction to Cloud Computing</a:t>
            </a:r>
            <a:endParaRPr lang="en-US" dirty="0"/>
          </a:p>
        </p:txBody>
      </p:sp>
    </p:spTree>
    <p:custDataLst>
      <p:tags r:id="rId1"/>
    </p:custDataLst>
    <p:extLst>
      <p:ext uri="{BB962C8B-B14F-4D97-AF65-F5344CB8AC3E}">
        <p14:creationId xmlns:p14="http://schemas.microsoft.com/office/powerpoint/2010/main" val="7453743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2C95DD"/>
                </a:solidFill>
              </a:rPr>
              <a:t>Lesson Summary</a:t>
            </a:r>
            <a:endParaRPr lang="en-US" dirty="0"/>
          </a:p>
        </p:txBody>
      </p:sp>
      <p:sp>
        <p:nvSpPr>
          <p:cNvPr id="4" name="Content Placeholder 3"/>
          <p:cNvSpPr>
            <a:spLocks noGrp="1"/>
          </p:cNvSpPr>
          <p:nvPr>
            <p:ph sz="quarter" idx="10"/>
          </p:nvPr>
        </p:nvSpPr>
        <p:spPr/>
        <p:txBody>
          <a:bodyPr/>
          <a:lstStyle/>
          <a:p>
            <a:pPr marL="0" indent="0">
              <a:buNone/>
            </a:pPr>
            <a:r>
              <a:rPr lang="en-US" dirty="0" smtClean="0"/>
              <a:t>During </a:t>
            </a:r>
            <a:r>
              <a:rPr lang="en-US" dirty="0"/>
              <a:t>this lesson the following topics were </a:t>
            </a:r>
            <a:r>
              <a:rPr lang="en-US" dirty="0" smtClean="0"/>
              <a:t>covered:</a:t>
            </a:r>
          </a:p>
          <a:p>
            <a:r>
              <a:rPr lang="en-US" dirty="0"/>
              <a:t>Public cloud</a:t>
            </a:r>
          </a:p>
          <a:p>
            <a:r>
              <a:rPr lang="en-US" dirty="0"/>
              <a:t>Private </a:t>
            </a:r>
            <a:r>
              <a:rPr lang="en-US" dirty="0" smtClean="0"/>
              <a:t>cloud: on-premise </a:t>
            </a:r>
            <a:r>
              <a:rPr lang="en-US" dirty="0"/>
              <a:t>and externally-hosted</a:t>
            </a:r>
          </a:p>
          <a:p>
            <a:r>
              <a:rPr lang="en-US" dirty="0"/>
              <a:t>Community </a:t>
            </a:r>
            <a:r>
              <a:rPr lang="en-US" dirty="0" smtClean="0"/>
              <a:t>cloud: on-premise </a:t>
            </a:r>
            <a:r>
              <a:rPr lang="en-US" dirty="0"/>
              <a:t>and externally-hosted</a:t>
            </a:r>
          </a:p>
          <a:p>
            <a:r>
              <a:rPr lang="en-US" dirty="0"/>
              <a:t>Hybrid </a:t>
            </a:r>
            <a:r>
              <a:rPr lang="en-US" dirty="0" smtClean="0"/>
              <a:t>cloud and its use cases</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smtClean="0"/>
              <a:t>Module: Introduction to Cloud Computing</a:t>
            </a:r>
            <a:endParaRPr lang="en-US" dirty="0"/>
          </a:p>
        </p:txBody>
      </p:sp>
    </p:spTree>
    <p:custDataLst>
      <p:tags r:id="rId1"/>
    </p:custDataLst>
    <p:extLst>
      <p:ext uri="{BB962C8B-B14F-4D97-AF65-F5344CB8AC3E}">
        <p14:creationId xmlns:p14="http://schemas.microsoft.com/office/powerpoint/2010/main" val="17369061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Cloud Computing? </a:t>
            </a:r>
            <a:r>
              <a:rPr lang="en-US" dirty="0" smtClean="0"/>
              <a:t>(Cont'd)</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dirty="0" smtClean="0"/>
              <a:t>Module: Introduction to Cloud Computing</a:t>
            </a:r>
            <a:endParaRPr lang="en-US" dirty="0"/>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4679" y="843558"/>
            <a:ext cx="6594643" cy="37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18601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Essential </a:t>
            </a:r>
            <a:r>
              <a:rPr lang="en-US" dirty="0"/>
              <a:t>Cloud Characteristics </a:t>
            </a:r>
          </a:p>
        </p:txBody>
      </p:sp>
      <p:sp>
        <p:nvSpPr>
          <p:cNvPr id="5" name="Content Placeholder 4"/>
          <p:cNvSpPr>
            <a:spLocks noGrp="1"/>
          </p:cNvSpPr>
          <p:nvPr>
            <p:ph sz="quarter" idx="10"/>
          </p:nvPr>
        </p:nvSpPr>
        <p:spPr/>
        <p:txBody>
          <a:bodyPr/>
          <a:lstStyle/>
          <a:p>
            <a:r>
              <a:rPr lang="en-US" dirty="0"/>
              <a:t>On-demand self-service</a:t>
            </a:r>
          </a:p>
          <a:p>
            <a:r>
              <a:rPr lang="en-US" dirty="0"/>
              <a:t>Broad network access</a:t>
            </a:r>
          </a:p>
          <a:p>
            <a:r>
              <a:rPr lang="en-US" dirty="0"/>
              <a:t>Resource pooling</a:t>
            </a:r>
          </a:p>
          <a:p>
            <a:r>
              <a:rPr lang="en-US" dirty="0"/>
              <a:t>Rapid elasticity</a:t>
            </a:r>
          </a:p>
          <a:p>
            <a:r>
              <a:rPr lang="en-US" dirty="0"/>
              <a:t>Measured </a:t>
            </a:r>
            <a:r>
              <a:rPr lang="en-US" dirty="0" smtClean="0"/>
              <a:t>service</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dirty="0" smtClean="0"/>
              <a:t>Module: Introduction to Cloud Computing</a:t>
            </a:r>
            <a:endParaRPr lang="en-US" dirty="0"/>
          </a:p>
        </p:txBody>
      </p:sp>
    </p:spTree>
    <p:custDataLst>
      <p:tags r:id="rId1"/>
    </p:custDataLst>
    <p:extLst>
      <p:ext uri="{BB962C8B-B14F-4D97-AF65-F5344CB8AC3E}">
        <p14:creationId xmlns:p14="http://schemas.microsoft.com/office/powerpoint/2010/main" val="418601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On-demand Self-service</a:t>
            </a:r>
          </a:p>
        </p:txBody>
      </p:sp>
      <p:sp>
        <p:nvSpPr>
          <p:cNvPr id="5" name="Content Placeholder 4"/>
          <p:cNvSpPr>
            <a:spLocks noGrp="1"/>
          </p:cNvSpPr>
          <p:nvPr>
            <p:ph sz="quarter" idx="10"/>
          </p:nvPr>
        </p:nvSpPr>
        <p:spPr>
          <a:xfrm>
            <a:off x="379413" y="2499742"/>
            <a:ext cx="8458200" cy="1919858"/>
          </a:xfrm>
        </p:spPr>
        <p:txBody>
          <a:bodyPr/>
          <a:lstStyle/>
          <a:p>
            <a:r>
              <a:rPr lang="en-US" dirty="0" smtClean="0"/>
              <a:t>Consumers </a:t>
            </a:r>
            <a:r>
              <a:rPr lang="en-US" dirty="0"/>
              <a:t>use a web-based self-service portal to view a service catalog and </a:t>
            </a:r>
            <a:r>
              <a:rPr lang="en-US" dirty="0" smtClean="0"/>
              <a:t>request cloud services</a:t>
            </a:r>
          </a:p>
          <a:p>
            <a:r>
              <a:rPr lang="en-US" dirty="0" smtClean="0"/>
              <a:t>Enables consumers </a:t>
            </a:r>
            <a:r>
              <a:rPr lang="en-US" dirty="0"/>
              <a:t>to provision cloud services in a simple and flexible </a:t>
            </a:r>
            <a:r>
              <a:rPr lang="en-US" dirty="0" smtClean="0"/>
              <a:t>manner</a:t>
            </a:r>
          </a:p>
          <a:p>
            <a:pPr lvl="1"/>
            <a:r>
              <a:rPr lang="en-US" dirty="0" smtClean="0"/>
              <a:t>Reduces </a:t>
            </a:r>
            <a:r>
              <a:rPr lang="en-US" dirty="0"/>
              <a:t>the time needed to provision new or additional </a:t>
            </a:r>
            <a:r>
              <a:rPr lang="en-US" dirty="0" smtClean="0"/>
              <a:t>IT resources</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dirty="0" smtClean="0"/>
              <a:t>Module: Introduction to Cloud Computing</a:t>
            </a:r>
            <a:endParaRPr lang="en-US" dirty="0"/>
          </a:p>
        </p:txBody>
      </p:sp>
      <p:sp>
        <p:nvSpPr>
          <p:cNvPr id="6" name="Rectangle 5"/>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347472" y="914400"/>
            <a:ext cx="8495413" cy="1441326"/>
            <a:chOff x="343787" y="914400"/>
            <a:chExt cx="8495413" cy="1441326"/>
          </a:xfrm>
        </p:grpSpPr>
        <p:sp>
          <p:nvSpPr>
            <p:cNvPr id="7" name="Rectangle 6"/>
            <p:cNvSpPr/>
            <p:nvPr/>
          </p:nvSpPr>
          <p:spPr>
            <a:xfrm>
              <a:off x="609600" y="1113130"/>
              <a:ext cx="8229600" cy="1242596"/>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A consumer can unilaterally provision computing capabilities, such as server time and network storage, as needed automatically without requiring human interaction with each service provider.</a:t>
              </a:r>
              <a:endParaRPr lang="en-US" sz="1600" dirty="0" smtClean="0">
                <a:solidFill>
                  <a:schemeClr val="tx1"/>
                </a:solidFill>
              </a:endParaRPr>
            </a:p>
            <a:p>
              <a:endParaRPr lang="en-US" sz="300" dirty="0" smtClean="0">
                <a:solidFill>
                  <a:schemeClr val="tx1"/>
                </a:solidFill>
              </a:endParaRPr>
            </a:p>
            <a:p>
              <a:pPr algn="r"/>
              <a:r>
                <a:rPr lang="en-US" sz="1000" i="1" dirty="0">
                  <a:solidFill>
                    <a:schemeClr val="tx1"/>
                  </a:solidFill>
                </a:rPr>
                <a:t>– </a:t>
              </a:r>
              <a:r>
                <a:rPr lang="en-US" sz="1000" i="1" dirty="0" smtClean="0">
                  <a:solidFill>
                    <a:schemeClr val="tx1"/>
                  </a:solidFill>
                </a:rPr>
                <a:t>U.S. </a:t>
              </a:r>
              <a:r>
                <a:rPr lang="en-US" sz="1000" i="1" dirty="0">
                  <a:solidFill>
                    <a:schemeClr val="tx1"/>
                  </a:solidFill>
                </a:rPr>
                <a:t>National Institute of Standards and </a:t>
              </a:r>
              <a:r>
                <a:rPr lang="en-US" sz="1000" i="1" dirty="0" smtClean="0">
                  <a:solidFill>
                    <a:schemeClr val="tx1"/>
                  </a:solidFill>
                </a:rPr>
                <a:t>Technology, Special </a:t>
              </a:r>
              <a:r>
                <a:rPr lang="en-US" sz="1000" i="1" dirty="0">
                  <a:solidFill>
                    <a:schemeClr val="tx1"/>
                  </a:solidFill>
                </a:rPr>
                <a:t>Publication 800-145</a:t>
              </a:r>
              <a:endParaRPr lang="en-US" sz="900" i="1" dirty="0"/>
            </a:p>
          </p:txBody>
        </p:sp>
        <p:sp>
          <p:nvSpPr>
            <p:cNvPr id="8" name="Rectangle 7"/>
            <p:cNvSpPr/>
            <p:nvPr/>
          </p:nvSpPr>
          <p:spPr>
            <a:xfrm>
              <a:off x="343787" y="914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smtClean="0"/>
                <a:t>On-demand Self-service</a:t>
              </a:r>
              <a:endParaRPr lang="en-US" sz="1600" b="1" dirty="0"/>
            </a:p>
          </p:txBody>
        </p:sp>
      </p:grpSp>
    </p:spTree>
    <p:custDataLst>
      <p:tags r:id="rId1"/>
    </p:custDataLst>
    <p:extLst>
      <p:ext uri="{BB962C8B-B14F-4D97-AF65-F5344CB8AC3E}">
        <p14:creationId xmlns:p14="http://schemas.microsoft.com/office/powerpoint/2010/main" val="3281019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Broad Network Access</a:t>
            </a:r>
          </a:p>
        </p:txBody>
      </p:sp>
      <p:sp>
        <p:nvSpPr>
          <p:cNvPr id="5" name="Content Placeholder 4"/>
          <p:cNvSpPr>
            <a:spLocks noGrp="1"/>
          </p:cNvSpPr>
          <p:nvPr>
            <p:ph sz="quarter" idx="10"/>
          </p:nvPr>
        </p:nvSpPr>
        <p:spPr>
          <a:xfrm>
            <a:off x="379413" y="2499742"/>
            <a:ext cx="8458200" cy="1919858"/>
          </a:xfrm>
        </p:spPr>
        <p:txBody>
          <a:bodyPr/>
          <a:lstStyle/>
          <a:p>
            <a:r>
              <a:rPr lang="en-US" dirty="0"/>
              <a:t>Consumers access cloud services on any client/end-point device from </a:t>
            </a:r>
            <a:r>
              <a:rPr lang="en-US" dirty="0" smtClean="0"/>
              <a:t>anywhere over </a:t>
            </a:r>
            <a:r>
              <a:rPr lang="en-US" dirty="0"/>
              <a:t>a network</a:t>
            </a:r>
            <a:endParaRPr lang="en-US" dirty="0" smtClean="0"/>
          </a:p>
          <a:p>
            <a:r>
              <a:rPr lang="en-US" dirty="0" smtClean="0"/>
              <a:t>Standard mechanisms support the use of heterogeneous client platforms</a:t>
            </a:r>
          </a:p>
          <a:p>
            <a:pPr lvl="1"/>
            <a:r>
              <a:rPr lang="en-US" dirty="0" smtClean="0"/>
              <a:t>OSI </a:t>
            </a:r>
            <a:r>
              <a:rPr lang="en-US" dirty="0"/>
              <a:t>and TCP/IP protocols</a:t>
            </a:r>
          </a:p>
          <a:p>
            <a:pPr lvl="1"/>
            <a:r>
              <a:rPr lang="en-US" dirty="0"/>
              <a:t>SOAP and REST web services</a:t>
            </a:r>
          </a:p>
        </p:txBody>
      </p:sp>
      <p:sp>
        <p:nvSpPr>
          <p:cNvPr id="3" name="Footer Placeholder 2"/>
          <p:cNvSpPr>
            <a:spLocks noGrp="1"/>
          </p:cNvSpPr>
          <p:nvPr>
            <p:ph type="ftr" sz="quarter" idx="3"/>
          </p:nvPr>
        </p:nvSpPr>
        <p:spPr>
          <a:prstGeom prst="rect">
            <a:avLst/>
          </a:prstGeom>
        </p:spPr>
        <p:txBody>
          <a:bodyPr/>
          <a:lstStyle/>
          <a:p>
            <a:pPr algn="r"/>
            <a:r>
              <a:rPr lang="en-US" dirty="0" smtClean="0"/>
              <a:t>Module: Introduction to Cloud Computing</a:t>
            </a:r>
            <a:endParaRPr lang="en-US" dirty="0"/>
          </a:p>
        </p:txBody>
      </p:sp>
      <p:grpSp>
        <p:nvGrpSpPr>
          <p:cNvPr id="9" name="Group 8"/>
          <p:cNvGrpSpPr/>
          <p:nvPr/>
        </p:nvGrpSpPr>
        <p:grpSpPr>
          <a:xfrm>
            <a:off x="294017" y="914400"/>
            <a:ext cx="8550828" cy="1441326"/>
            <a:chOff x="294017" y="914400"/>
            <a:chExt cx="8550828" cy="1441326"/>
          </a:xfrm>
        </p:grpSpPr>
        <p:sp>
          <p:nvSpPr>
            <p:cNvPr id="6" name="Rectangle 5"/>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dirty="0"/>
            </a:p>
          </p:txBody>
        </p:sp>
        <p:grpSp>
          <p:nvGrpSpPr>
            <p:cNvPr id="4" name="Group 3"/>
            <p:cNvGrpSpPr/>
            <p:nvPr/>
          </p:nvGrpSpPr>
          <p:grpSpPr>
            <a:xfrm>
              <a:off x="347472" y="914400"/>
              <a:ext cx="8497373" cy="1441326"/>
              <a:chOff x="343787" y="914400"/>
              <a:chExt cx="8497373" cy="1441326"/>
            </a:xfrm>
          </p:grpSpPr>
          <p:sp>
            <p:nvSpPr>
              <p:cNvPr id="7" name="Rectangle 6"/>
              <p:cNvSpPr/>
              <p:nvPr/>
            </p:nvSpPr>
            <p:spPr>
              <a:xfrm>
                <a:off x="611560" y="1113130"/>
                <a:ext cx="8229600" cy="1242596"/>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Capabilities are available over the network and accessed through standard mechanisms that promote use by heterogeneous thin or thick client </a:t>
                </a:r>
                <a:r>
                  <a:rPr lang="en-US" sz="1600" dirty="0" smtClean="0">
                    <a:solidFill>
                      <a:schemeClr val="tx1"/>
                    </a:solidFill>
                  </a:rPr>
                  <a:t>platforms, (e.g., mobile </a:t>
                </a:r>
                <a:r>
                  <a:rPr lang="en-US" sz="1600" dirty="0">
                    <a:solidFill>
                      <a:schemeClr val="tx1"/>
                    </a:solidFill>
                  </a:rPr>
                  <a:t>phones, tablets, laptops, and </a:t>
                </a:r>
                <a:r>
                  <a:rPr lang="en-US" sz="1600" dirty="0" smtClean="0">
                    <a:solidFill>
                      <a:schemeClr val="tx1"/>
                    </a:solidFill>
                  </a:rPr>
                  <a:t>workstations).</a:t>
                </a:r>
              </a:p>
              <a:p>
                <a:endParaRPr lang="en-US" sz="300" dirty="0" smtClean="0">
                  <a:solidFill>
                    <a:schemeClr val="tx1"/>
                  </a:solidFill>
                </a:endParaRPr>
              </a:p>
              <a:p>
                <a:pPr algn="r"/>
                <a:r>
                  <a:rPr lang="en-US" sz="1000" i="1" dirty="0">
                    <a:solidFill>
                      <a:schemeClr val="tx1"/>
                    </a:solidFill>
                  </a:rPr>
                  <a:t>– </a:t>
                </a:r>
                <a:r>
                  <a:rPr lang="en-US" sz="1000" i="1" dirty="0" smtClean="0">
                    <a:solidFill>
                      <a:schemeClr val="tx1"/>
                    </a:solidFill>
                  </a:rPr>
                  <a:t>U.S. </a:t>
                </a:r>
                <a:r>
                  <a:rPr lang="en-US" sz="1000" i="1" dirty="0">
                    <a:solidFill>
                      <a:schemeClr val="tx1"/>
                    </a:solidFill>
                  </a:rPr>
                  <a:t>National Institute of Standards and </a:t>
                </a:r>
                <a:r>
                  <a:rPr lang="en-US" sz="1000" i="1" dirty="0" smtClean="0">
                    <a:solidFill>
                      <a:schemeClr val="tx1"/>
                    </a:solidFill>
                  </a:rPr>
                  <a:t>Technology, Special </a:t>
                </a:r>
                <a:r>
                  <a:rPr lang="en-US" sz="1000" i="1" dirty="0">
                    <a:solidFill>
                      <a:schemeClr val="tx1"/>
                    </a:solidFill>
                  </a:rPr>
                  <a:t>Publication 800-145</a:t>
                </a:r>
                <a:endParaRPr lang="en-US" sz="900" i="1" dirty="0"/>
              </a:p>
            </p:txBody>
          </p:sp>
          <p:sp>
            <p:nvSpPr>
              <p:cNvPr id="8" name="Rectangle 7"/>
              <p:cNvSpPr/>
              <p:nvPr/>
            </p:nvSpPr>
            <p:spPr>
              <a:xfrm>
                <a:off x="343787" y="914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a:t>Broad Network Access</a:t>
                </a:r>
              </a:p>
            </p:txBody>
          </p:sp>
        </p:grpSp>
      </p:grpSp>
    </p:spTree>
    <p:custDataLst>
      <p:tags r:id="rId1"/>
    </p:custDataLst>
    <p:extLst>
      <p:ext uri="{BB962C8B-B14F-4D97-AF65-F5344CB8AC3E}">
        <p14:creationId xmlns:p14="http://schemas.microsoft.com/office/powerpoint/2010/main" val="2335793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Broad Network Access</a:t>
            </a:r>
          </a:p>
        </p:txBody>
      </p:sp>
      <p:sp>
        <p:nvSpPr>
          <p:cNvPr id="5" name="Content Placeholder 4"/>
          <p:cNvSpPr>
            <a:spLocks noGrp="1"/>
          </p:cNvSpPr>
          <p:nvPr>
            <p:ph sz="quarter" idx="10"/>
          </p:nvPr>
        </p:nvSpPr>
        <p:spPr>
          <a:xfrm>
            <a:off x="379413" y="2499742"/>
            <a:ext cx="8458200" cy="1919858"/>
          </a:xfrm>
        </p:spPr>
        <p:txBody>
          <a:bodyPr/>
          <a:lstStyle/>
          <a:p>
            <a:r>
              <a:rPr lang="en-US" dirty="0"/>
              <a:t>Consumers access cloud services on any client/end-point device from anywhere over a network</a:t>
            </a:r>
            <a:endParaRPr lang="en-US" dirty="0" smtClean="0"/>
          </a:p>
          <a:p>
            <a:r>
              <a:rPr lang="en-US" dirty="0" smtClean="0"/>
              <a:t>Standard mechanisms support the use of heterogeneous client platforms</a:t>
            </a:r>
          </a:p>
          <a:p>
            <a:pPr marL="744538" lvl="1" indent="-287338"/>
            <a:r>
              <a:rPr lang="en-US" dirty="0" smtClean="0"/>
              <a:t>OSI and TCP/IP protocols</a:t>
            </a:r>
          </a:p>
          <a:p>
            <a:pPr lvl="1"/>
            <a:r>
              <a:rPr lang="en-US" dirty="0" smtClean="0"/>
              <a:t>SOAP and REST web services</a:t>
            </a:r>
            <a:endParaRPr lang="en-US" dirty="0"/>
          </a:p>
        </p:txBody>
      </p:sp>
      <p:sp>
        <p:nvSpPr>
          <p:cNvPr id="3" name="Footer Placeholder 2"/>
          <p:cNvSpPr>
            <a:spLocks noGrp="1"/>
          </p:cNvSpPr>
          <p:nvPr>
            <p:ph type="ftr" sz="quarter" idx="3"/>
          </p:nvPr>
        </p:nvSpPr>
        <p:spPr>
          <a:prstGeom prst="rect">
            <a:avLst/>
          </a:prstGeom>
        </p:spPr>
        <p:txBody>
          <a:bodyPr/>
          <a:lstStyle/>
          <a:p>
            <a:pPr algn="r"/>
            <a:r>
              <a:rPr lang="en-US" dirty="0" smtClean="0"/>
              <a:t>Module: Introduction to Cloud Computing</a:t>
            </a:r>
            <a:endParaRPr lang="en-US" dirty="0"/>
          </a:p>
        </p:txBody>
      </p:sp>
      <p:grpSp>
        <p:nvGrpSpPr>
          <p:cNvPr id="12" name="Group 11"/>
          <p:cNvGrpSpPr/>
          <p:nvPr/>
        </p:nvGrpSpPr>
        <p:grpSpPr>
          <a:xfrm>
            <a:off x="294017" y="914400"/>
            <a:ext cx="8550828" cy="1441326"/>
            <a:chOff x="294017" y="914400"/>
            <a:chExt cx="8550828" cy="1441326"/>
          </a:xfrm>
        </p:grpSpPr>
        <p:sp>
          <p:nvSpPr>
            <p:cNvPr id="13" name="Rectangle 12"/>
            <p:cNvSpPr/>
            <p:nvPr/>
          </p:nvSpPr>
          <p:spPr>
            <a:xfrm>
              <a:off x="294017" y="1044411"/>
              <a:ext cx="365905" cy="371173"/>
            </a:xfrm>
            <a:prstGeom prst="rect">
              <a:avLst/>
            </a:prstGeom>
            <a:solidFill>
              <a:schemeClr val="bg1">
                <a:lumMod val="50000"/>
              </a:schemeClr>
            </a:solidFill>
            <a:ln>
              <a:noFill/>
            </a:ln>
            <a:effectLst/>
            <a:scene3d>
              <a:camera prst="isometricLeftDown"/>
              <a:lightRig rig="threePt" dir="t"/>
            </a:scene3d>
          </p:spPr>
          <p:style>
            <a:lnRef idx="1">
              <a:schemeClr val="accent1"/>
            </a:lnRef>
            <a:fillRef idx="1002">
              <a:schemeClr val="lt1"/>
            </a:fillRef>
            <a:effectRef idx="2">
              <a:schemeClr val="accent1"/>
            </a:effectRef>
            <a:fontRef idx="minor">
              <a:schemeClr val="lt1"/>
            </a:fontRef>
          </p:style>
          <p:txBody>
            <a:bodyPr rtlCol="0" anchor="ctr"/>
            <a:lstStyle/>
            <a:p>
              <a:pPr algn="ctr"/>
              <a:endParaRPr lang="en-US" dirty="0"/>
            </a:p>
          </p:txBody>
        </p:sp>
        <p:grpSp>
          <p:nvGrpSpPr>
            <p:cNvPr id="14" name="Group 13"/>
            <p:cNvGrpSpPr/>
            <p:nvPr/>
          </p:nvGrpSpPr>
          <p:grpSpPr>
            <a:xfrm>
              <a:off x="347472" y="914400"/>
              <a:ext cx="8497373" cy="1441326"/>
              <a:chOff x="343787" y="914400"/>
              <a:chExt cx="8497373" cy="1441326"/>
            </a:xfrm>
          </p:grpSpPr>
          <p:sp>
            <p:nvSpPr>
              <p:cNvPr id="15" name="Rectangle 14"/>
              <p:cNvSpPr/>
              <p:nvPr/>
            </p:nvSpPr>
            <p:spPr>
              <a:xfrm>
                <a:off x="611560" y="1113130"/>
                <a:ext cx="8229600" cy="1242596"/>
              </a:xfrm>
              <a:prstGeom prst="rect">
                <a:avLst/>
              </a:prstGeom>
              <a:gradFill flip="none" rotWithShape="1">
                <a:gsLst>
                  <a:gs pos="0">
                    <a:srgbClr val="BABCBE">
                      <a:tint val="66000"/>
                      <a:satMod val="160000"/>
                    </a:srgbClr>
                  </a:gs>
                  <a:gs pos="50000">
                    <a:srgbClr val="BABCBE">
                      <a:tint val="44500"/>
                      <a:satMod val="160000"/>
                    </a:srgbClr>
                  </a:gs>
                  <a:gs pos="100000">
                    <a:srgbClr val="BABCBE">
                      <a:tint val="23500"/>
                      <a:satMod val="160000"/>
                    </a:srgbClr>
                  </a:gs>
                </a:gsLst>
                <a:lin ang="2700000" scaled="1"/>
                <a:tileRect/>
              </a:gradFill>
              <a:ln w="12700">
                <a:solidFill>
                  <a:srgbClr val="717074"/>
                </a:solidFill>
              </a:ln>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182880" rtlCol="0" anchor="t" anchorCtr="0"/>
              <a:lstStyle/>
              <a:p>
                <a:r>
                  <a:rPr lang="en-US" sz="1600" dirty="0">
                    <a:solidFill>
                      <a:schemeClr val="tx1"/>
                    </a:solidFill>
                  </a:rPr>
                  <a:t>Capabilities are available over the network and accessed through standard mechanisms that promote use by heterogeneous thin or thick client </a:t>
                </a:r>
                <a:r>
                  <a:rPr lang="en-US" sz="1600" dirty="0" smtClean="0">
                    <a:solidFill>
                      <a:schemeClr val="tx1"/>
                    </a:solidFill>
                  </a:rPr>
                  <a:t>platforms, (e.g., mobile </a:t>
                </a:r>
                <a:r>
                  <a:rPr lang="en-US" sz="1600" dirty="0">
                    <a:solidFill>
                      <a:schemeClr val="tx1"/>
                    </a:solidFill>
                  </a:rPr>
                  <a:t>phones, tablets, laptops, and </a:t>
                </a:r>
                <a:r>
                  <a:rPr lang="en-US" sz="1600" dirty="0" smtClean="0">
                    <a:solidFill>
                      <a:schemeClr val="tx1"/>
                    </a:solidFill>
                  </a:rPr>
                  <a:t>workstations).</a:t>
                </a:r>
              </a:p>
              <a:p>
                <a:endParaRPr lang="en-US" sz="300" dirty="0" smtClean="0">
                  <a:solidFill>
                    <a:schemeClr val="tx1"/>
                  </a:solidFill>
                </a:endParaRPr>
              </a:p>
              <a:p>
                <a:pPr algn="r"/>
                <a:r>
                  <a:rPr lang="en-US" sz="1000" i="1" dirty="0">
                    <a:solidFill>
                      <a:schemeClr val="tx1"/>
                    </a:solidFill>
                  </a:rPr>
                  <a:t>– </a:t>
                </a:r>
                <a:r>
                  <a:rPr lang="en-US" sz="1000" i="1" dirty="0" smtClean="0">
                    <a:solidFill>
                      <a:schemeClr val="tx1"/>
                    </a:solidFill>
                  </a:rPr>
                  <a:t>U.S. </a:t>
                </a:r>
                <a:r>
                  <a:rPr lang="en-US" sz="1000" i="1" dirty="0">
                    <a:solidFill>
                      <a:schemeClr val="tx1"/>
                    </a:solidFill>
                  </a:rPr>
                  <a:t>National Institute of Standards and </a:t>
                </a:r>
                <a:r>
                  <a:rPr lang="en-US" sz="1000" i="1" dirty="0" smtClean="0">
                    <a:solidFill>
                      <a:schemeClr val="tx1"/>
                    </a:solidFill>
                  </a:rPr>
                  <a:t>Technology, Special </a:t>
                </a:r>
                <a:r>
                  <a:rPr lang="en-US" sz="1000" i="1" dirty="0">
                    <a:solidFill>
                      <a:schemeClr val="tx1"/>
                    </a:solidFill>
                  </a:rPr>
                  <a:t>Publication 800-145</a:t>
                </a:r>
                <a:endParaRPr lang="en-US" sz="900" i="1" dirty="0"/>
              </a:p>
            </p:txBody>
          </p:sp>
          <p:sp>
            <p:nvSpPr>
              <p:cNvPr id="16" name="Rectangle 15"/>
              <p:cNvSpPr/>
              <p:nvPr/>
            </p:nvSpPr>
            <p:spPr>
              <a:xfrm>
                <a:off x="343787" y="914400"/>
                <a:ext cx="4343400" cy="397459"/>
              </a:xfrm>
              <a:prstGeom prst="rect">
                <a:avLst/>
              </a:prstGeom>
              <a:solidFill>
                <a:srgbClr val="93C5FF"/>
              </a:solidFill>
              <a:ln>
                <a:noFill/>
              </a:ln>
            </p:spPr>
            <p:style>
              <a:lnRef idx="1">
                <a:schemeClr val="accent1"/>
              </a:lnRef>
              <a:fillRef idx="1002">
                <a:schemeClr val="lt1"/>
              </a:fillRef>
              <a:effectRef idx="2">
                <a:schemeClr val="accent1"/>
              </a:effectRef>
              <a:fontRef idx="minor">
                <a:schemeClr val="lt1"/>
              </a:fontRef>
            </p:style>
            <p:txBody>
              <a:bodyPr rtlCol="0" anchor="ctr"/>
              <a:lstStyle/>
              <a:p>
                <a:r>
                  <a:rPr lang="en-US" sz="1600" b="1" dirty="0"/>
                  <a:t>Broad Network Access</a:t>
                </a:r>
              </a:p>
            </p:txBody>
          </p:sp>
        </p:grpSp>
      </p:grpSp>
    </p:spTree>
    <p:custDataLst>
      <p:tags r:id="rId1"/>
    </p:custDataLst>
    <p:extLst>
      <p:ext uri="{BB962C8B-B14F-4D97-AF65-F5344CB8AC3E}">
        <p14:creationId xmlns:p14="http://schemas.microsoft.com/office/powerpoint/2010/main" val="883027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COUNT" val="4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311-16x9_ILT OILT VILT Template_Open Curriculum-20140630">
  <a:themeElements>
    <a:clrScheme name="2014 v4">
      <a:dk1>
        <a:srgbClr val="000000"/>
      </a:dk1>
      <a:lt1>
        <a:srgbClr val="FFFFFF"/>
      </a:lt1>
      <a:dk2>
        <a:srgbClr val="2C95DD"/>
      </a:dk2>
      <a:lt2>
        <a:srgbClr val="717074"/>
      </a:lt2>
      <a:accent1>
        <a:srgbClr val="2C95DD"/>
      </a:accent1>
      <a:accent2>
        <a:srgbClr val="339933"/>
      </a:accent2>
      <a:accent3>
        <a:srgbClr val="93C5FF"/>
      </a:accent3>
      <a:accent4>
        <a:srgbClr val="BABCBE"/>
      </a:accent4>
      <a:accent5>
        <a:srgbClr val="007D68"/>
      </a:accent5>
      <a:accent6>
        <a:srgbClr val="CE3131"/>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mpd="sng">
          <a:solidFill>
            <a:schemeClr val="bg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bg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defRPr dirty="0" err="1" smtClean="0">
            <a:solidFill>
              <a:schemeClr val="bg2"/>
            </a:solidFill>
          </a:defRPr>
        </a:defPPr>
      </a:lstStyle>
    </a:txDef>
  </a:objectDefaults>
  <a:extraClrSchemeLst/>
</a:theme>
</file>

<file path=ppt/theme/theme2.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3.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EMC 2014">
      <a:dk1>
        <a:srgbClr val="000000"/>
      </a:dk1>
      <a:lt1>
        <a:srgbClr val="FFFFFF"/>
      </a:lt1>
      <a:dk2>
        <a:srgbClr val="2C95DD"/>
      </a:dk2>
      <a:lt2>
        <a:srgbClr val="717073"/>
      </a:lt2>
      <a:accent1>
        <a:srgbClr val="2C95DD"/>
      </a:accent1>
      <a:accent2>
        <a:srgbClr val="007D68"/>
      </a:accent2>
      <a:accent3>
        <a:srgbClr val="93C5FF"/>
      </a:accent3>
      <a:accent4>
        <a:srgbClr val="BABCBE"/>
      </a:accent4>
      <a:accent5>
        <a:srgbClr val="8E908F"/>
      </a:accent5>
      <a:accent6>
        <a:srgbClr val="FF0000"/>
      </a:accent6>
      <a:hlink>
        <a:srgbClr val="2C95DD"/>
      </a:hlink>
      <a:folHlink>
        <a:srgbClr val="2C95E1"/>
      </a:folHlink>
    </a:clrScheme>
    <a:fontScheme name="Adjacency">
      <a:majorFont>
        <a:latin typeface="Verdan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Verdana"/>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D311-16x9_ILT OILT VILT Template_Open Curriculum-20140630</Template>
  <TotalTime>4943</TotalTime>
  <Words>12477</Words>
  <Application>Microsoft Office PowerPoint</Application>
  <PresentationFormat>On-screen Show (16:9)</PresentationFormat>
  <Paragraphs>498</Paragraphs>
  <Slides>44</Slides>
  <Notes>39</Notes>
  <HiddenSlides>6</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44</vt:i4>
      </vt:variant>
    </vt:vector>
  </HeadingPairs>
  <TitlesOfParts>
    <vt:vector size="52" baseType="lpstr">
      <vt:lpstr>Arial</vt:lpstr>
      <vt:lpstr>Calibri</vt:lpstr>
      <vt:lpstr>Corbel</vt:lpstr>
      <vt:lpstr>Lucida Grande</vt:lpstr>
      <vt:lpstr>Verdana</vt:lpstr>
      <vt:lpstr>Wingdings</vt:lpstr>
      <vt:lpstr>D311-16x9_ILT OILT VILT Template_Open Curriculum-20140630</vt:lpstr>
      <vt:lpstr>Basis</vt:lpstr>
      <vt:lpstr>Module: Introduction to Cloud Computing</vt:lpstr>
      <vt:lpstr>Lesson: Cloud Computing Overview </vt:lpstr>
      <vt:lpstr>The Cloud Computing Phenomenon</vt:lpstr>
      <vt:lpstr>What is Cloud Computing?</vt:lpstr>
      <vt:lpstr>What is Cloud Computing? (Cont'd)</vt:lpstr>
      <vt:lpstr>Essential Cloud Characteristics </vt:lpstr>
      <vt:lpstr>On-demand Self-service</vt:lpstr>
      <vt:lpstr>Broad Network Access</vt:lpstr>
      <vt:lpstr>Broad Network Access</vt:lpstr>
      <vt:lpstr>Resource Pooling</vt:lpstr>
      <vt:lpstr>Resource Pooling</vt:lpstr>
      <vt:lpstr>Rapid Elasticity</vt:lpstr>
      <vt:lpstr>Rapid Elasticity </vt:lpstr>
      <vt:lpstr>Measured Service</vt:lpstr>
      <vt:lpstr>Cloud Computing Benefits</vt:lpstr>
      <vt:lpstr>Cloud Computing Benefits (Cont'd)</vt:lpstr>
      <vt:lpstr>Cloud Computing Benefits (Cont'd)</vt:lpstr>
      <vt:lpstr>Cloud Computing Benefits (Cont'd)</vt:lpstr>
      <vt:lpstr>Lesson Summary</vt:lpstr>
      <vt:lpstr>Lesson: Cloud Service Models and Cloud Services Brokerage</vt:lpstr>
      <vt:lpstr>Introduction to Cloud Service Models</vt:lpstr>
      <vt:lpstr>Infrastructure as a Service</vt:lpstr>
      <vt:lpstr>PowerPoint Presentation</vt:lpstr>
      <vt:lpstr>Platform as a Service</vt:lpstr>
      <vt:lpstr>PowerPoint Presentation</vt:lpstr>
      <vt:lpstr>Advantages</vt:lpstr>
      <vt:lpstr>Software as a Service</vt:lpstr>
      <vt:lpstr>PowerPoint Presentation</vt:lpstr>
      <vt:lpstr>Advantages</vt:lpstr>
      <vt:lpstr>Cloud Services Brokerage (CSB)</vt:lpstr>
      <vt:lpstr>Categories of Cloud Services Brokerage</vt:lpstr>
      <vt:lpstr>Categories of Cloud Services Brokerage</vt:lpstr>
      <vt:lpstr>Introduction to Cloud Deployment Models</vt:lpstr>
      <vt:lpstr>Public Cloud</vt:lpstr>
      <vt:lpstr>Private Cloud</vt:lpstr>
      <vt:lpstr>On-premise Private Cloud</vt:lpstr>
      <vt:lpstr>Externally-hosted Private Cloud</vt:lpstr>
      <vt:lpstr>Community Cloud</vt:lpstr>
      <vt:lpstr>On-premise Community Cloud</vt:lpstr>
      <vt:lpstr>Externally-hosted Community Cloud</vt:lpstr>
      <vt:lpstr>Hybrid Cloud</vt:lpstr>
      <vt:lpstr>Hybrid Cloud Model Use Cases</vt:lpstr>
      <vt:lpstr>Hybrid Cloud Model Use Cases</vt:lpstr>
      <vt:lpstr>Lesson Summary</vt:lpstr>
    </vt:vector>
  </TitlesOfParts>
  <Company>EMC Corporation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 Introduction to Cloud Computing</dc:title>
  <dc:creator>Pramod Prasad</dc:creator>
  <cp:lastModifiedBy>T Vijayetha</cp:lastModifiedBy>
  <cp:revision>645</cp:revision>
  <cp:lastPrinted>2013-12-05T19:23:46Z</cp:lastPrinted>
  <dcterms:created xsi:type="dcterms:W3CDTF">2014-07-11T06:28:53Z</dcterms:created>
  <dcterms:modified xsi:type="dcterms:W3CDTF">2023-07-25T08:00:06Z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CAF1FF04-999F-4E95-9F8F-8B3DA587C448</vt:lpwstr>
  </property>
  <property fmtid="{D5CDD505-2E9C-101B-9397-08002B2CF9AE}" pid="3" name="ArticulatePath">
    <vt:lpwstr>2014 Template</vt:lpwstr>
  </property>
</Properties>
</file>