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02" r:id="rId2"/>
    <p:sldId id="291" r:id="rId3"/>
    <p:sldId id="303" r:id="rId4"/>
    <p:sldId id="305" r:id="rId5"/>
    <p:sldId id="304" r:id="rId6"/>
    <p:sldId id="344" r:id="rId7"/>
    <p:sldId id="416" r:id="rId8"/>
    <p:sldId id="424" r:id="rId9"/>
    <p:sldId id="422" r:id="rId10"/>
    <p:sldId id="418" r:id="rId11"/>
    <p:sldId id="425" r:id="rId12"/>
    <p:sldId id="423" r:id="rId13"/>
    <p:sldId id="419" r:id="rId14"/>
    <p:sldId id="426" r:id="rId15"/>
    <p:sldId id="420" r:id="rId16"/>
    <p:sldId id="428" r:id="rId17"/>
    <p:sldId id="429" r:id="rId18"/>
    <p:sldId id="430" r:id="rId19"/>
    <p:sldId id="432" r:id="rId20"/>
    <p:sldId id="433" r:id="rId21"/>
    <p:sldId id="434" r:id="rId22"/>
    <p:sldId id="435" r:id="rId23"/>
    <p:sldId id="436" r:id="rId24"/>
    <p:sldId id="437" r:id="rId25"/>
    <p:sldId id="439" r:id="rId26"/>
    <p:sldId id="440" r:id="rId27"/>
    <p:sldId id="340" r:id="rId28"/>
    <p:sldId id="336" r:id="rId29"/>
    <p:sldId id="338" r:id="rId30"/>
    <p:sldId id="339" r:id="rId31"/>
    <p:sldId id="345" r:id="rId32"/>
    <p:sldId id="441" r:id="rId33"/>
    <p:sldId id="351" r:id="rId34"/>
    <p:sldId id="334" r:id="rId35"/>
    <p:sldId id="356" r:id="rId36"/>
    <p:sldId id="384" r:id="rId37"/>
    <p:sldId id="443" r:id="rId38"/>
    <p:sldId id="444" r:id="rId39"/>
    <p:sldId id="407" r:id="rId40"/>
    <p:sldId id="388" r:id="rId41"/>
    <p:sldId id="391" r:id="rId42"/>
    <p:sldId id="389" r:id="rId43"/>
    <p:sldId id="342" r:id="rId44"/>
    <p:sldId id="445" r:id="rId45"/>
    <p:sldId id="446" r:id="rId46"/>
    <p:sldId id="447" r:id="rId47"/>
    <p:sldId id="357" r:id="rId48"/>
    <p:sldId id="404" r:id="rId49"/>
    <p:sldId id="405" r:id="rId50"/>
    <p:sldId id="371" r:id="rId51"/>
    <p:sldId id="372" r:id="rId52"/>
    <p:sldId id="373" r:id="rId53"/>
    <p:sldId id="374" r:id="rId54"/>
    <p:sldId id="375" r:id="rId55"/>
    <p:sldId id="37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4B1BD-52CF-4775-A7D4-2E2BA18191AB}"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109C03-69D0-4D7B-9FB8-8D013B8DFC7C}" type="slidenum">
              <a:rPr lang="en-IN" smtClean="0"/>
              <a:t>‹#›</a:t>
            </a:fld>
            <a:endParaRPr lang="en-IN"/>
          </a:p>
        </p:txBody>
      </p:sp>
    </p:spTree>
    <p:extLst>
      <p:ext uri="{BB962C8B-B14F-4D97-AF65-F5344CB8AC3E}">
        <p14:creationId xmlns:p14="http://schemas.microsoft.com/office/powerpoint/2010/main" val="352145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DE1EFB-F63E-4E2F-95E1-607C68169240}"/>
              </a:ext>
            </a:extLst>
          </p:cNvPr>
          <p:cNvSpPr txBox="1">
            <a:spLocks noGrp="1" noRot="1" noChangeAspect="1" noChangeArrowheads="1" noTextEdit="1"/>
          </p:cNvSpPr>
          <p:nvPr>
            <p:ph type="sldImg"/>
          </p:nvPr>
        </p:nvSpPr>
        <p:spPr>
          <a:xfrm>
            <a:off x="381000" y="693738"/>
            <a:ext cx="6096000" cy="3429000"/>
          </a:xfrm>
          <a:ln/>
        </p:spPr>
      </p:sp>
      <p:sp>
        <p:nvSpPr>
          <p:cNvPr id="26627" name="Rectangle 3">
            <a:extLst>
              <a:ext uri="{FF2B5EF4-FFF2-40B4-BE49-F238E27FC236}">
                <a16:creationId xmlns:a16="http://schemas.microsoft.com/office/drawing/2014/main" id="{AD4779CB-CC3A-444A-89F0-7D93D53447EC}"/>
              </a:ext>
            </a:extLst>
          </p:cNvPr>
          <p:cNvSpPr txBox="1">
            <a:spLocks noGrp="1" noChangeArrowheads="1"/>
          </p:cNvSpPr>
          <p:nvPr>
            <p:ph type="body" idx="1"/>
          </p:nvPr>
        </p:nvSpPr>
        <p:spPr>
          <a:xfrm>
            <a:off x="685800" y="4343400"/>
            <a:ext cx="5484813" cy="4113213"/>
          </a:xfrm>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57200"/>
            <a:endParaRPr lang="en-US" altLang="hi-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xfrm>
            <a:off x="1138238" y="701675"/>
            <a:ext cx="4583112" cy="3436938"/>
          </a:xfrm>
          <a:ln/>
        </p:spPr>
      </p:sp>
      <p:sp>
        <p:nvSpPr>
          <p:cNvPr id="53252" name="Rectangle 3"/>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xfrm>
            <a:off x="1138238" y="701675"/>
            <a:ext cx="4583112" cy="3436938"/>
          </a:xfrm>
          <a:ln/>
        </p:spPr>
      </p:sp>
      <p:sp>
        <p:nvSpPr>
          <p:cNvPr id="55300" name="Rectangle 3"/>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3475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Rot="1" noChangeAspect="1" noChangeArrowheads="1" noTextEdit="1"/>
          </p:cNvSpPr>
          <p:nvPr>
            <p:ph type="sldImg"/>
          </p:nvPr>
        </p:nvSpPr>
        <p:spPr>
          <a:xfrm>
            <a:off x="1138238" y="701675"/>
            <a:ext cx="4583112" cy="3436938"/>
          </a:xfrm>
          <a:ln/>
        </p:spPr>
      </p:sp>
      <p:sp>
        <p:nvSpPr>
          <p:cNvPr id="71684" name="Rectangle 3"/>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Rot="1" noChangeAspect="1" noChangeArrowheads="1" noTextEdit="1"/>
          </p:cNvSpPr>
          <p:nvPr>
            <p:ph type="sldImg"/>
          </p:nvPr>
        </p:nvSpPr>
        <p:spPr>
          <a:xfrm>
            <a:off x="1138238" y="701675"/>
            <a:ext cx="4583112" cy="3436938"/>
          </a:xfrm>
          <a:ln/>
        </p:spPr>
      </p:sp>
      <p:sp>
        <p:nvSpPr>
          <p:cNvPr id="73732" name="Rectangle 3"/>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05B88B2-C4E6-4BAC-8329-DDEA4728EF3B}"/>
              </a:ext>
            </a:extLst>
          </p:cNvPr>
          <p:cNvSpPr txBox="1">
            <a:spLocks noGrp="1" noRot="1" noChangeAspect="1" noChangeArrowheads="1" noTextEdit="1"/>
          </p:cNvSpPr>
          <p:nvPr>
            <p:ph type="sldImg"/>
          </p:nvPr>
        </p:nvSpPr>
        <p:spPr>
          <a:xfrm>
            <a:off x="381000" y="693738"/>
            <a:ext cx="6096000" cy="3429000"/>
          </a:xfrm>
          <a:ln/>
        </p:spPr>
      </p:sp>
      <p:sp>
        <p:nvSpPr>
          <p:cNvPr id="28675" name="Rectangle 3">
            <a:extLst>
              <a:ext uri="{FF2B5EF4-FFF2-40B4-BE49-F238E27FC236}">
                <a16:creationId xmlns:a16="http://schemas.microsoft.com/office/drawing/2014/main" id="{C639B4F7-5FF8-4DB6-80F9-7E4F13C87F8B}"/>
              </a:ext>
            </a:extLst>
          </p:cNvPr>
          <p:cNvSpPr txBox="1">
            <a:spLocks noGrp="1" noChangeArrowheads="1"/>
          </p:cNvSpPr>
          <p:nvPr>
            <p:ph type="body" idx="1"/>
          </p:nvPr>
        </p:nvSpPr>
        <p:spPr>
          <a:xfrm>
            <a:off x="685800" y="4343400"/>
            <a:ext cx="5484813" cy="4113213"/>
          </a:xfrm>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57200"/>
            <a:endParaRPr lang="en-US" altLang="hi-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xfrm>
            <a:off x="1138238" y="701675"/>
            <a:ext cx="4583112" cy="3436938"/>
          </a:xfrm>
          <a:ln/>
        </p:spPr>
      </p:sp>
      <p:sp>
        <p:nvSpPr>
          <p:cNvPr id="49156" name="Rectangle 3"/>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xfrm>
            <a:off x="1138238" y="701675"/>
            <a:ext cx="4583112" cy="3436938"/>
          </a:xfrm>
          <a:ln/>
        </p:spPr>
      </p:sp>
      <p:sp>
        <p:nvSpPr>
          <p:cNvPr id="51204" name="Rectangle 3"/>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F193-7144-55E8-82D8-B7A88CE316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57875F-4896-8D05-5D44-14647080E9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0D3E4D-120F-D23F-98C8-EC215919D8FF}"/>
              </a:ext>
            </a:extLst>
          </p:cNvPr>
          <p:cNvSpPr>
            <a:spLocks noGrp="1"/>
          </p:cNvSpPr>
          <p:nvPr>
            <p:ph type="dt" sz="half" idx="10"/>
          </p:nvPr>
        </p:nvSpPr>
        <p:spPr/>
        <p:txBody>
          <a:bodyPr/>
          <a:lstStyle/>
          <a:p>
            <a:fld id="{DDECC35A-5958-4314-8CB0-1DE1A0F56BF4}" type="datetimeFigureOut">
              <a:rPr lang="en-IN" smtClean="0"/>
              <a:t>01-08-2024</a:t>
            </a:fld>
            <a:endParaRPr lang="en-IN"/>
          </a:p>
        </p:txBody>
      </p:sp>
      <p:sp>
        <p:nvSpPr>
          <p:cNvPr id="5" name="Footer Placeholder 4">
            <a:extLst>
              <a:ext uri="{FF2B5EF4-FFF2-40B4-BE49-F238E27FC236}">
                <a16:creationId xmlns:a16="http://schemas.microsoft.com/office/drawing/2014/main" id="{8D7019D2-901F-D566-D1E7-DD2096F14A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E31424-15A0-133E-C25E-03EBA2FD3A8D}"/>
              </a:ext>
            </a:extLst>
          </p:cNvPr>
          <p:cNvSpPr>
            <a:spLocks noGrp="1"/>
          </p:cNvSpPr>
          <p:nvPr>
            <p:ph type="sldNum" sz="quarter" idx="12"/>
          </p:nvPr>
        </p:nvSpPr>
        <p:spPr/>
        <p:txBody>
          <a:bodyPr/>
          <a:lstStyle/>
          <a:p>
            <a:fld id="{C79886A1-DA04-4AE0-B68F-EB13A610F780}" type="slidenum">
              <a:rPr lang="en-IN" smtClean="0"/>
              <a:t>‹#›</a:t>
            </a:fld>
            <a:endParaRPr lang="en-IN"/>
          </a:p>
        </p:txBody>
      </p:sp>
    </p:spTree>
    <p:extLst>
      <p:ext uri="{BB962C8B-B14F-4D97-AF65-F5344CB8AC3E}">
        <p14:creationId xmlns:p14="http://schemas.microsoft.com/office/powerpoint/2010/main" val="144944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0365-640F-3851-EF08-135C888A8D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B319D8-81D7-5D39-550A-58AE36AD4B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B4314E-3042-7C65-31E5-57B181AE804F}"/>
              </a:ext>
            </a:extLst>
          </p:cNvPr>
          <p:cNvSpPr>
            <a:spLocks noGrp="1"/>
          </p:cNvSpPr>
          <p:nvPr>
            <p:ph type="dt" sz="half" idx="10"/>
          </p:nvPr>
        </p:nvSpPr>
        <p:spPr/>
        <p:txBody>
          <a:bodyPr/>
          <a:lstStyle/>
          <a:p>
            <a:fld id="{DDECC35A-5958-4314-8CB0-1DE1A0F56BF4}" type="datetimeFigureOut">
              <a:rPr lang="en-IN" smtClean="0"/>
              <a:t>01-08-2024</a:t>
            </a:fld>
            <a:endParaRPr lang="en-IN"/>
          </a:p>
        </p:txBody>
      </p:sp>
      <p:sp>
        <p:nvSpPr>
          <p:cNvPr id="5" name="Footer Placeholder 4">
            <a:extLst>
              <a:ext uri="{FF2B5EF4-FFF2-40B4-BE49-F238E27FC236}">
                <a16:creationId xmlns:a16="http://schemas.microsoft.com/office/drawing/2014/main" id="{3D89FC15-15DF-0AAE-01CE-4D90631DEE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116204-1061-20D8-E3B0-F91D399C2F33}"/>
              </a:ext>
            </a:extLst>
          </p:cNvPr>
          <p:cNvSpPr>
            <a:spLocks noGrp="1"/>
          </p:cNvSpPr>
          <p:nvPr>
            <p:ph type="sldNum" sz="quarter" idx="12"/>
          </p:nvPr>
        </p:nvSpPr>
        <p:spPr/>
        <p:txBody>
          <a:bodyPr/>
          <a:lstStyle/>
          <a:p>
            <a:fld id="{C79886A1-DA04-4AE0-B68F-EB13A610F780}" type="slidenum">
              <a:rPr lang="en-IN" smtClean="0"/>
              <a:t>‹#›</a:t>
            </a:fld>
            <a:endParaRPr lang="en-IN"/>
          </a:p>
        </p:txBody>
      </p:sp>
    </p:spTree>
    <p:extLst>
      <p:ext uri="{BB962C8B-B14F-4D97-AF65-F5344CB8AC3E}">
        <p14:creationId xmlns:p14="http://schemas.microsoft.com/office/powerpoint/2010/main" val="140473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A814C3-A3A1-ECB0-092D-F8C4AB461B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5D9189-07E1-E45B-DB40-72F219A1F8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B64CD7-8C4E-56E3-8527-098F04C04B9F}"/>
              </a:ext>
            </a:extLst>
          </p:cNvPr>
          <p:cNvSpPr>
            <a:spLocks noGrp="1"/>
          </p:cNvSpPr>
          <p:nvPr>
            <p:ph type="dt" sz="half" idx="10"/>
          </p:nvPr>
        </p:nvSpPr>
        <p:spPr/>
        <p:txBody>
          <a:bodyPr/>
          <a:lstStyle/>
          <a:p>
            <a:fld id="{DDECC35A-5958-4314-8CB0-1DE1A0F56BF4}" type="datetimeFigureOut">
              <a:rPr lang="en-IN" smtClean="0"/>
              <a:t>01-08-2024</a:t>
            </a:fld>
            <a:endParaRPr lang="en-IN"/>
          </a:p>
        </p:txBody>
      </p:sp>
      <p:sp>
        <p:nvSpPr>
          <p:cNvPr id="5" name="Footer Placeholder 4">
            <a:extLst>
              <a:ext uri="{FF2B5EF4-FFF2-40B4-BE49-F238E27FC236}">
                <a16:creationId xmlns:a16="http://schemas.microsoft.com/office/drawing/2014/main" id="{96E473A7-2BB7-AF02-F0BE-4B73A7D2A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0BE81E-CD22-6F88-7851-264C71AC11E8}"/>
              </a:ext>
            </a:extLst>
          </p:cNvPr>
          <p:cNvSpPr>
            <a:spLocks noGrp="1"/>
          </p:cNvSpPr>
          <p:nvPr>
            <p:ph type="sldNum" sz="quarter" idx="12"/>
          </p:nvPr>
        </p:nvSpPr>
        <p:spPr/>
        <p:txBody>
          <a:bodyPr/>
          <a:lstStyle/>
          <a:p>
            <a:fld id="{C79886A1-DA04-4AE0-B68F-EB13A610F780}" type="slidenum">
              <a:rPr lang="en-IN" smtClean="0"/>
              <a:t>‹#›</a:t>
            </a:fld>
            <a:endParaRPr lang="en-IN"/>
          </a:p>
        </p:txBody>
      </p:sp>
    </p:spTree>
    <p:extLst>
      <p:ext uri="{BB962C8B-B14F-4D97-AF65-F5344CB8AC3E}">
        <p14:creationId xmlns:p14="http://schemas.microsoft.com/office/powerpoint/2010/main" val="273335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8175-E462-7F31-E1B0-F1ADE3E891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F19EA2-3304-E7C8-6502-4A79FF3C46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4646B2-18DC-ECCC-1B39-814E379EA647}"/>
              </a:ext>
            </a:extLst>
          </p:cNvPr>
          <p:cNvSpPr>
            <a:spLocks noGrp="1"/>
          </p:cNvSpPr>
          <p:nvPr>
            <p:ph type="dt" sz="half" idx="10"/>
          </p:nvPr>
        </p:nvSpPr>
        <p:spPr/>
        <p:txBody>
          <a:bodyPr/>
          <a:lstStyle/>
          <a:p>
            <a:fld id="{DDECC35A-5958-4314-8CB0-1DE1A0F56BF4}" type="datetimeFigureOut">
              <a:rPr lang="en-IN" smtClean="0"/>
              <a:t>01-08-2024</a:t>
            </a:fld>
            <a:endParaRPr lang="en-IN"/>
          </a:p>
        </p:txBody>
      </p:sp>
      <p:sp>
        <p:nvSpPr>
          <p:cNvPr id="5" name="Footer Placeholder 4">
            <a:extLst>
              <a:ext uri="{FF2B5EF4-FFF2-40B4-BE49-F238E27FC236}">
                <a16:creationId xmlns:a16="http://schemas.microsoft.com/office/drawing/2014/main" id="{9DE82E75-D0C6-E5A2-D473-A21092CB35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34F74D-5FB1-0C2D-BA24-EC748B6D6E26}"/>
              </a:ext>
            </a:extLst>
          </p:cNvPr>
          <p:cNvSpPr>
            <a:spLocks noGrp="1"/>
          </p:cNvSpPr>
          <p:nvPr>
            <p:ph type="sldNum" sz="quarter" idx="12"/>
          </p:nvPr>
        </p:nvSpPr>
        <p:spPr/>
        <p:txBody>
          <a:bodyPr/>
          <a:lstStyle/>
          <a:p>
            <a:fld id="{C79886A1-DA04-4AE0-B68F-EB13A610F780}" type="slidenum">
              <a:rPr lang="en-IN" smtClean="0"/>
              <a:t>‹#›</a:t>
            </a:fld>
            <a:endParaRPr lang="en-IN"/>
          </a:p>
        </p:txBody>
      </p:sp>
    </p:spTree>
    <p:extLst>
      <p:ext uri="{BB962C8B-B14F-4D97-AF65-F5344CB8AC3E}">
        <p14:creationId xmlns:p14="http://schemas.microsoft.com/office/powerpoint/2010/main" val="232865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C38A0-A749-36E6-1D9D-7A4300D973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6ECE37-22A7-0221-79F7-84856C141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2DFBF0-C604-4244-55AC-2A140187F079}"/>
              </a:ext>
            </a:extLst>
          </p:cNvPr>
          <p:cNvSpPr>
            <a:spLocks noGrp="1"/>
          </p:cNvSpPr>
          <p:nvPr>
            <p:ph type="dt" sz="half" idx="10"/>
          </p:nvPr>
        </p:nvSpPr>
        <p:spPr/>
        <p:txBody>
          <a:bodyPr/>
          <a:lstStyle/>
          <a:p>
            <a:fld id="{DDECC35A-5958-4314-8CB0-1DE1A0F56BF4}" type="datetimeFigureOut">
              <a:rPr lang="en-IN" smtClean="0"/>
              <a:t>01-08-2024</a:t>
            </a:fld>
            <a:endParaRPr lang="en-IN"/>
          </a:p>
        </p:txBody>
      </p:sp>
      <p:sp>
        <p:nvSpPr>
          <p:cNvPr id="5" name="Footer Placeholder 4">
            <a:extLst>
              <a:ext uri="{FF2B5EF4-FFF2-40B4-BE49-F238E27FC236}">
                <a16:creationId xmlns:a16="http://schemas.microsoft.com/office/drawing/2014/main" id="{FCEF335A-98A0-8FDD-88CA-BD3320901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6CEF5B-B84E-36F0-81DF-3FBBB05E6DE6}"/>
              </a:ext>
            </a:extLst>
          </p:cNvPr>
          <p:cNvSpPr>
            <a:spLocks noGrp="1"/>
          </p:cNvSpPr>
          <p:nvPr>
            <p:ph type="sldNum" sz="quarter" idx="12"/>
          </p:nvPr>
        </p:nvSpPr>
        <p:spPr/>
        <p:txBody>
          <a:bodyPr/>
          <a:lstStyle/>
          <a:p>
            <a:fld id="{C79886A1-DA04-4AE0-B68F-EB13A610F780}" type="slidenum">
              <a:rPr lang="en-IN" smtClean="0"/>
              <a:t>‹#›</a:t>
            </a:fld>
            <a:endParaRPr lang="en-IN"/>
          </a:p>
        </p:txBody>
      </p:sp>
    </p:spTree>
    <p:extLst>
      <p:ext uri="{BB962C8B-B14F-4D97-AF65-F5344CB8AC3E}">
        <p14:creationId xmlns:p14="http://schemas.microsoft.com/office/powerpoint/2010/main" val="339654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5ED2-CC28-54FF-77F2-D769A54A76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150FFF-7D7D-AD25-2178-161EC070DD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A9EDC5-B944-D28F-66D1-E713B485DA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11E1D9-5EC3-CBD1-A825-CF88CEE2CBD5}"/>
              </a:ext>
            </a:extLst>
          </p:cNvPr>
          <p:cNvSpPr>
            <a:spLocks noGrp="1"/>
          </p:cNvSpPr>
          <p:nvPr>
            <p:ph type="dt" sz="half" idx="10"/>
          </p:nvPr>
        </p:nvSpPr>
        <p:spPr/>
        <p:txBody>
          <a:bodyPr/>
          <a:lstStyle/>
          <a:p>
            <a:fld id="{DDECC35A-5958-4314-8CB0-1DE1A0F56BF4}" type="datetimeFigureOut">
              <a:rPr lang="en-IN" smtClean="0"/>
              <a:t>01-08-2024</a:t>
            </a:fld>
            <a:endParaRPr lang="en-IN"/>
          </a:p>
        </p:txBody>
      </p:sp>
      <p:sp>
        <p:nvSpPr>
          <p:cNvPr id="6" name="Footer Placeholder 5">
            <a:extLst>
              <a:ext uri="{FF2B5EF4-FFF2-40B4-BE49-F238E27FC236}">
                <a16:creationId xmlns:a16="http://schemas.microsoft.com/office/drawing/2014/main" id="{2381019C-141D-FD3B-B934-99E6C97748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C86A51-FCEB-C618-82CA-01F7B9EA7B04}"/>
              </a:ext>
            </a:extLst>
          </p:cNvPr>
          <p:cNvSpPr>
            <a:spLocks noGrp="1"/>
          </p:cNvSpPr>
          <p:nvPr>
            <p:ph type="sldNum" sz="quarter" idx="12"/>
          </p:nvPr>
        </p:nvSpPr>
        <p:spPr/>
        <p:txBody>
          <a:bodyPr/>
          <a:lstStyle/>
          <a:p>
            <a:fld id="{C79886A1-DA04-4AE0-B68F-EB13A610F780}" type="slidenum">
              <a:rPr lang="en-IN" smtClean="0"/>
              <a:t>‹#›</a:t>
            </a:fld>
            <a:endParaRPr lang="en-IN"/>
          </a:p>
        </p:txBody>
      </p:sp>
    </p:spTree>
    <p:extLst>
      <p:ext uri="{BB962C8B-B14F-4D97-AF65-F5344CB8AC3E}">
        <p14:creationId xmlns:p14="http://schemas.microsoft.com/office/powerpoint/2010/main" val="387283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0DBB-F604-4786-299D-C0F482329A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19DA41-FC37-36B6-381E-9B9F4E440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58940E-081C-8F5F-195A-B1AA4C95D3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E62263-D133-FFC5-DD76-D4F5B53E2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926685-E7F1-D9BA-1877-F8361E3A20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9D5F61-274E-BFFA-01BF-81CAE88761E6}"/>
              </a:ext>
            </a:extLst>
          </p:cNvPr>
          <p:cNvSpPr>
            <a:spLocks noGrp="1"/>
          </p:cNvSpPr>
          <p:nvPr>
            <p:ph type="dt" sz="half" idx="10"/>
          </p:nvPr>
        </p:nvSpPr>
        <p:spPr/>
        <p:txBody>
          <a:bodyPr/>
          <a:lstStyle/>
          <a:p>
            <a:fld id="{DDECC35A-5958-4314-8CB0-1DE1A0F56BF4}" type="datetimeFigureOut">
              <a:rPr lang="en-IN" smtClean="0"/>
              <a:t>01-08-2024</a:t>
            </a:fld>
            <a:endParaRPr lang="en-IN"/>
          </a:p>
        </p:txBody>
      </p:sp>
      <p:sp>
        <p:nvSpPr>
          <p:cNvPr id="8" name="Footer Placeholder 7">
            <a:extLst>
              <a:ext uri="{FF2B5EF4-FFF2-40B4-BE49-F238E27FC236}">
                <a16:creationId xmlns:a16="http://schemas.microsoft.com/office/drawing/2014/main" id="{64613CB6-1492-0A72-2E78-05B2DD9329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A66F3B-40CA-B0C3-E909-93E16C75153A}"/>
              </a:ext>
            </a:extLst>
          </p:cNvPr>
          <p:cNvSpPr>
            <a:spLocks noGrp="1"/>
          </p:cNvSpPr>
          <p:nvPr>
            <p:ph type="sldNum" sz="quarter" idx="12"/>
          </p:nvPr>
        </p:nvSpPr>
        <p:spPr/>
        <p:txBody>
          <a:bodyPr/>
          <a:lstStyle/>
          <a:p>
            <a:fld id="{C79886A1-DA04-4AE0-B68F-EB13A610F780}" type="slidenum">
              <a:rPr lang="en-IN" smtClean="0"/>
              <a:t>‹#›</a:t>
            </a:fld>
            <a:endParaRPr lang="en-IN"/>
          </a:p>
        </p:txBody>
      </p:sp>
    </p:spTree>
    <p:extLst>
      <p:ext uri="{BB962C8B-B14F-4D97-AF65-F5344CB8AC3E}">
        <p14:creationId xmlns:p14="http://schemas.microsoft.com/office/powerpoint/2010/main" val="265513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7F6D-3B45-4682-2901-717CA90F7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5E5C6A-8F34-8FED-AC84-1F589633994C}"/>
              </a:ext>
            </a:extLst>
          </p:cNvPr>
          <p:cNvSpPr>
            <a:spLocks noGrp="1"/>
          </p:cNvSpPr>
          <p:nvPr>
            <p:ph type="dt" sz="half" idx="10"/>
          </p:nvPr>
        </p:nvSpPr>
        <p:spPr/>
        <p:txBody>
          <a:bodyPr/>
          <a:lstStyle/>
          <a:p>
            <a:fld id="{DDECC35A-5958-4314-8CB0-1DE1A0F56BF4}" type="datetimeFigureOut">
              <a:rPr lang="en-IN" smtClean="0"/>
              <a:t>01-08-2024</a:t>
            </a:fld>
            <a:endParaRPr lang="en-IN"/>
          </a:p>
        </p:txBody>
      </p:sp>
      <p:sp>
        <p:nvSpPr>
          <p:cNvPr id="4" name="Footer Placeholder 3">
            <a:extLst>
              <a:ext uri="{FF2B5EF4-FFF2-40B4-BE49-F238E27FC236}">
                <a16:creationId xmlns:a16="http://schemas.microsoft.com/office/drawing/2014/main" id="{3E529D3C-6541-E473-DB42-FB2FCA4BAD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B948F0-1BF3-0DFB-506B-A37187E4FF42}"/>
              </a:ext>
            </a:extLst>
          </p:cNvPr>
          <p:cNvSpPr>
            <a:spLocks noGrp="1"/>
          </p:cNvSpPr>
          <p:nvPr>
            <p:ph type="sldNum" sz="quarter" idx="12"/>
          </p:nvPr>
        </p:nvSpPr>
        <p:spPr/>
        <p:txBody>
          <a:bodyPr/>
          <a:lstStyle/>
          <a:p>
            <a:fld id="{C79886A1-DA04-4AE0-B68F-EB13A610F780}" type="slidenum">
              <a:rPr lang="en-IN" smtClean="0"/>
              <a:t>‹#›</a:t>
            </a:fld>
            <a:endParaRPr lang="en-IN"/>
          </a:p>
        </p:txBody>
      </p:sp>
    </p:spTree>
    <p:extLst>
      <p:ext uri="{BB962C8B-B14F-4D97-AF65-F5344CB8AC3E}">
        <p14:creationId xmlns:p14="http://schemas.microsoft.com/office/powerpoint/2010/main" val="254568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DC6330-A2EB-9F54-AE5B-89DCF0F5DDD4}"/>
              </a:ext>
            </a:extLst>
          </p:cNvPr>
          <p:cNvSpPr>
            <a:spLocks noGrp="1"/>
          </p:cNvSpPr>
          <p:nvPr>
            <p:ph type="dt" sz="half" idx="10"/>
          </p:nvPr>
        </p:nvSpPr>
        <p:spPr/>
        <p:txBody>
          <a:bodyPr/>
          <a:lstStyle/>
          <a:p>
            <a:fld id="{DDECC35A-5958-4314-8CB0-1DE1A0F56BF4}" type="datetimeFigureOut">
              <a:rPr lang="en-IN" smtClean="0"/>
              <a:t>01-08-2024</a:t>
            </a:fld>
            <a:endParaRPr lang="en-IN"/>
          </a:p>
        </p:txBody>
      </p:sp>
      <p:sp>
        <p:nvSpPr>
          <p:cNvPr id="3" name="Footer Placeholder 2">
            <a:extLst>
              <a:ext uri="{FF2B5EF4-FFF2-40B4-BE49-F238E27FC236}">
                <a16:creationId xmlns:a16="http://schemas.microsoft.com/office/drawing/2014/main" id="{35899207-4A3A-6D59-32E2-C7360E7E44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2DBB5E-1B7F-3CA1-3CAF-8249A71740F7}"/>
              </a:ext>
            </a:extLst>
          </p:cNvPr>
          <p:cNvSpPr>
            <a:spLocks noGrp="1"/>
          </p:cNvSpPr>
          <p:nvPr>
            <p:ph type="sldNum" sz="quarter" idx="12"/>
          </p:nvPr>
        </p:nvSpPr>
        <p:spPr/>
        <p:txBody>
          <a:bodyPr/>
          <a:lstStyle/>
          <a:p>
            <a:fld id="{C79886A1-DA04-4AE0-B68F-EB13A610F780}" type="slidenum">
              <a:rPr lang="en-IN" smtClean="0"/>
              <a:t>‹#›</a:t>
            </a:fld>
            <a:endParaRPr lang="en-IN"/>
          </a:p>
        </p:txBody>
      </p:sp>
    </p:spTree>
    <p:extLst>
      <p:ext uri="{BB962C8B-B14F-4D97-AF65-F5344CB8AC3E}">
        <p14:creationId xmlns:p14="http://schemas.microsoft.com/office/powerpoint/2010/main" val="311665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8306-BB4A-CE62-76F5-98FA97E6B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6455C6-4356-D8DC-97AD-8B999CCDEB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222498-0012-B4FB-FB50-9F8E84C64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804B1-20F8-2B45-CF2A-447F7F392A81}"/>
              </a:ext>
            </a:extLst>
          </p:cNvPr>
          <p:cNvSpPr>
            <a:spLocks noGrp="1"/>
          </p:cNvSpPr>
          <p:nvPr>
            <p:ph type="dt" sz="half" idx="10"/>
          </p:nvPr>
        </p:nvSpPr>
        <p:spPr/>
        <p:txBody>
          <a:bodyPr/>
          <a:lstStyle/>
          <a:p>
            <a:fld id="{DDECC35A-5958-4314-8CB0-1DE1A0F56BF4}" type="datetimeFigureOut">
              <a:rPr lang="en-IN" smtClean="0"/>
              <a:t>01-08-2024</a:t>
            </a:fld>
            <a:endParaRPr lang="en-IN"/>
          </a:p>
        </p:txBody>
      </p:sp>
      <p:sp>
        <p:nvSpPr>
          <p:cNvPr id="6" name="Footer Placeholder 5">
            <a:extLst>
              <a:ext uri="{FF2B5EF4-FFF2-40B4-BE49-F238E27FC236}">
                <a16:creationId xmlns:a16="http://schemas.microsoft.com/office/drawing/2014/main" id="{FCDA8CE1-7DE9-1D90-1610-9F7480B04B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19DE3C-08EF-B182-6456-589A6586AAF7}"/>
              </a:ext>
            </a:extLst>
          </p:cNvPr>
          <p:cNvSpPr>
            <a:spLocks noGrp="1"/>
          </p:cNvSpPr>
          <p:nvPr>
            <p:ph type="sldNum" sz="quarter" idx="12"/>
          </p:nvPr>
        </p:nvSpPr>
        <p:spPr/>
        <p:txBody>
          <a:bodyPr/>
          <a:lstStyle/>
          <a:p>
            <a:fld id="{C79886A1-DA04-4AE0-B68F-EB13A610F780}" type="slidenum">
              <a:rPr lang="en-IN" smtClean="0"/>
              <a:t>‹#›</a:t>
            </a:fld>
            <a:endParaRPr lang="en-IN"/>
          </a:p>
        </p:txBody>
      </p:sp>
    </p:spTree>
    <p:extLst>
      <p:ext uri="{BB962C8B-B14F-4D97-AF65-F5344CB8AC3E}">
        <p14:creationId xmlns:p14="http://schemas.microsoft.com/office/powerpoint/2010/main" val="101451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9B51-039A-5810-4378-D8CDF1CB7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13F6B1-46C0-1710-C3C5-4DEA0FC57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866572-EA4A-2CBC-8BD7-9158E438C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423B6-C2EE-EDF6-2E78-89909B01AEB9}"/>
              </a:ext>
            </a:extLst>
          </p:cNvPr>
          <p:cNvSpPr>
            <a:spLocks noGrp="1"/>
          </p:cNvSpPr>
          <p:nvPr>
            <p:ph type="dt" sz="half" idx="10"/>
          </p:nvPr>
        </p:nvSpPr>
        <p:spPr/>
        <p:txBody>
          <a:bodyPr/>
          <a:lstStyle/>
          <a:p>
            <a:fld id="{DDECC35A-5958-4314-8CB0-1DE1A0F56BF4}" type="datetimeFigureOut">
              <a:rPr lang="en-IN" smtClean="0"/>
              <a:t>01-08-2024</a:t>
            </a:fld>
            <a:endParaRPr lang="en-IN"/>
          </a:p>
        </p:txBody>
      </p:sp>
      <p:sp>
        <p:nvSpPr>
          <p:cNvPr id="6" name="Footer Placeholder 5">
            <a:extLst>
              <a:ext uri="{FF2B5EF4-FFF2-40B4-BE49-F238E27FC236}">
                <a16:creationId xmlns:a16="http://schemas.microsoft.com/office/drawing/2014/main" id="{6C39EC4E-9E03-1E6A-3B44-29DDFDC77D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DEC19D-268E-9097-20EF-77A9A909774E}"/>
              </a:ext>
            </a:extLst>
          </p:cNvPr>
          <p:cNvSpPr>
            <a:spLocks noGrp="1"/>
          </p:cNvSpPr>
          <p:nvPr>
            <p:ph type="sldNum" sz="quarter" idx="12"/>
          </p:nvPr>
        </p:nvSpPr>
        <p:spPr/>
        <p:txBody>
          <a:bodyPr/>
          <a:lstStyle/>
          <a:p>
            <a:fld id="{C79886A1-DA04-4AE0-B68F-EB13A610F780}" type="slidenum">
              <a:rPr lang="en-IN" smtClean="0"/>
              <a:t>‹#›</a:t>
            </a:fld>
            <a:endParaRPr lang="en-IN"/>
          </a:p>
        </p:txBody>
      </p:sp>
    </p:spTree>
    <p:extLst>
      <p:ext uri="{BB962C8B-B14F-4D97-AF65-F5344CB8AC3E}">
        <p14:creationId xmlns:p14="http://schemas.microsoft.com/office/powerpoint/2010/main" val="256592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6DEDCF-696D-7A2B-E8D5-3AC6510A76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293E39-D88E-E2DA-C8A2-886EDF8F0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CAA57F-700A-C766-9FC6-77FF8298B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CC35A-5958-4314-8CB0-1DE1A0F56BF4}" type="datetimeFigureOut">
              <a:rPr lang="en-IN" smtClean="0"/>
              <a:t>01-08-2024</a:t>
            </a:fld>
            <a:endParaRPr lang="en-IN"/>
          </a:p>
        </p:txBody>
      </p:sp>
      <p:sp>
        <p:nvSpPr>
          <p:cNvPr id="5" name="Footer Placeholder 4">
            <a:extLst>
              <a:ext uri="{FF2B5EF4-FFF2-40B4-BE49-F238E27FC236}">
                <a16:creationId xmlns:a16="http://schemas.microsoft.com/office/drawing/2014/main" id="{419B8D2B-97C5-5EA8-EACB-487BF6D61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0C42D8-54C3-5AEE-1222-E805EFF98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886A1-DA04-4AE0-B68F-EB13A610F780}" type="slidenum">
              <a:rPr lang="en-IN" smtClean="0"/>
              <a:t>‹#›</a:t>
            </a:fld>
            <a:endParaRPr lang="en-IN"/>
          </a:p>
        </p:txBody>
      </p:sp>
    </p:spTree>
    <p:extLst>
      <p:ext uri="{BB962C8B-B14F-4D97-AF65-F5344CB8AC3E}">
        <p14:creationId xmlns:p14="http://schemas.microsoft.com/office/powerpoint/2010/main" val="921906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8183-1CFE-4A41-8D26-646C6C5265EA}"/>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Algorithm analysis</a:t>
            </a:r>
            <a:endParaRPr lang="hi-IN" dirty="0"/>
          </a:p>
        </p:txBody>
      </p:sp>
      <p:sp>
        <p:nvSpPr>
          <p:cNvPr id="3" name="Content Placeholder 2">
            <a:extLst>
              <a:ext uri="{FF2B5EF4-FFF2-40B4-BE49-F238E27FC236}">
                <a16:creationId xmlns:a16="http://schemas.microsoft.com/office/drawing/2014/main" id="{EE3A2087-273F-4AEC-8BD2-2F95B2601C5D}"/>
              </a:ext>
            </a:extLst>
          </p:cNvPr>
          <p:cNvSpPr>
            <a:spLocks noGrp="1"/>
          </p:cNvSpPr>
          <p:nvPr>
            <p:ph idx="1"/>
          </p:nvPr>
        </p:nvSpPr>
        <p:spPr/>
        <p:txBody>
          <a:bodyPr>
            <a:normAutofit/>
          </a:bodyPr>
          <a:lstStyle/>
          <a:p>
            <a:r>
              <a:rPr lang="en-US" b="0" i="0" dirty="0">
                <a:solidFill>
                  <a:srgbClr val="000000"/>
                </a:solidFill>
                <a:effectLst/>
                <a:latin typeface="Arial" panose="020B0604020202020204" pitchFamily="34" charset="0"/>
              </a:rPr>
              <a:t>The term </a:t>
            </a:r>
            <a:r>
              <a:rPr lang="en-US" b="1" i="0" dirty="0">
                <a:solidFill>
                  <a:srgbClr val="000000"/>
                </a:solidFill>
                <a:effectLst/>
                <a:latin typeface="Arial" panose="020B0604020202020204" pitchFamily="34" charset="0"/>
              </a:rPr>
              <a:t>"analysis of algorithms"</a:t>
            </a:r>
            <a:r>
              <a:rPr lang="en-US" b="0" i="0" dirty="0">
                <a:solidFill>
                  <a:srgbClr val="000000"/>
                </a:solidFill>
                <a:effectLst/>
                <a:latin typeface="Arial" panose="020B0604020202020204" pitchFamily="34" charset="0"/>
              </a:rPr>
              <a:t> was coined by Donald Knuth.</a:t>
            </a:r>
          </a:p>
          <a:p>
            <a:r>
              <a:rPr lang="en-US" b="0" i="0" dirty="0">
                <a:solidFill>
                  <a:srgbClr val="000000"/>
                </a:solidFill>
                <a:effectLst/>
                <a:latin typeface="Arial" panose="020B0604020202020204" pitchFamily="34" charset="0"/>
              </a:rPr>
              <a:t>Analysis of algorithm is the process of analyzing the problem-solving capability of the algorithm in terms of the time and size required (the size of memory for storage while implementation). </a:t>
            </a:r>
          </a:p>
          <a:p>
            <a:r>
              <a:rPr lang="en-US" b="0" i="0" dirty="0">
                <a:solidFill>
                  <a:srgbClr val="000000"/>
                </a:solidFill>
                <a:effectLst/>
                <a:latin typeface="Arial" panose="020B0604020202020204" pitchFamily="34" charset="0"/>
              </a:rPr>
              <a:t>Analysis of algorithms is the determination of the amount of time and space resources required to an algorithm.</a:t>
            </a:r>
            <a:endParaRPr lang="hi-IN" dirty="0"/>
          </a:p>
        </p:txBody>
      </p:sp>
    </p:spTree>
    <p:extLst>
      <p:ext uri="{BB962C8B-B14F-4D97-AF65-F5344CB8AC3E}">
        <p14:creationId xmlns:p14="http://schemas.microsoft.com/office/powerpoint/2010/main" val="1039690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2 (Adding the Elements of an Array)</a:t>
            </a:r>
          </a:p>
        </p:txBody>
      </p:sp>
      <p:sp>
        <p:nvSpPr>
          <p:cNvPr id="3" name="Content Placeholder 2"/>
          <p:cNvSpPr>
            <a:spLocks noGrp="1"/>
          </p:cNvSpPr>
          <p:nvPr>
            <p:ph idx="1"/>
          </p:nvPr>
        </p:nvSpPr>
        <p:spPr>
          <a:xfrm>
            <a:off x="2587487" y="2405271"/>
            <a:ext cx="7623313" cy="3995529"/>
          </a:xfrm>
        </p:spPr>
        <p:txBody>
          <a:bodyPr>
            <a:normAutofit fontScale="92500" lnSpcReduction="10000"/>
          </a:bodyPr>
          <a:lstStyle/>
          <a:p>
            <a:pPr marL="0" indent="0">
              <a:buNone/>
            </a:pPr>
            <a:r>
              <a:rPr lang="en-US" dirty="0"/>
              <a:t>Algorithm sum (A, n)                    </a:t>
            </a:r>
          </a:p>
          <a:p>
            <a:pPr marL="0" indent="0">
              <a:buNone/>
            </a:pPr>
            <a:r>
              <a:rPr lang="en-US" dirty="0"/>
              <a:t>	s = 0				</a:t>
            </a:r>
          </a:p>
          <a:p>
            <a:pPr marL="0" indent="0">
              <a:buNone/>
            </a:pPr>
            <a:r>
              <a:rPr lang="en-US" dirty="0"/>
              <a:t>	for(</a:t>
            </a:r>
            <a:r>
              <a:rPr lang="en-US" dirty="0" err="1"/>
              <a:t>i</a:t>
            </a:r>
            <a:r>
              <a:rPr lang="en-US" dirty="0"/>
              <a:t>=0;i&lt;</a:t>
            </a:r>
            <a:r>
              <a:rPr lang="en-US" dirty="0" err="1"/>
              <a:t>n;i</a:t>
            </a:r>
            <a:r>
              <a:rPr lang="en-US" dirty="0"/>
              <a:t>++)	</a:t>
            </a:r>
          </a:p>
          <a:p>
            <a:pPr marL="0" indent="0">
              <a:buNone/>
            </a:pPr>
            <a:r>
              <a:rPr lang="en-US" dirty="0"/>
              <a:t>		s = s + A[</a:t>
            </a:r>
            <a:r>
              <a:rPr lang="en-US" dirty="0" err="1"/>
              <a:t>i</a:t>
            </a:r>
            <a:r>
              <a:rPr lang="en-US" dirty="0"/>
              <a:t>]	        </a:t>
            </a:r>
          </a:p>
          <a:p>
            <a:pPr marL="0" indent="0">
              <a:buNone/>
            </a:pPr>
            <a:r>
              <a:rPr lang="en-US" dirty="0"/>
              <a:t>	return s					</a:t>
            </a:r>
          </a:p>
          <a:p>
            <a:pPr marL="0" indent="0">
              <a:buNone/>
            </a:pPr>
            <a:r>
              <a:rPr lang="en-US" dirty="0"/>
              <a:t>					</a:t>
            </a:r>
          </a:p>
          <a:p>
            <a:pPr marL="0" indent="0">
              <a:buNone/>
            </a:pPr>
            <a:r>
              <a:rPr lang="en-US" dirty="0"/>
              <a:t>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9820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2 (Adding the elements of an array)</a:t>
            </a:r>
          </a:p>
        </p:txBody>
      </p:sp>
      <p:sp>
        <p:nvSpPr>
          <p:cNvPr id="3" name="Content Placeholder 2"/>
          <p:cNvSpPr>
            <a:spLocks noGrp="1"/>
          </p:cNvSpPr>
          <p:nvPr>
            <p:ph idx="1"/>
          </p:nvPr>
        </p:nvSpPr>
        <p:spPr>
          <a:xfrm>
            <a:off x="1981200" y="2097157"/>
            <a:ext cx="8229600" cy="4303642"/>
          </a:xfrm>
        </p:spPr>
        <p:txBody>
          <a:bodyPr>
            <a:normAutofit lnSpcReduction="10000"/>
          </a:bodyPr>
          <a:lstStyle/>
          <a:p>
            <a:pPr marL="0" indent="0">
              <a:buNone/>
            </a:pPr>
            <a:r>
              <a:rPr lang="en-US" dirty="0"/>
              <a:t>Algorithm sum (A, n)                    #</a:t>
            </a:r>
            <a:r>
              <a:rPr lang="en-US" dirty="0" err="1"/>
              <a:t>ofOperations</a:t>
            </a:r>
            <a:endParaRPr lang="en-US" dirty="0"/>
          </a:p>
          <a:p>
            <a:pPr marL="0" indent="0">
              <a:buNone/>
            </a:pPr>
            <a:r>
              <a:rPr lang="en-US" dirty="0"/>
              <a:t>	s = 0						      1</a:t>
            </a:r>
          </a:p>
          <a:p>
            <a:pPr marL="0" indent="0">
              <a:buNone/>
            </a:pPr>
            <a:r>
              <a:rPr lang="en-US" dirty="0"/>
              <a:t>	for(</a:t>
            </a:r>
            <a:r>
              <a:rPr lang="en-US" dirty="0" err="1"/>
              <a:t>i</a:t>
            </a:r>
            <a:r>
              <a:rPr lang="en-US" dirty="0"/>
              <a:t>=0;i&lt;</a:t>
            </a:r>
            <a:r>
              <a:rPr lang="en-US" dirty="0" err="1"/>
              <a:t>n;i</a:t>
            </a:r>
            <a:r>
              <a:rPr lang="en-US" dirty="0"/>
              <a:t>++)	(</a:t>
            </a:r>
            <a:r>
              <a:rPr lang="en-US" u="sng" dirty="0"/>
              <a:t>1</a:t>
            </a:r>
            <a:r>
              <a:rPr lang="en-US" dirty="0"/>
              <a:t>+</a:t>
            </a:r>
            <a:r>
              <a:rPr lang="en-US" u="sng" dirty="0"/>
              <a:t>n+1</a:t>
            </a:r>
            <a:r>
              <a:rPr lang="en-US" dirty="0"/>
              <a:t>+</a:t>
            </a:r>
            <a:r>
              <a:rPr lang="en-US" u="sng" dirty="0"/>
              <a:t>n</a:t>
            </a:r>
            <a:r>
              <a:rPr lang="en-US" dirty="0"/>
              <a:t>) = 2n+2 = n+1			s = s + A[</a:t>
            </a:r>
            <a:r>
              <a:rPr lang="en-US" dirty="0" err="1"/>
              <a:t>i</a:t>
            </a:r>
            <a:r>
              <a:rPr lang="en-US" dirty="0"/>
              <a:t>]	                                    n </a:t>
            </a:r>
          </a:p>
          <a:p>
            <a:pPr marL="0" indent="0">
              <a:buNone/>
            </a:pPr>
            <a:r>
              <a:rPr lang="en-US" dirty="0"/>
              <a:t>	return s					      1</a:t>
            </a:r>
          </a:p>
          <a:p>
            <a:pPr marL="0" indent="0">
              <a:buNone/>
            </a:pPr>
            <a:r>
              <a:rPr lang="en-US" dirty="0"/>
              <a:t>					Total, T(n) = 2n+3</a:t>
            </a:r>
          </a:p>
          <a:p>
            <a:pPr marL="0" indent="0">
              <a:buNone/>
            </a:pPr>
            <a:r>
              <a:rPr lang="en-US" dirty="0"/>
              <a:t>						O(n)</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67704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2 (Adding the elements of an array)</a:t>
            </a:r>
          </a:p>
        </p:txBody>
      </p:sp>
      <p:sp>
        <p:nvSpPr>
          <p:cNvPr id="3" name="Content Placeholder 2"/>
          <p:cNvSpPr>
            <a:spLocks noGrp="1"/>
          </p:cNvSpPr>
          <p:nvPr>
            <p:ph idx="1"/>
          </p:nvPr>
        </p:nvSpPr>
        <p:spPr>
          <a:xfrm>
            <a:off x="1981200" y="1600201"/>
            <a:ext cx="8229600" cy="4800599"/>
          </a:xfrm>
        </p:spPr>
        <p:txBody>
          <a:bodyPr/>
          <a:lstStyle/>
          <a:p>
            <a:pPr marL="0" indent="0">
              <a:buNone/>
            </a:pPr>
            <a:r>
              <a:rPr lang="en-US" dirty="0"/>
              <a:t>Algorithm sum (A, n)              </a:t>
            </a:r>
          </a:p>
          <a:p>
            <a:pPr marL="0" indent="0">
              <a:buNone/>
            </a:pPr>
            <a:r>
              <a:rPr lang="en-US" dirty="0"/>
              <a:t>	s = 0				</a:t>
            </a:r>
          </a:p>
          <a:p>
            <a:pPr marL="0" indent="0">
              <a:buNone/>
            </a:pPr>
            <a:r>
              <a:rPr lang="en-US" dirty="0"/>
              <a:t>	for(</a:t>
            </a:r>
            <a:r>
              <a:rPr lang="en-US" dirty="0" err="1"/>
              <a:t>i</a:t>
            </a:r>
            <a:r>
              <a:rPr lang="en-US" dirty="0"/>
              <a:t>=0;i&lt;</a:t>
            </a:r>
            <a:r>
              <a:rPr lang="en-US" dirty="0" err="1"/>
              <a:t>n;i</a:t>
            </a:r>
            <a:r>
              <a:rPr lang="en-US" dirty="0"/>
              <a:t>++)	</a:t>
            </a:r>
          </a:p>
          <a:p>
            <a:pPr marL="0" indent="0">
              <a:buNone/>
            </a:pPr>
            <a:r>
              <a:rPr lang="en-US" dirty="0"/>
              <a:t>		s = s + A[</a:t>
            </a:r>
            <a:r>
              <a:rPr lang="en-US" dirty="0" err="1"/>
              <a:t>i</a:t>
            </a:r>
            <a:r>
              <a:rPr lang="en-US" dirty="0"/>
              <a:t>]	    </a:t>
            </a:r>
          </a:p>
          <a:p>
            <a:pPr marL="0" indent="0">
              <a:buNone/>
            </a:pPr>
            <a:r>
              <a:rPr lang="en-US" dirty="0"/>
              <a:t>	return s		</a:t>
            </a:r>
          </a:p>
          <a:p>
            <a:pPr marL="0" indent="0">
              <a:buNone/>
            </a:pPr>
            <a:r>
              <a:rPr lang="en-US" b="1" dirty="0"/>
              <a:t>Space Complexity</a:t>
            </a:r>
          </a:p>
          <a:p>
            <a:pPr marL="0" indent="0">
              <a:buNone/>
            </a:pPr>
            <a:r>
              <a:rPr lang="en-US" dirty="0"/>
              <a:t>	</a:t>
            </a:r>
          </a:p>
          <a:p>
            <a:pPr marL="0" indent="0">
              <a:buNone/>
            </a:pPr>
            <a:r>
              <a:rPr lang="en-US" dirty="0"/>
              <a:t>Variables- A(n), n(1),s(1),</a:t>
            </a:r>
            <a:r>
              <a:rPr lang="en-US" dirty="0" err="1"/>
              <a:t>i</a:t>
            </a:r>
            <a:r>
              <a:rPr lang="en-US" dirty="0"/>
              <a:t>(1).</a:t>
            </a:r>
          </a:p>
          <a:p>
            <a:pPr marL="0" indent="0">
              <a:buNone/>
            </a:pPr>
            <a:r>
              <a:rPr lang="en-US" dirty="0"/>
              <a:t> Total, S(n) =  n+3=&gt;O(n) </a:t>
            </a:r>
          </a:p>
        </p:txBody>
      </p:sp>
    </p:spTree>
    <p:extLst>
      <p:ext uri="{BB962C8B-B14F-4D97-AF65-F5344CB8AC3E}">
        <p14:creationId xmlns:p14="http://schemas.microsoft.com/office/powerpoint/2010/main" val="2154043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3 (Sum of Two Matrices)</a:t>
            </a:r>
          </a:p>
        </p:txBody>
      </p:sp>
      <p:sp>
        <p:nvSpPr>
          <p:cNvPr id="3" name="Content Placeholder 2"/>
          <p:cNvSpPr>
            <a:spLocks noGrp="1"/>
          </p:cNvSpPr>
          <p:nvPr>
            <p:ph idx="1"/>
          </p:nvPr>
        </p:nvSpPr>
        <p:spPr>
          <a:xfrm>
            <a:off x="2152650" y="2484783"/>
            <a:ext cx="7886700" cy="3692180"/>
          </a:xfrm>
        </p:spPr>
        <p:txBody>
          <a:bodyPr/>
          <a:lstStyle/>
          <a:p>
            <a:pPr marL="0" indent="0">
              <a:buNone/>
            </a:pPr>
            <a:r>
              <a:rPr lang="en-US" dirty="0"/>
              <a:t>Algorithm Sum(</a:t>
            </a:r>
            <a:r>
              <a:rPr lang="en-US" dirty="0" err="1"/>
              <a:t>A,B,n</a:t>
            </a:r>
            <a:r>
              <a:rPr lang="en-US" dirty="0"/>
              <a:t>)                    </a:t>
            </a:r>
          </a:p>
          <a:p>
            <a:pPr marL="0" indent="0">
              <a:buNone/>
            </a:pPr>
            <a:r>
              <a:rPr lang="en-US" dirty="0"/>
              <a:t>   for(</a:t>
            </a:r>
            <a:r>
              <a:rPr lang="en-US" dirty="0" err="1"/>
              <a:t>i</a:t>
            </a:r>
            <a:r>
              <a:rPr lang="en-US" dirty="0"/>
              <a:t>=0,i&lt;</a:t>
            </a:r>
            <a:r>
              <a:rPr lang="en-US" dirty="0" err="1"/>
              <a:t>n;i</a:t>
            </a:r>
            <a:r>
              <a:rPr lang="en-US" dirty="0"/>
              <a:t>++)				</a:t>
            </a:r>
          </a:p>
          <a:p>
            <a:pPr marL="0" indent="0">
              <a:buNone/>
            </a:pPr>
            <a:r>
              <a:rPr lang="en-US" dirty="0"/>
              <a:t>      for(j=0;j&lt;</a:t>
            </a:r>
            <a:r>
              <a:rPr lang="en-US" dirty="0" err="1"/>
              <a:t>n;j</a:t>
            </a:r>
            <a:r>
              <a:rPr lang="en-US" dirty="0"/>
              <a:t>++)			</a:t>
            </a:r>
          </a:p>
          <a:p>
            <a:pPr marL="0" indent="0">
              <a:buNone/>
            </a:pPr>
            <a:r>
              <a:rPr lang="en-US" dirty="0"/>
              <a:t>         C[</a:t>
            </a:r>
            <a:r>
              <a:rPr lang="en-US" dirty="0" err="1"/>
              <a:t>i,j</a:t>
            </a:r>
            <a:r>
              <a:rPr lang="en-US" dirty="0"/>
              <a:t>] = A[</a:t>
            </a:r>
            <a:r>
              <a:rPr lang="en-US" dirty="0" err="1"/>
              <a:t>i,j</a:t>
            </a:r>
            <a:r>
              <a:rPr lang="en-US" dirty="0"/>
              <a:t>] + B[</a:t>
            </a:r>
            <a:r>
              <a:rPr lang="en-US" dirty="0" err="1"/>
              <a:t>i,j</a:t>
            </a:r>
            <a:r>
              <a:rPr lang="en-US" dirty="0"/>
              <a:t>] 		</a:t>
            </a:r>
          </a:p>
          <a:p>
            <a:pPr marL="0" indent="0">
              <a:buNone/>
            </a:pPr>
            <a:r>
              <a:rPr lang="en-US" dirty="0"/>
              <a:t>		</a:t>
            </a:r>
          </a:p>
        </p:txBody>
      </p:sp>
    </p:spTree>
    <p:extLst>
      <p:ext uri="{BB962C8B-B14F-4D97-AF65-F5344CB8AC3E}">
        <p14:creationId xmlns:p14="http://schemas.microsoft.com/office/powerpoint/2010/main" val="4171861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3 (Sum of Two Matrices)</a:t>
            </a:r>
          </a:p>
        </p:txBody>
      </p:sp>
      <p:sp>
        <p:nvSpPr>
          <p:cNvPr id="3" name="Content Placeholder 2"/>
          <p:cNvSpPr>
            <a:spLocks noGrp="1"/>
          </p:cNvSpPr>
          <p:nvPr>
            <p:ph idx="1"/>
          </p:nvPr>
        </p:nvSpPr>
        <p:spPr/>
        <p:txBody>
          <a:bodyPr/>
          <a:lstStyle/>
          <a:p>
            <a:pPr marL="0" indent="0">
              <a:buNone/>
            </a:pPr>
            <a:r>
              <a:rPr lang="en-US" dirty="0"/>
              <a:t>Algorithm Sum(</a:t>
            </a:r>
            <a:r>
              <a:rPr lang="en-US" dirty="0" err="1"/>
              <a:t>A,B,n</a:t>
            </a:r>
            <a:r>
              <a:rPr lang="en-US" dirty="0"/>
              <a:t>)                     #of Operations</a:t>
            </a:r>
          </a:p>
          <a:p>
            <a:pPr marL="0" indent="0">
              <a:buNone/>
            </a:pPr>
            <a:r>
              <a:rPr lang="en-US" dirty="0"/>
              <a:t>   for(</a:t>
            </a:r>
            <a:r>
              <a:rPr lang="en-US" dirty="0" err="1"/>
              <a:t>i</a:t>
            </a:r>
            <a:r>
              <a:rPr lang="en-US" dirty="0"/>
              <a:t>=0,i&lt;</a:t>
            </a:r>
            <a:r>
              <a:rPr lang="en-US" dirty="0" err="1"/>
              <a:t>n;i</a:t>
            </a:r>
            <a:r>
              <a:rPr lang="en-US" dirty="0"/>
              <a:t>++)					n+1</a:t>
            </a:r>
          </a:p>
          <a:p>
            <a:pPr marL="0" indent="0">
              <a:buNone/>
            </a:pPr>
            <a:r>
              <a:rPr lang="en-US" dirty="0"/>
              <a:t>      for(j=0;j&lt;</a:t>
            </a:r>
            <a:r>
              <a:rPr lang="en-US" dirty="0" err="1"/>
              <a:t>n;j</a:t>
            </a:r>
            <a:r>
              <a:rPr lang="en-US" dirty="0"/>
              <a:t>++)				n*(n+1)</a:t>
            </a:r>
          </a:p>
          <a:p>
            <a:pPr marL="0" indent="0">
              <a:buNone/>
            </a:pPr>
            <a:r>
              <a:rPr lang="en-US" dirty="0"/>
              <a:t>         C[</a:t>
            </a:r>
            <a:r>
              <a:rPr lang="en-US" dirty="0" err="1"/>
              <a:t>i,j</a:t>
            </a:r>
            <a:r>
              <a:rPr lang="en-US" dirty="0"/>
              <a:t>] = A[</a:t>
            </a:r>
            <a:r>
              <a:rPr lang="en-US" dirty="0" err="1"/>
              <a:t>i,j</a:t>
            </a:r>
            <a:r>
              <a:rPr lang="en-US" dirty="0"/>
              <a:t>] + B[</a:t>
            </a:r>
            <a:r>
              <a:rPr lang="en-US" dirty="0" err="1"/>
              <a:t>i,j</a:t>
            </a:r>
            <a:r>
              <a:rPr lang="en-US" dirty="0"/>
              <a:t>] 		   	n*n</a:t>
            </a:r>
          </a:p>
          <a:p>
            <a:pPr marL="0" indent="0">
              <a:buNone/>
            </a:pPr>
            <a:r>
              <a:rPr lang="en-US" dirty="0"/>
              <a:t>		Total, T(n) = 2n</a:t>
            </a:r>
            <a:r>
              <a:rPr lang="en-US" baseline="30000" dirty="0"/>
              <a:t>2</a:t>
            </a:r>
            <a:r>
              <a:rPr lang="en-US" dirty="0"/>
              <a:t> + 2n + 1 =&gt; O(n</a:t>
            </a:r>
            <a:r>
              <a:rPr lang="en-US" baseline="30000" dirty="0"/>
              <a:t>2</a:t>
            </a:r>
            <a:r>
              <a:rPr lang="en-US" dirty="0"/>
              <a:t>)</a:t>
            </a:r>
          </a:p>
        </p:txBody>
      </p:sp>
    </p:spTree>
    <p:extLst>
      <p:ext uri="{BB962C8B-B14F-4D97-AF65-F5344CB8AC3E}">
        <p14:creationId xmlns:p14="http://schemas.microsoft.com/office/powerpoint/2010/main" val="1002477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4 (Multiplication of Two Matrices)</a:t>
            </a:r>
          </a:p>
        </p:txBody>
      </p:sp>
      <p:sp>
        <p:nvSpPr>
          <p:cNvPr id="3" name="Content Placeholder 2"/>
          <p:cNvSpPr>
            <a:spLocks noGrp="1"/>
          </p:cNvSpPr>
          <p:nvPr>
            <p:ph idx="1"/>
          </p:nvPr>
        </p:nvSpPr>
        <p:spPr>
          <a:xfrm>
            <a:off x="1981200" y="2117035"/>
            <a:ext cx="8229600" cy="4359965"/>
          </a:xfrm>
        </p:spPr>
        <p:txBody>
          <a:bodyPr/>
          <a:lstStyle/>
          <a:p>
            <a:pPr marL="0" indent="0">
              <a:buNone/>
            </a:pPr>
            <a:r>
              <a:rPr lang="en-US" dirty="0"/>
              <a:t>Algorithm multiply(</a:t>
            </a:r>
            <a:r>
              <a:rPr lang="en-US" dirty="0" err="1"/>
              <a:t>A,B,n</a:t>
            </a:r>
            <a:r>
              <a:rPr lang="en-US" dirty="0"/>
              <a:t>)    </a:t>
            </a:r>
          </a:p>
          <a:p>
            <a:pPr marL="0" indent="0">
              <a:buNone/>
            </a:pPr>
            <a:r>
              <a:rPr lang="en-US" dirty="0"/>
              <a:t>    for(</a:t>
            </a:r>
            <a:r>
              <a:rPr lang="en-US" dirty="0" err="1"/>
              <a:t>i</a:t>
            </a:r>
            <a:r>
              <a:rPr lang="en-US" dirty="0"/>
              <a:t>=0,i&lt;</a:t>
            </a:r>
            <a:r>
              <a:rPr lang="en-US" dirty="0" err="1"/>
              <a:t>n;i</a:t>
            </a:r>
            <a:r>
              <a:rPr lang="en-US" dirty="0"/>
              <a:t>++)                   </a:t>
            </a:r>
          </a:p>
          <a:p>
            <a:pPr marL="0" indent="0">
              <a:buNone/>
            </a:pPr>
            <a:r>
              <a:rPr lang="en-US" dirty="0"/>
              <a:t>       for(j=0;j&lt;</a:t>
            </a:r>
            <a:r>
              <a:rPr lang="en-US" dirty="0" err="1"/>
              <a:t>n;j</a:t>
            </a:r>
            <a:r>
              <a:rPr lang="en-US" dirty="0"/>
              <a:t>++)                </a:t>
            </a:r>
          </a:p>
          <a:p>
            <a:pPr marL="0" indent="0">
              <a:buNone/>
            </a:pPr>
            <a:r>
              <a:rPr lang="en-US" dirty="0"/>
              <a:t>           C[</a:t>
            </a:r>
            <a:r>
              <a:rPr lang="en-US" dirty="0" err="1"/>
              <a:t>i,j</a:t>
            </a:r>
            <a:r>
              <a:rPr lang="en-US" dirty="0"/>
              <a:t>] = 0                        </a:t>
            </a:r>
          </a:p>
          <a:p>
            <a:pPr marL="0" indent="0">
              <a:buNone/>
            </a:pPr>
            <a:r>
              <a:rPr lang="en-US" dirty="0"/>
              <a:t>                 for(k-0;k&lt;</a:t>
            </a:r>
            <a:r>
              <a:rPr lang="en-US" dirty="0" err="1"/>
              <a:t>n;k</a:t>
            </a:r>
            <a:r>
              <a:rPr lang="en-US" dirty="0"/>
              <a:t>++)    </a:t>
            </a:r>
          </a:p>
          <a:p>
            <a:pPr marL="0" indent="0">
              <a:buNone/>
            </a:pPr>
            <a:r>
              <a:rPr lang="en-US" dirty="0"/>
              <a:t>                    C[</a:t>
            </a:r>
            <a:r>
              <a:rPr lang="en-US" dirty="0" err="1"/>
              <a:t>i,j</a:t>
            </a:r>
            <a:r>
              <a:rPr lang="en-US" dirty="0"/>
              <a:t>] = C[</a:t>
            </a:r>
            <a:r>
              <a:rPr lang="en-US" dirty="0" err="1"/>
              <a:t>i,j</a:t>
            </a:r>
            <a:r>
              <a:rPr lang="en-US" dirty="0"/>
              <a:t>] + A[</a:t>
            </a:r>
            <a:r>
              <a:rPr lang="en-US" dirty="0" err="1"/>
              <a:t>i,k</a:t>
            </a:r>
            <a:r>
              <a:rPr lang="en-US" dirty="0"/>
              <a:t>]*B[</a:t>
            </a:r>
            <a:r>
              <a:rPr lang="en-US" dirty="0" err="1"/>
              <a:t>k,j</a:t>
            </a:r>
            <a:r>
              <a:rPr lang="en-US" dirty="0"/>
              <a:t>]     </a:t>
            </a:r>
          </a:p>
          <a:p>
            <a:pPr marL="0" indent="0">
              <a:buNone/>
            </a:pPr>
            <a:r>
              <a:rPr lang="en-US" dirty="0"/>
              <a:t>                 </a:t>
            </a:r>
          </a:p>
        </p:txBody>
      </p:sp>
    </p:spTree>
    <p:extLst>
      <p:ext uri="{BB962C8B-B14F-4D97-AF65-F5344CB8AC3E}">
        <p14:creationId xmlns:p14="http://schemas.microsoft.com/office/powerpoint/2010/main" val="1350965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4 (Multiplication of Two Matrices)</a:t>
            </a:r>
          </a:p>
        </p:txBody>
      </p:sp>
      <p:sp>
        <p:nvSpPr>
          <p:cNvPr id="3" name="Content Placeholder 2"/>
          <p:cNvSpPr>
            <a:spLocks noGrp="1"/>
          </p:cNvSpPr>
          <p:nvPr>
            <p:ph idx="1"/>
          </p:nvPr>
        </p:nvSpPr>
        <p:spPr>
          <a:xfrm>
            <a:off x="1981200" y="1600200"/>
            <a:ext cx="8229600" cy="4876800"/>
          </a:xfrm>
        </p:spPr>
        <p:txBody>
          <a:bodyPr/>
          <a:lstStyle/>
          <a:p>
            <a:pPr marL="0" indent="0">
              <a:buNone/>
            </a:pPr>
            <a:r>
              <a:rPr lang="en-US" dirty="0"/>
              <a:t>Algorithm multiply(</a:t>
            </a:r>
            <a:r>
              <a:rPr lang="en-US" dirty="0" err="1"/>
              <a:t>A,B,n</a:t>
            </a:r>
            <a:r>
              <a:rPr lang="en-US" dirty="0"/>
              <a:t>)    #</a:t>
            </a:r>
            <a:r>
              <a:rPr lang="en-US" dirty="0" err="1"/>
              <a:t>ofOperations</a:t>
            </a:r>
            <a:endParaRPr lang="en-US" dirty="0"/>
          </a:p>
          <a:p>
            <a:pPr marL="0" indent="0">
              <a:buNone/>
            </a:pPr>
            <a:r>
              <a:rPr lang="en-US" dirty="0"/>
              <a:t>    for(</a:t>
            </a:r>
            <a:r>
              <a:rPr lang="en-US" dirty="0" err="1"/>
              <a:t>i</a:t>
            </a:r>
            <a:r>
              <a:rPr lang="en-US" dirty="0"/>
              <a:t>=0,i&lt;</a:t>
            </a:r>
            <a:r>
              <a:rPr lang="en-US" dirty="0" err="1"/>
              <a:t>n;i</a:t>
            </a:r>
            <a:r>
              <a:rPr lang="en-US" dirty="0"/>
              <a:t>++)                       n+1</a:t>
            </a:r>
          </a:p>
          <a:p>
            <a:pPr marL="0" indent="0">
              <a:buNone/>
            </a:pPr>
            <a:r>
              <a:rPr lang="en-US" dirty="0"/>
              <a:t>       for(j=0;j&lt;</a:t>
            </a:r>
            <a:r>
              <a:rPr lang="en-US" dirty="0" err="1"/>
              <a:t>n;j</a:t>
            </a:r>
            <a:r>
              <a:rPr lang="en-US" dirty="0"/>
              <a:t>++)                  n*(n+1)</a:t>
            </a:r>
          </a:p>
          <a:p>
            <a:pPr marL="0" indent="0">
              <a:buNone/>
            </a:pPr>
            <a:r>
              <a:rPr lang="en-US" dirty="0"/>
              <a:t>           C[</a:t>
            </a:r>
            <a:r>
              <a:rPr lang="en-US" dirty="0" err="1"/>
              <a:t>i,j</a:t>
            </a:r>
            <a:r>
              <a:rPr lang="en-US" dirty="0"/>
              <a:t>] = 0                           n*n</a:t>
            </a:r>
          </a:p>
          <a:p>
            <a:pPr marL="0" indent="0">
              <a:buNone/>
            </a:pPr>
            <a:r>
              <a:rPr lang="en-US" dirty="0"/>
              <a:t>                 for(k-0;k&lt;</a:t>
            </a:r>
            <a:r>
              <a:rPr lang="en-US" dirty="0" err="1"/>
              <a:t>n;k</a:t>
            </a:r>
            <a:r>
              <a:rPr lang="en-US" dirty="0"/>
              <a:t>++)        n*n*(n+1)</a:t>
            </a:r>
          </a:p>
          <a:p>
            <a:pPr marL="0" indent="0">
              <a:buNone/>
            </a:pPr>
            <a:r>
              <a:rPr lang="en-US" dirty="0"/>
              <a:t>                    C[</a:t>
            </a:r>
            <a:r>
              <a:rPr lang="en-US" dirty="0" err="1"/>
              <a:t>i,j</a:t>
            </a:r>
            <a:r>
              <a:rPr lang="en-US" dirty="0"/>
              <a:t>] = C[</a:t>
            </a:r>
            <a:r>
              <a:rPr lang="en-US" dirty="0" err="1"/>
              <a:t>i,j</a:t>
            </a:r>
            <a:r>
              <a:rPr lang="en-US" dirty="0"/>
              <a:t>] + A[</a:t>
            </a:r>
            <a:r>
              <a:rPr lang="en-US" dirty="0" err="1"/>
              <a:t>i,k</a:t>
            </a:r>
            <a:r>
              <a:rPr lang="en-US" dirty="0"/>
              <a:t>]*B[</a:t>
            </a:r>
            <a:r>
              <a:rPr lang="en-US" dirty="0" err="1"/>
              <a:t>k,j</a:t>
            </a:r>
            <a:r>
              <a:rPr lang="en-US" dirty="0"/>
              <a:t>]     n*n*n</a:t>
            </a:r>
          </a:p>
          <a:p>
            <a:pPr marL="0" indent="0">
              <a:buNone/>
            </a:pPr>
            <a:r>
              <a:rPr lang="en-US" dirty="0"/>
              <a:t>                </a:t>
            </a:r>
          </a:p>
          <a:p>
            <a:pPr marL="0" indent="0">
              <a:buNone/>
            </a:pPr>
            <a:r>
              <a:rPr lang="en-US" dirty="0"/>
              <a:t> Total, T(n) = 2n</a:t>
            </a:r>
            <a:r>
              <a:rPr lang="en-US" baseline="30000" dirty="0"/>
              <a:t>3</a:t>
            </a:r>
            <a:r>
              <a:rPr lang="en-US" dirty="0"/>
              <a:t>+3n</a:t>
            </a:r>
            <a:r>
              <a:rPr lang="en-US" baseline="30000" dirty="0"/>
              <a:t>2</a:t>
            </a:r>
            <a:r>
              <a:rPr lang="en-US" dirty="0"/>
              <a:t>+2n+1 =&gt; O(n</a:t>
            </a:r>
            <a:r>
              <a:rPr lang="en-US" baseline="30000" dirty="0"/>
              <a:t>3</a:t>
            </a:r>
            <a:r>
              <a:rPr lang="en-US" dirty="0"/>
              <a:t>)</a:t>
            </a:r>
          </a:p>
        </p:txBody>
      </p:sp>
    </p:spTree>
    <p:extLst>
      <p:ext uri="{BB962C8B-B14F-4D97-AF65-F5344CB8AC3E}">
        <p14:creationId xmlns:p14="http://schemas.microsoft.com/office/powerpoint/2010/main" val="1445649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4 (Multiplication of Two Matrices)</a:t>
            </a:r>
          </a:p>
        </p:txBody>
      </p:sp>
      <p:sp>
        <p:nvSpPr>
          <p:cNvPr id="3" name="Content Placeholder 2"/>
          <p:cNvSpPr>
            <a:spLocks noGrp="1"/>
          </p:cNvSpPr>
          <p:nvPr>
            <p:ph idx="1"/>
          </p:nvPr>
        </p:nvSpPr>
        <p:spPr>
          <a:xfrm>
            <a:off x="1981200" y="1600200"/>
            <a:ext cx="8229600" cy="4876800"/>
          </a:xfrm>
        </p:spPr>
        <p:txBody>
          <a:bodyPr/>
          <a:lstStyle/>
          <a:p>
            <a:pPr marL="0" indent="0">
              <a:buNone/>
            </a:pPr>
            <a:r>
              <a:rPr lang="en-US" dirty="0"/>
              <a:t>Algorithm multiply(</a:t>
            </a:r>
            <a:r>
              <a:rPr lang="en-US" dirty="0" err="1"/>
              <a:t>A,B,n</a:t>
            </a:r>
            <a:r>
              <a:rPr lang="en-US" dirty="0"/>
              <a:t>)    </a:t>
            </a:r>
          </a:p>
          <a:p>
            <a:pPr marL="0" indent="0">
              <a:buNone/>
            </a:pPr>
            <a:r>
              <a:rPr lang="en-US" dirty="0"/>
              <a:t>    for(</a:t>
            </a:r>
            <a:r>
              <a:rPr lang="en-US" dirty="0" err="1"/>
              <a:t>i</a:t>
            </a:r>
            <a:r>
              <a:rPr lang="en-US" dirty="0"/>
              <a:t>=0,i&lt;</a:t>
            </a:r>
            <a:r>
              <a:rPr lang="en-US" dirty="0" err="1"/>
              <a:t>n;i</a:t>
            </a:r>
            <a:r>
              <a:rPr lang="en-US" dirty="0"/>
              <a:t>++)                   </a:t>
            </a:r>
          </a:p>
          <a:p>
            <a:pPr marL="0" indent="0">
              <a:buNone/>
            </a:pPr>
            <a:r>
              <a:rPr lang="en-US" dirty="0"/>
              <a:t>       for(j=0;j&lt;</a:t>
            </a:r>
            <a:r>
              <a:rPr lang="en-US" dirty="0" err="1"/>
              <a:t>n;j</a:t>
            </a:r>
            <a:r>
              <a:rPr lang="en-US" dirty="0"/>
              <a:t>++)                </a:t>
            </a:r>
          </a:p>
          <a:p>
            <a:pPr marL="0" indent="0">
              <a:buNone/>
            </a:pPr>
            <a:r>
              <a:rPr lang="en-US" dirty="0"/>
              <a:t>           C[</a:t>
            </a:r>
            <a:r>
              <a:rPr lang="en-US" dirty="0" err="1"/>
              <a:t>i,j</a:t>
            </a:r>
            <a:r>
              <a:rPr lang="en-US" dirty="0"/>
              <a:t>] = 0                        </a:t>
            </a:r>
          </a:p>
          <a:p>
            <a:pPr marL="0" indent="0">
              <a:buNone/>
            </a:pPr>
            <a:r>
              <a:rPr lang="en-US" dirty="0"/>
              <a:t>                 for(k-0;k&lt;</a:t>
            </a:r>
            <a:r>
              <a:rPr lang="en-US" dirty="0" err="1"/>
              <a:t>n;k</a:t>
            </a:r>
            <a:r>
              <a:rPr lang="en-US" dirty="0"/>
              <a:t>++)    </a:t>
            </a:r>
          </a:p>
          <a:p>
            <a:pPr marL="0" indent="0">
              <a:buNone/>
            </a:pPr>
            <a:r>
              <a:rPr lang="en-US" dirty="0"/>
              <a:t>                    C[</a:t>
            </a:r>
            <a:r>
              <a:rPr lang="en-US" dirty="0" err="1"/>
              <a:t>i,j</a:t>
            </a:r>
            <a:r>
              <a:rPr lang="en-US" dirty="0"/>
              <a:t>] = C[</a:t>
            </a:r>
            <a:r>
              <a:rPr lang="en-US" dirty="0" err="1"/>
              <a:t>i,j</a:t>
            </a:r>
            <a:r>
              <a:rPr lang="en-US" dirty="0"/>
              <a:t>] + A[</a:t>
            </a:r>
            <a:r>
              <a:rPr lang="en-US" dirty="0" err="1"/>
              <a:t>i,k</a:t>
            </a:r>
            <a:r>
              <a:rPr lang="en-US" dirty="0"/>
              <a:t>]*B[</a:t>
            </a:r>
            <a:r>
              <a:rPr lang="en-US" dirty="0" err="1"/>
              <a:t>k,j</a:t>
            </a:r>
            <a:r>
              <a:rPr lang="en-US" dirty="0"/>
              <a:t>]    </a:t>
            </a:r>
          </a:p>
          <a:p>
            <a:pPr marL="0" indent="0">
              <a:buNone/>
            </a:pPr>
            <a:r>
              <a:rPr lang="en-US" dirty="0"/>
              <a:t>Space Complexity – </a:t>
            </a:r>
          </a:p>
          <a:p>
            <a:pPr marL="0" indent="0">
              <a:buNone/>
            </a:pPr>
            <a:r>
              <a:rPr lang="en-US" dirty="0"/>
              <a:t>A(n*n), B(n*n), C(n*n), n(1),</a:t>
            </a:r>
            <a:r>
              <a:rPr lang="en-US" dirty="0" err="1"/>
              <a:t>i</a:t>
            </a:r>
            <a:r>
              <a:rPr lang="en-US" dirty="0"/>
              <a:t>(1), j(1), k(1). </a:t>
            </a:r>
          </a:p>
          <a:p>
            <a:pPr marL="0" indent="0">
              <a:buNone/>
            </a:pPr>
            <a:r>
              <a:rPr lang="en-US" dirty="0"/>
              <a:t>Total, S(n) = 3n</a:t>
            </a:r>
            <a:r>
              <a:rPr lang="en-US" baseline="30000" dirty="0"/>
              <a:t>2</a:t>
            </a:r>
            <a:r>
              <a:rPr lang="en-US" dirty="0"/>
              <a:t>+3 = &gt; O(n</a:t>
            </a:r>
            <a:r>
              <a:rPr lang="en-US" baseline="30000" dirty="0"/>
              <a:t>2</a:t>
            </a:r>
            <a:r>
              <a:rPr lang="en-US" dirty="0"/>
              <a:t>) </a:t>
            </a:r>
          </a:p>
          <a:p>
            <a:pPr marL="0" indent="0">
              <a:buNone/>
            </a:pPr>
            <a:endParaRPr lang="en-US" dirty="0"/>
          </a:p>
        </p:txBody>
      </p:sp>
    </p:spTree>
    <p:extLst>
      <p:ext uri="{BB962C8B-B14F-4D97-AF65-F5344CB8AC3E}">
        <p14:creationId xmlns:p14="http://schemas.microsoft.com/office/powerpoint/2010/main" val="1863004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5 (while loop)</a:t>
            </a:r>
          </a:p>
        </p:txBody>
      </p:sp>
      <p:sp>
        <p:nvSpPr>
          <p:cNvPr id="3" name="Content Placeholder 2"/>
          <p:cNvSpPr>
            <a:spLocks noGrp="1"/>
          </p:cNvSpPr>
          <p:nvPr>
            <p:ph idx="1"/>
          </p:nvPr>
        </p:nvSpPr>
        <p:spPr/>
        <p:txBody>
          <a:bodyPr/>
          <a:lstStyle/>
          <a:p>
            <a:pPr marL="0" indent="0">
              <a:buNone/>
            </a:pPr>
            <a:r>
              <a:rPr lang="en-US" dirty="0"/>
              <a:t>				        # of Operations</a:t>
            </a:r>
          </a:p>
          <a:p>
            <a:pPr marL="0" indent="0">
              <a:buNone/>
            </a:pPr>
            <a:r>
              <a:rPr lang="en-US" dirty="0" err="1"/>
              <a:t>i</a:t>
            </a:r>
            <a:r>
              <a:rPr lang="en-US" dirty="0"/>
              <a:t>=0;						1</a:t>
            </a:r>
          </a:p>
          <a:p>
            <a:pPr marL="0" indent="0">
              <a:buNone/>
            </a:pPr>
            <a:r>
              <a:rPr lang="en-US" dirty="0"/>
              <a:t>while(I &lt; n)				n+1</a:t>
            </a:r>
          </a:p>
          <a:p>
            <a:pPr marL="0" indent="0">
              <a:buNone/>
            </a:pPr>
            <a:r>
              <a:rPr lang="en-US" dirty="0"/>
              <a:t>          </a:t>
            </a:r>
            <a:r>
              <a:rPr lang="en-US" dirty="0" err="1"/>
              <a:t>stmt</a:t>
            </a:r>
            <a:r>
              <a:rPr lang="en-US" dirty="0"/>
              <a:t>;					n</a:t>
            </a:r>
          </a:p>
          <a:p>
            <a:pPr marL="0" indent="0">
              <a:buNone/>
            </a:pPr>
            <a:r>
              <a:rPr lang="en-US" dirty="0"/>
              <a:t>	</a:t>
            </a:r>
            <a:r>
              <a:rPr lang="en-US" dirty="0" err="1"/>
              <a:t>i</a:t>
            </a:r>
            <a:r>
              <a:rPr lang="en-US" dirty="0"/>
              <a:t>++;					n</a:t>
            </a:r>
          </a:p>
          <a:p>
            <a:pPr marL="0" indent="0">
              <a:buNone/>
            </a:pPr>
            <a:r>
              <a:rPr lang="en-US" dirty="0"/>
              <a:t>				Total		3n+2 =&gt; O(n)</a:t>
            </a:r>
          </a:p>
          <a:p>
            <a:pPr marL="0" indent="0">
              <a:buNone/>
            </a:pPr>
            <a:endParaRPr lang="en-US" dirty="0"/>
          </a:p>
        </p:txBody>
      </p:sp>
    </p:spTree>
    <p:extLst>
      <p:ext uri="{BB962C8B-B14F-4D97-AF65-F5344CB8AC3E}">
        <p14:creationId xmlns:p14="http://schemas.microsoft.com/office/powerpoint/2010/main" val="195686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5 (while loop)</a:t>
            </a:r>
          </a:p>
        </p:txBody>
      </p:sp>
      <p:sp>
        <p:nvSpPr>
          <p:cNvPr id="3" name="Content Placeholder 2"/>
          <p:cNvSpPr>
            <a:spLocks noGrp="1"/>
          </p:cNvSpPr>
          <p:nvPr>
            <p:ph idx="1"/>
          </p:nvPr>
        </p:nvSpPr>
        <p:spPr/>
        <p:txBody>
          <a:bodyPr/>
          <a:lstStyle/>
          <a:p>
            <a:pPr marL="0" indent="0">
              <a:buNone/>
            </a:pPr>
            <a:r>
              <a:rPr lang="en-US" dirty="0"/>
              <a:t>				        # of Operations</a:t>
            </a:r>
          </a:p>
          <a:p>
            <a:pPr marL="0" indent="0">
              <a:buNone/>
            </a:pPr>
            <a:r>
              <a:rPr lang="en-US" dirty="0" err="1"/>
              <a:t>i</a:t>
            </a:r>
            <a:r>
              <a:rPr lang="en-US" dirty="0"/>
              <a:t>=0;						1</a:t>
            </a:r>
          </a:p>
          <a:p>
            <a:pPr marL="0" indent="0">
              <a:buNone/>
            </a:pPr>
            <a:r>
              <a:rPr lang="en-US" dirty="0"/>
              <a:t>while(I &lt; n)				n+1</a:t>
            </a:r>
          </a:p>
          <a:p>
            <a:pPr marL="0" indent="0">
              <a:buNone/>
            </a:pPr>
            <a:r>
              <a:rPr lang="en-US" dirty="0"/>
              <a:t>          </a:t>
            </a:r>
            <a:r>
              <a:rPr lang="en-US" dirty="0" err="1"/>
              <a:t>stmt</a:t>
            </a:r>
            <a:r>
              <a:rPr lang="en-US" dirty="0"/>
              <a:t>;					n</a:t>
            </a:r>
          </a:p>
          <a:p>
            <a:pPr marL="0" indent="0">
              <a:buNone/>
            </a:pPr>
            <a:r>
              <a:rPr lang="en-US" dirty="0"/>
              <a:t>	</a:t>
            </a:r>
            <a:r>
              <a:rPr lang="en-US" dirty="0" err="1"/>
              <a:t>i</a:t>
            </a:r>
            <a:r>
              <a:rPr lang="en-US" dirty="0"/>
              <a:t>++;					n</a:t>
            </a:r>
          </a:p>
          <a:p>
            <a:pPr marL="0" indent="0">
              <a:buNone/>
            </a:pPr>
            <a:r>
              <a:rPr lang="en-US" dirty="0"/>
              <a:t>				Total		3n+2 =&gt; O(n)</a:t>
            </a:r>
          </a:p>
          <a:p>
            <a:pPr marL="0" indent="0">
              <a:buNone/>
            </a:pPr>
            <a:endParaRPr lang="en-US" dirty="0"/>
          </a:p>
        </p:txBody>
      </p:sp>
    </p:spTree>
    <p:extLst>
      <p:ext uri="{BB962C8B-B14F-4D97-AF65-F5344CB8AC3E}">
        <p14:creationId xmlns:p14="http://schemas.microsoft.com/office/powerpoint/2010/main" val="287590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Analysis of Algorithm</a:t>
            </a:r>
            <a:endParaRPr lang="en-IN" dirty="0"/>
          </a:p>
        </p:txBody>
      </p:sp>
      <p:sp>
        <p:nvSpPr>
          <p:cNvPr id="3" name="Content Placeholder 2"/>
          <p:cNvSpPr>
            <a:spLocks noGrp="1"/>
          </p:cNvSpPr>
          <p:nvPr>
            <p:ph idx="1"/>
          </p:nvPr>
        </p:nvSpPr>
        <p:spPr>
          <a:xfrm>
            <a:off x="2152650" y="2400299"/>
            <a:ext cx="7886700" cy="3028518"/>
          </a:xfrm>
        </p:spPr>
        <p:txBody>
          <a:bodyPr>
            <a:normAutofit/>
          </a:bodyPr>
          <a:lstStyle/>
          <a:p>
            <a:r>
              <a:rPr lang="en-US" sz="3200" dirty="0"/>
              <a:t>Measuring efficiency of algorithm</a:t>
            </a:r>
          </a:p>
          <a:p>
            <a:pPr lvl="1"/>
            <a:r>
              <a:rPr lang="en-US" sz="2800" dirty="0"/>
              <a:t>Time (How long the algorithm takes (running time)</a:t>
            </a:r>
          </a:p>
          <a:p>
            <a:pPr lvl="1"/>
            <a:r>
              <a:rPr lang="en-US" sz="2800" dirty="0"/>
              <a:t>Space : Memory requirement</a:t>
            </a:r>
            <a:endParaRPr lang="en-IN" sz="2800" dirty="0"/>
          </a:p>
        </p:txBody>
      </p:sp>
    </p:spTree>
    <p:extLst>
      <p:ext uri="{BB962C8B-B14F-4D97-AF65-F5344CB8AC3E}">
        <p14:creationId xmlns:p14="http://schemas.microsoft.com/office/powerpoint/2010/main" val="57292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5 (while loop)</a:t>
            </a:r>
          </a:p>
        </p:txBody>
      </p:sp>
      <p:sp>
        <p:nvSpPr>
          <p:cNvPr id="3" name="Content Placeholder 2"/>
          <p:cNvSpPr>
            <a:spLocks noGrp="1"/>
          </p:cNvSpPr>
          <p:nvPr>
            <p:ph idx="1"/>
          </p:nvPr>
        </p:nvSpPr>
        <p:spPr/>
        <p:txBody>
          <a:bodyPr/>
          <a:lstStyle/>
          <a:p>
            <a:pPr marL="0" indent="0">
              <a:buNone/>
            </a:pPr>
            <a:r>
              <a:rPr lang="en-US" dirty="0"/>
              <a:t>				        # of Operations</a:t>
            </a:r>
          </a:p>
          <a:p>
            <a:pPr marL="0" indent="0">
              <a:buNone/>
            </a:pPr>
            <a:r>
              <a:rPr lang="en-US" dirty="0" err="1"/>
              <a:t>i</a:t>
            </a:r>
            <a:r>
              <a:rPr lang="en-US" dirty="0"/>
              <a:t>=0;						</a:t>
            </a:r>
          </a:p>
          <a:p>
            <a:pPr marL="0" indent="0">
              <a:buNone/>
            </a:pPr>
            <a:r>
              <a:rPr lang="en-US" dirty="0"/>
              <a:t>while(I &lt; n)				</a:t>
            </a:r>
          </a:p>
          <a:p>
            <a:pPr marL="0" indent="0">
              <a:buNone/>
            </a:pPr>
            <a:r>
              <a:rPr lang="en-US" dirty="0"/>
              <a:t>          </a:t>
            </a:r>
            <a:r>
              <a:rPr lang="en-US" dirty="0" err="1"/>
              <a:t>stmt</a:t>
            </a:r>
            <a:r>
              <a:rPr lang="en-US" dirty="0"/>
              <a:t>;					</a:t>
            </a:r>
          </a:p>
          <a:p>
            <a:pPr marL="0" indent="0">
              <a:buNone/>
            </a:pPr>
            <a:r>
              <a:rPr lang="en-US" dirty="0"/>
              <a:t>	</a:t>
            </a:r>
            <a:r>
              <a:rPr lang="en-US" dirty="0" err="1"/>
              <a:t>i</a:t>
            </a:r>
            <a:r>
              <a:rPr lang="en-US" dirty="0"/>
              <a:t>++;					</a:t>
            </a:r>
          </a:p>
          <a:p>
            <a:pPr marL="0" indent="0">
              <a:buNone/>
            </a:pPr>
            <a:endParaRPr lang="en-US" dirty="0"/>
          </a:p>
        </p:txBody>
      </p:sp>
    </p:spTree>
    <p:extLst>
      <p:ext uri="{BB962C8B-B14F-4D97-AF65-F5344CB8AC3E}">
        <p14:creationId xmlns:p14="http://schemas.microsoft.com/office/powerpoint/2010/main" val="3796633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5 (while loop)</a:t>
            </a:r>
          </a:p>
        </p:txBody>
      </p:sp>
      <p:sp>
        <p:nvSpPr>
          <p:cNvPr id="3" name="Content Placeholder 2"/>
          <p:cNvSpPr>
            <a:spLocks noGrp="1"/>
          </p:cNvSpPr>
          <p:nvPr>
            <p:ph idx="1"/>
          </p:nvPr>
        </p:nvSpPr>
        <p:spPr/>
        <p:txBody>
          <a:bodyPr/>
          <a:lstStyle/>
          <a:p>
            <a:pPr marL="0" indent="0">
              <a:buNone/>
            </a:pPr>
            <a:r>
              <a:rPr lang="en-US" dirty="0"/>
              <a:t>				        # of Operations</a:t>
            </a:r>
          </a:p>
          <a:p>
            <a:pPr marL="0" indent="0">
              <a:buNone/>
            </a:pPr>
            <a:r>
              <a:rPr lang="en-US" dirty="0" err="1"/>
              <a:t>i</a:t>
            </a:r>
            <a:r>
              <a:rPr lang="en-US" dirty="0"/>
              <a:t>=0;						1</a:t>
            </a:r>
          </a:p>
          <a:p>
            <a:pPr marL="0" indent="0">
              <a:buNone/>
            </a:pPr>
            <a:r>
              <a:rPr lang="en-US" dirty="0"/>
              <a:t>while(I &lt; n)				</a:t>
            </a:r>
          </a:p>
          <a:p>
            <a:pPr marL="0" indent="0">
              <a:buNone/>
            </a:pPr>
            <a:r>
              <a:rPr lang="en-US" dirty="0"/>
              <a:t>          </a:t>
            </a:r>
            <a:r>
              <a:rPr lang="en-US" dirty="0" err="1"/>
              <a:t>stmt</a:t>
            </a:r>
            <a:r>
              <a:rPr lang="en-US" dirty="0"/>
              <a:t>;					</a:t>
            </a:r>
          </a:p>
          <a:p>
            <a:pPr marL="0" indent="0">
              <a:buNone/>
            </a:pPr>
            <a:r>
              <a:rPr lang="en-US" dirty="0"/>
              <a:t>	</a:t>
            </a:r>
            <a:r>
              <a:rPr lang="en-US" dirty="0" err="1"/>
              <a:t>i</a:t>
            </a:r>
            <a:r>
              <a:rPr lang="en-US" dirty="0"/>
              <a:t>++;					</a:t>
            </a:r>
          </a:p>
          <a:p>
            <a:pPr marL="0" indent="0">
              <a:buNone/>
            </a:pPr>
            <a:endParaRPr lang="en-US" dirty="0"/>
          </a:p>
        </p:txBody>
      </p:sp>
    </p:spTree>
    <p:extLst>
      <p:ext uri="{BB962C8B-B14F-4D97-AF65-F5344CB8AC3E}">
        <p14:creationId xmlns:p14="http://schemas.microsoft.com/office/powerpoint/2010/main" val="4225138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5 (while loop)</a:t>
            </a:r>
          </a:p>
        </p:txBody>
      </p:sp>
      <p:sp>
        <p:nvSpPr>
          <p:cNvPr id="3" name="Content Placeholder 2"/>
          <p:cNvSpPr>
            <a:spLocks noGrp="1"/>
          </p:cNvSpPr>
          <p:nvPr>
            <p:ph idx="1"/>
          </p:nvPr>
        </p:nvSpPr>
        <p:spPr/>
        <p:txBody>
          <a:bodyPr/>
          <a:lstStyle/>
          <a:p>
            <a:pPr marL="0" indent="0">
              <a:buNone/>
            </a:pPr>
            <a:r>
              <a:rPr lang="en-US" dirty="0"/>
              <a:t>				        # of Operations</a:t>
            </a:r>
          </a:p>
          <a:p>
            <a:pPr marL="0" indent="0">
              <a:buNone/>
            </a:pPr>
            <a:r>
              <a:rPr lang="en-US" dirty="0" err="1"/>
              <a:t>i</a:t>
            </a:r>
            <a:r>
              <a:rPr lang="en-US" dirty="0"/>
              <a:t>=0;						1</a:t>
            </a:r>
          </a:p>
          <a:p>
            <a:pPr marL="0" indent="0">
              <a:buNone/>
            </a:pPr>
            <a:r>
              <a:rPr lang="en-US" dirty="0"/>
              <a:t>while(I &lt; n)				n+1</a:t>
            </a:r>
          </a:p>
          <a:p>
            <a:pPr marL="0" indent="0">
              <a:buNone/>
            </a:pPr>
            <a:r>
              <a:rPr lang="en-US" dirty="0"/>
              <a:t>          </a:t>
            </a:r>
            <a:r>
              <a:rPr lang="en-US" dirty="0" err="1"/>
              <a:t>stmt</a:t>
            </a:r>
            <a:r>
              <a:rPr lang="en-US" dirty="0"/>
              <a:t>;					</a:t>
            </a:r>
          </a:p>
          <a:p>
            <a:pPr marL="0" indent="0">
              <a:buNone/>
            </a:pPr>
            <a:r>
              <a:rPr lang="en-US" dirty="0"/>
              <a:t>	</a:t>
            </a:r>
            <a:r>
              <a:rPr lang="en-US" dirty="0" err="1"/>
              <a:t>i</a:t>
            </a:r>
            <a:r>
              <a:rPr lang="en-US" dirty="0"/>
              <a:t>++;					 </a:t>
            </a:r>
          </a:p>
          <a:p>
            <a:pPr marL="0" indent="0">
              <a:buNone/>
            </a:pPr>
            <a:endParaRPr lang="en-US" dirty="0"/>
          </a:p>
        </p:txBody>
      </p:sp>
    </p:spTree>
    <p:extLst>
      <p:ext uri="{BB962C8B-B14F-4D97-AF65-F5344CB8AC3E}">
        <p14:creationId xmlns:p14="http://schemas.microsoft.com/office/powerpoint/2010/main" val="1147568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5 (while loop)</a:t>
            </a:r>
          </a:p>
        </p:txBody>
      </p:sp>
      <p:sp>
        <p:nvSpPr>
          <p:cNvPr id="3" name="Content Placeholder 2"/>
          <p:cNvSpPr>
            <a:spLocks noGrp="1"/>
          </p:cNvSpPr>
          <p:nvPr>
            <p:ph idx="1"/>
          </p:nvPr>
        </p:nvSpPr>
        <p:spPr/>
        <p:txBody>
          <a:bodyPr/>
          <a:lstStyle/>
          <a:p>
            <a:pPr marL="0" indent="0">
              <a:buNone/>
            </a:pPr>
            <a:r>
              <a:rPr lang="en-US" dirty="0"/>
              <a:t>				        # of Operations</a:t>
            </a:r>
          </a:p>
          <a:p>
            <a:pPr marL="0" indent="0">
              <a:buNone/>
            </a:pPr>
            <a:r>
              <a:rPr lang="en-US" dirty="0" err="1"/>
              <a:t>i</a:t>
            </a:r>
            <a:r>
              <a:rPr lang="en-US" dirty="0"/>
              <a:t>=0;						1</a:t>
            </a:r>
          </a:p>
          <a:p>
            <a:pPr marL="0" indent="0">
              <a:buNone/>
            </a:pPr>
            <a:r>
              <a:rPr lang="en-US" dirty="0"/>
              <a:t>while(I &lt; n)				n+1</a:t>
            </a:r>
          </a:p>
          <a:p>
            <a:pPr marL="0" indent="0">
              <a:buNone/>
            </a:pPr>
            <a:r>
              <a:rPr lang="en-US" dirty="0"/>
              <a:t>          </a:t>
            </a:r>
            <a:r>
              <a:rPr lang="en-US" dirty="0" err="1"/>
              <a:t>stmt</a:t>
            </a:r>
            <a:r>
              <a:rPr lang="en-US" dirty="0"/>
              <a:t>;					n</a:t>
            </a:r>
          </a:p>
          <a:p>
            <a:pPr marL="0" indent="0">
              <a:buNone/>
            </a:pPr>
            <a:r>
              <a:rPr lang="en-US" dirty="0"/>
              <a:t>	</a:t>
            </a:r>
            <a:r>
              <a:rPr lang="en-US" dirty="0" err="1"/>
              <a:t>i</a:t>
            </a:r>
            <a:r>
              <a:rPr lang="en-US" dirty="0"/>
              <a:t>++;					n</a:t>
            </a:r>
          </a:p>
          <a:p>
            <a:pPr marL="0" indent="0">
              <a:buNone/>
            </a:pPr>
            <a:r>
              <a:rPr lang="en-US" dirty="0"/>
              <a:t>				Total		3n+2</a:t>
            </a:r>
          </a:p>
        </p:txBody>
      </p:sp>
    </p:spTree>
    <p:extLst>
      <p:ext uri="{BB962C8B-B14F-4D97-AF65-F5344CB8AC3E}">
        <p14:creationId xmlns:p14="http://schemas.microsoft.com/office/powerpoint/2010/main" val="4203414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5 (while loop)</a:t>
            </a:r>
          </a:p>
        </p:txBody>
      </p:sp>
      <p:sp>
        <p:nvSpPr>
          <p:cNvPr id="3" name="Content Placeholder 2"/>
          <p:cNvSpPr>
            <a:spLocks noGrp="1"/>
          </p:cNvSpPr>
          <p:nvPr>
            <p:ph idx="1"/>
          </p:nvPr>
        </p:nvSpPr>
        <p:spPr/>
        <p:txBody>
          <a:bodyPr/>
          <a:lstStyle/>
          <a:p>
            <a:pPr marL="0" indent="0">
              <a:buNone/>
            </a:pPr>
            <a:r>
              <a:rPr lang="en-US" dirty="0"/>
              <a:t>				        # of Operations</a:t>
            </a:r>
          </a:p>
          <a:p>
            <a:pPr marL="0" indent="0">
              <a:buNone/>
            </a:pPr>
            <a:r>
              <a:rPr lang="en-US" dirty="0" err="1"/>
              <a:t>i</a:t>
            </a:r>
            <a:r>
              <a:rPr lang="en-US" dirty="0"/>
              <a:t>=0;						1</a:t>
            </a:r>
          </a:p>
          <a:p>
            <a:pPr marL="0" indent="0">
              <a:buNone/>
            </a:pPr>
            <a:r>
              <a:rPr lang="en-US" dirty="0"/>
              <a:t>while(I &lt; n)				n+1</a:t>
            </a:r>
          </a:p>
          <a:p>
            <a:pPr marL="0" indent="0">
              <a:buNone/>
            </a:pPr>
            <a:r>
              <a:rPr lang="en-US" dirty="0"/>
              <a:t>          </a:t>
            </a:r>
            <a:r>
              <a:rPr lang="en-US" dirty="0" err="1"/>
              <a:t>stmt</a:t>
            </a:r>
            <a:r>
              <a:rPr lang="en-US" dirty="0"/>
              <a:t>;					n</a:t>
            </a:r>
          </a:p>
          <a:p>
            <a:pPr marL="0" indent="0">
              <a:buNone/>
            </a:pPr>
            <a:r>
              <a:rPr lang="en-US" dirty="0"/>
              <a:t>	</a:t>
            </a:r>
            <a:r>
              <a:rPr lang="en-US" dirty="0" err="1"/>
              <a:t>i</a:t>
            </a:r>
            <a:r>
              <a:rPr lang="en-US" dirty="0"/>
              <a:t>++;					n</a:t>
            </a:r>
          </a:p>
          <a:p>
            <a:pPr marL="0" indent="0">
              <a:buNone/>
            </a:pPr>
            <a:r>
              <a:rPr lang="en-US" dirty="0"/>
              <a:t>				Total		3n+2 =&gt;O(n)</a:t>
            </a:r>
          </a:p>
        </p:txBody>
      </p:sp>
    </p:spTree>
    <p:extLst>
      <p:ext uri="{BB962C8B-B14F-4D97-AF65-F5344CB8AC3E}">
        <p14:creationId xmlns:p14="http://schemas.microsoft.com/office/powerpoint/2010/main" val="3325035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6 (if-else)</a:t>
            </a:r>
          </a:p>
        </p:txBody>
      </p:sp>
      <p:sp>
        <p:nvSpPr>
          <p:cNvPr id="3" name="Content Placeholder 2"/>
          <p:cNvSpPr>
            <a:spLocks noGrp="1"/>
          </p:cNvSpPr>
          <p:nvPr>
            <p:ph idx="1"/>
          </p:nvPr>
        </p:nvSpPr>
        <p:spPr>
          <a:xfrm>
            <a:off x="1981200" y="1600200"/>
            <a:ext cx="8229600" cy="4876800"/>
          </a:xfrm>
        </p:spPr>
        <p:txBody>
          <a:bodyPr>
            <a:normAutofit lnSpcReduction="10000"/>
          </a:bodyPr>
          <a:lstStyle/>
          <a:p>
            <a:pPr marL="0" indent="0">
              <a:buNone/>
            </a:pPr>
            <a:r>
              <a:rPr lang="en-US" sz="2000" b="1" dirty="0"/>
              <a:t>Algorithm</a:t>
            </a:r>
            <a:r>
              <a:rPr lang="en-US" sz="2000" dirty="0"/>
              <a:t> test (n)                                                       #</a:t>
            </a:r>
            <a:r>
              <a:rPr lang="en-US" sz="2000" dirty="0" err="1"/>
              <a:t>ofOperations</a:t>
            </a:r>
            <a:endParaRPr lang="en-US" sz="2000" dirty="0"/>
          </a:p>
          <a:p>
            <a:pPr marL="0" indent="0">
              <a:buNone/>
            </a:pPr>
            <a:r>
              <a:rPr lang="en-US" sz="2000" dirty="0"/>
              <a:t>{</a:t>
            </a:r>
          </a:p>
          <a:p>
            <a:pPr marL="0" indent="0">
              <a:buNone/>
            </a:pPr>
            <a:r>
              <a:rPr lang="en-US" sz="2000" dirty="0"/>
              <a:t>   if(n&lt;5)</a:t>
            </a:r>
          </a:p>
          <a:p>
            <a:pPr marL="0" indent="0">
              <a:buNone/>
            </a:pPr>
            <a:r>
              <a:rPr lang="en-US" sz="2000" dirty="0"/>
              <a:t>   { </a:t>
            </a:r>
          </a:p>
          <a:p>
            <a:pPr marL="0" indent="0">
              <a:buNone/>
            </a:pPr>
            <a:r>
              <a:rPr lang="en-US" sz="2000" dirty="0"/>
              <a:t>      </a:t>
            </a:r>
            <a:r>
              <a:rPr lang="en-US" sz="2000" dirty="0" err="1"/>
              <a:t>printf</a:t>
            </a:r>
            <a:r>
              <a:rPr lang="en-US" sz="2000" dirty="0"/>
              <a:t>(“%</a:t>
            </a:r>
            <a:r>
              <a:rPr lang="en-US" sz="2000" dirty="0" err="1"/>
              <a:t>d”,n</a:t>
            </a:r>
            <a:r>
              <a:rPr lang="en-US" sz="2000" dirty="0"/>
              <a:t>);				1</a:t>
            </a:r>
          </a:p>
          <a:p>
            <a:pPr marL="0" indent="0">
              <a:buNone/>
            </a:pPr>
            <a:r>
              <a:rPr lang="en-US" sz="2000" dirty="0"/>
              <a:t>    }</a:t>
            </a:r>
          </a:p>
          <a:p>
            <a:pPr marL="0" indent="0">
              <a:buNone/>
            </a:pPr>
            <a:r>
              <a:rPr lang="en-US" sz="2000" dirty="0"/>
              <a:t>     else{</a:t>
            </a:r>
          </a:p>
          <a:p>
            <a:pPr marL="0" indent="0">
              <a:buNone/>
            </a:pPr>
            <a:r>
              <a:rPr lang="en-US" sz="2000" dirty="0"/>
              <a:t>       for(</a:t>
            </a:r>
            <a:r>
              <a:rPr lang="en-US" sz="2000" dirty="0" err="1"/>
              <a:t>i</a:t>
            </a:r>
            <a:r>
              <a:rPr lang="en-US" sz="2000" dirty="0"/>
              <a:t>=0;i&lt;</a:t>
            </a:r>
            <a:r>
              <a:rPr lang="en-US" sz="2000" dirty="0" err="1"/>
              <a:t>n;i</a:t>
            </a:r>
            <a:r>
              <a:rPr lang="en-US" sz="2000" dirty="0"/>
              <a:t>++)</a:t>
            </a:r>
          </a:p>
          <a:p>
            <a:pPr marL="0" indent="0">
              <a:buNone/>
            </a:pPr>
            <a:r>
              <a:rPr lang="en-US" sz="2000" dirty="0"/>
              <a:t>       { </a:t>
            </a:r>
          </a:p>
          <a:p>
            <a:pPr marL="0" indent="0">
              <a:buNone/>
            </a:pPr>
            <a:r>
              <a:rPr lang="en-US" sz="2000" dirty="0"/>
              <a:t>           </a:t>
            </a:r>
            <a:r>
              <a:rPr lang="en-US" sz="2000" dirty="0" err="1"/>
              <a:t>pri</a:t>
            </a:r>
            <a:r>
              <a:rPr lang="en-US" sz="2000" dirty="0"/>
              <a:t>	</a:t>
            </a:r>
            <a:r>
              <a:rPr lang="en-US" sz="2000" dirty="0" err="1"/>
              <a:t>ntf</a:t>
            </a:r>
            <a:r>
              <a:rPr lang="en-US" sz="2000" dirty="0"/>
              <a:t>(“%d”,</a:t>
            </a:r>
            <a:r>
              <a:rPr lang="en-US" sz="2000" dirty="0" err="1"/>
              <a:t>i</a:t>
            </a:r>
            <a:r>
              <a:rPr lang="en-US" sz="2000" dirty="0"/>
              <a:t>);				n</a:t>
            </a:r>
          </a:p>
          <a:p>
            <a:pPr marL="0" indent="0">
              <a:buNone/>
            </a:pPr>
            <a:r>
              <a:rPr lang="en-US" sz="2000" dirty="0"/>
              <a:t>        }</a:t>
            </a:r>
          </a:p>
          <a:p>
            <a:pPr marL="0" indent="0">
              <a:buNone/>
            </a:pPr>
            <a:r>
              <a:rPr lang="en-US" sz="2000" dirty="0"/>
              <a:t>       }</a:t>
            </a:r>
          </a:p>
          <a:p>
            <a:pPr marL="0" indent="0">
              <a:buNone/>
            </a:pPr>
            <a:r>
              <a:rPr lang="en-US" sz="2000" dirty="0"/>
              <a:t>}                                                                     max(1,n) = n =&gt;O(n)</a:t>
            </a:r>
          </a:p>
        </p:txBody>
      </p:sp>
    </p:spTree>
    <p:extLst>
      <p:ext uri="{BB962C8B-B14F-4D97-AF65-F5344CB8AC3E}">
        <p14:creationId xmlns:p14="http://schemas.microsoft.com/office/powerpoint/2010/main" val="424426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be remembered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a:p>
              <a:p>
                <a:endParaRPr lang="en-US" dirty="0"/>
              </a:p>
              <a:p>
                <a:pPr marL="0" indent="0">
                  <a:buNone/>
                </a:pPr>
                <a:r>
                  <a:rPr lang="en-US" dirty="0"/>
                  <a:t>      1&lt;</a:t>
                </a:r>
                <a:r>
                  <a:rPr lang="en-US" dirty="0" err="1"/>
                  <a:t>logn</a:t>
                </a:r>
                <a:r>
                  <a:rPr lang="en-US" dirty="0"/>
                  <a:t>&lt;</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oMath>
                </a14:m>
                <a:r>
                  <a:rPr lang="en-US" dirty="0"/>
                  <a:t>&lt;n&lt;</a:t>
                </a:r>
                <a:r>
                  <a:rPr lang="en-US" dirty="0" err="1"/>
                  <a:t>nlogn</a:t>
                </a:r>
                <a:r>
                  <a:rPr lang="en-US" dirty="0"/>
                  <a:t>&lt;n</a:t>
                </a:r>
                <a:r>
                  <a:rPr lang="en-US" baseline="30000" dirty="0"/>
                  <a:t>2</a:t>
                </a:r>
                <a:r>
                  <a:rPr lang="en-US" dirty="0"/>
                  <a:t>&lt;n</a:t>
                </a:r>
                <a:r>
                  <a:rPr lang="en-US" baseline="30000" dirty="0"/>
                  <a:t>3</a:t>
                </a:r>
                <a:r>
                  <a:rPr lang="en-US" dirty="0"/>
                  <a:t>&lt;….&lt;2</a:t>
                </a:r>
                <a:r>
                  <a:rPr lang="en-US" baseline="30000" dirty="0"/>
                  <a:t>n</a:t>
                </a:r>
                <a:r>
                  <a:rPr lang="en-US" dirty="0"/>
                  <a:t>&lt;3</a:t>
                </a:r>
                <a:r>
                  <a:rPr lang="en-US" baseline="30000" dirty="0"/>
                  <a:t>n</a:t>
                </a:r>
                <a:r>
                  <a:rPr lang="en-US" dirty="0"/>
                  <a:t>…&lt;</a:t>
                </a:r>
                <a:r>
                  <a:rPr lang="en-US" dirty="0" err="1"/>
                  <a:t>n</a:t>
                </a:r>
                <a:r>
                  <a:rPr lang="en-US" baseline="30000" dirty="0" err="1"/>
                  <a:t>n</a:t>
                </a:r>
                <a:endParaRPr lang="en-US"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8" name="Rectangle 7"/>
          <p:cNvSpPr/>
          <p:nvPr/>
        </p:nvSpPr>
        <p:spPr>
          <a:xfrm>
            <a:off x="2362200" y="2514600"/>
            <a:ext cx="75438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4685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Time Analysis</a:t>
            </a:r>
          </a:p>
        </p:txBody>
      </p:sp>
      <p:graphicFrame>
        <p:nvGraphicFramePr>
          <p:cNvPr id="24579" name="Object 4"/>
          <p:cNvGraphicFramePr>
            <a:graphicFrameLocks noGrp="1" noChangeAspect="1"/>
          </p:cNvGraphicFramePr>
          <p:nvPr>
            <p:ph idx="1"/>
          </p:nvPr>
        </p:nvGraphicFramePr>
        <p:xfrm>
          <a:off x="3048000" y="2971800"/>
          <a:ext cx="6248400" cy="452438"/>
        </p:xfrm>
        <a:graphic>
          <a:graphicData uri="http://schemas.openxmlformats.org/presentationml/2006/ole">
            <mc:AlternateContent xmlns:mc="http://schemas.openxmlformats.org/markup-compatibility/2006">
              <mc:Choice xmlns:v="urn:schemas-microsoft-com:vml" Requires="v">
                <p:oleObj name="Equation" r:id="rId3" imgW="2806700" imgH="203200" progId="Equation.DSMT4">
                  <p:embed/>
                </p:oleObj>
              </mc:Choice>
              <mc:Fallback>
                <p:oleObj name="Equation" r:id="rId3" imgW="2806700" imgH="203200" progId="Equation.DSMT4">
                  <p:embed/>
                  <p:pic>
                    <p:nvPicPr>
                      <p:cNvPr id="24579"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971800"/>
                        <a:ext cx="6248400" cy="4524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0" name="Text Box 5"/>
          <p:cNvSpPr txBox="1">
            <a:spLocks noChangeArrowheads="1"/>
          </p:cNvSpPr>
          <p:nvPr/>
        </p:nvSpPr>
        <p:spPr bwMode="auto">
          <a:xfrm>
            <a:off x="1981200" y="2058989"/>
            <a:ext cx="8078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spcBef>
                <a:spcPct val="0"/>
              </a:spcBef>
              <a:buFontTx/>
              <a:buChar char="•"/>
            </a:pPr>
            <a:r>
              <a:rPr lang="en-US" altLang="en-US">
                <a:solidFill>
                  <a:schemeClr val="bg1"/>
                </a:solidFill>
                <a:latin typeface="Times New Roman" panose="02020603050405020304" pitchFamily="18" charset="0"/>
              </a:rPr>
              <a:t> Provides upper and lower bounds of running time.</a:t>
            </a:r>
          </a:p>
        </p:txBody>
      </p:sp>
      <p:sp>
        <p:nvSpPr>
          <p:cNvPr id="24581" name="Text Box 6"/>
          <p:cNvSpPr txBox="1">
            <a:spLocks noChangeArrowheads="1"/>
          </p:cNvSpPr>
          <p:nvPr/>
        </p:nvSpPr>
        <p:spPr bwMode="auto">
          <a:xfrm>
            <a:off x="2514601" y="3960813"/>
            <a:ext cx="429736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2800">
                <a:solidFill>
                  <a:schemeClr val="bg1"/>
                </a:solidFill>
                <a:latin typeface="Arial" panose="020B0604020202020204" pitchFamily="34" charset="0"/>
              </a:rPr>
              <a:t> </a:t>
            </a:r>
            <a:r>
              <a:rPr lang="en-US" altLang="en-US" sz="2800">
                <a:solidFill>
                  <a:schemeClr val="bg1"/>
                </a:solidFill>
                <a:latin typeface="Times New Roman" panose="02020603050405020304" pitchFamily="18" charset="0"/>
              </a:rPr>
              <a:t>Different types of analysis:</a:t>
            </a:r>
          </a:p>
          <a:p>
            <a:pPr lvl="1" eaLnBrk="1" hangingPunct="1">
              <a:spcBef>
                <a:spcPct val="0"/>
              </a:spcBef>
              <a:buFontTx/>
              <a:buNone/>
            </a:pPr>
            <a:r>
              <a:rPr lang="en-US" altLang="en-US" sz="2400">
                <a:solidFill>
                  <a:schemeClr val="bg1"/>
                </a:solidFill>
                <a:latin typeface="Times New Roman" panose="02020603050405020304" pitchFamily="18" charset="0"/>
              </a:rPr>
              <a:t>- Worst case</a:t>
            </a:r>
          </a:p>
          <a:p>
            <a:pPr lvl="1" eaLnBrk="1" hangingPunct="1">
              <a:spcBef>
                <a:spcPct val="0"/>
              </a:spcBef>
              <a:buFontTx/>
              <a:buNone/>
            </a:pPr>
            <a:r>
              <a:rPr lang="en-US" altLang="en-US" sz="2400">
                <a:solidFill>
                  <a:schemeClr val="bg1"/>
                </a:solidFill>
                <a:latin typeface="Times New Roman" panose="02020603050405020304" pitchFamily="18" charset="0"/>
              </a:rPr>
              <a:t>- Best case</a:t>
            </a:r>
          </a:p>
          <a:p>
            <a:pPr lvl="1" eaLnBrk="1" hangingPunct="1">
              <a:spcBef>
                <a:spcPct val="0"/>
              </a:spcBef>
              <a:buFontTx/>
              <a:buNone/>
            </a:pPr>
            <a:r>
              <a:rPr lang="en-US" altLang="en-US" sz="2400">
                <a:solidFill>
                  <a:schemeClr val="bg1"/>
                </a:solidFill>
                <a:latin typeface="Times New Roman" panose="02020603050405020304" pitchFamily="18" charset="0"/>
              </a:rPr>
              <a:t>- Average case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362200" y="381000"/>
            <a:ext cx="7772400" cy="1143000"/>
          </a:xfrm>
        </p:spPr>
        <p:txBody>
          <a:bodyPr/>
          <a:lstStyle/>
          <a:p>
            <a:pPr eaLnBrk="1" hangingPunct="1"/>
            <a:r>
              <a:rPr lang="en-US" altLang="en-US"/>
              <a:t>Worst Case</a:t>
            </a:r>
          </a:p>
        </p:txBody>
      </p:sp>
      <p:sp>
        <p:nvSpPr>
          <p:cNvPr id="26627" name="Rectangle 3"/>
          <p:cNvSpPr>
            <a:spLocks noGrp="1" noChangeArrowheads="1"/>
          </p:cNvSpPr>
          <p:nvPr>
            <p:ph idx="1"/>
          </p:nvPr>
        </p:nvSpPr>
        <p:spPr>
          <a:xfrm>
            <a:off x="2057400" y="838200"/>
            <a:ext cx="8229600" cy="5354638"/>
          </a:xfrm>
        </p:spPr>
        <p:txBody>
          <a:bodyPr/>
          <a:lstStyle/>
          <a:p>
            <a:pPr eaLnBrk="1" hangingPunct="1">
              <a:lnSpc>
                <a:spcPct val="110000"/>
              </a:lnSpc>
            </a:pPr>
            <a:endParaRPr lang="en-US" altLang="en-US" b="1"/>
          </a:p>
          <a:p>
            <a:pPr eaLnBrk="1" hangingPunct="1">
              <a:lnSpc>
                <a:spcPct val="110000"/>
              </a:lnSpc>
            </a:pPr>
            <a:endParaRPr lang="en-US" altLang="en-US" b="1"/>
          </a:p>
          <a:p>
            <a:pPr eaLnBrk="1" hangingPunct="1">
              <a:lnSpc>
                <a:spcPct val="110000"/>
              </a:lnSpc>
            </a:pPr>
            <a:r>
              <a:rPr lang="en-US" altLang="en-US"/>
              <a:t>Provides an </a:t>
            </a:r>
            <a:r>
              <a:rPr lang="en-US" altLang="en-US" u="sng"/>
              <a:t>upper bound</a:t>
            </a:r>
            <a:r>
              <a:rPr lang="en-US" altLang="en-US"/>
              <a:t> on running time.</a:t>
            </a:r>
          </a:p>
          <a:p>
            <a:pPr eaLnBrk="1" hangingPunct="1">
              <a:lnSpc>
                <a:spcPct val="110000"/>
              </a:lnSpc>
            </a:pPr>
            <a:r>
              <a:rPr lang="en-US" altLang="en-US"/>
              <a:t>An absolute </a:t>
            </a:r>
            <a:r>
              <a:rPr lang="en-US" altLang="en-US">
                <a:solidFill>
                  <a:srgbClr val="FFC000"/>
                </a:solidFill>
              </a:rPr>
              <a:t>guarantee</a:t>
            </a:r>
            <a:r>
              <a:rPr lang="en-US" altLang="en-US"/>
              <a:t> that the algorithm would not run longer, no matter what the inputs are.</a:t>
            </a:r>
          </a:p>
          <a:p>
            <a:pPr eaLnBrk="1" hangingPunct="1">
              <a:lnSpc>
                <a:spcPct val="110000"/>
              </a:lnSpc>
            </a:pPr>
            <a:endParaRPr lang="en-US" altLang="en-US"/>
          </a:p>
        </p:txBody>
      </p:sp>
      <p:graphicFrame>
        <p:nvGraphicFramePr>
          <p:cNvPr id="26628" name="Object 6"/>
          <p:cNvGraphicFramePr>
            <a:graphicFrameLocks noChangeAspect="1"/>
          </p:cNvGraphicFramePr>
          <p:nvPr/>
        </p:nvGraphicFramePr>
        <p:xfrm>
          <a:off x="2971800" y="4876800"/>
          <a:ext cx="6248400" cy="452438"/>
        </p:xfrm>
        <a:graphic>
          <a:graphicData uri="http://schemas.openxmlformats.org/presentationml/2006/ole">
            <mc:AlternateContent xmlns:mc="http://schemas.openxmlformats.org/markup-compatibility/2006">
              <mc:Choice xmlns:v="urn:schemas-microsoft-com:vml" Requires="v">
                <p:oleObj name="Equation" r:id="rId3" imgW="2806700" imgH="203200" progId="Equation.DSMT4">
                  <p:embed/>
                </p:oleObj>
              </mc:Choice>
              <mc:Fallback>
                <p:oleObj name="Equation" r:id="rId3" imgW="2806700" imgH="203200" progId="Equation.DSMT4">
                  <p:embed/>
                  <p:pic>
                    <p:nvPicPr>
                      <p:cNvPr id="2662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876800"/>
                        <a:ext cx="6248400" cy="4524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Down Arrow 5"/>
          <p:cNvSpPr/>
          <p:nvPr/>
        </p:nvSpPr>
        <p:spPr>
          <a:xfrm>
            <a:off x="8077200" y="3810000"/>
            <a:ext cx="5334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0" y="381000"/>
            <a:ext cx="7772400" cy="1143000"/>
          </a:xfrm>
        </p:spPr>
        <p:txBody>
          <a:bodyPr/>
          <a:lstStyle/>
          <a:p>
            <a:pPr eaLnBrk="1" hangingPunct="1"/>
            <a:r>
              <a:rPr lang="en-US" altLang="en-US"/>
              <a:t>Best Case</a:t>
            </a:r>
          </a:p>
        </p:txBody>
      </p:sp>
      <p:sp>
        <p:nvSpPr>
          <p:cNvPr id="28675" name="Rectangle 3"/>
          <p:cNvSpPr>
            <a:spLocks noGrp="1" noChangeArrowheads="1"/>
          </p:cNvSpPr>
          <p:nvPr>
            <p:ph idx="1"/>
          </p:nvPr>
        </p:nvSpPr>
        <p:spPr>
          <a:xfrm>
            <a:off x="2057400" y="838200"/>
            <a:ext cx="8229600" cy="5354638"/>
          </a:xfrm>
        </p:spPr>
        <p:txBody>
          <a:bodyPr/>
          <a:lstStyle/>
          <a:p>
            <a:pPr eaLnBrk="1" hangingPunct="1">
              <a:lnSpc>
                <a:spcPct val="110000"/>
              </a:lnSpc>
            </a:pPr>
            <a:endParaRPr lang="en-US" altLang="en-US" b="1"/>
          </a:p>
          <a:p>
            <a:pPr eaLnBrk="1" hangingPunct="1">
              <a:lnSpc>
                <a:spcPct val="110000"/>
              </a:lnSpc>
            </a:pPr>
            <a:endParaRPr lang="en-US" altLang="en-US" b="1"/>
          </a:p>
          <a:p>
            <a:pPr eaLnBrk="1" hangingPunct="1">
              <a:lnSpc>
                <a:spcPct val="110000"/>
              </a:lnSpc>
            </a:pPr>
            <a:r>
              <a:rPr lang="en-US" altLang="en-US"/>
              <a:t>Provides a </a:t>
            </a:r>
            <a:r>
              <a:rPr lang="en-US" altLang="en-US" u="sng"/>
              <a:t>lower bound</a:t>
            </a:r>
            <a:r>
              <a:rPr lang="en-US" altLang="en-US"/>
              <a:t> on running time.</a:t>
            </a:r>
          </a:p>
          <a:p>
            <a:pPr eaLnBrk="1" hangingPunct="1">
              <a:lnSpc>
                <a:spcPct val="110000"/>
              </a:lnSpc>
            </a:pPr>
            <a:r>
              <a:rPr lang="en-US" altLang="en-US"/>
              <a:t>Input is the one for which the algorithm runs the fastest.</a:t>
            </a:r>
          </a:p>
          <a:p>
            <a:pPr eaLnBrk="1" hangingPunct="1">
              <a:lnSpc>
                <a:spcPct val="110000"/>
              </a:lnSpc>
            </a:pPr>
            <a:endParaRPr lang="en-US" altLang="en-US"/>
          </a:p>
        </p:txBody>
      </p:sp>
      <p:graphicFrame>
        <p:nvGraphicFramePr>
          <p:cNvPr id="28676" name="Object 5"/>
          <p:cNvGraphicFramePr>
            <a:graphicFrameLocks noChangeAspect="1"/>
          </p:cNvGraphicFramePr>
          <p:nvPr/>
        </p:nvGraphicFramePr>
        <p:xfrm>
          <a:off x="3124200" y="4800600"/>
          <a:ext cx="6248400" cy="452438"/>
        </p:xfrm>
        <a:graphic>
          <a:graphicData uri="http://schemas.openxmlformats.org/presentationml/2006/ole">
            <mc:AlternateContent xmlns:mc="http://schemas.openxmlformats.org/markup-compatibility/2006">
              <mc:Choice xmlns:v="urn:schemas-microsoft-com:vml" Requires="v">
                <p:oleObj name="Equation" r:id="rId3" imgW="2806700" imgH="203200" progId="Equation.DSMT4">
                  <p:embed/>
                </p:oleObj>
              </mc:Choice>
              <mc:Fallback>
                <p:oleObj name="Equation" r:id="rId3" imgW="2806700" imgH="203200" progId="Equation.DSMT4">
                  <p:embed/>
                  <p:pic>
                    <p:nvPicPr>
                      <p:cNvPr id="2867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800600"/>
                        <a:ext cx="6248400" cy="4524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Down Arrow 5"/>
          <p:cNvSpPr/>
          <p:nvPr/>
        </p:nvSpPr>
        <p:spPr>
          <a:xfrm>
            <a:off x="3886200" y="3733800"/>
            <a:ext cx="5334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BD395EB-AC0A-41B1-B3D8-01D5F208D9C1}"/>
              </a:ext>
            </a:extLst>
          </p:cNvPr>
          <p:cNvSpPr>
            <a:spLocks noGrp="1"/>
          </p:cNvSpPr>
          <p:nvPr>
            <p:ph type="sldNum" sz="quarter" idx="12"/>
          </p:nvPr>
        </p:nvSpPr>
        <p:spPr/>
        <p:txBody>
          <a:bodyPr/>
          <a:lstStyle/>
          <a:p>
            <a:fld id="{322343EE-CC8B-4DD9-98EE-1D78C0ECB30E}" type="slidenum">
              <a:rPr lang="cs-CZ" altLang="hi-IN"/>
              <a:pPr/>
              <a:t>3</a:t>
            </a:fld>
            <a:endParaRPr lang="cs-CZ" altLang="hi-IN"/>
          </a:p>
        </p:txBody>
      </p:sp>
      <p:sp>
        <p:nvSpPr>
          <p:cNvPr id="25603" name="Rectangle 3">
            <a:extLst>
              <a:ext uri="{FF2B5EF4-FFF2-40B4-BE49-F238E27FC236}">
                <a16:creationId xmlns:a16="http://schemas.microsoft.com/office/drawing/2014/main" id="{AFD12DC4-74F3-4EB7-B6F1-0FCE70FEC8CC}"/>
              </a:ext>
            </a:extLst>
          </p:cNvPr>
          <p:cNvSpPr>
            <a:spLocks noGrp="1"/>
          </p:cNvSpPr>
          <p:nvPr>
            <p:ph type="body" idx="1"/>
          </p:nvPr>
        </p:nvSpPr>
        <p:spPr>
          <a:xfrm>
            <a:off x="1981201" y="1600200"/>
            <a:ext cx="8232775" cy="2516188"/>
          </a:xfrm>
          <a:ln/>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000" tIns="46800" rIns="90000" bIns="46800" rtlCol="0">
            <a:normAutofit/>
          </a:bodyPr>
          <a:lstStyle/>
          <a:p>
            <a:pPr marL="339725" indent="-334963" algn="just" defTabSz="457200">
              <a:buSzPct val="110000"/>
              <a:buFontTx/>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hi-IN">
              <a:cs typeface="Times New Roman" panose="02020603050405020304" pitchFamily="18" charset="0"/>
            </a:endParaRPr>
          </a:p>
          <a:p>
            <a:pPr marL="339725" indent="-334963" algn="just" defTabSz="457200">
              <a:buSzPct val="110000"/>
              <a:buFontTx/>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hi-IN">
              <a:cs typeface="Times New Roman" panose="02020603050405020304" pitchFamily="18" charset="0"/>
            </a:endParaRPr>
          </a:p>
        </p:txBody>
      </p:sp>
      <p:sp>
        <p:nvSpPr>
          <p:cNvPr id="25604" name="Text Box 4">
            <a:extLst>
              <a:ext uri="{FF2B5EF4-FFF2-40B4-BE49-F238E27FC236}">
                <a16:creationId xmlns:a16="http://schemas.microsoft.com/office/drawing/2014/main" id="{69920E22-E566-4109-A5AF-A10E637B7089}"/>
              </a:ext>
            </a:extLst>
          </p:cNvPr>
          <p:cNvSpPr txBox="1">
            <a:spLocks noChangeArrowheads="1"/>
          </p:cNvSpPr>
          <p:nvPr/>
        </p:nvSpPr>
        <p:spPr bwMode="auto">
          <a:xfrm>
            <a:off x="1919288" y="1828800"/>
            <a:ext cx="8215312"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defTabSz="45720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1pPr>
            <a:lvl2pPr marL="739775" indent="-282575" defTabSz="45720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2pPr>
            <a:lvl3pPr marL="1143000" indent="-228600" defTabSz="45720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3pPr>
            <a:lvl4pPr marL="1600200" indent="-228600" defTabSz="45720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4pPr>
            <a:lvl5pPr marL="2057400" indent="-228600" defTabSz="45720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9pPr>
          </a:lstStyle>
          <a:p>
            <a:pPr algn="just">
              <a:spcBef>
                <a:spcPts val="800"/>
              </a:spcBef>
              <a:buClr>
                <a:srgbClr val="6F89F7"/>
              </a:buClr>
              <a:buSzPct val="110000"/>
            </a:pPr>
            <a:r>
              <a:rPr lang="en-US" altLang="hi-IN" sz="2800">
                <a:latin typeface="Tahoma" panose="020B0604030504040204" pitchFamily="34" charset="0"/>
                <a:cs typeface="Times New Roman" panose="02020603050405020304" pitchFamily="18" charset="0"/>
              </a:rPr>
              <a:t>Time complexity:</a:t>
            </a:r>
          </a:p>
          <a:p>
            <a:pPr lvl="1">
              <a:spcBef>
                <a:spcPts val="700"/>
              </a:spcBef>
              <a:buClr>
                <a:srgbClr val="000000"/>
              </a:buClr>
              <a:buSzPct val="100000"/>
              <a:buFont typeface="Times New Roman" panose="02020603050405020304" pitchFamily="18" charset="0"/>
              <a:buChar char="–"/>
            </a:pPr>
            <a:r>
              <a:rPr lang="en-US" altLang="hi-IN" sz="2800">
                <a:latin typeface="Tahoma" panose="020B0604030504040204" pitchFamily="34" charset="0"/>
                <a:cs typeface="Times New Roman" panose="02020603050405020304" pitchFamily="18" charset="0"/>
              </a:rPr>
              <a:t>How much time it takes to compute</a:t>
            </a:r>
          </a:p>
          <a:p>
            <a:pPr lvl="1">
              <a:spcBef>
                <a:spcPts val="700"/>
              </a:spcBef>
              <a:buClr>
                <a:srgbClr val="000000"/>
              </a:buClr>
              <a:buSzPct val="100000"/>
              <a:buFont typeface="Times New Roman" panose="02020603050405020304" pitchFamily="18" charset="0"/>
              <a:buChar char="–"/>
            </a:pPr>
            <a:r>
              <a:rPr lang="en-US" altLang="hi-IN" sz="2800">
                <a:latin typeface="Tahoma" panose="020B0604030504040204" pitchFamily="34" charset="0"/>
                <a:cs typeface="Times New Roman" panose="02020603050405020304" pitchFamily="18" charset="0"/>
              </a:rPr>
              <a:t>Measured by a function </a:t>
            </a:r>
            <a:r>
              <a:rPr lang="en-US" altLang="hi-IN" sz="2800" i="1">
                <a:latin typeface="Tahoma" panose="020B0604030504040204" pitchFamily="34" charset="0"/>
                <a:cs typeface="Times New Roman" panose="02020603050405020304" pitchFamily="18" charset="0"/>
              </a:rPr>
              <a:t>T</a:t>
            </a:r>
            <a:r>
              <a:rPr lang="en-US" altLang="hi-IN" sz="2800">
                <a:latin typeface="Tahoma" panose="020B0604030504040204" pitchFamily="34" charset="0"/>
                <a:cs typeface="Times New Roman" panose="02020603050405020304" pitchFamily="18" charset="0"/>
              </a:rPr>
              <a:t>(</a:t>
            </a:r>
            <a:r>
              <a:rPr lang="en-US" altLang="hi-IN" sz="2800" i="1">
                <a:latin typeface="Tahoma" panose="020B0604030504040204" pitchFamily="34" charset="0"/>
                <a:cs typeface="Times New Roman" panose="02020603050405020304" pitchFamily="18" charset="0"/>
              </a:rPr>
              <a:t>N</a:t>
            </a:r>
            <a:r>
              <a:rPr lang="en-US" altLang="hi-IN" sz="2800">
                <a:latin typeface="Tahoma" panose="020B0604030504040204" pitchFamily="34" charset="0"/>
                <a:cs typeface="Times New Roman" panose="02020603050405020304" pitchFamily="18" charset="0"/>
              </a:rPr>
              <a:t>)</a:t>
            </a:r>
            <a:endParaRPr lang="en-US" altLang="hi-IN" sz="2800" i="1">
              <a:latin typeface="Tahoma" panose="020B0604030504040204" pitchFamily="34" charset="0"/>
              <a:cs typeface="Times New Roman" panose="02020603050405020304" pitchFamily="18" charset="0"/>
            </a:endParaRPr>
          </a:p>
          <a:p>
            <a:pPr algn="just">
              <a:spcBef>
                <a:spcPts val="800"/>
              </a:spcBef>
              <a:buSzPct val="110000"/>
            </a:pPr>
            <a:endParaRPr lang="en-US" altLang="hi-IN" sz="2800">
              <a:latin typeface="Tahoma" panose="020B0604030504040204" pitchFamily="34" charset="0"/>
              <a:cs typeface="Times New Roman" panose="02020603050405020304" pitchFamily="18" charset="0"/>
            </a:endParaRPr>
          </a:p>
          <a:p>
            <a:pPr algn="just">
              <a:spcBef>
                <a:spcPts val="800"/>
              </a:spcBef>
              <a:buClr>
                <a:srgbClr val="6F89F7"/>
              </a:buClr>
              <a:buSzPct val="110000"/>
            </a:pPr>
            <a:r>
              <a:rPr lang="en-US" altLang="hi-IN" sz="2800">
                <a:latin typeface="Tahoma" panose="020B0604030504040204" pitchFamily="34" charset="0"/>
                <a:cs typeface="Times New Roman" panose="02020603050405020304" pitchFamily="18" charset="0"/>
              </a:rPr>
              <a:t>Space complexity:</a:t>
            </a:r>
          </a:p>
          <a:p>
            <a:pPr lvl="1">
              <a:spcBef>
                <a:spcPts val="700"/>
              </a:spcBef>
              <a:buClr>
                <a:srgbClr val="000000"/>
              </a:buClr>
              <a:buSzPct val="100000"/>
              <a:buFont typeface="Times New Roman" panose="02020603050405020304" pitchFamily="18" charset="0"/>
              <a:buChar char="–"/>
            </a:pPr>
            <a:r>
              <a:rPr lang="en-US" altLang="hi-IN" sz="2800">
                <a:latin typeface="Tahoma" panose="020B0604030504040204" pitchFamily="34" charset="0"/>
                <a:cs typeface="Times New Roman" panose="02020603050405020304" pitchFamily="18" charset="0"/>
              </a:rPr>
              <a:t>How much memory it takes to compute</a:t>
            </a:r>
          </a:p>
          <a:p>
            <a:pPr lvl="1">
              <a:spcBef>
                <a:spcPts val="700"/>
              </a:spcBef>
              <a:buClr>
                <a:srgbClr val="000000"/>
              </a:buClr>
              <a:buSzPct val="100000"/>
              <a:buFont typeface="Times New Roman" panose="02020603050405020304" pitchFamily="18" charset="0"/>
              <a:buChar char="–"/>
            </a:pPr>
            <a:r>
              <a:rPr lang="en-US" altLang="hi-IN" sz="2800">
                <a:latin typeface="Tahoma" panose="020B0604030504040204" pitchFamily="34" charset="0"/>
              </a:rPr>
              <a:t>Measured by a function </a:t>
            </a:r>
            <a:r>
              <a:rPr lang="en-US" altLang="hi-IN" sz="2800" i="1">
                <a:latin typeface="Tahoma" panose="020B0604030504040204" pitchFamily="34" charset="0"/>
              </a:rPr>
              <a:t>S</a:t>
            </a:r>
            <a:r>
              <a:rPr lang="en-US" altLang="hi-IN" sz="2800">
                <a:latin typeface="Tahoma" panose="020B0604030504040204" pitchFamily="34" charset="0"/>
              </a:rPr>
              <a:t>(</a:t>
            </a:r>
            <a:r>
              <a:rPr lang="en-US" altLang="hi-IN" sz="2800" i="1">
                <a:latin typeface="Tahoma" panose="020B0604030504040204" pitchFamily="34" charset="0"/>
              </a:rPr>
              <a:t>N</a:t>
            </a:r>
            <a:r>
              <a:rPr lang="en-US" altLang="hi-IN" sz="2800">
                <a:latin typeface="Tahoma" panose="020B0604030504040204" pitchFamily="34" charset="0"/>
              </a:rPr>
              <a:t>)</a:t>
            </a:r>
            <a:endParaRPr lang="en-US" altLang="hi-IN" sz="2800">
              <a:latin typeface="Tahoma" panose="020B0604030504040204" pitchFamily="34" charset="0"/>
              <a:cs typeface="Times New Roman" panose="02020603050405020304" pitchFamily="18" charset="0"/>
            </a:endParaRPr>
          </a:p>
        </p:txBody>
      </p:sp>
      <p:sp>
        <p:nvSpPr>
          <p:cNvPr id="25606" name="Rectangle 6">
            <a:extLst>
              <a:ext uri="{FF2B5EF4-FFF2-40B4-BE49-F238E27FC236}">
                <a16:creationId xmlns:a16="http://schemas.microsoft.com/office/drawing/2014/main" id="{6C727EB7-B723-4366-A90F-C9D848684619}"/>
              </a:ext>
            </a:extLst>
          </p:cNvPr>
          <p:cNvSpPr>
            <a:spLocks noGrp="1"/>
          </p:cNvSpPr>
          <p:nvPr>
            <p:ph type="title"/>
          </p:nvPr>
        </p:nvSpPr>
        <p:spPr>
          <a:xfrm>
            <a:off x="1966914" y="333376"/>
            <a:ext cx="8232775" cy="792163"/>
          </a:xfrm>
          <a:ln/>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000" tIns="46800" rIns="90000" bIns="46800" rtlCol="0" anchor="b">
            <a:normAutofit/>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hi-IN" b="1">
                <a:latin typeface="Tahoma" panose="020B0604030504040204" pitchFamily="34" charset="0"/>
              </a:rPr>
              <a:t>Complexity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09800" y="381000"/>
            <a:ext cx="7772400" cy="1143000"/>
          </a:xfrm>
        </p:spPr>
        <p:txBody>
          <a:bodyPr/>
          <a:lstStyle/>
          <a:p>
            <a:pPr eaLnBrk="1" hangingPunct="1"/>
            <a:r>
              <a:rPr lang="en-US" altLang="en-US"/>
              <a:t>Average Case</a:t>
            </a:r>
          </a:p>
        </p:txBody>
      </p:sp>
      <p:sp>
        <p:nvSpPr>
          <p:cNvPr id="30723" name="Rectangle 3"/>
          <p:cNvSpPr>
            <a:spLocks noGrp="1" noChangeArrowheads="1"/>
          </p:cNvSpPr>
          <p:nvPr>
            <p:ph idx="1"/>
          </p:nvPr>
        </p:nvSpPr>
        <p:spPr>
          <a:xfrm>
            <a:off x="2057400" y="838200"/>
            <a:ext cx="8229600" cy="5354638"/>
          </a:xfrm>
        </p:spPr>
        <p:txBody>
          <a:bodyPr/>
          <a:lstStyle/>
          <a:p>
            <a:pPr eaLnBrk="1" hangingPunct="1">
              <a:lnSpc>
                <a:spcPct val="110000"/>
              </a:lnSpc>
              <a:buFontTx/>
              <a:buNone/>
            </a:pPr>
            <a:endParaRPr lang="en-US" altLang="en-US"/>
          </a:p>
          <a:p>
            <a:pPr eaLnBrk="1" hangingPunct="1">
              <a:lnSpc>
                <a:spcPct val="110000"/>
              </a:lnSpc>
              <a:buFontTx/>
              <a:buNone/>
            </a:pPr>
            <a:endParaRPr lang="en-US" altLang="en-US"/>
          </a:p>
          <a:p>
            <a:pPr eaLnBrk="1" hangingPunct="1">
              <a:lnSpc>
                <a:spcPct val="110000"/>
              </a:lnSpc>
            </a:pPr>
            <a:r>
              <a:rPr lang="en-US" altLang="en-US"/>
              <a:t>Provides an estimate of “average” running time.</a:t>
            </a:r>
          </a:p>
          <a:p>
            <a:pPr eaLnBrk="1" hangingPunct="1">
              <a:lnSpc>
                <a:spcPct val="110000"/>
              </a:lnSpc>
            </a:pPr>
            <a:r>
              <a:rPr lang="en-US" altLang="en-US"/>
              <a:t>Assumes that the input is random.</a:t>
            </a:r>
          </a:p>
          <a:p>
            <a:pPr eaLnBrk="1" hangingPunct="1">
              <a:lnSpc>
                <a:spcPct val="110000"/>
              </a:lnSpc>
            </a:pPr>
            <a:r>
              <a:rPr lang="en-US" altLang="en-US"/>
              <a:t>Useful when best/worst cases do not happen very often (i.e., few input cases lead to best/worst cases).</a:t>
            </a:r>
          </a:p>
        </p:txBody>
      </p:sp>
      <p:graphicFrame>
        <p:nvGraphicFramePr>
          <p:cNvPr id="30724" name="Object 5"/>
          <p:cNvGraphicFramePr>
            <a:graphicFrameLocks noChangeAspect="1"/>
          </p:cNvGraphicFramePr>
          <p:nvPr/>
        </p:nvGraphicFramePr>
        <p:xfrm>
          <a:off x="2895600" y="4800600"/>
          <a:ext cx="6248400" cy="452438"/>
        </p:xfrm>
        <a:graphic>
          <a:graphicData uri="http://schemas.openxmlformats.org/presentationml/2006/ole">
            <mc:AlternateContent xmlns:mc="http://schemas.openxmlformats.org/markup-compatibility/2006">
              <mc:Choice xmlns:v="urn:schemas-microsoft-com:vml" Requires="v">
                <p:oleObj name="Equation" r:id="rId3" imgW="2806700" imgH="203200" progId="Equation.DSMT4">
                  <p:embed/>
                </p:oleObj>
              </mc:Choice>
              <mc:Fallback>
                <p:oleObj name="Equation" r:id="rId3" imgW="2806700" imgH="203200" progId="Equation.DSMT4">
                  <p:embed/>
                  <p:pic>
                    <p:nvPicPr>
                      <p:cNvPr id="3072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800600"/>
                        <a:ext cx="6248400" cy="4524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a:t>Comparing algorithms</a:t>
            </a:r>
          </a:p>
        </p:txBody>
      </p:sp>
      <p:sp>
        <p:nvSpPr>
          <p:cNvPr id="3" name="Content Placeholder 2"/>
          <p:cNvSpPr>
            <a:spLocks noGrp="1"/>
          </p:cNvSpPr>
          <p:nvPr>
            <p:ph idx="1"/>
          </p:nvPr>
        </p:nvSpPr>
        <p:spPr/>
        <p:txBody>
          <a:bodyPr rtlCol="0">
            <a:normAutofit/>
          </a:bodyPr>
          <a:lstStyle/>
          <a:p>
            <a:pPr marL="342900" lvl="1" indent="-342900">
              <a:buClr>
                <a:srgbClr val="FF0000"/>
              </a:buClr>
              <a:buSzPct val="150000"/>
              <a:buFontTx/>
              <a:buChar char="•"/>
              <a:defRPr/>
            </a:pPr>
            <a:r>
              <a:rPr lang="en-US" altLang="ko-KR" sz="3200" dirty="0">
                <a:ea typeface="굴림" pitchFamily="48" charset="-127"/>
              </a:rPr>
              <a:t>Given two algorithms having running times </a:t>
            </a:r>
            <a:r>
              <a:rPr lang="en-US" altLang="ko-KR" sz="3200" i="1" dirty="0">
                <a:ea typeface="굴림" pitchFamily="48" charset="-127"/>
              </a:rPr>
              <a:t>f(n)</a:t>
            </a:r>
            <a:r>
              <a:rPr lang="en-US" altLang="ko-KR" sz="3200" dirty="0">
                <a:ea typeface="굴림" pitchFamily="48" charset="-127"/>
              </a:rPr>
              <a:t> and </a:t>
            </a:r>
            <a:r>
              <a:rPr lang="en-US" altLang="ko-KR" sz="3200" i="1" dirty="0">
                <a:ea typeface="굴림" pitchFamily="48" charset="-127"/>
              </a:rPr>
              <a:t>g(n),</a:t>
            </a:r>
            <a:r>
              <a:rPr lang="en-US" altLang="ko-KR" sz="3200" dirty="0">
                <a:ea typeface="굴림" pitchFamily="48" charset="-127"/>
              </a:rPr>
              <a:t> how do we decide which one is faster?</a:t>
            </a:r>
          </a:p>
          <a:p>
            <a:pPr marL="0" indent="0">
              <a:buNone/>
              <a:defRPr/>
            </a:pPr>
            <a:endParaRPr lang="en-US" dirty="0"/>
          </a:p>
          <a:p>
            <a:pPr>
              <a:defRPr/>
            </a:pPr>
            <a:r>
              <a:rPr lang="en-US" dirty="0"/>
              <a:t>Compare </a:t>
            </a:r>
            <a:r>
              <a:rPr lang="en-US" b="1" dirty="0"/>
              <a:t>“rates of growth” </a:t>
            </a:r>
            <a:r>
              <a:rPr lang="en-US" dirty="0"/>
              <a:t>of </a:t>
            </a:r>
            <a:r>
              <a:rPr lang="en-US" i="1" dirty="0"/>
              <a:t>f(n)</a:t>
            </a:r>
            <a:r>
              <a:rPr lang="en-US" dirty="0"/>
              <a:t> and </a:t>
            </a:r>
            <a:r>
              <a:rPr lang="en-US" i="1" dirty="0"/>
              <a:t>g(n)</a:t>
            </a:r>
            <a:endParaRPr lang="en-US" i="1"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209800" y="381000"/>
            <a:ext cx="7772400" cy="1143000"/>
          </a:xfrm>
        </p:spPr>
        <p:txBody>
          <a:bodyPr/>
          <a:lstStyle/>
          <a:p>
            <a:pPr eaLnBrk="1" hangingPunct="1"/>
            <a:r>
              <a:rPr lang="en-US" altLang="en-US" sz="4000">
                <a:ea typeface="MS Mincho" panose="02020609040205080304" pitchFamily="49" charset="-128"/>
              </a:rPr>
              <a:t>Understanding Rate of Growth</a:t>
            </a:r>
            <a:endParaRPr lang="en-US" altLang="en-US" sz="4000"/>
          </a:p>
        </p:txBody>
      </p:sp>
      <p:sp>
        <p:nvSpPr>
          <p:cNvPr id="18435" name="Rectangle 3"/>
          <p:cNvSpPr>
            <a:spLocks noGrp="1" noChangeArrowheads="1"/>
          </p:cNvSpPr>
          <p:nvPr>
            <p:ph idx="1"/>
          </p:nvPr>
        </p:nvSpPr>
        <p:spPr>
          <a:xfrm>
            <a:off x="2286000" y="1447800"/>
            <a:ext cx="7772400" cy="5105400"/>
          </a:xfrm>
        </p:spPr>
        <p:txBody>
          <a:bodyPr/>
          <a:lstStyle/>
          <a:p>
            <a:pPr eaLnBrk="1" hangingPunct="1">
              <a:lnSpc>
                <a:spcPct val="80000"/>
              </a:lnSpc>
            </a:pPr>
            <a:endParaRPr lang="en-US" altLang="en-US" sz="2600">
              <a:cs typeface="Times New Roman" panose="02020603050405020304" pitchFamily="18" charset="0"/>
            </a:endParaRPr>
          </a:p>
          <a:p>
            <a:pPr eaLnBrk="1" hangingPunct="1">
              <a:lnSpc>
                <a:spcPct val="80000"/>
              </a:lnSpc>
            </a:pPr>
            <a:r>
              <a:rPr lang="en-US" altLang="en-US" sz="2600">
                <a:cs typeface="Times New Roman" panose="02020603050405020304" pitchFamily="18" charset="0"/>
              </a:rPr>
              <a:t>Consider the example of buying </a:t>
            </a:r>
            <a:r>
              <a:rPr lang="en-US" altLang="en-US" sz="2600" i="1">
                <a:cs typeface="Times New Roman" panose="02020603050405020304" pitchFamily="18" charset="0"/>
              </a:rPr>
              <a:t>elephants</a:t>
            </a:r>
            <a:r>
              <a:rPr lang="en-US" altLang="en-US" sz="2600">
                <a:cs typeface="Times New Roman" panose="02020603050405020304" pitchFamily="18" charset="0"/>
              </a:rPr>
              <a:t> and </a:t>
            </a:r>
            <a:r>
              <a:rPr lang="en-US" altLang="en-US" sz="2600" i="1">
                <a:cs typeface="Times New Roman" panose="02020603050405020304" pitchFamily="18" charset="0"/>
              </a:rPr>
              <a:t>fish</a:t>
            </a:r>
            <a:r>
              <a:rPr lang="en-US" altLang="en-US" sz="2400" i="1">
                <a:cs typeface="Times New Roman" panose="02020603050405020304" pitchFamily="18" charset="0"/>
              </a:rPr>
              <a:t>:</a:t>
            </a:r>
            <a:endParaRPr lang="en-US" altLang="en-US" sz="2400">
              <a:latin typeface="Courier New" panose="02070309020205020404" pitchFamily="49" charset="0"/>
              <a:cs typeface="Courier New" panose="02070309020205020404" pitchFamily="49" charset="0"/>
            </a:endParaRPr>
          </a:p>
          <a:p>
            <a:pPr eaLnBrk="1" hangingPunct="1">
              <a:lnSpc>
                <a:spcPct val="80000"/>
              </a:lnSpc>
              <a:buFontTx/>
              <a:buNone/>
            </a:pPr>
            <a:r>
              <a:rPr lang="en-US" altLang="en-US" sz="2400">
                <a:cs typeface="Times New Roman" panose="02020603050405020304" pitchFamily="18" charset="0"/>
              </a:rPr>
              <a:t>		</a:t>
            </a:r>
          </a:p>
          <a:p>
            <a:pPr eaLnBrk="1" hangingPunct="1">
              <a:lnSpc>
                <a:spcPct val="80000"/>
              </a:lnSpc>
              <a:buFontTx/>
              <a:buNone/>
            </a:pPr>
            <a:r>
              <a:rPr lang="en-US" altLang="en-US" sz="2400" b="1">
                <a:cs typeface="Times New Roman" panose="02020603050405020304" pitchFamily="18" charset="0"/>
              </a:rPr>
              <a:t>		Cost</a:t>
            </a:r>
            <a:r>
              <a:rPr lang="en-US" altLang="en-US" sz="2400">
                <a:cs typeface="Times New Roman" panose="02020603050405020304" pitchFamily="18" charset="0"/>
              </a:rPr>
              <a:t>: (cost_of_elephants) + (cost_of_fish)</a:t>
            </a:r>
            <a:endParaRPr lang="en-US" altLang="en-US" sz="2400">
              <a:latin typeface="Courier New" panose="02070309020205020404" pitchFamily="49" charset="0"/>
              <a:cs typeface="Courier New" panose="02070309020205020404" pitchFamily="49" charset="0"/>
            </a:endParaRPr>
          </a:p>
          <a:p>
            <a:pPr eaLnBrk="1" hangingPunct="1">
              <a:lnSpc>
                <a:spcPct val="80000"/>
              </a:lnSpc>
              <a:buFontTx/>
              <a:buNone/>
            </a:pPr>
            <a:r>
              <a:rPr lang="en-US" altLang="en-US" sz="2400">
                <a:cs typeface="Times New Roman" panose="02020603050405020304" pitchFamily="18" charset="0"/>
              </a:rPr>
              <a:t>		 </a:t>
            </a:r>
          </a:p>
          <a:p>
            <a:pPr eaLnBrk="1" hangingPunct="1">
              <a:lnSpc>
                <a:spcPct val="80000"/>
              </a:lnSpc>
              <a:buFontTx/>
              <a:buNone/>
            </a:pPr>
            <a:r>
              <a:rPr lang="en-US" altLang="en-US" sz="2400">
                <a:cs typeface="Times New Roman" panose="02020603050405020304" pitchFamily="18" charset="0"/>
              </a:rPr>
              <a:t>                              </a:t>
            </a:r>
          </a:p>
          <a:p>
            <a:pPr eaLnBrk="1" hangingPunct="1">
              <a:lnSpc>
                <a:spcPct val="80000"/>
              </a:lnSpc>
              <a:buFontTx/>
              <a:buNone/>
            </a:pPr>
            <a:r>
              <a:rPr lang="en-US" altLang="en-US" sz="2400">
                <a:solidFill>
                  <a:srgbClr val="FFCC00"/>
                </a:solidFill>
                <a:cs typeface="Times New Roman" panose="02020603050405020304" pitchFamily="18" charset="0"/>
              </a:rPr>
              <a:t>                            </a:t>
            </a:r>
            <a:r>
              <a:rPr lang="en-US" altLang="en-US" b="1">
                <a:cs typeface="Times New Roman" panose="02020603050405020304" pitchFamily="18" charset="0"/>
              </a:rPr>
              <a:t>Approximation:</a:t>
            </a:r>
          </a:p>
          <a:p>
            <a:pPr eaLnBrk="1" hangingPunct="1">
              <a:lnSpc>
                <a:spcPct val="80000"/>
              </a:lnSpc>
              <a:buFontTx/>
              <a:buNone/>
            </a:pPr>
            <a:endParaRPr lang="en-US" altLang="en-US" sz="2400">
              <a:cs typeface="Times New Roman" panose="02020603050405020304" pitchFamily="18" charset="0"/>
            </a:endParaRPr>
          </a:p>
          <a:p>
            <a:pPr eaLnBrk="1" hangingPunct="1">
              <a:lnSpc>
                <a:spcPct val="80000"/>
              </a:lnSpc>
              <a:buFontTx/>
              <a:buNone/>
            </a:pPr>
            <a:r>
              <a:rPr lang="en-US" altLang="en-US" sz="2400" b="1">
                <a:cs typeface="Times New Roman" panose="02020603050405020304" pitchFamily="18" charset="0"/>
              </a:rPr>
              <a:t>                         Cost</a:t>
            </a:r>
            <a:r>
              <a:rPr lang="en-US" altLang="en-US" sz="2400">
                <a:cs typeface="Times New Roman" panose="02020603050405020304" pitchFamily="18" charset="0"/>
              </a:rPr>
              <a:t> ~ cost_of_elephants</a:t>
            </a:r>
            <a:endParaRPr lang="en-US" altLang="en-US" sz="2400">
              <a:solidFill>
                <a:srgbClr val="FFCC00"/>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09800" y="381000"/>
            <a:ext cx="7772400" cy="1143000"/>
          </a:xfrm>
        </p:spPr>
        <p:txBody>
          <a:bodyPr rtlCol="0">
            <a:normAutofit fontScale="90000"/>
          </a:bodyPr>
          <a:lstStyle/>
          <a:p>
            <a:pPr>
              <a:defRPr/>
            </a:pPr>
            <a:r>
              <a:rPr lang="en-US" altLang="en-US" sz="4000">
                <a:ea typeface="MS Mincho" pitchFamily="49" charset="-128"/>
              </a:rPr>
              <a:t>Understanding Rate of Growth (cont’d)</a:t>
            </a:r>
            <a:endParaRPr lang="en-US" altLang="en-US" sz="4000"/>
          </a:p>
        </p:txBody>
      </p:sp>
      <p:sp>
        <p:nvSpPr>
          <p:cNvPr id="18435" name="Rectangle 3"/>
          <p:cNvSpPr>
            <a:spLocks noGrp="1" noChangeArrowheads="1"/>
          </p:cNvSpPr>
          <p:nvPr>
            <p:ph idx="1"/>
          </p:nvPr>
        </p:nvSpPr>
        <p:spPr>
          <a:xfrm>
            <a:off x="2286000" y="1447800"/>
            <a:ext cx="7772400" cy="5105400"/>
          </a:xfrm>
        </p:spPr>
        <p:txBody>
          <a:bodyPr rtlCol="0">
            <a:normAutofit/>
          </a:bodyPr>
          <a:lstStyle/>
          <a:p>
            <a:pPr>
              <a:lnSpc>
                <a:spcPct val="80000"/>
              </a:lnSpc>
              <a:defRPr/>
            </a:pPr>
            <a:endParaRPr lang="en-US" sz="2600" dirty="0">
              <a:cs typeface="Times New Roman" pitchFamily="18" charset="0"/>
            </a:endParaRPr>
          </a:p>
          <a:p>
            <a:pPr>
              <a:lnSpc>
                <a:spcPct val="80000"/>
              </a:lnSpc>
              <a:buNone/>
              <a:defRPr/>
            </a:pPr>
            <a:endParaRPr lang="en-US" sz="2400" dirty="0">
              <a:solidFill>
                <a:srgbClr val="FFCC00"/>
              </a:solidFill>
              <a:cs typeface="Times New Roman" pitchFamily="18" charset="0"/>
            </a:endParaRPr>
          </a:p>
          <a:p>
            <a:pPr>
              <a:lnSpc>
                <a:spcPct val="80000"/>
              </a:lnSpc>
              <a:defRPr/>
            </a:pPr>
            <a:r>
              <a:rPr lang="en-US" sz="2400" dirty="0">
                <a:cs typeface="Times New Roman" pitchFamily="18" charset="0"/>
              </a:rPr>
              <a:t>The low order terms of a function are relatively insignificant for </a:t>
            </a:r>
            <a:r>
              <a:rPr lang="en-US" sz="2400" b="1" u="sng" dirty="0">
                <a:cs typeface="Times New Roman" pitchFamily="18" charset="0"/>
              </a:rPr>
              <a:t>large</a:t>
            </a:r>
            <a:r>
              <a:rPr lang="en-US" sz="2400" dirty="0">
                <a:cs typeface="Times New Roman" pitchFamily="18" charset="0"/>
              </a:rPr>
              <a:t> </a:t>
            </a:r>
            <a:r>
              <a:rPr lang="en-US" sz="2400" i="1" dirty="0">
                <a:cs typeface="Times New Roman" pitchFamily="18" charset="0"/>
              </a:rPr>
              <a:t>n</a:t>
            </a:r>
          </a:p>
          <a:p>
            <a:pPr>
              <a:lnSpc>
                <a:spcPct val="80000"/>
              </a:lnSpc>
              <a:defRPr/>
            </a:pPr>
            <a:endParaRPr lang="en-US" sz="2400" dirty="0">
              <a:latin typeface="Courier New" pitchFamily="49" charset="0"/>
              <a:cs typeface="Courier New" pitchFamily="49" charset="0"/>
            </a:endParaRPr>
          </a:p>
          <a:p>
            <a:pPr>
              <a:lnSpc>
                <a:spcPct val="80000"/>
              </a:lnSpc>
              <a:buNone/>
              <a:defRPr/>
            </a:pPr>
            <a:r>
              <a:rPr lang="en-US" sz="2400" dirty="0">
                <a:cs typeface="Times New Roman" pitchFamily="18" charset="0"/>
              </a:rPr>
              <a:t>		            </a:t>
            </a:r>
            <a:r>
              <a:rPr lang="en-US" sz="2400" i="1" dirty="0">
                <a:cs typeface="Times New Roman" pitchFamily="18" charset="0"/>
              </a:rPr>
              <a:t>n</a:t>
            </a:r>
            <a:r>
              <a:rPr lang="en-US" sz="2400" baseline="30000" dirty="0">
                <a:cs typeface="Times New Roman" pitchFamily="18" charset="0"/>
              </a:rPr>
              <a:t>4</a:t>
            </a:r>
            <a:r>
              <a:rPr lang="en-US" sz="2400" dirty="0">
                <a:cs typeface="Times New Roman" pitchFamily="18" charset="0"/>
              </a:rPr>
              <a:t> + 100</a:t>
            </a:r>
            <a:r>
              <a:rPr lang="en-US" sz="2400" i="1" dirty="0">
                <a:cs typeface="Times New Roman" pitchFamily="18" charset="0"/>
              </a:rPr>
              <a:t>n</a:t>
            </a:r>
            <a:r>
              <a:rPr lang="en-US" sz="2400" baseline="30000" dirty="0">
                <a:cs typeface="Times New Roman" pitchFamily="18" charset="0"/>
              </a:rPr>
              <a:t>2</a:t>
            </a:r>
            <a:r>
              <a:rPr lang="en-US" sz="2400" dirty="0">
                <a:cs typeface="Times New Roman" pitchFamily="18" charset="0"/>
              </a:rPr>
              <a:t> + 10</a:t>
            </a:r>
            <a:r>
              <a:rPr lang="en-US" sz="2400" i="1" dirty="0">
                <a:cs typeface="Times New Roman" pitchFamily="18" charset="0"/>
              </a:rPr>
              <a:t>n</a:t>
            </a:r>
            <a:r>
              <a:rPr lang="en-US" sz="2400" dirty="0">
                <a:cs typeface="Times New Roman" pitchFamily="18" charset="0"/>
              </a:rPr>
              <a:t> + 50    </a:t>
            </a:r>
          </a:p>
          <a:p>
            <a:pPr>
              <a:lnSpc>
                <a:spcPct val="80000"/>
              </a:lnSpc>
              <a:buNone/>
              <a:defRPr/>
            </a:pPr>
            <a:endParaRPr lang="en-US" sz="2400" i="1" dirty="0">
              <a:cs typeface="Times New Roman" pitchFamily="18" charset="0"/>
            </a:endParaRPr>
          </a:p>
          <a:p>
            <a:pPr>
              <a:lnSpc>
                <a:spcPct val="80000"/>
              </a:lnSpc>
              <a:buNone/>
              <a:defRPr/>
            </a:pPr>
            <a:r>
              <a:rPr lang="en-US" sz="2400" i="1" dirty="0">
                <a:cs typeface="Times New Roman" pitchFamily="18" charset="0"/>
              </a:rPr>
              <a:t>                             </a:t>
            </a:r>
            <a:r>
              <a:rPr lang="en-US" b="1" dirty="0">
                <a:cs typeface="Times New Roman" pitchFamily="18" charset="0"/>
              </a:rPr>
              <a:t>Approximation:</a:t>
            </a:r>
          </a:p>
          <a:p>
            <a:pPr>
              <a:lnSpc>
                <a:spcPct val="80000"/>
              </a:lnSpc>
              <a:buNone/>
              <a:defRPr/>
            </a:pPr>
            <a:r>
              <a:rPr lang="en-US" sz="2400" i="1" dirty="0">
                <a:cs typeface="Times New Roman" pitchFamily="18" charset="0"/>
              </a:rPr>
              <a:t>   </a:t>
            </a:r>
          </a:p>
          <a:p>
            <a:pPr>
              <a:lnSpc>
                <a:spcPct val="80000"/>
              </a:lnSpc>
              <a:buNone/>
              <a:defRPr/>
            </a:pPr>
            <a:r>
              <a:rPr lang="en-US" sz="2400" i="1" dirty="0">
                <a:cs typeface="Times New Roman" pitchFamily="18" charset="0"/>
              </a:rPr>
              <a:t>                                        n</a:t>
            </a:r>
            <a:r>
              <a:rPr lang="en-US" sz="2400" baseline="30000" dirty="0">
                <a:cs typeface="Times New Roman" pitchFamily="18" charset="0"/>
              </a:rPr>
              <a:t>4</a:t>
            </a:r>
          </a:p>
          <a:p>
            <a:pPr marL="0" indent="0">
              <a:lnSpc>
                <a:spcPct val="80000"/>
              </a:lnSpc>
              <a:buNone/>
              <a:defRPr/>
            </a:pPr>
            <a:endParaRPr lang="en-US" sz="2400" dirty="0">
              <a:cs typeface="Times New Roman" pitchFamily="18" charset="0"/>
            </a:endParaRPr>
          </a:p>
          <a:p>
            <a:pPr>
              <a:lnSpc>
                <a:spcPct val="80000"/>
              </a:lnSpc>
              <a:defRPr/>
            </a:pPr>
            <a:r>
              <a:rPr lang="en-US" sz="2400" dirty="0">
                <a:cs typeface="Times New Roman" pitchFamily="18" charset="0"/>
              </a:rPr>
              <a:t>Highest order term determines rate of growth!</a:t>
            </a:r>
            <a:endParaRPr lang="en-US" sz="24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14563" y="457200"/>
            <a:ext cx="7772400" cy="1143000"/>
          </a:xfrm>
        </p:spPr>
        <p:txBody>
          <a:bodyPr/>
          <a:lstStyle/>
          <a:p>
            <a:pPr eaLnBrk="1" hangingPunct="1"/>
            <a:r>
              <a:rPr lang="en-US" altLang="ko-KR">
                <a:ea typeface="Gulim" panose="020B0600000101010101" pitchFamily="34" charset="-127"/>
              </a:rPr>
              <a:t>Example</a:t>
            </a:r>
          </a:p>
        </p:txBody>
      </p:sp>
      <p:sp>
        <p:nvSpPr>
          <p:cNvPr id="52227" name="Rectangle 3"/>
          <p:cNvSpPr>
            <a:spLocks noGrp="1" noChangeArrowheads="1"/>
          </p:cNvSpPr>
          <p:nvPr>
            <p:ph idx="1"/>
          </p:nvPr>
        </p:nvSpPr>
        <p:spPr>
          <a:xfrm>
            <a:off x="2286000" y="1554163"/>
            <a:ext cx="7772400" cy="4800600"/>
          </a:xfrm>
        </p:spPr>
        <p:txBody>
          <a:bodyPr/>
          <a:lstStyle/>
          <a:p>
            <a:pPr eaLnBrk="1" hangingPunct="1"/>
            <a:r>
              <a:rPr lang="en-US" altLang="ko-KR">
                <a:ea typeface="Gulim" panose="020B0600000101010101" pitchFamily="34" charset="-127"/>
              </a:rPr>
              <a:t>Suppose you are designing a website to process user data (</a:t>
            </a:r>
            <a:r>
              <a:rPr lang="en-US" altLang="ko-KR" i="1">
                <a:ea typeface="Gulim" panose="020B0600000101010101" pitchFamily="34" charset="-127"/>
              </a:rPr>
              <a:t>e.g.</a:t>
            </a:r>
            <a:r>
              <a:rPr lang="en-US" altLang="ko-KR">
                <a:ea typeface="Gulim" panose="020B0600000101010101" pitchFamily="34" charset="-127"/>
              </a:rPr>
              <a:t>, financial records).</a:t>
            </a:r>
          </a:p>
          <a:p>
            <a:pPr eaLnBrk="1" hangingPunct="1"/>
            <a:r>
              <a:rPr lang="en-US" altLang="ko-KR">
                <a:ea typeface="Gulim" panose="020B0600000101010101" pitchFamily="34" charset="-127"/>
              </a:rPr>
              <a:t>Suppose program A takes </a:t>
            </a:r>
            <a:r>
              <a:rPr lang="en-US" altLang="ko-KR" b="1" i="1">
                <a:ea typeface="Gulim" panose="020B0600000101010101" pitchFamily="34" charset="-127"/>
              </a:rPr>
              <a:t>f</a:t>
            </a:r>
            <a:r>
              <a:rPr lang="en-US" altLang="ko-KR" b="1" baseline="-25000">
                <a:ea typeface="Gulim" panose="020B0600000101010101" pitchFamily="34" charset="-127"/>
              </a:rPr>
              <a:t>A</a:t>
            </a:r>
            <a:r>
              <a:rPr lang="en-US" altLang="ko-KR" b="1">
                <a:ea typeface="Gulim" panose="020B0600000101010101" pitchFamily="34" charset="-127"/>
              </a:rPr>
              <a:t>(</a:t>
            </a:r>
            <a:r>
              <a:rPr lang="en-US" altLang="ko-KR" b="1" i="1">
                <a:ea typeface="Gulim" panose="020B0600000101010101" pitchFamily="34" charset="-127"/>
              </a:rPr>
              <a:t>n</a:t>
            </a:r>
            <a:r>
              <a:rPr lang="en-US" altLang="ko-KR" b="1">
                <a:ea typeface="Gulim" panose="020B0600000101010101" pitchFamily="34" charset="-127"/>
              </a:rPr>
              <a:t>)=30</a:t>
            </a:r>
            <a:r>
              <a:rPr lang="en-US" altLang="ko-KR" b="1" i="1">
                <a:ea typeface="Gulim" panose="020B0600000101010101" pitchFamily="34" charset="-127"/>
              </a:rPr>
              <a:t>n+</a:t>
            </a:r>
            <a:r>
              <a:rPr lang="en-US" altLang="ko-KR" b="1">
                <a:ea typeface="Gulim" panose="020B0600000101010101" pitchFamily="34" charset="-127"/>
              </a:rPr>
              <a:t>8</a:t>
            </a:r>
            <a:r>
              <a:rPr lang="en-US" altLang="ko-KR">
                <a:ea typeface="Gulim" panose="020B0600000101010101" pitchFamily="34" charset="-127"/>
              </a:rPr>
              <a:t> microseconds to process any </a:t>
            </a:r>
            <a:r>
              <a:rPr lang="en-US" altLang="ko-KR" i="1">
                <a:ea typeface="Gulim" panose="020B0600000101010101" pitchFamily="34" charset="-127"/>
              </a:rPr>
              <a:t>n</a:t>
            </a:r>
            <a:r>
              <a:rPr lang="en-US" altLang="ko-KR">
                <a:ea typeface="Gulim" panose="020B0600000101010101" pitchFamily="34" charset="-127"/>
              </a:rPr>
              <a:t> records, while program B takes </a:t>
            </a:r>
            <a:r>
              <a:rPr lang="en-US" altLang="ko-KR" b="1" i="1">
                <a:ea typeface="Gulim" panose="020B0600000101010101" pitchFamily="34" charset="-127"/>
              </a:rPr>
              <a:t>f</a:t>
            </a:r>
            <a:r>
              <a:rPr lang="en-US" altLang="ko-KR" b="1" baseline="-25000">
                <a:ea typeface="Gulim" panose="020B0600000101010101" pitchFamily="34" charset="-127"/>
              </a:rPr>
              <a:t>B</a:t>
            </a:r>
            <a:r>
              <a:rPr lang="en-US" altLang="ko-KR" b="1">
                <a:ea typeface="Gulim" panose="020B0600000101010101" pitchFamily="34" charset="-127"/>
              </a:rPr>
              <a:t>(</a:t>
            </a:r>
            <a:r>
              <a:rPr lang="en-US" altLang="ko-KR" b="1" i="1">
                <a:ea typeface="Gulim" panose="020B0600000101010101" pitchFamily="34" charset="-127"/>
              </a:rPr>
              <a:t>n</a:t>
            </a:r>
            <a:r>
              <a:rPr lang="en-US" altLang="ko-KR" b="1">
                <a:ea typeface="Gulim" panose="020B0600000101010101" pitchFamily="34" charset="-127"/>
              </a:rPr>
              <a:t>)=</a:t>
            </a:r>
            <a:r>
              <a:rPr lang="en-US" altLang="ko-KR" b="1" i="1">
                <a:ea typeface="Gulim" panose="020B0600000101010101" pitchFamily="34" charset="-127"/>
              </a:rPr>
              <a:t>n</a:t>
            </a:r>
            <a:r>
              <a:rPr lang="en-US" altLang="ko-KR" b="1" baseline="30000">
                <a:ea typeface="Gulim" panose="020B0600000101010101" pitchFamily="34" charset="-127"/>
              </a:rPr>
              <a:t>2</a:t>
            </a:r>
            <a:r>
              <a:rPr lang="en-US" altLang="ko-KR" b="1">
                <a:ea typeface="Gulim" panose="020B0600000101010101" pitchFamily="34" charset="-127"/>
              </a:rPr>
              <a:t>+1</a:t>
            </a:r>
            <a:r>
              <a:rPr lang="en-US" altLang="ko-KR">
                <a:ea typeface="Gulim" panose="020B0600000101010101" pitchFamily="34" charset="-127"/>
              </a:rPr>
              <a:t> microseconds to process the </a:t>
            </a:r>
            <a:r>
              <a:rPr lang="en-US" altLang="ko-KR" i="1">
                <a:ea typeface="Gulim" panose="020B0600000101010101" pitchFamily="34" charset="-127"/>
              </a:rPr>
              <a:t>n</a:t>
            </a:r>
            <a:r>
              <a:rPr lang="en-US" altLang="ko-KR">
                <a:ea typeface="Gulim" panose="020B0600000101010101" pitchFamily="34" charset="-127"/>
              </a:rPr>
              <a:t> records.</a:t>
            </a:r>
          </a:p>
          <a:p>
            <a:pPr eaLnBrk="1" hangingPunct="1"/>
            <a:r>
              <a:rPr lang="en-US" altLang="ko-KR">
                <a:ea typeface="Gulim" panose="020B0600000101010101" pitchFamily="34" charset="-127"/>
              </a:rPr>
              <a:t>Which program would you choose, knowing you’ll want to support millions of users?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214563" y="457200"/>
            <a:ext cx="7772400" cy="1143000"/>
          </a:xfrm>
        </p:spPr>
        <p:txBody>
          <a:bodyPr/>
          <a:lstStyle/>
          <a:p>
            <a:pPr eaLnBrk="1" hangingPunct="1"/>
            <a:r>
              <a:rPr lang="en-US" altLang="ko-KR">
                <a:ea typeface="Gulim" panose="020B0600000101010101" pitchFamily="34" charset="-127"/>
              </a:rPr>
              <a:t>Example</a:t>
            </a:r>
          </a:p>
        </p:txBody>
      </p:sp>
      <p:sp>
        <p:nvSpPr>
          <p:cNvPr id="54275" name="Rectangle 3"/>
          <p:cNvSpPr>
            <a:spLocks noGrp="1" noChangeArrowheads="1"/>
          </p:cNvSpPr>
          <p:nvPr>
            <p:ph idx="1"/>
          </p:nvPr>
        </p:nvSpPr>
        <p:spPr>
          <a:xfrm>
            <a:off x="2286000" y="1554163"/>
            <a:ext cx="7772400" cy="4800600"/>
          </a:xfrm>
        </p:spPr>
        <p:txBody>
          <a:bodyPr/>
          <a:lstStyle/>
          <a:p>
            <a:pPr eaLnBrk="1" hangingPunct="1"/>
            <a:r>
              <a:rPr lang="en-US" altLang="ko-KR">
                <a:ea typeface="Gulim" panose="020B0600000101010101" pitchFamily="34" charset="-127"/>
              </a:rPr>
              <a:t>Suppose you are designing a website to process user data (</a:t>
            </a:r>
            <a:r>
              <a:rPr lang="en-US" altLang="ko-KR" i="1">
                <a:ea typeface="Gulim" panose="020B0600000101010101" pitchFamily="34" charset="-127"/>
              </a:rPr>
              <a:t>e.g.</a:t>
            </a:r>
            <a:r>
              <a:rPr lang="en-US" altLang="ko-KR">
                <a:ea typeface="Gulim" panose="020B0600000101010101" pitchFamily="34" charset="-127"/>
              </a:rPr>
              <a:t>, financial records).</a:t>
            </a:r>
          </a:p>
          <a:p>
            <a:pPr eaLnBrk="1" hangingPunct="1"/>
            <a:r>
              <a:rPr lang="en-US" altLang="ko-KR">
                <a:ea typeface="Gulim" panose="020B0600000101010101" pitchFamily="34" charset="-127"/>
              </a:rPr>
              <a:t>Suppose program A takes </a:t>
            </a:r>
            <a:r>
              <a:rPr lang="en-US" altLang="ko-KR" b="1" i="1">
                <a:ea typeface="Gulim" panose="020B0600000101010101" pitchFamily="34" charset="-127"/>
              </a:rPr>
              <a:t>f</a:t>
            </a:r>
            <a:r>
              <a:rPr lang="en-US" altLang="ko-KR" b="1" baseline="-25000">
                <a:ea typeface="Gulim" panose="020B0600000101010101" pitchFamily="34" charset="-127"/>
              </a:rPr>
              <a:t>A</a:t>
            </a:r>
            <a:r>
              <a:rPr lang="en-US" altLang="ko-KR" b="1">
                <a:ea typeface="Gulim" panose="020B0600000101010101" pitchFamily="34" charset="-127"/>
              </a:rPr>
              <a:t>(</a:t>
            </a:r>
            <a:r>
              <a:rPr lang="en-US" altLang="ko-KR" b="1" i="1">
                <a:ea typeface="Gulim" panose="020B0600000101010101" pitchFamily="34" charset="-127"/>
              </a:rPr>
              <a:t>n</a:t>
            </a:r>
            <a:r>
              <a:rPr lang="en-US" altLang="ko-KR" b="1">
                <a:ea typeface="Gulim" panose="020B0600000101010101" pitchFamily="34" charset="-127"/>
              </a:rPr>
              <a:t>)=30</a:t>
            </a:r>
            <a:r>
              <a:rPr lang="en-US" altLang="ko-KR" b="1" i="1">
                <a:ea typeface="Gulim" panose="020B0600000101010101" pitchFamily="34" charset="-127"/>
              </a:rPr>
              <a:t>n+</a:t>
            </a:r>
            <a:r>
              <a:rPr lang="en-US" altLang="ko-KR" b="1">
                <a:ea typeface="Gulim" panose="020B0600000101010101" pitchFamily="34" charset="-127"/>
              </a:rPr>
              <a:t>8</a:t>
            </a:r>
            <a:r>
              <a:rPr lang="en-US" altLang="ko-KR">
                <a:ea typeface="Gulim" panose="020B0600000101010101" pitchFamily="34" charset="-127"/>
              </a:rPr>
              <a:t> microseconds to process any </a:t>
            </a:r>
            <a:r>
              <a:rPr lang="en-US" altLang="ko-KR" i="1">
                <a:ea typeface="Gulim" panose="020B0600000101010101" pitchFamily="34" charset="-127"/>
              </a:rPr>
              <a:t>n</a:t>
            </a:r>
            <a:r>
              <a:rPr lang="en-US" altLang="ko-KR">
                <a:ea typeface="Gulim" panose="020B0600000101010101" pitchFamily="34" charset="-127"/>
              </a:rPr>
              <a:t> records, while program B takes </a:t>
            </a:r>
            <a:r>
              <a:rPr lang="en-US" altLang="ko-KR" b="1" i="1">
                <a:ea typeface="Gulim" panose="020B0600000101010101" pitchFamily="34" charset="-127"/>
              </a:rPr>
              <a:t>f</a:t>
            </a:r>
            <a:r>
              <a:rPr lang="en-US" altLang="ko-KR" b="1" baseline="-25000">
                <a:ea typeface="Gulim" panose="020B0600000101010101" pitchFamily="34" charset="-127"/>
              </a:rPr>
              <a:t>B</a:t>
            </a:r>
            <a:r>
              <a:rPr lang="en-US" altLang="ko-KR" b="1">
                <a:ea typeface="Gulim" panose="020B0600000101010101" pitchFamily="34" charset="-127"/>
              </a:rPr>
              <a:t>(</a:t>
            </a:r>
            <a:r>
              <a:rPr lang="en-US" altLang="ko-KR" b="1" i="1">
                <a:ea typeface="Gulim" panose="020B0600000101010101" pitchFamily="34" charset="-127"/>
              </a:rPr>
              <a:t>n</a:t>
            </a:r>
            <a:r>
              <a:rPr lang="en-US" altLang="ko-KR" b="1">
                <a:ea typeface="Gulim" panose="020B0600000101010101" pitchFamily="34" charset="-127"/>
              </a:rPr>
              <a:t>)=</a:t>
            </a:r>
            <a:r>
              <a:rPr lang="en-US" altLang="ko-KR" b="1" i="1">
                <a:ea typeface="Gulim" panose="020B0600000101010101" pitchFamily="34" charset="-127"/>
              </a:rPr>
              <a:t>n</a:t>
            </a:r>
            <a:r>
              <a:rPr lang="en-US" altLang="ko-KR" b="1" baseline="30000">
                <a:ea typeface="Gulim" panose="020B0600000101010101" pitchFamily="34" charset="-127"/>
              </a:rPr>
              <a:t>2</a:t>
            </a:r>
            <a:r>
              <a:rPr lang="en-US" altLang="ko-KR" b="1">
                <a:ea typeface="Gulim" panose="020B0600000101010101" pitchFamily="34" charset="-127"/>
              </a:rPr>
              <a:t>+1</a:t>
            </a:r>
            <a:r>
              <a:rPr lang="en-US" altLang="ko-KR">
                <a:ea typeface="Gulim" panose="020B0600000101010101" pitchFamily="34" charset="-127"/>
              </a:rPr>
              <a:t> microseconds to process the </a:t>
            </a:r>
            <a:r>
              <a:rPr lang="en-US" altLang="ko-KR" i="1">
                <a:ea typeface="Gulim" panose="020B0600000101010101" pitchFamily="34" charset="-127"/>
              </a:rPr>
              <a:t>n</a:t>
            </a:r>
            <a:r>
              <a:rPr lang="en-US" altLang="ko-KR">
                <a:ea typeface="Gulim" panose="020B0600000101010101" pitchFamily="34" charset="-127"/>
              </a:rPr>
              <a:t> records.</a:t>
            </a:r>
          </a:p>
          <a:p>
            <a:pPr eaLnBrk="1" hangingPunct="1"/>
            <a:r>
              <a:rPr lang="en-US" altLang="ko-KR">
                <a:ea typeface="Gulim" panose="020B0600000101010101" pitchFamily="34" charset="-127"/>
              </a:rPr>
              <a:t>Which program would you choose, knowing you’ll want to support millions of users?</a:t>
            </a:r>
          </a:p>
        </p:txBody>
      </p:sp>
      <p:sp>
        <p:nvSpPr>
          <p:cNvPr id="140292" name="WordArt 4"/>
          <p:cNvSpPr>
            <a:spLocks noChangeArrowheads="1" noChangeShapeType="1" noTextEdit="1"/>
          </p:cNvSpPr>
          <p:nvPr/>
        </p:nvSpPr>
        <p:spPr bwMode="auto">
          <a:xfrm>
            <a:off x="8915401" y="5029201"/>
            <a:ext cx="1044575" cy="1331913"/>
          </a:xfrm>
          <a:prstGeom prst="rect">
            <a:avLst/>
          </a:prstGeom>
        </p:spPr>
        <p:txBody>
          <a:bodyPr wrap="none" fromWordArt="1">
            <a:prstTxWarp prst="textSlantUp">
              <a:avLst>
                <a:gd name="adj" fmla="val 13944"/>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Impact" panose="020B0806030902050204" pitchFamily="34" charset="0"/>
              </a:rPr>
              <a:t>A</a:t>
            </a:r>
          </a:p>
        </p:txBody>
      </p:sp>
      <p:sp>
        <p:nvSpPr>
          <p:cNvPr id="140293" name="Rectangle 5"/>
          <p:cNvSpPr>
            <a:spLocks noChangeArrowheads="1"/>
          </p:cNvSpPr>
          <p:nvPr/>
        </p:nvSpPr>
        <p:spPr bwMode="auto">
          <a:xfrm>
            <a:off x="3810001" y="5638801"/>
            <a:ext cx="40481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ko-KR" sz="2400">
                <a:solidFill>
                  <a:schemeClr val="bg1"/>
                </a:solidFill>
                <a:latin typeface="Arial" panose="020B0604020202020204" pitchFamily="34" charset="0"/>
                <a:ea typeface="Gulim" panose="020B0600000101010101" pitchFamily="34" charset="-127"/>
              </a:rPr>
              <a:t> </a:t>
            </a:r>
            <a:r>
              <a:rPr lang="en-US" altLang="ko-KR" sz="2400">
                <a:latin typeface="Arial" panose="020B0604020202020204" pitchFamily="34" charset="0"/>
                <a:ea typeface="Gulim" panose="020B0600000101010101" pitchFamily="34" charset="-127"/>
              </a:rPr>
              <a:t>Compare rates of growth</a:t>
            </a:r>
            <a:r>
              <a:rPr lang="en-US" altLang="ko-KR" sz="2400">
                <a:solidFill>
                  <a:srgbClr val="FFFF00"/>
                </a:solidFill>
                <a:latin typeface="Arial" panose="020B0604020202020204" pitchFamily="34" charset="0"/>
                <a:ea typeface="Gulim" panose="020B0600000101010101" pitchFamily="34" charset="-127"/>
              </a:rPr>
              <a:t>:</a:t>
            </a:r>
          </a:p>
          <a:p>
            <a:pPr eaLnBrk="1" hangingPunct="1">
              <a:spcBef>
                <a:spcPct val="0"/>
              </a:spcBef>
              <a:buFontTx/>
              <a:buNone/>
            </a:pPr>
            <a:r>
              <a:rPr lang="en-US" altLang="ko-KR" sz="2400" b="1">
                <a:solidFill>
                  <a:schemeClr val="bg1"/>
                </a:solidFill>
                <a:latin typeface="Arial" panose="020B0604020202020204" pitchFamily="34" charset="0"/>
                <a:ea typeface="Gulim" panose="020B0600000101010101" pitchFamily="34" charset="-127"/>
              </a:rPr>
              <a:t>  30</a:t>
            </a:r>
            <a:r>
              <a:rPr lang="en-US" altLang="ko-KR" sz="2400" b="1" i="1">
                <a:solidFill>
                  <a:schemeClr val="bg1"/>
                </a:solidFill>
                <a:latin typeface="Arial" panose="020B0604020202020204" pitchFamily="34" charset="0"/>
                <a:ea typeface="Gulim" panose="020B0600000101010101" pitchFamily="34" charset="-127"/>
              </a:rPr>
              <a:t>n+</a:t>
            </a:r>
            <a:r>
              <a:rPr lang="en-US" altLang="ko-KR" sz="2400" b="1">
                <a:solidFill>
                  <a:schemeClr val="bg1"/>
                </a:solidFill>
                <a:latin typeface="Arial" panose="020B0604020202020204" pitchFamily="34" charset="0"/>
                <a:ea typeface="Gulim" panose="020B0600000101010101" pitchFamily="34" charset="-127"/>
              </a:rPr>
              <a:t>8 ~ n  and  </a:t>
            </a:r>
            <a:r>
              <a:rPr lang="en-US" altLang="ko-KR" sz="2400" b="1" i="1">
                <a:solidFill>
                  <a:schemeClr val="bg1"/>
                </a:solidFill>
                <a:latin typeface="Arial" panose="020B0604020202020204" pitchFamily="34" charset="0"/>
                <a:ea typeface="Gulim" panose="020B0600000101010101" pitchFamily="34" charset="-127"/>
              </a:rPr>
              <a:t>n</a:t>
            </a:r>
            <a:r>
              <a:rPr lang="en-US" altLang="ko-KR" sz="2400" b="1" baseline="30000">
                <a:solidFill>
                  <a:schemeClr val="bg1"/>
                </a:solidFill>
                <a:latin typeface="Arial" panose="020B0604020202020204" pitchFamily="34" charset="0"/>
                <a:ea typeface="Gulim" panose="020B0600000101010101" pitchFamily="34" charset="-127"/>
              </a:rPr>
              <a:t>2</a:t>
            </a:r>
            <a:r>
              <a:rPr lang="en-US" altLang="ko-KR" sz="2400" b="1">
                <a:solidFill>
                  <a:schemeClr val="bg1"/>
                </a:solidFill>
                <a:latin typeface="Arial" panose="020B0604020202020204" pitchFamily="34" charset="0"/>
                <a:ea typeface="Gulim" panose="020B0600000101010101" pitchFamily="34" charset="-127"/>
              </a:rPr>
              <a:t>+1 ~ n</a:t>
            </a:r>
            <a:r>
              <a:rPr lang="en-US" altLang="ko-KR" sz="2400" b="1" baseline="30000">
                <a:solidFill>
                  <a:schemeClr val="bg1"/>
                </a:solidFill>
                <a:latin typeface="Arial" panose="020B0604020202020204" pitchFamily="34" charset="0"/>
                <a:ea typeface="Gulim" panose="020B0600000101010101" pitchFamily="34" charset="-127"/>
              </a:rPr>
              <a:t>2</a:t>
            </a:r>
            <a:r>
              <a:rPr lang="en-US" altLang="ko-KR" sz="2400" b="1">
                <a:solidFill>
                  <a:schemeClr val="bg1"/>
                </a:solidFill>
                <a:latin typeface="Arial" panose="020B0604020202020204" pitchFamily="34" charset="0"/>
                <a:ea typeface="Gulim" panose="020B0600000101010101" pitchFamily="34" charset="-127"/>
              </a:rPr>
              <a:t> </a:t>
            </a:r>
            <a:endParaRPr lang="en-US" altLang="en-US" sz="2400" b="1">
              <a:solidFill>
                <a:schemeClr val="bg1"/>
              </a:solidFill>
              <a:latin typeface="Arial" panose="020B0604020202020204" pitchFamily="34" charset="0"/>
              <a:ea typeface="Gulim" panose="020B0600000101010101"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checkerboard(across)">
                                      <p:cBhvr>
                                        <p:cTn id="7" dur="500"/>
                                        <p:tgtEl>
                                          <p:spTgt spid="140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40292"/>
                                        </p:tgtEl>
                                        <p:attrNameLst>
                                          <p:attrName>style.visibility</p:attrName>
                                        </p:attrNameLst>
                                      </p:cBhvr>
                                      <p:to>
                                        <p:strVal val="visible"/>
                                      </p:to>
                                    </p:set>
                                    <p:animEffect transition="in" filter="checkerboard(across)">
                                      <p:cBhvr>
                                        <p:cTn id="12" dur="5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Growth Function</a:t>
            </a:r>
          </a:p>
        </p:txBody>
      </p:sp>
      <p:sp>
        <p:nvSpPr>
          <p:cNvPr id="55299" name="Rectangle 3"/>
          <p:cNvSpPr>
            <a:spLocks noGrp="1" noChangeArrowheads="1"/>
          </p:cNvSpPr>
          <p:nvPr>
            <p:ph type="body" idx="1"/>
          </p:nvPr>
        </p:nvSpPr>
        <p:spPr>
          <a:xfrm>
            <a:off x="2090738" y="1911350"/>
            <a:ext cx="8001000" cy="4267200"/>
          </a:xfrm>
        </p:spPr>
        <p:txBody>
          <a:bodyPr/>
          <a:lstStyle/>
          <a:p>
            <a:pPr>
              <a:lnSpc>
                <a:spcPct val="80000"/>
              </a:lnSpc>
            </a:pPr>
            <a:r>
              <a:rPr lang="en-US" altLang="en-US" sz="2600"/>
              <a:t>Order of growth of functions provides a simple characterization of efficiency</a:t>
            </a:r>
          </a:p>
          <a:p>
            <a:pPr>
              <a:lnSpc>
                <a:spcPct val="80000"/>
              </a:lnSpc>
            </a:pPr>
            <a:r>
              <a:rPr lang="en-US" altLang="en-US" sz="2600"/>
              <a:t>Allows for comparison of relative performance between alternative algorithms</a:t>
            </a:r>
          </a:p>
          <a:p>
            <a:pPr>
              <a:lnSpc>
                <a:spcPct val="80000"/>
              </a:lnSpc>
            </a:pPr>
            <a:r>
              <a:rPr lang="en-US" altLang="en-US" sz="2600"/>
              <a:t>Concerned with </a:t>
            </a:r>
            <a:r>
              <a:rPr lang="en-US" altLang="en-US" sz="2600" b="1" i="1"/>
              <a:t>asymptotic</a:t>
            </a:r>
            <a:r>
              <a:rPr lang="en-US" altLang="en-US" sz="2600"/>
              <a:t> efficiency of algorithms</a:t>
            </a:r>
          </a:p>
          <a:p>
            <a:pPr>
              <a:lnSpc>
                <a:spcPct val="80000"/>
              </a:lnSpc>
            </a:pPr>
            <a:r>
              <a:rPr lang="en-US" altLang="en-US" sz="2600"/>
              <a:t>Best asymptotic efficiency usually is best choice except for smaller inputs</a:t>
            </a:r>
          </a:p>
          <a:p>
            <a:pPr>
              <a:lnSpc>
                <a:spcPct val="80000"/>
              </a:lnSpc>
            </a:pPr>
            <a:r>
              <a:rPr lang="en-US" altLang="en-US" sz="2600"/>
              <a:t>Several standard methods to simplify asymptotic analysis of algorithms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F297-0953-4BBC-AA78-A96449002C8D}"/>
              </a:ext>
            </a:extLst>
          </p:cNvPr>
          <p:cNvSpPr>
            <a:spLocks noGrp="1"/>
          </p:cNvSpPr>
          <p:nvPr>
            <p:ph type="title"/>
          </p:nvPr>
        </p:nvSpPr>
        <p:spPr/>
        <p:txBody>
          <a:bodyPr/>
          <a:lstStyle/>
          <a:p>
            <a:r>
              <a:rPr lang="en-IN" dirty="0"/>
              <a:t>Asymptotic Analysis</a:t>
            </a:r>
            <a:endParaRPr lang="hi-IN" dirty="0"/>
          </a:p>
        </p:txBody>
      </p:sp>
      <p:sp>
        <p:nvSpPr>
          <p:cNvPr id="3" name="Content Placeholder 2">
            <a:extLst>
              <a:ext uri="{FF2B5EF4-FFF2-40B4-BE49-F238E27FC236}">
                <a16:creationId xmlns:a16="http://schemas.microsoft.com/office/drawing/2014/main" id="{2A1441B2-201D-478F-BE85-0606F83AAA8F}"/>
              </a:ext>
            </a:extLst>
          </p:cNvPr>
          <p:cNvSpPr>
            <a:spLocks noGrp="1"/>
          </p:cNvSpPr>
          <p:nvPr>
            <p:ph idx="1"/>
          </p:nvPr>
        </p:nvSpPr>
        <p:spPr>
          <a:xfrm>
            <a:off x="2152650" y="2382217"/>
            <a:ext cx="7886700" cy="1861792"/>
          </a:xfrm>
        </p:spPr>
        <p:txBody>
          <a:bodyPr/>
          <a:lstStyle/>
          <a:p>
            <a:r>
              <a:rPr lang="en-US" dirty="0">
                <a:latin typeface="euclid_circular_a"/>
              </a:rPr>
              <a:t>S</a:t>
            </a:r>
            <a:r>
              <a:rPr lang="en-US" b="0" i="0" dirty="0">
                <a:effectLst/>
                <a:latin typeface="euclid_circular_a"/>
              </a:rPr>
              <a:t>tudy of change in performance of the algorithm with the change in the order of the input size is defined as asymptotic analysis.</a:t>
            </a:r>
            <a:endParaRPr lang="hi-IN" dirty="0"/>
          </a:p>
        </p:txBody>
      </p:sp>
    </p:spTree>
    <p:extLst>
      <p:ext uri="{BB962C8B-B14F-4D97-AF65-F5344CB8AC3E}">
        <p14:creationId xmlns:p14="http://schemas.microsoft.com/office/powerpoint/2010/main" val="781622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2334-D7B3-418F-9B9A-FA96E2894E3E}"/>
              </a:ext>
            </a:extLst>
          </p:cNvPr>
          <p:cNvSpPr>
            <a:spLocks noGrp="1"/>
          </p:cNvSpPr>
          <p:nvPr>
            <p:ph type="title"/>
          </p:nvPr>
        </p:nvSpPr>
        <p:spPr/>
        <p:txBody>
          <a:bodyPr/>
          <a:lstStyle/>
          <a:p>
            <a:r>
              <a:rPr lang="en-IN" b="1" i="0" dirty="0">
                <a:solidFill>
                  <a:srgbClr val="25265E"/>
                </a:solidFill>
                <a:effectLst/>
                <a:latin typeface="euclid_circular_a"/>
              </a:rPr>
              <a:t>Asymptotic Notations</a:t>
            </a:r>
            <a:br>
              <a:rPr lang="en-IN" b="1" i="0" dirty="0">
                <a:solidFill>
                  <a:srgbClr val="25265E"/>
                </a:solidFill>
                <a:effectLst/>
                <a:latin typeface="euclid_circular_a"/>
              </a:rPr>
            </a:br>
            <a:endParaRPr lang="hi-IN" dirty="0"/>
          </a:p>
        </p:txBody>
      </p:sp>
      <p:sp>
        <p:nvSpPr>
          <p:cNvPr id="3" name="Content Placeholder 2">
            <a:extLst>
              <a:ext uri="{FF2B5EF4-FFF2-40B4-BE49-F238E27FC236}">
                <a16:creationId xmlns:a16="http://schemas.microsoft.com/office/drawing/2014/main" id="{9AC35798-893C-4061-859A-5BFD4DF571B8}"/>
              </a:ext>
            </a:extLst>
          </p:cNvPr>
          <p:cNvSpPr>
            <a:spLocks noGrp="1"/>
          </p:cNvSpPr>
          <p:nvPr>
            <p:ph idx="1"/>
          </p:nvPr>
        </p:nvSpPr>
        <p:spPr/>
        <p:txBody>
          <a:bodyPr/>
          <a:lstStyle/>
          <a:p>
            <a:r>
              <a:rPr lang="en-US" dirty="0">
                <a:latin typeface="euclid_circular_a"/>
              </a:rPr>
              <a:t>M</a:t>
            </a:r>
            <a:r>
              <a:rPr lang="en-US" b="0" i="0" dirty="0">
                <a:effectLst/>
                <a:latin typeface="euclid_circular_a"/>
              </a:rPr>
              <a:t>athematical notations used to describe the running time of an algorithm when the input tends towards a particular value or a limiting value.</a:t>
            </a:r>
            <a:endParaRPr lang="hi-IN" dirty="0"/>
          </a:p>
        </p:txBody>
      </p:sp>
    </p:spTree>
    <p:extLst>
      <p:ext uri="{BB962C8B-B14F-4D97-AF65-F5344CB8AC3E}">
        <p14:creationId xmlns:p14="http://schemas.microsoft.com/office/powerpoint/2010/main" val="750439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en-US"/>
              <a:t>Asymptotic Notation</a:t>
            </a:r>
          </a:p>
        </p:txBody>
      </p:sp>
      <p:sp>
        <p:nvSpPr>
          <p:cNvPr id="60420" name="Rectangle 3"/>
          <p:cNvSpPr>
            <a:spLocks noGrp="1" noChangeArrowheads="1"/>
          </p:cNvSpPr>
          <p:nvPr>
            <p:ph type="body" idx="1"/>
          </p:nvPr>
        </p:nvSpPr>
        <p:spPr>
          <a:xfrm>
            <a:off x="2286000" y="1371600"/>
            <a:ext cx="7772400" cy="5029200"/>
          </a:xfrm>
        </p:spPr>
        <p:txBody>
          <a:bodyPr/>
          <a:lstStyle/>
          <a:p>
            <a:pPr marL="533400" indent="-533400">
              <a:lnSpc>
                <a:spcPct val="180000"/>
              </a:lnSpc>
            </a:pPr>
            <a:r>
              <a:rPr lang="en-US" altLang="en-US" sz="2400" dirty="0"/>
              <a:t>O notation: asymptotic “less than”:  Upper Bound		f(n)=O(g(n)) implies:  f(n) “</a:t>
            </a:r>
            <a:r>
              <a:rPr lang="en-US" altLang="en-US" sz="2400" dirty="0">
                <a:cs typeface="Arial" panose="020B0604020202020204" pitchFamily="34" charset="0"/>
              </a:rPr>
              <a:t>≤</a:t>
            </a:r>
            <a:r>
              <a:rPr lang="en-US" altLang="en-US" sz="2400" dirty="0"/>
              <a:t>” g(n)</a:t>
            </a:r>
          </a:p>
          <a:p>
            <a:pPr marL="533400" indent="-533400">
              <a:lnSpc>
                <a:spcPct val="180000"/>
              </a:lnSpc>
            </a:pPr>
            <a:r>
              <a:rPr lang="en-US" altLang="en-US" sz="2400" dirty="0">
                <a:sym typeface="Symbol" panose="05050102010706020507" pitchFamily="18" charset="2"/>
              </a:rPr>
              <a:t> notation: asymptotic “greater than”: 	 Lower Bound</a:t>
            </a:r>
          </a:p>
          <a:p>
            <a:pPr marL="914400" lvl="1" indent="-457200">
              <a:lnSpc>
                <a:spcPct val="180000"/>
              </a:lnSpc>
            </a:pPr>
            <a:r>
              <a:rPr lang="en-US" altLang="en-US" dirty="0"/>
              <a:t>f(n)= </a:t>
            </a:r>
            <a:r>
              <a:rPr lang="en-US" altLang="en-US" dirty="0">
                <a:sym typeface="Symbol" panose="05050102010706020507" pitchFamily="18" charset="2"/>
              </a:rPr>
              <a:t></a:t>
            </a:r>
            <a:r>
              <a:rPr lang="en-US" altLang="en-US" dirty="0"/>
              <a:t> (g(n)) implies: f(n) “</a:t>
            </a:r>
            <a:r>
              <a:rPr lang="en-US" altLang="en-US" dirty="0">
                <a:cs typeface="Arial" panose="020B0604020202020204" pitchFamily="34" charset="0"/>
              </a:rPr>
              <a:t>≥</a:t>
            </a:r>
            <a:r>
              <a:rPr lang="en-US" altLang="en-US" dirty="0"/>
              <a:t>” g(n)</a:t>
            </a:r>
          </a:p>
          <a:p>
            <a:pPr marL="533400" indent="-533400">
              <a:lnSpc>
                <a:spcPct val="180000"/>
              </a:lnSpc>
            </a:pPr>
            <a:r>
              <a:rPr lang="en-US" altLang="en-US" sz="2400" dirty="0">
                <a:sym typeface="Symbol" panose="05050102010706020507" pitchFamily="18" charset="2"/>
              </a:rPr>
              <a:t> notation: asymptotic “equality”:      Average/Tight Bound		</a:t>
            </a:r>
          </a:p>
          <a:p>
            <a:pPr marL="914400" lvl="1" indent="-457200">
              <a:lnSpc>
                <a:spcPct val="180000"/>
              </a:lnSpc>
            </a:pPr>
            <a:r>
              <a:rPr lang="en-US" altLang="en-US" dirty="0"/>
              <a:t>f(n)= </a:t>
            </a:r>
            <a:r>
              <a:rPr lang="en-US" altLang="en-US" dirty="0">
                <a:sym typeface="Symbol" panose="05050102010706020507" pitchFamily="18" charset="2"/>
              </a:rPr>
              <a:t></a:t>
            </a:r>
            <a:r>
              <a:rPr lang="en-US" altLang="en-US" dirty="0"/>
              <a:t> (g(n)) implies: </a:t>
            </a:r>
            <a:r>
              <a:rPr lang="en-US" altLang="en-US" dirty="0">
                <a:sym typeface="Symbol" panose="05050102010706020507" pitchFamily="18" charset="2"/>
              </a:rPr>
              <a:t>f(n) “=” g(n)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BFED-9CBB-4A67-9D9E-FC4FEF6673E6}"/>
              </a:ext>
            </a:extLst>
          </p:cNvPr>
          <p:cNvSpPr>
            <a:spLocks noGrp="1"/>
          </p:cNvSpPr>
          <p:nvPr>
            <p:ph type="title"/>
          </p:nvPr>
        </p:nvSpPr>
        <p:spPr/>
        <p:txBody>
          <a:bodyPr/>
          <a:lstStyle/>
          <a:p>
            <a:r>
              <a:rPr lang="en-US" dirty="0"/>
              <a:t>Time taken by an algorithm?</a:t>
            </a:r>
            <a:endParaRPr lang="hi-IN" dirty="0"/>
          </a:p>
        </p:txBody>
      </p:sp>
      <p:sp>
        <p:nvSpPr>
          <p:cNvPr id="3" name="Content Placeholder 2">
            <a:extLst>
              <a:ext uri="{FF2B5EF4-FFF2-40B4-BE49-F238E27FC236}">
                <a16:creationId xmlns:a16="http://schemas.microsoft.com/office/drawing/2014/main" id="{56055A46-0D9F-43AE-9DD2-8F4F25C5CD59}"/>
              </a:ext>
            </a:extLst>
          </p:cNvPr>
          <p:cNvSpPr>
            <a:spLocks noGrp="1"/>
          </p:cNvSpPr>
          <p:nvPr>
            <p:ph idx="1"/>
          </p:nvPr>
        </p:nvSpPr>
        <p:spPr/>
        <p:txBody>
          <a:bodyPr>
            <a:normAutofit/>
          </a:bodyPr>
          <a:lstStyle/>
          <a:p>
            <a:r>
              <a:rPr lang="en-US" b="1" dirty="0"/>
              <a:t>Performance measurement or </a:t>
            </a:r>
            <a:r>
              <a:rPr lang="en-US" b="1" dirty="0" err="1"/>
              <a:t>Apostoriori</a:t>
            </a:r>
            <a:r>
              <a:rPr lang="en-US" b="1" dirty="0"/>
              <a:t> Analysis- </a:t>
            </a:r>
            <a:r>
              <a:rPr lang="en-US" dirty="0"/>
              <a:t>Implementing the algorithm in a machine and then calculating the time taken by the system to execute the program successfully.</a:t>
            </a:r>
          </a:p>
          <a:p>
            <a:r>
              <a:rPr lang="en-US" b="1" dirty="0"/>
              <a:t>Performance Evaluation or </a:t>
            </a:r>
            <a:r>
              <a:rPr lang="en-US" b="1" dirty="0" err="1"/>
              <a:t>Apriori</a:t>
            </a:r>
            <a:r>
              <a:rPr lang="en-US" b="1" dirty="0"/>
              <a:t> Analysis- </a:t>
            </a:r>
            <a:r>
              <a:rPr lang="en-US" dirty="0"/>
              <a:t>Before implementing the algorithm in a system. </a:t>
            </a:r>
          </a:p>
          <a:p>
            <a:r>
              <a:rPr lang="en-US" dirty="0"/>
              <a:t>1. How long the algorithm takes :-will be represented as a function of the size of the input. f(n)→how long it takes if ‘n’ is the size of input. </a:t>
            </a:r>
          </a:p>
          <a:p>
            <a:r>
              <a:rPr lang="en-US" dirty="0"/>
              <a:t>2. How fast the function that characterizes the running time grows with the input size. “Rate of growth of running time”. The algorithm with less rate of growth of running time is considered better. </a:t>
            </a:r>
            <a:endParaRPr lang="hi-IN" dirty="0"/>
          </a:p>
        </p:txBody>
      </p:sp>
    </p:spTree>
    <p:extLst>
      <p:ext uri="{BB962C8B-B14F-4D97-AF65-F5344CB8AC3E}">
        <p14:creationId xmlns:p14="http://schemas.microsoft.com/office/powerpoint/2010/main" val="3095368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p:spPr>
        <p:txBody>
          <a:bodyPr/>
          <a:lstStyle/>
          <a:p>
            <a:pPr>
              <a:tabLst>
                <a:tab pos="1536700" algn="l"/>
              </a:tabLst>
            </a:pPr>
            <a:r>
              <a:rPr lang="en-US" altLang="en-US" dirty="0"/>
              <a:t>The </a:t>
            </a:r>
            <a:r>
              <a:rPr lang="en-US" altLang="en-US" i="1" dirty="0"/>
              <a:t>O</a:t>
            </a:r>
            <a:r>
              <a:rPr lang="en-US" altLang="en-US" dirty="0"/>
              <a:t>-Notation (Upper Bound)</a:t>
            </a:r>
          </a:p>
        </p:txBody>
      </p:sp>
      <p:grpSp>
        <p:nvGrpSpPr>
          <p:cNvPr id="71688" name="Group 8"/>
          <p:cNvGrpSpPr>
            <a:grpSpLocks/>
          </p:cNvGrpSpPr>
          <p:nvPr/>
        </p:nvGrpSpPr>
        <p:grpSpPr bwMode="auto">
          <a:xfrm>
            <a:off x="3627439" y="2324100"/>
            <a:ext cx="5476875" cy="3689350"/>
            <a:chOff x="1325" y="1464"/>
            <a:chExt cx="3450" cy="2324"/>
          </a:xfrm>
        </p:grpSpPr>
        <p:pic>
          <p:nvPicPr>
            <p:cNvPr id="6451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 y="1464"/>
              <a:ext cx="3450" cy="2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4518" name="Text Box 4"/>
            <p:cNvSpPr txBox="1">
              <a:spLocks noChangeArrowheads="1"/>
            </p:cNvSpPr>
            <p:nvPr/>
          </p:nvSpPr>
          <p:spPr bwMode="auto">
            <a:xfrm>
              <a:off x="4599" y="2490"/>
              <a:ext cx="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spcBef>
                  <a:spcPct val="20000"/>
                </a:spcBef>
                <a:buFont typeface="Arial" panose="020B0604020202020204" pitchFamily="34" charset="0"/>
                <a:buChar char="•"/>
                <a:tabLst>
                  <a:tab pos="749300" algn="l"/>
                </a:tabLst>
                <a:defRPr sz="3200">
                  <a:solidFill>
                    <a:schemeClr val="tx1"/>
                  </a:solidFill>
                  <a:latin typeface="Calibri" panose="020F0502020204030204" pitchFamily="34" charset="0"/>
                </a:defRPr>
              </a:lvl1pPr>
              <a:lvl2pPr marL="742950" indent="-285750" defTabSz="642938">
                <a:spcBef>
                  <a:spcPct val="20000"/>
                </a:spcBef>
                <a:buFont typeface="Arial" panose="020B0604020202020204" pitchFamily="34" charset="0"/>
                <a:buChar char="–"/>
                <a:tabLst>
                  <a:tab pos="749300" algn="l"/>
                </a:tabLst>
                <a:defRPr sz="2800">
                  <a:solidFill>
                    <a:schemeClr val="tx1"/>
                  </a:solidFill>
                  <a:latin typeface="Calibri" panose="020F0502020204030204" pitchFamily="34" charset="0"/>
                </a:defRPr>
              </a:lvl2pPr>
              <a:lvl3pPr marL="1143000" indent="-228600" defTabSz="642938">
                <a:spcBef>
                  <a:spcPct val="20000"/>
                </a:spcBef>
                <a:buFont typeface="Arial" panose="020B0604020202020204" pitchFamily="34" charset="0"/>
                <a:buChar char="•"/>
                <a:tabLst>
                  <a:tab pos="749300" algn="l"/>
                </a:tabLst>
                <a:defRPr sz="2400">
                  <a:solidFill>
                    <a:schemeClr val="tx1"/>
                  </a:solidFill>
                  <a:latin typeface="Calibri" panose="020F0502020204030204" pitchFamily="34" charset="0"/>
                </a:defRPr>
              </a:lvl3pPr>
              <a:lvl4pPr marL="16002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4pPr>
              <a:lvl5pPr marL="20574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5pPr>
              <a:lvl6pPr marL="25146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6pPr>
              <a:lvl7pPr marL="29718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7pPr>
              <a:lvl8pPr marL="34290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8pPr>
              <a:lvl9pPr marL="38862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500" i="1">
                  <a:solidFill>
                    <a:srgbClr val="000000"/>
                  </a:solidFill>
                  <a:latin typeface="Times" panose="02020603050405020304" pitchFamily="18" charset="0"/>
                </a:rPr>
                <a:t>f</a:t>
              </a:r>
            </a:p>
          </p:txBody>
        </p:sp>
        <p:sp>
          <p:nvSpPr>
            <p:cNvPr id="64519" name="Text Box 5"/>
            <p:cNvSpPr txBox="1">
              <a:spLocks noChangeArrowheads="1"/>
            </p:cNvSpPr>
            <p:nvPr/>
          </p:nvSpPr>
          <p:spPr bwMode="auto">
            <a:xfrm>
              <a:off x="4308" y="2075"/>
              <a:ext cx="34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spcBef>
                  <a:spcPct val="20000"/>
                </a:spcBef>
                <a:buFont typeface="Arial" panose="020B0604020202020204" pitchFamily="34" charset="0"/>
                <a:buChar char="•"/>
                <a:tabLst>
                  <a:tab pos="749300" algn="l"/>
                </a:tabLst>
                <a:defRPr sz="3200">
                  <a:solidFill>
                    <a:schemeClr val="tx1"/>
                  </a:solidFill>
                  <a:latin typeface="Calibri" panose="020F0502020204030204" pitchFamily="34" charset="0"/>
                </a:defRPr>
              </a:lvl1pPr>
              <a:lvl2pPr marL="742950" indent="-285750" defTabSz="642938">
                <a:spcBef>
                  <a:spcPct val="20000"/>
                </a:spcBef>
                <a:buFont typeface="Arial" panose="020B0604020202020204" pitchFamily="34" charset="0"/>
                <a:buChar char="–"/>
                <a:tabLst>
                  <a:tab pos="749300" algn="l"/>
                </a:tabLst>
                <a:defRPr sz="2800">
                  <a:solidFill>
                    <a:schemeClr val="tx1"/>
                  </a:solidFill>
                  <a:latin typeface="Calibri" panose="020F0502020204030204" pitchFamily="34" charset="0"/>
                </a:defRPr>
              </a:lvl2pPr>
              <a:lvl3pPr marL="1143000" indent="-228600" defTabSz="642938">
                <a:spcBef>
                  <a:spcPct val="20000"/>
                </a:spcBef>
                <a:buFont typeface="Arial" panose="020B0604020202020204" pitchFamily="34" charset="0"/>
                <a:buChar char="•"/>
                <a:tabLst>
                  <a:tab pos="749300" algn="l"/>
                </a:tabLst>
                <a:defRPr sz="2400">
                  <a:solidFill>
                    <a:schemeClr val="tx1"/>
                  </a:solidFill>
                  <a:latin typeface="Calibri" panose="020F0502020204030204" pitchFamily="34" charset="0"/>
                </a:defRPr>
              </a:lvl3pPr>
              <a:lvl4pPr marL="16002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4pPr>
              <a:lvl5pPr marL="20574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5pPr>
              <a:lvl6pPr marL="25146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6pPr>
              <a:lvl7pPr marL="29718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7pPr>
              <a:lvl8pPr marL="34290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8pPr>
              <a:lvl9pPr marL="38862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500" i="1">
                  <a:solidFill>
                    <a:srgbClr val="A5002E"/>
                  </a:solidFill>
                  <a:latin typeface="Times" panose="02020603050405020304" pitchFamily="18" charset="0"/>
                </a:rPr>
                <a:t>c</a:t>
              </a:r>
              <a:r>
                <a:rPr lang="en-US" altLang="en-US" sz="2500">
                  <a:solidFill>
                    <a:srgbClr val="A5002E"/>
                  </a:solidFill>
                  <a:latin typeface="Times" panose="02020603050405020304" pitchFamily="18" charset="0"/>
                </a:rPr>
                <a:t> </a:t>
              </a:r>
              <a:r>
                <a:rPr lang="en-US" altLang="en-US" sz="2500">
                  <a:solidFill>
                    <a:srgbClr val="A5002E"/>
                  </a:solidFill>
                  <a:latin typeface="Cochin" pitchFamily="34" charset="0"/>
                </a:rPr>
                <a:t>⋅</a:t>
              </a:r>
              <a:r>
                <a:rPr lang="en-US" altLang="en-US" sz="2500">
                  <a:solidFill>
                    <a:srgbClr val="A5002E"/>
                  </a:solidFill>
                  <a:latin typeface="Times" panose="02020603050405020304" pitchFamily="18" charset="0"/>
                </a:rPr>
                <a:t> </a:t>
              </a:r>
              <a:r>
                <a:rPr lang="en-US" altLang="en-US" sz="2500" i="1">
                  <a:solidFill>
                    <a:srgbClr val="A5002E"/>
                  </a:solidFill>
                  <a:latin typeface="Times" panose="02020603050405020304" pitchFamily="18" charset="0"/>
                </a:rPr>
                <a:t>g</a:t>
              </a:r>
            </a:p>
          </p:txBody>
        </p:sp>
        <p:sp>
          <p:nvSpPr>
            <p:cNvPr id="64520" name="Text Box 6"/>
            <p:cNvSpPr txBox="1">
              <a:spLocks noChangeArrowheads="1"/>
            </p:cNvSpPr>
            <p:nvPr/>
          </p:nvSpPr>
          <p:spPr bwMode="auto">
            <a:xfrm>
              <a:off x="2319" y="3505"/>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spcBef>
                  <a:spcPct val="20000"/>
                </a:spcBef>
                <a:buFont typeface="Arial" panose="020B0604020202020204" pitchFamily="34" charset="0"/>
                <a:buChar char="•"/>
                <a:tabLst>
                  <a:tab pos="749300" algn="l"/>
                </a:tabLst>
                <a:defRPr sz="3200">
                  <a:solidFill>
                    <a:schemeClr val="tx1"/>
                  </a:solidFill>
                  <a:latin typeface="Calibri" panose="020F0502020204030204" pitchFamily="34" charset="0"/>
                </a:defRPr>
              </a:lvl1pPr>
              <a:lvl2pPr marL="742950" indent="-285750" defTabSz="642938">
                <a:spcBef>
                  <a:spcPct val="20000"/>
                </a:spcBef>
                <a:buFont typeface="Arial" panose="020B0604020202020204" pitchFamily="34" charset="0"/>
                <a:buChar char="–"/>
                <a:tabLst>
                  <a:tab pos="749300" algn="l"/>
                </a:tabLst>
                <a:defRPr sz="2800">
                  <a:solidFill>
                    <a:schemeClr val="tx1"/>
                  </a:solidFill>
                  <a:latin typeface="Calibri" panose="020F0502020204030204" pitchFamily="34" charset="0"/>
                </a:defRPr>
              </a:lvl2pPr>
              <a:lvl3pPr marL="1143000" indent="-228600" defTabSz="642938">
                <a:spcBef>
                  <a:spcPct val="20000"/>
                </a:spcBef>
                <a:buFont typeface="Arial" panose="020B0604020202020204" pitchFamily="34" charset="0"/>
                <a:buChar char="•"/>
                <a:tabLst>
                  <a:tab pos="749300" algn="l"/>
                </a:tabLst>
                <a:defRPr sz="2400">
                  <a:solidFill>
                    <a:schemeClr val="tx1"/>
                  </a:solidFill>
                  <a:latin typeface="Calibri" panose="020F0502020204030204" pitchFamily="34" charset="0"/>
                </a:defRPr>
              </a:lvl3pPr>
              <a:lvl4pPr marL="16002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4pPr>
              <a:lvl5pPr marL="20574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5pPr>
              <a:lvl6pPr marL="25146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6pPr>
              <a:lvl7pPr marL="29718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7pPr>
              <a:lvl8pPr marL="34290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8pPr>
              <a:lvl9pPr marL="38862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500" i="1">
                  <a:solidFill>
                    <a:srgbClr val="000000"/>
                  </a:solidFill>
                  <a:latin typeface="Times" panose="02020603050405020304" pitchFamily="18" charset="0"/>
                </a:rPr>
                <a:t>n</a:t>
              </a:r>
              <a:r>
                <a:rPr lang="en-US" altLang="en-US" sz="2800" baseline="-33000">
                  <a:solidFill>
                    <a:srgbClr val="000000"/>
                  </a:solidFill>
                  <a:latin typeface="Times" panose="02020603050405020304" pitchFamily="18" charset="0"/>
                </a:rPr>
                <a:t>0</a:t>
              </a:r>
            </a:p>
          </p:txBody>
        </p:sp>
      </p:grpSp>
      <p:sp>
        <p:nvSpPr>
          <p:cNvPr id="64516" name="Text Box 7"/>
          <p:cNvSpPr txBox="1">
            <a:spLocks noChangeArrowheads="1"/>
          </p:cNvSpPr>
          <p:nvPr/>
        </p:nvSpPr>
        <p:spPr bwMode="auto">
          <a:xfrm>
            <a:off x="1906589" y="1751013"/>
            <a:ext cx="84296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42938">
              <a:spcBef>
                <a:spcPct val="20000"/>
              </a:spcBef>
              <a:buFont typeface="Arial" panose="020B0604020202020204" pitchFamily="34" charset="0"/>
              <a:buChar char="•"/>
              <a:tabLst>
                <a:tab pos="517525" algn="l"/>
              </a:tabLst>
              <a:defRPr sz="3200">
                <a:solidFill>
                  <a:schemeClr val="tx1"/>
                </a:solidFill>
                <a:latin typeface="Calibri" panose="020F0502020204030204" pitchFamily="34" charset="0"/>
              </a:defRPr>
            </a:lvl1pPr>
            <a:lvl2pPr marL="742950" indent="-285750" defTabSz="642938">
              <a:spcBef>
                <a:spcPct val="20000"/>
              </a:spcBef>
              <a:buFont typeface="Arial" panose="020B0604020202020204" pitchFamily="34" charset="0"/>
              <a:buChar char="–"/>
              <a:tabLst>
                <a:tab pos="517525" algn="l"/>
              </a:tabLst>
              <a:defRPr sz="2800">
                <a:solidFill>
                  <a:schemeClr val="tx1"/>
                </a:solidFill>
                <a:latin typeface="Calibri" panose="020F0502020204030204" pitchFamily="34" charset="0"/>
              </a:defRPr>
            </a:lvl2pPr>
            <a:lvl3pPr marL="1143000" indent="-228600" defTabSz="642938">
              <a:spcBef>
                <a:spcPct val="20000"/>
              </a:spcBef>
              <a:buFont typeface="Arial" panose="020B0604020202020204" pitchFamily="34" charset="0"/>
              <a:buChar char="•"/>
              <a:tabLst>
                <a:tab pos="517525" algn="l"/>
              </a:tabLst>
              <a:defRPr sz="2400">
                <a:solidFill>
                  <a:schemeClr val="tx1"/>
                </a:solidFill>
                <a:latin typeface="Calibri" panose="020F0502020204030204" pitchFamily="34" charset="0"/>
              </a:defRPr>
            </a:lvl3pPr>
            <a:lvl4pPr marL="1600200" indent="-228600" defTabSz="642938">
              <a:spcBef>
                <a:spcPct val="20000"/>
              </a:spcBef>
              <a:buFont typeface="Arial" panose="020B0604020202020204" pitchFamily="34" charset="0"/>
              <a:buChar char="–"/>
              <a:tabLst>
                <a:tab pos="517525" algn="l"/>
              </a:tabLst>
              <a:defRPr sz="2000">
                <a:solidFill>
                  <a:schemeClr val="tx1"/>
                </a:solidFill>
                <a:latin typeface="Calibri" panose="020F0502020204030204" pitchFamily="34" charset="0"/>
              </a:defRPr>
            </a:lvl4pPr>
            <a:lvl5pPr marL="2057400" indent="-228600" defTabSz="642938">
              <a:spcBef>
                <a:spcPct val="20000"/>
              </a:spcBef>
              <a:buFont typeface="Arial" panose="020B0604020202020204" pitchFamily="34" charset="0"/>
              <a:buChar char="»"/>
              <a:tabLst>
                <a:tab pos="517525" algn="l"/>
              </a:tabLst>
              <a:defRPr sz="2000">
                <a:solidFill>
                  <a:schemeClr val="tx1"/>
                </a:solidFill>
                <a:latin typeface="Calibri" panose="020F0502020204030204" pitchFamily="34" charset="0"/>
              </a:defRPr>
            </a:lvl5pPr>
            <a:lvl6pPr marL="2514600" indent="-228600" defTabSz="642938" eaLnBrk="0" fontAlgn="base" hangingPunct="0">
              <a:spcBef>
                <a:spcPct val="20000"/>
              </a:spcBef>
              <a:spcAft>
                <a:spcPct val="0"/>
              </a:spcAft>
              <a:buFont typeface="Arial" panose="020B0604020202020204" pitchFamily="34" charset="0"/>
              <a:buChar char="»"/>
              <a:tabLst>
                <a:tab pos="517525" algn="l"/>
              </a:tabLst>
              <a:defRPr sz="2000">
                <a:solidFill>
                  <a:schemeClr val="tx1"/>
                </a:solidFill>
                <a:latin typeface="Calibri" panose="020F0502020204030204" pitchFamily="34" charset="0"/>
              </a:defRPr>
            </a:lvl6pPr>
            <a:lvl7pPr marL="2971800" indent="-228600" defTabSz="642938" eaLnBrk="0" fontAlgn="base" hangingPunct="0">
              <a:spcBef>
                <a:spcPct val="20000"/>
              </a:spcBef>
              <a:spcAft>
                <a:spcPct val="0"/>
              </a:spcAft>
              <a:buFont typeface="Arial" panose="020B0604020202020204" pitchFamily="34" charset="0"/>
              <a:buChar char="»"/>
              <a:tabLst>
                <a:tab pos="517525" algn="l"/>
              </a:tabLst>
              <a:defRPr sz="2000">
                <a:solidFill>
                  <a:schemeClr val="tx1"/>
                </a:solidFill>
                <a:latin typeface="Calibri" panose="020F0502020204030204" pitchFamily="34" charset="0"/>
              </a:defRPr>
            </a:lvl7pPr>
            <a:lvl8pPr marL="3429000" indent="-228600" defTabSz="642938" eaLnBrk="0" fontAlgn="base" hangingPunct="0">
              <a:spcBef>
                <a:spcPct val="20000"/>
              </a:spcBef>
              <a:spcAft>
                <a:spcPct val="0"/>
              </a:spcAft>
              <a:buFont typeface="Arial" panose="020B0604020202020204" pitchFamily="34" charset="0"/>
              <a:buChar char="»"/>
              <a:tabLst>
                <a:tab pos="517525" algn="l"/>
              </a:tabLst>
              <a:defRPr sz="2000">
                <a:solidFill>
                  <a:schemeClr val="tx1"/>
                </a:solidFill>
                <a:latin typeface="Calibri" panose="020F0502020204030204" pitchFamily="34" charset="0"/>
              </a:defRPr>
            </a:lvl8pPr>
            <a:lvl9pPr marL="3886200" indent="-228600" defTabSz="642938" eaLnBrk="0" fontAlgn="base" hangingPunct="0">
              <a:spcBef>
                <a:spcPct val="20000"/>
              </a:spcBef>
              <a:spcAft>
                <a:spcPct val="0"/>
              </a:spcAft>
              <a:buFont typeface="Arial" panose="020B0604020202020204" pitchFamily="34" charset="0"/>
              <a:buChar char="»"/>
              <a:tabLst>
                <a:tab pos="517525"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500" b="1" i="1">
                <a:solidFill>
                  <a:srgbClr val="BF0000"/>
                </a:solidFill>
                <a:latin typeface="Times" panose="02020603050405020304" pitchFamily="18" charset="0"/>
              </a:rPr>
              <a:t>O</a:t>
            </a:r>
            <a:r>
              <a:rPr lang="en-US" altLang="en-US" sz="2500" b="1">
                <a:solidFill>
                  <a:srgbClr val="BF0000"/>
                </a:solidFill>
                <a:latin typeface="Times" panose="02020603050405020304" pitchFamily="18" charset="0"/>
              </a:rPr>
              <a:t>(</a:t>
            </a:r>
            <a:r>
              <a:rPr lang="en-US" altLang="en-US" sz="2500" b="1" i="1">
                <a:solidFill>
                  <a:srgbClr val="BF0000"/>
                </a:solidFill>
                <a:latin typeface="Times" panose="02020603050405020304" pitchFamily="18" charset="0"/>
              </a:rPr>
              <a:t>g</a:t>
            </a:r>
            <a:r>
              <a:rPr lang="en-US" altLang="en-US" sz="2500" b="1">
                <a:solidFill>
                  <a:srgbClr val="BF0000"/>
                </a:solidFill>
                <a:latin typeface="Times" panose="02020603050405020304" pitchFamily="18" charset="0"/>
              </a:rPr>
              <a:t>(</a:t>
            </a:r>
            <a:r>
              <a:rPr lang="en-US" altLang="en-US" sz="2500" b="1" i="1">
                <a:solidFill>
                  <a:srgbClr val="BF0000"/>
                </a:solidFill>
                <a:latin typeface="Times" panose="02020603050405020304" pitchFamily="18" charset="0"/>
              </a:rPr>
              <a:t>n</a:t>
            </a:r>
            <a:r>
              <a:rPr lang="en-US" altLang="en-US" sz="2500" b="1">
                <a:solidFill>
                  <a:srgbClr val="BF0000"/>
                </a:solidFill>
                <a:latin typeface="Times" panose="02020603050405020304" pitchFamily="18" charset="0"/>
              </a:rPr>
              <a:t>))</a:t>
            </a:r>
            <a:r>
              <a:rPr lang="en-US" altLang="en-US" sz="2500">
                <a:solidFill>
                  <a:srgbClr val="3D3D67"/>
                </a:solidFill>
                <a:latin typeface="Times" panose="02020603050405020304" pitchFamily="18" charset="0"/>
              </a:rPr>
              <a:t> </a:t>
            </a:r>
            <a:r>
              <a:rPr lang="en-US" altLang="en-US" sz="2500" b="1">
                <a:latin typeface="Times" panose="02020603050405020304" pitchFamily="18" charset="0"/>
              </a:rPr>
              <a:t>= {</a:t>
            </a:r>
            <a:r>
              <a:rPr lang="en-US" altLang="en-US" sz="2500" b="1">
                <a:solidFill>
                  <a:srgbClr val="BF0000"/>
                </a:solidFill>
                <a:latin typeface="Times" panose="02020603050405020304" pitchFamily="18" charset="0"/>
              </a:rPr>
              <a:t> </a:t>
            </a:r>
            <a:r>
              <a:rPr lang="en-US" altLang="en-US" sz="2500" i="1">
                <a:latin typeface="Times" panose="02020603050405020304" pitchFamily="18" charset="0"/>
              </a:rPr>
              <a:t>f</a:t>
            </a:r>
            <a:r>
              <a:rPr lang="en-US" altLang="en-US" sz="2500">
                <a:latin typeface="Times" panose="02020603050405020304" pitchFamily="18" charset="0"/>
              </a:rPr>
              <a:t>(</a:t>
            </a:r>
            <a:r>
              <a:rPr lang="en-US" altLang="en-US" sz="2500" i="1">
                <a:latin typeface="Times" panose="02020603050405020304" pitchFamily="18" charset="0"/>
              </a:rPr>
              <a:t>n</a:t>
            </a:r>
            <a:r>
              <a:rPr lang="en-US" altLang="en-US" sz="2500">
                <a:latin typeface="Times" panose="02020603050405020304" pitchFamily="18" charset="0"/>
              </a:rPr>
              <a:t>)</a:t>
            </a:r>
            <a:r>
              <a:rPr lang="en-US" altLang="en-US" sz="2500" b="1">
                <a:solidFill>
                  <a:srgbClr val="BF0000"/>
                </a:solidFill>
                <a:latin typeface="Times" panose="02020603050405020304" pitchFamily="18" charset="0"/>
              </a:rPr>
              <a:t> </a:t>
            </a:r>
            <a:r>
              <a:rPr lang="en-US" altLang="en-US" sz="2500">
                <a:solidFill>
                  <a:srgbClr val="3D3D67"/>
                </a:solidFill>
                <a:latin typeface="Times" panose="02020603050405020304" pitchFamily="18" charset="0"/>
              </a:rPr>
              <a:t>: </a:t>
            </a:r>
            <a:r>
              <a:rPr lang="en-US" altLang="en-US" sz="2500">
                <a:solidFill>
                  <a:srgbClr val="3D3D67"/>
                </a:solidFill>
                <a:latin typeface="ヒラギノ角ゴ Pro W3" pitchFamily="34" charset="0"/>
              </a:rPr>
              <a:t>∃</a:t>
            </a:r>
            <a:r>
              <a:rPr lang="en-US" altLang="en-US" sz="2500" i="1">
                <a:solidFill>
                  <a:srgbClr val="3D3D67"/>
                </a:solidFill>
                <a:latin typeface="Times" panose="02020603050405020304" pitchFamily="18" charset="0"/>
              </a:rPr>
              <a:t>c</a:t>
            </a:r>
            <a:r>
              <a:rPr lang="en-US" altLang="en-US" sz="2500">
                <a:solidFill>
                  <a:srgbClr val="3D3D67"/>
                </a:solidFill>
                <a:latin typeface="Times" panose="02020603050405020304" pitchFamily="18" charset="0"/>
              </a:rPr>
              <a:t> &gt; 0, </a:t>
            </a:r>
            <a:r>
              <a:rPr lang="en-US" altLang="en-US" sz="2500" i="1">
                <a:solidFill>
                  <a:srgbClr val="3D3D67"/>
                </a:solidFill>
                <a:latin typeface="Times" panose="02020603050405020304" pitchFamily="18" charset="0"/>
              </a:rPr>
              <a:t>n</a:t>
            </a:r>
            <a:r>
              <a:rPr lang="en-US" altLang="en-US" sz="2800" baseline="-33000">
                <a:solidFill>
                  <a:srgbClr val="3D3D67"/>
                </a:solidFill>
                <a:latin typeface="Times" panose="02020603050405020304" pitchFamily="18" charset="0"/>
              </a:rPr>
              <a:t>0</a:t>
            </a:r>
            <a:r>
              <a:rPr lang="en-US" altLang="en-US" sz="2500">
                <a:solidFill>
                  <a:srgbClr val="3D3D67"/>
                </a:solidFill>
                <a:latin typeface="Times" panose="02020603050405020304" pitchFamily="18" charset="0"/>
              </a:rPr>
              <a:t> &gt; 0 s.t. </a:t>
            </a:r>
            <a:r>
              <a:rPr lang="en-US" altLang="en-US" sz="2500">
                <a:solidFill>
                  <a:srgbClr val="3D3D67"/>
                </a:solidFill>
                <a:latin typeface="ヒラギノ角ゴ Pro W3" pitchFamily="34" charset="0"/>
              </a:rPr>
              <a:t>∀</a:t>
            </a:r>
            <a:r>
              <a:rPr lang="en-US" altLang="en-US" sz="2500" i="1">
                <a:solidFill>
                  <a:srgbClr val="3D3D67"/>
                </a:solidFill>
                <a:latin typeface="Times" panose="02020603050405020304" pitchFamily="18" charset="0"/>
              </a:rPr>
              <a:t>n</a:t>
            </a:r>
            <a:r>
              <a:rPr lang="en-US" altLang="en-US" sz="2500">
                <a:solidFill>
                  <a:srgbClr val="3D3D67"/>
                </a:solidFill>
                <a:latin typeface="Times" panose="02020603050405020304" pitchFamily="18" charset="0"/>
              </a:rPr>
              <a:t> ≥ </a:t>
            </a:r>
            <a:r>
              <a:rPr lang="en-US" altLang="en-US" sz="2500" i="1">
                <a:solidFill>
                  <a:srgbClr val="3D3D67"/>
                </a:solidFill>
                <a:latin typeface="Times" panose="02020603050405020304" pitchFamily="18" charset="0"/>
              </a:rPr>
              <a:t>n</a:t>
            </a:r>
            <a:r>
              <a:rPr lang="en-US" altLang="en-US" sz="2800" baseline="-33000">
                <a:solidFill>
                  <a:srgbClr val="3D3D67"/>
                </a:solidFill>
                <a:latin typeface="Times" panose="02020603050405020304" pitchFamily="18" charset="0"/>
              </a:rPr>
              <a:t>0</a:t>
            </a:r>
            <a:r>
              <a:rPr lang="en-US" altLang="en-US" sz="2500">
                <a:solidFill>
                  <a:srgbClr val="3D3D67"/>
                </a:solidFill>
                <a:latin typeface="Times" panose="02020603050405020304" pitchFamily="18" charset="0"/>
              </a:rPr>
              <a:t>: </a:t>
            </a:r>
            <a:r>
              <a:rPr lang="en-US" altLang="en-US" sz="2500" i="1">
                <a:solidFill>
                  <a:srgbClr val="3D3D67"/>
                </a:solidFill>
                <a:latin typeface="Times" panose="02020603050405020304" pitchFamily="18" charset="0"/>
              </a:rPr>
              <a:t>f</a:t>
            </a:r>
            <a:r>
              <a:rPr lang="en-US" altLang="en-US" sz="2500">
                <a:solidFill>
                  <a:srgbClr val="3D3D67"/>
                </a:solidFill>
                <a:latin typeface="Times" panose="02020603050405020304" pitchFamily="18" charset="0"/>
              </a:rPr>
              <a:t>(</a:t>
            </a:r>
            <a:r>
              <a:rPr lang="en-US" altLang="en-US" sz="2500" i="1">
                <a:solidFill>
                  <a:srgbClr val="3D3D67"/>
                </a:solidFill>
                <a:latin typeface="Times" panose="02020603050405020304" pitchFamily="18" charset="0"/>
              </a:rPr>
              <a:t>n</a:t>
            </a:r>
            <a:r>
              <a:rPr lang="en-US" altLang="en-US" sz="2500">
                <a:solidFill>
                  <a:srgbClr val="3D3D67"/>
                </a:solidFill>
                <a:latin typeface="Times" panose="02020603050405020304" pitchFamily="18" charset="0"/>
              </a:rPr>
              <a:t>) ≤ </a:t>
            </a:r>
            <a:r>
              <a:rPr lang="en-US" altLang="en-US" sz="2500" i="1">
                <a:solidFill>
                  <a:srgbClr val="3D3D67"/>
                </a:solidFill>
                <a:latin typeface="Times" panose="02020603050405020304" pitchFamily="18" charset="0"/>
              </a:rPr>
              <a:t>c</a:t>
            </a:r>
            <a:r>
              <a:rPr lang="en-US" altLang="en-US" sz="2500">
                <a:solidFill>
                  <a:srgbClr val="3D3D67"/>
                </a:solidFill>
                <a:latin typeface="Times" panose="02020603050405020304" pitchFamily="18" charset="0"/>
              </a:rPr>
              <a:t> </a:t>
            </a:r>
            <a:r>
              <a:rPr lang="en-US" altLang="en-US" sz="2500">
                <a:solidFill>
                  <a:srgbClr val="3D3D67"/>
                </a:solidFill>
                <a:latin typeface="Cochin" pitchFamily="34" charset="0"/>
              </a:rPr>
              <a:t>⋅</a:t>
            </a:r>
            <a:r>
              <a:rPr lang="en-US" altLang="en-US" sz="2500">
                <a:solidFill>
                  <a:srgbClr val="3D3D67"/>
                </a:solidFill>
                <a:latin typeface="Times" panose="02020603050405020304" pitchFamily="18" charset="0"/>
              </a:rPr>
              <a:t> </a:t>
            </a:r>
            <a:r>
              <a:rPr lang="en-US" altLang="en-US" sz="2500" i="1">
                <a:solidFill>
                  <a:srgbClr val="3D3D67"/>
                </a:solidFill>
                <a:latin typeface="Times" panose="02020603050405020304" pitchFamily="18" charset="0"/>
              </a:rPr>
              <a:t>g</a:t>
            </a:r>
            <a:r>
              <a:rPr lang="en-US" altLang="en-US" sz="2500">
                <a:solidFill>
                  <a:srgbClr val="3D3D67"/>
                </a:solidFill>
                <a:latin typeface="Times" panose="02020603050405020304" pitchFamily="18" charset="0"/>
              </a:rPr>
              <a:t>(</a:t>
            </a:r>
            <a:r>
              <a:rPr lang="en-US" altLang="en-US" sz="2500" i="1">
                <a:solidFill>
                  <a:srgbClr val="3D3D67"/>
                </a:solidFill>
                <a:latin typeface="Times" panose="02020603050405020304" pitchFamily="18" charset="0"/>
              </a:rPr>
              <a:t>n</a:t>
            </a:r>
            <a:r>
              <a:rPr lang="en-US" altLang="en-US" sz="2500">
                <a:solidFill>
                  <a:srgbClr val="3D3D67"/>
                </a:solidFill>
                <a:latin typeface="Times" panose="02020603050405020304" pitchFamily="18" charset="0"/>
              </a:rPr>
              <a:t>) }</a:t>
            </a: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209800" y="228600"/>
            <a:ext cx="7772400" cy="1143000"/>
          </a:xfrm>
        </p:spPr>
        <p:txBody>
          <a:bodyPr/>
          <a:lstStyle/>
          <a:p>
            <a:pPr eaLnBrk="1" hangingPunct="1"/>
            <a:r>
              <a:rPr lang="en-US" altLang="en-US"/>
              <a:t>Asymptotic  O Notation</a:t>
            </a:r>
          </a:p>
        </p:txBody>
      </p:sp>
      <p:sp>
        <p:nvSpPr>
          <p:cNvPr id="146435" name="Rectangle 3"/>
          <p:cNvSpPr>
            <a:spLocks noGrp="1" noChangeArrowheads="1"/>
          </p:cNvSpPr>
          <p:nvPr>
            <p:ph idx="1"/>
          </p:nvPr>
        </p:nvSpPr>
        <p:spPr>
          <a:xfrm>
            <a:off x="2286000" y="1066800"/>
            <a:ext cx="7772400" cy="5486400"/>
          </a:xfrm>
        </p:spPr>
        <p:txBody>
          <a:bodyPr rtlCol="0">
            <a:normAutofit/>
          </a:bodyPr>
          <a:lstStyle/>
          <a:p>
            <a:pPr marL="533400" indent="-533400">
              <a:lnSpc>
                <a:spcPct val="180000"/>
              </a:lnSpc>
              <a:defRPr/>
            </a:pPr>
            <a:endParaRPr lang="en-US" b="1" dirty="0">
              <a:effectLst>
                <a:outerShdw blurRad="38100" dist="38100" dir="2700000" algn="tl">
                  <a:srgbClr val="000000"/>
                </a:outerShdw>
              </a:effectLst>
            </a:endParaRPr>
          </a:p>
          <a:p>
            <a:pPr marL="533400" indent="-533400">
              <a:lnSpc>
                <a:spcPct val="180000"/>
              </a:lnSpc>
              <a:defRPr/>
            </a:pPr>
            <a:r>
              <a:rPr lang="en-US" b="1" dirty="0">
                <a:effectLst>
                  <a:outerShdw blurRad="38100" dist="38100" dir="2700000" algn="tl">
                    <a:srgbClr val="000000"/>
                  </a:outerShdw>
                </a:effectLst>
              </a:rPr>
              <a:t>O notation:</a:t>
            </a:r>
            <a:r>
              <a:rPr lang="en-US" dirty="0"/>
              <a:t> asymptotic “less than”:</a:t>
            </a:r>
          </a:p>
          <a:p>
            <a:pPr marL="457200" lvl="1" indent="0">
              <a:lnSpc>
                <a:spcPct val="180000"/>
              </a:lnSpc>
              <a:buNone/>
              <a:defRPr/>
            </a:pPr>
            <a:r>
              <a:rPr lang="en-US" dirty="0">
                <a:solidFill>
                  <a:srgbClr val="FFCC00"/>
                </a:solidFill>
              </a:rPr>
              <a:t>f(n)=O(g(n)) </a:t>
            </a:r>
            <a:r>
              <a:rPr lang="en-US" u="sng" dirty="0"/>
              <a:t>implies:</a:t>
            </a:r>
            <a:r>
              <a:rPr lang="en-US" dirty="0"/>
              <a:t>  f(n) “</a:t>
            </a:r>
            <a:r>
              <a:rPr lang="en-US" dirty="0">
                <a:cs typeface="Arial" charset="0"/>
              </a:rPr>
              <a:t>≤</a:t>
            </a:r>
            <a:r>
              <a:rPr lang="en-US" dirty="0"/>
              <a:t>” c g(n) in the limit</a:t>
            </a:r>
            <a:r>
              <a:rPr lang="en-US" baseline="30000" dirty="0"/>
              <a:t>*</a:t>
            </a:r>
          </a:p>
        </p:txBody>
      </p:sp>
      <p:sp>
        <p:nvSpPr>
          <p:cNvPr id="65540" name="Text Box 5"/>
          <p:cNvSpPr txBox="1">
            <a:spLocks noChangeArrowheads="1"/>
          </p:cNvSpPr>
          <p:nvPr/>
        </p:nvSpPr>
        <p:spPr bwMode="auto">
          <a:xfrm>
            <a:off x="3733801" y="4649788"/>
            <a:ext cx="4157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chemeClr val="bg1"/>
                </a:solidFill>
                <a:latin typeface="Arial" panose="020B0604020202020204" pitchFamily="34" charset="0"/>
              </a:rPr>
              <a:t>(used in </a:t>
            </a:r>
            <a:r>
              <a:rPr lang="en-US" altLang="en-US" sz="2400">
                <a:solidFill>
                  <a:srgbClr val="FFCC00"/>
                </a:solidFill>
                <a:latin typeface="Arial" panose="020B0604020202020204" pitchFamily="34" charset="0"/>
              </a:rPr>
              <a:t>worst-case</a:t>
            </a:r>
            <a:r>
              <a:rPr lang="en-US" altLang="en-US" sz="2400">
                <a:solidFill>
                  <a:schemeClr val="bg1"/>
                </a:solidFill>
                <a:latin typeface="Arial" panose="020B0604020202020204" pitchFamily="34" charset="0"/>
              </a:rPr>
              <a:t> analysis)</a:t>
            </a:r>
          </a:p>
        </p:txBody>
      </p:sp>
      <p:sp>
        <p:nvSpPr>
          <p:cNvPr id="65541" name="TextBox 1"/>
          <p:cNvSpPr txBox="1">
            <a:spLocks noChangeArrowheads="1"/>
          </p:cNvSpPr>
          <p:nvPr/>
        </p:nvSpPr>
        <p:spPr bwMode="auto">
          <a:xfrm>
            <a:off x="6400801" y="5908675"/>
            <a:ext cx="3700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aseline="30000">
                <a:solidFill>
                  <a:schemeClr val="bg1"/>
                </a:solidFill>
                <a:latin typeface="Arial" panose="020B0604020202020204" pitchFamily="34" charset="0"/>
              </a:rPr>
              <a:t>*</a:t>
            </a:r>
            <a:r>
              <a:rPr lang="en-US" altLang="en-US" sz="2000">
                <a:solidFill>
                  <a:schemeClr val="bg1"/>
                </a:solidFill>
                <a:latin typeface="Arial" panose="020B0604020202020204" pitchFamily="34" charset="0"/>
              </a:rPr>
              <a:t>formal definition in CS477/677</a:t>
            </a:r>
          </a:p>
        </p:txBody>
      </p:sp>
      <p:sp>
        <p:nvSpPr>
          <p:cNvPr id="65542" name="Rectangle 2"/>
          <p:cNvSpPr>
            <a:spLocks noChangeArrowheads="1"/>
          </p:cNvSpPr>
          <p:nvPr/>
        </p:nvSpPr>
        <p:spPr bwMode="auto">
          <a:xfrm>
            <a:off x="7467601" y="3903663"/>
            <a:ext cx="1820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ko-KR" sz="2000">
                <a:solidFill>
                  <a:schemeClr val="bg1"/>
                </a:solidFill>
                <a:latin typeface="Arial" panose="020B0604020202020204" pitchFamily="34" charset="0"/>
                <a:ea typeface="Gulim" panose="020B0600000101010101" pitchFamily="34" charset="-127"/>
              </a:rPr>
              <a:t>c is a constant</a:t>
            </a:r>
            <a:endParaRPr lang="en-US" altLang="en-US" sz="2000">
              <a:solidFill>
                <a:schemeClr val="bg1"/>
              </a:solidFill>
              <a:latin typeface="Arial" panose="020B0604020202020204" pitchFamily="34" charset="0"/>
              <a:ea typeface="Gulim" panose="020B0600000101010101" pitchFamily="34" charset="-127"/>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title"/>
          </p:nvPr>
        </p:nvSpPr>
        <p:spPr>
          <a:noFill/>
        </p:spPr>
        <p:txBody>
          <a:bodyPr/>
          <a:lstStyle/>
          <a:p>
            <a:pPr>
              <a:tabLst>
                <a:tab pos="1536700" algn="l"/>
              </a:tabLst>
            </a:pPr>
            <a:r>
              <a:rPr lang="en-US" altLang="en-US" dirty="0"/>
              <a:t>The</a:t>
            </a:r>
            <a:r>
              <a:rPr lang="en-US" altLang="en-US" b="1" dirty="0"/>
              <a:t> </a:t>
            </a:r>
            <a:r>
              <a:rPr lang="en-US" altLang="en-US" dirty="0"/>
              <a:t>Ω-Notation (Lower Bound)</a:t>
            </a:r>
          </a:p>
        </p:txBody>
      </p:sp>
      <p:sp>
        <p:nvSpPr>
          <p:cNvPr id="67587" name="Text Box 6"/>
          <p:cNvSpPr txBox="1">
            <a:spLocks noChangeArrowheads="1"/>
          </p:cNvSpPr>
          <p:nvPr/>
        </p:nvSpPr>
        <p:spPr bwMode="auto">
          <a:xfrm>
            <a:off x="1881189" y="1801813"/>
            <a:ext cx="84296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42938">
              <a:spcBef>
                <a:spcPct val="20000"/>
              </a:spcBef>
              <a:buFont typeface="Arial" panose="020B0604020202020204" pitchFamily="34" charset="0"/>
              <a:buChar char="•"/>
              <a:tabLst>
                <a:tab pos="517525" algn="l"/>
              </a:tabLst>
              <a:defRPr sz="3200">
                <a:solidFill>
                  <a:schemeClr val="tx1"/>
                </a:solidFill>
                <a:latin typeface="Calibri" panose="020F0502020204030204" pitchFamily="34" charset="0"/>
              </a:defRPr>
            </a:lvl1pPr>
            <a:lvl2pPr marL="742950" indent="-285750" defTabSz="642938">
              <a:spcBef>
                <a:spcPct val="20000"/>
              </a:spcBef>
              <a:buFont typeface="Arial" panose="020B0604020202020204" pitchFamily="34" charset="0"/>
              <a:buChar char="–"/>
              <a:tabLst>
                <a:tab pos="517525" algn="l"/>
              </a:tabLst>
              <a:defRPr sz="2800">
                <a:solidFill>
                  <a:schemeClr val="tx1"/>
                </a:solidFill>
                <a:latin typeface="Calibri" panose="020F0502020204030204" pitchFamily="34" charset="0"/>
              </a:defRPr>
            </a:lvl2pPr>
            <a:lvl3pPr marL="1143000" indent="-228600" defTabSz="642938">
              <a:spcBef>
                <a:spcPct val="20000"/>
              </a:spcBef>
              <a:buFont typeface="Arial" panose="020B0604020202020204" pitchFamily="34" charset="0"/>
              <a:buChar char="•"/>
              <a:tabLst>
                <a:tab pos="517525" algn="l"/>
              </a:tabLst>
              <a:defRPr sz="2400">
                <a:solidFill>
                  <a:schemeClr val="tx1"/>
                </a:solidFill>
                <a:latin typeface="Calibri" panose="020F0502020204030204" pitchFamily="34" charset="0"/>
              </a:defRPr>
            </a:lvl3pPr>
            <a:lvl4pPr marL="1600200" indent="-228600" defTabSz="642938">
              <a:spcBef>
                <a:spcPct val="20000"/>
              </a:spcBef>
              <a:buFont typeface="Arial" panose="020B0604020202020204" pitchFamily="34" charset="0"/>
              <a:buChar char="–"/>
              <a:tabLst>
                <a:tab pos="517525" algn="l"/>
              </a:tabLst>
              <a:defRPr sz="2000">
                <a:solidFill>
                  <a:schemeClr val="tx1"/>
                </a:solidFill>
                <a:latin typeface="Calibri" panose="020F0502020204030204" pitchFamily="34" charset="0"/>
              </a:defRPr>
            </a:lvl4pPr>
            <a:lvl5pPr marL="2057400" indent="-228600" defTabSz="642938">
              <a:spcBef>
                <a:spcPct val="20000"/>
              </a:spcBef>
              <a:buFont typeface="Arial" panose="020B0604020202020204" pitchFamily="34" charset="0"/>
              <a:buChar char="»"/>
              <a:tabLst>
                <a:tab pos="517525" algn="l"/>
              </a:tabLst>
              <a:defRPr sz="2000">
                <a:solidFill>
                  <a:schemeClr val="tx1"/>
                </a:solidFill>
                <a:latin typeface="Calibri" panose="020F0502020204030204" pitchFamily="34" charset="0"/>
              </a:defRPr>
            </a:lvl5pPr>
            <a:lvl6pPr marL="2514600" indent="-228600" defTabSz="642938" eaLnBrk="0" fontAlgn="base" hangingPunct="0">
              <a:spcBef>
                <a:spcPct val="20000"/>
              </a:spcBef>
              <a:spcAft>
                <a:spcPct val="0"/>
              </a:spcAft>
              <a:buFont typeface="Arial" panose="020B0604020202020204" pitchFamily="34" charset="0"/>
              <a:buChar char="»"/>
              <a:tabLst>
                <a:tab pos="517525" algn="l"/>
              </a:tabLst>
              <a:defRPr sz="2000">
                <a:solidFill>
                  <a:schemeClr val="tx1"/>
                </a:solidFill>
                <a:latin typeface="Calibri" panose="020F0502020204030204" pitchFamily="34" charset="0"/>
              </a:defRPr>
            </a:lvl6pPr>
            <a:lvl7pPr marL="2971800" indent="-228600" defTabSz="642938" eaLnBrk="0" fontAlgn="base" hangingPunct="0">
              <a:spcBef>
                <a:spcPct val="20000"/>
              </a:spcBef>
              <a:spcAft>
                <a:spcPct val="0"/>
              </a:spcAft>
              <a:buFont typeface="Arial" panose="020B0604020202020204" pitchFamily="34" charset="0"/>
              <a:buChar char="»"/>
              <a:tabLst>
                <a:tab pos="517525" algn="l"/>
              </a:tabLst>
              <a:defRPr sz="2000">
                <a:solidFill>
                  <a:schemeClr val="tx1"/>
                </a:solidFill>
                <a:latin typeface="Calibri" panose="020F0502020204030204" pitchFamily="34" charset="0"/>
              </a:defRPr>
            </a:lvl7pPr>
            <a:lvl8pPr marL="3429000" indent="-228600" defTabSz="642938" eaLnBrk="0" fontAlgn="base" hangingPunct="0">
              <a:spcBef>
                <a:spcPct val="20000"/>
              </a:spcBef>
              <a:spcAft>
                <a:spcPct val="0"/>
              </a:spcAft>
              <a:buFont typeface="Arial" panose="020B0604020202020204" pitchFamily="34" charset="0"/>
              <a:buChar char="»"/>
              <a:tabLst>
                <a:tab pos="517525" algn="l"/>
              </a:tabLst>
              <a:defRPr sz="2000">
                <a:solidFill>
                  <a:schemeClr val="tx1"/>
                </a:solidFill>
                <a:latin typeface="Calibri" panose="020F0502020204030204" pitchFamily="34" charset="0"/>
              </a:defRPr>
            </a:lvl8pPr>
            <a:lvl9pPr marL="3886200" indent="-228600" defTabSz="642938" eaLnBrk="0" fontAlgn="base" hangingPunct="0">
              <a:spcBef>
                <a:spcPct val="20000"/>
              </a:spcBef>
              <a:spcAft>
                <a:spcPct val="0"/>
              </a:spcAft>
              <a:buFont typeface="Arial" panose="020B0604020202020204" pitchFamily="34" charset="0"/>
              <a:buChar char="»"/>
              <a:tabLst>
                <a:tab pos="517525"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500" b="1">
                <a:solidFill>
                  <a:srgbClr val="BF0000"/>
                </a:solidFill>
                <a:latin typeface="Times" panose="02020603050405020304" pitchFamily="18" charset="0"/>
              </a:rPr>
              <a:t>Ω(</a:t>
            </a:r>
            <a:r>
              <a:rPr lang="en-US" altLang="en-US" sz="2500" b="1" i="1">
                <a:solidFill>
                  <a:srgbClr val="BF0000"/>
                </a:solidFill>
                <a:latin typeface="Times" panose="02020603050405020304" pitchFamily="18" charset="0"/>
              </a:rPr>
              <a:t>g</a:t>
            </a:r>
            <a:r>
              <a:rPr lang="en-US" altLang="en-US" sz="2500" b="1">
                <a:solidFill>
                  <a:srgbClr val="BF0000"/>
                </a:solidFill>
                <a:latin typeface="Times" panose="02020603050405020304" pitchFamily="18" charset="0"/>
              </a:rPr>
              <a:t>(</a:t>
            </a:r>
            <a:r>
              <a:rPr lang="en-US" altLang="en-US" sz="2500" b="1" i="1">
                <a:solidFill>
                  <a:srgbClr val="BF0000"/>
                </a:solidFill>
                <a:latin typeface="Times" panose="02020603050405020304" pitchFamily="18" charset="0"/>
              </a:rPr>
              <a:t>n</a:t>
            </a:r>
            <a:r>
              <a:rPr lang="en-US" altLang="en-US" sz="2500" b="1">
                <a:solidFill>
                  <a:srgbClr val="BF0000"/>
                </a:solidFill>
                <a:latin typeface="Times" panose="02020603050405020304" pitchFamily="18" charset="0"/>
              </a:rPr>
              <a:t>))</a:t>
            </a:r>
            <a:r>
              <a:rPr lang="en-US" altLang="en-US" sz="2500">
                <a:solidFill>
                  <a:srgbClr val="3D3D67"/>
                </a:solidFill>
                <a:latin typeface="Times" panose="02020603050405020304" pitchFamily="18" charset="0"/>
              </a:rPr>
              <a:t> </a:t>
            </a:r>
            <a:r>
              <a:rPr lang="en-US" altLang="en-US" sz="2500" b="1">
                <a:latin typeface="Times" panose="02020603050405020304" pitchFamily="18" charset="0"/>
              </a:rPr>
              <a:t>= { </a:t>
            </a:r>
            <a:r>
              <a:rPr lang="en-US" altLang="en-US" sz="2500" i="1">
                <a:latin typeface="Times" panose="02020603050405020304" pitchFamily="18" charset="0"/>
              </a:rPr>
              <a:t>f</a:t>
            </a:r>
            <a:r>
              <a:rPr lang="en-US" altLang="en-US" sz="2500">
                <a:latin typeface="Times" panose="02020603050405020304" pitchFamily="18" charset="0"/>
              </a:rPr>
              <a:t>(</a:t>
            </a:r>
            <a:r>
              <a:rPr lang="en-US" altLang="en-US" sz="2500" i="1">
                <a:latin typeface="Times" panose="02020603050405020304" pitchFamily="18" charset="0"/>
              </a:rPr>
              <a:t>n</a:t>
            </a:r>
            <a:r>
              <a:rPr lang="en-US" altLang="en-US" sz="2500">
                <a:latin typeface="Times" panose="02020603050405020304" pitchFamily="18" charset="0"/>
              </a:rPr>
              <a:t>)</a:t>
            </a:r>
            <a:r>
              <a:rPr lang="en-US" altLang="en-US" sz="2500" b="1">
                <a:solidFill>
                  <a:srgbClr val="BF0000"/>
                </a:solidFill>
                <a:latin typeface="Times" panose="02020603050405020304" pitchFamily="18" charset="0"/>
              </a:rPr>
              <a:t> </a:t>
            </a:r>
            <a:r>
              <a:rPr lang="en-US" altLang="en-US" sz="2500">
                <a:solidFill>
                  <a:srgbClr val="3D3D67"/>
                </a:solidFill>
                <a:latin typeface="Times" panose="02020603050405020304" pitchFamily="18" charset="0"/>
              </a:rPr>
              <a:t>: </a:t>
            </a:r>
            <a:r>
              <a:rPr lang="en-US" altLang="en-US" sz="2500">
                <a:solidFill>
                  <a:srgbClr val="3D3D67"/>
                </a:solidFill>
                <a:latin typeface="ヒラギノ角ゴ Pro W3" pitchFamily="34" charset="0"/>
              </a:rPr>
              <a:t>∃</a:t>
            </a:r>
            <a:r>
              <a:rPr lang="en-US" altLang="en-US" sz="2500" i="1">
                <a:solidFill>
                  <a:srgbClr val="3D3D67"/>
                </a:solidFill>
                <a:latin typeface="Times" panose="02020603050405020304" pitchFamily="18" charset="0"/>
              </a:rPr>
              <a:t>c</a:t>
            </a:r>
            <a:r>
              <a:rPr lang="en-US" altLang="en-US" sz="2500">
                <a:solidFill>
                  <a:srgbClr val="3D3D67"/>
                </a:solidFill>
                <a:latin typeface="Times" panose="02020603050405020304" pitchFamily="18" charset="0"/>
              </a:rPr>
              <a:t> &gt; 0, </a:t>
            </a:r>
            <a:r>
              <a:rPr lang="en-US" altLang="en-US" sz="2500" i="1">
                <a:solidFill>
                  <a:srgbClr val="3D3D67"/>
                </a:solidFill>
                <a:latin typeface="Times" panose="02020603050405020304" pitchFamily="18" charset="0"/>
              </a:rPr>
              <a:t>n</a:t>
            </a:r>
            <a:r>
              <a:rPr lang="en-US" altLang="en-US" sz="2800" baseline="-33000">
                <a:solidFill>
                  <a:srgbClr val="3D3D67"/>
                </a:solidFill>
                <a:latin typeface="Times" panose="02020603050405020304" pitchFamily="18" charset="0"/>
              </a:rPr>
              <a:t>0</a:t>
            </a:r>
            <a:r>
              <a:rPr lang="en-US" altLang="en-US" sz="2500">
                <a:solidFill>
                  <a:srgbClr val="3D3D67"/>
                </a:solidFill>
                <a:latin typeface="Times" panose="02020603050405020304" pitchFamily="18" charset="0"/>
              </a:rPr>
              <a:t> &gt; 0 s.t. </a:t>
            </a:r>
            <a:r>
              <a:rPr lang="en-US" altLang="en-US" sz="2500">
                <a:solidFill>
                  <a:srgbClr val="3D3D67"/>
                </a:solidFill>
                <a:latin typeface="ヒラギノ角ゴ Pro W3" pitchFamily="34" charset="0"/>
              </a:rPr>
              <a:t>∀</a:t>
            </a:r>
            <a:r>
              <a:rPr lang="en-US" altLang="en-US" sz="2500" i="1">
                <a:solidFill>
                  <a:srgbClr val="3D3D67"/>
                </a:solidFill>
                <a:latin typeface="Times" panose="02020603050405020304" pitchFamily="18" charset="0"/>
              </a:rPr>
              <a:t>n</a:t>
            </a:r>
            <a:r>
              <a:rPr lang="en-US" altLang="en-US" sz="2500">
                <a:solidFill>
                  <a:srgbClr val="3D3D67"/>
                </a:solidFill>
                <a:latin typeface="Times" panose="02020603050405020304" pitchFamily="18" charset="0"/>
              </a:rPr>
              <a:t> ≥ </a:t>
            </a:r>
            <a:r>
              <a:rPr lang="en-US" altLang="en-US" sz="2500" i="1">
                <a:solidFill>
                  <a:srgbClr val="3D3D67"/>
                </a:solidFill>
                <a:latin typeface="Times" panose="02020603050405020304" pitchFamily="18" charset="0"/>
              </a:rPr>
              <a:t>n</a:t>
            </a:r>
            <a:r>
              <a:rPr lang="en-US" altLang="en-US" sz="2800" baseline="-33000">
                <a:solidFill>
                  <a:srgbClr val="3D3D67"/>
                </a:solidFill>
                <a:latin typeface="Times" panose="02020603050405020304" pitchFamily="18" charset="0"/>
              </a:rPr>
              <a:t>0</a:t>
            </a:r>
            <a:r>
              <a:rPr lang="en-US" altLang="en-US" sz="2500">
                <a:solidFill>
                  <a:srgbClr val="3D3D67"/>
                </a:solidFill>
                <a:latin typeface="Times" panose="02020603050405020304" pitchFamily="18" charset="0"/>
              </a:rPr>
              <a:t>: </a:t>
            </a:r>
            <a:r>
              <a:rPr lang="en-US" altLang="en-US" sz="2500" i="1">
                <a:solidFill>
                  <a:srgbClr val="3D3D67"/>
                </a:solidFill>
                <a:latin typeface="Times" panose="02020603050405020304" pitchFamily="18" charset="0"/>
              </a:rPr>
              <a:t>f</a:t>
            </a:r>
            <a:r>
              <a:rPr lang="en-US" altLang="en-US" sz="2500">
                <a:solidFill>
                  <a:srgbClr val="3D3D67"/>
                </a:solidFill>
                <a:latin typeface="Times" panose="02020603050405020304" pitchFamily="18" charset="0"/>
              </a:rPr>
              <a:t>(</a:t>
            </a:r>
            <a:r>
              <a:rPr lang="en-US" altLang="en-US" sz="2500" i="1">
                <a:solidFill>
                  <a:srgbClr val="3D3D67"/>
                </a:solidFill>
                <a:latin typeface="Times" panose="02020603050405020304" pitchFamily="18" charset="0"/>
              </a:rPr>
              <a:t>n</a:t>
            </a:r>
            <a:r>
              <a:rPr lang="en-US" altLang="en-US" sz="2500">
                <a:solidFill>
                  <a:srgbClr val="3D3D67"/>
                </a:solidFill>
                <a:latin typeface="Times" panose="02020603050405020304" pitchFamily="18" charset="0"/>
              </a:rPr>
              <a:t>) ≥ </a:t>
            </a:r>
            <a:r>
              <a:rPr lang="en-US" altLang="en-US" sz="2500" i="1">
                <a:solidFill>
                  <a:srgbClr val="3D3D67"/>
                </a:solidFill>
                <a:latin typeface="Times" panose="02020603050405020304" pitchFamily="18" charset="0"/>
              </a:rPr>
              <a:t>c</a:t>
            </a:r>
            <a:r>
              <a:rPr lang="en-US" altLang="en-US" sz="2500">
                <a:solidFill>
                  <a:srgbClr val="3D3D67"/>
                </a:solidFill>
                <a:latin typeface="Times" panose="02020603050405020304" pitchFamily="18" charset="0"/>
              </a:rPr>
              <a:t> </a:t>
            </a:r>
            <a:r>
              <a:rPr lang="en-US" altLang="en-US" sz="2500">
                <a:solidFill>
                  <a:srgbClr val="3D3D67"/>
                </a:solidFill>
                <a:latin typeface="Cochin" pitchFamily="34" charset="0"/>
              </a:rPr>
              <a:t>⋅</a:t>
            </a:r>
            <a:r>
              <a:rPr lang="en-US" altLang="en-US" sz="2500">
                <a:solidFill>
                  <a:srgbClr val="3D3D67"/>
                </a:solidFill>
                <a:latin typeface="Times" panose="02020603050405020304" pitchFamily="18" charset="0"/>
              </a:rPr>
              <a:t> </a:t>
            </a:r>
            <a:r>
              <a:rPr lang="en-US" altLang="en-US" sz="2500" i="1">
                <a:solidFill>
                  <a:srgbClr val="3D3D67"/>
                </a:solidFill>
                <a:latin typeface="Times" panose="02020603050405020304" pitchFamily="18" charset="0"/>
              </a:rPr>
              <a:t>g</a:t>
            </a:r>
            <a:r>
              <a:rPr lang="en-US" altLang="en-US" sz="2500">
                <a:solidFill>
                  <a:srgbClr val="3D3D67"/>
                </a:solidFill>
                <a:latin typeface="Times" panose="02020603050405020304" pitchFamily="18" charset="0"/>
              </a:rPr>
              <a:t>(</a:t>
            </a:r>
            <a:r>
              <a:rPr lang="en-US" altLang="en-US" sz="2500" i="1">
                <a:solidFill>
                  <a:srgbClr val="3D3D67"/>
                </a:solidFill>
                <a:latin typeface="Times" panose="02020603050405020304" pitchFamily="18" charset="0"/>
              </a:rPr>
              <a:t>n</a:t>
            </a:r>
            <a:r>
              <a:rPr lang="en-US" altLang="en-US" sz="2500">
                <a:solidFill>
                  <a:srgbClr val="3D3D67"/>
                </a:solidFill>
                <a:latin typeface="Times" panose="02020603050405020304" pitchFamily="18" charset="0"/>
              </a:rPr>
              <a:t>) }</a:t>
            </a:r>
          </a:p>
        </p:txBody>
      </p:sp>
      <p:grpSp>
        <p:nvGrpSpPr>
          <p:cNvPr id="72712" name="Group 8"/>
          <p:cNvGrpSpPr>
            <a:grpSpLocks/>
          </p:cNvGrpSpPr>
          <p:nvPr/>
        </p:nvGrpSpPr>
        <p:grpSpPr bwMode="auto">
          <a:xfrm>
            <a:off x="3500439" y="2395539"/>
            <a:ext cx="5424487" cy="3654425"/>
            <a:chOff x="1235" y="1519"/>
            <a:chExt cx="3417" cy="2302"/>
          </a:xfrm>
        </p:grpSpPr>
        <p:pic>
          <p:nvPicPr>
            <p:cNvPr id="675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 y="1519"/>
              <a:ext cx="3417" cy="2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90" name="Text Box 4"/>
            <p:cNvSpPr txBox="1">
              <a:spLocks noChangeArrowheads="1"/>
            </p:cNvSpPr>
            <p:nvPr/>
          </p:nvSpPr>
          <p:spPr bwMode="auto">
            <a:xfrm>
              <a:off x="4491" y="2471"/>
              <a:ext cx="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spcBef>
                  <a:spcPct val="20000"/>
                </a:spcBef>
                <a:buFont typeface="Arial" panose="020B0604020202020204" pitchFamily="34" charset="0"/>
                <a:buChar char="•"/>
                <a:tabLst>
                  <a:tab pos="749300" algn="l"/>
                </a:tabLst>
                <a:defRPr sz="3200">
                  <a:solidFill>
                    <a:schemeClr val="tx1"/>
                  </a:solidFill>
                  <a:latin typeface="Calibri" panose="020F0502020204030204" pitchFamily="34" charset="0"/>
                </a:defRPr>
              </a:lvl1pPr>
              <a:lvl2pPr marL="742950" indent="-285750" defTabSz="642938">
                <a:spcBef>
                  <a:spcPct val="20000"/>
                </a:spcBef>
                <a:buFont typeface="Arial" panose="020B0604020202020204" pitchFamily="34" charset="0"/>
                <a:buChar char="–"/>
                <a:tabLst>
                  <a:tab pos="749300" algn="l"/>
                </a:tabLst>
                <a:defRPr sz="2800">
                  <a:solidFill>
                    <a:schemeClr val="tx1"/>
                  </a:solidFill>
                  <a:latin typeface="Calibri" panose="020F0502020204030204" pitchFamily="34" charset="0"/>
                </a:defRPr>
              </a:lvl2pPr>
              <a:lvl3pPr marL="1143000" indent="-228600" defTabSz="642938">
                <a:spcBef>
                  <a:spcPct val="20000"/>
                </a:spcBef>
                <a:buFont typeface="Arial" panose="020B0604020202020204" pitchFamily="34" charset="0"/>
                <a:buChar char="•"/>
                <a:tabLst>
                  <a:tab pos="749300" algn="l"/>
                </a:tabLst>
                <a:defRPr sz="2400">
                  <a:solidFill>
                    <a:schemeClr val="tx1"/>
                  </a:solidFill>
                  <a:latin typeface="Calibri" panose="020F0502020204030204" pitchFamily="34" charset="0"/>
                </a:defRPr>
              </a:lvl3pPr>
              <a:lvl4pPr marL="16002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4pPr>
              <a:lvl5pPr marL="20574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5pPr>
              <a:lvl6pPr marL="25146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6pPr>
              <a:lvl7pPr marL="29718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7pPr>
              <a:lvl8pPr marL="34290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8pPr>
              <a:lvl9pPr marL="38862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500" i="1">
                  <a:solidFill>
                    <a:srgbClr val="000000"/>
                  </a:solidFill>
                  <a:latin typeface="Times" panose="02020603050405020304" pitchFamily="18" charset="0"/>
                </a:rPr>
                <a:t>f</a:t>
              </a:r>
            </a:p>
          </p:txBody>
        </p:sp>
        <p:sp>
          <p:nvSpPr>
            <p:cNvPr id="67591" name="Text Box 5"/>
            <p:cNvSpPr txBox="1">
              <a:spLocks noChangeArrowheads="1"/>
            </p:cNvSpPr>
            <p:nvPr/>
          </p:nvSpPr>
          <p:spPr bwMode="auto">
            <a:xfrm>
              <a:off x="4190" y="2645"/>
              <a:ext cx="34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spcBef>
                  <a:spcPct val="20000"/>
                </a:spcBef>
                <a:buFont typeface="Arial" panose="020B0604020202020204" pitchFamily="34" charset="0"/>
                <a:buChar char="•"/>
                <a:tabLst>
                  <a:tab pos="749300" algn="l"/>
                </a:tabLst>
                <a:defRPr sz="3200">
                  <a:solidFill>
                    <a:schemeClr val="tx1"/>
                  </a:solidFill>
                  <a:latin typeface="Calibri" panose="020F0502020204030204" pitchFamily="34" charset="0"/>
                </a:defRPr>
              </a:lvl1pPr>
              <a:lvl2pPr marL="742950" indent="-285750" defTabSz="642938">
                <a:spcBef>
                  <a:spcPct val="20000"/>
                </a:spcBef>
                <a:buFont typeface="Arial" panose="020B0604020202020204" pitchFamily="34" charset="0"/>
                <a:buChar char="–"/>
                <a:tabLst>
                  <a:tab pos="749300" algn="l"/>
                </a:tabLst>
                <a:defRPr sz="2800">
                  <a:solidFill>
                    <a:schemeClr val="tx1"/>
                  </a:solidFill>
                  <a:latin typeface="Calibri" panose="020F0502020204030204" pitchFamily="34" charset="0"/>
                </a:defRPr>
              </a:lvl2pPr>
              <a:lvl3pPr marL="1143000" indent="-228600" defTabSz="642938">
                <a:spcBef>
                  <a:spcPct val="20000"/>
                </a:spcBef>
                <a:buFont typeface="Arial" panose="020B0604020202020204" pitchFamily="34" charset="0"/>
                <a:buChar char="•"/>
                <a:tabLst>
                  <a:tab pos="749300" algn="l"/>
                </a:tabLst>
                <a:defRPr sz="2400">
                  <a:solidFill>
                    <a:schemeClr val="tx1"/>
                  </a:solidFill>
                  <a:latin typeface="Calibri" panose="020F0502020204030204" pitchFamily="34" charset="0"/>
                </a:defRPr>
              </a:lvl3pPr>
              <a:lvl4pPr marL="16002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4pPr>
              <a:lvl5pPr marL="20574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5pPr>
              <a:lvl6pPr marL="25146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6pPr>
              <a:lvl7pPr marL="29718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7pPr>
              <a:lvl8pPr marL="34290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8pPr>
              <a:lvl9pPr marL="38862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500" i="1">
                  <a:solidFill>
                    <a:srgbClr val="A5002E"/>
                  </a:solidFill>
                  <a:latin typeface="Times" panose="02020603050405020304" pitchFamily="18" charset="0"/>
                </a:rPr>
                <a:t>c</a:t>
              </a:r>
              <a:r>
                <a:rPr lang="en-US" altLang="en-US" sz="2500">
                  <a:solidFill>
                    <a:srgbClr val="A5002E"/>
                  </a:solidFill>
                  <a:latin typeface="Times" panose="02020603050405020304" pitchFamily="18" charset="0"/>
                </a:rPr>
                <a:t> </a:t>
              </a:r>
              <a:r>
                <a:rPr lang="en-US" altLang="en-US" sz="2500">
                  <a:solidFill>
                    <a:srgbClr val="A5002E"/>
                  </a:solidFill>
                  <a:latin typeface="Cochin" pitchFamily="34" charset="0"/>
                </a:rPr>
                <a:t>⋅</a:t>
              </a:r>
              <a:r>
                <a:rPr lang="en-US" altLang="en-US" sz="2500">
                  <a:solidFill>
                    <a:srgbClr val="A5002E"/>
                  </a:solidFill>
                  <a:latin typeface="Times" panose="02020603050405020304" pitchFamily="18" charset="0"/>
                </a:rPr>
                <a:t> </a:t>
              </a:r>
              <a:r>
                <a:rPr lang="en-US" altLang="en-US" sz="2500" i="1">
                  <a:solidFill>
                    <a:srgbClr val="A5002E"/>
                  </a:solidFill>
                  <a:latin typeface="Times" panose="02020603050405020304" pitchFamily="18" charset="0"/>
                </a:rPr>
                <a:t>g</a:t>
              </a:r>
            </a:p>
          </p:txBody>
        </p:sp>
        <p:sp>
          <p:nvSpPr>
            <p:cNvPr id="67592" name="Text Box 7"/>
            <p:cNvSpPr txBox="1">
              <a:spLocks noChangeArrowheads="1"/>
            </p:cNvSpPr>
            <p:nvPr/>
          </p:nvSpPr>
          <p:spPr bwMode="auto">
            <a:xfrm>
              <a:off x="1757" y="3537"/>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spcBef>
                  <a:spcPct val="20000"/>
                </a:spcBef>
                <a:buFont typeface="Arial" panose="020B0604020202020204" pitchFamily="34" charset="0"/>
                <a:buChar char="•"/>
                <a:tabLst>
                  <a:tab pos="749300" algn="l"/>
                </a:tabLst>
                <a:defRPr sz="3200">
                  <a:solidFill>
                    <a:schemeClr val="tx1"/>
                  </a:solidFill>
                  <a:latin typeface="Calibri" panose="020F0502020204030204" pitchFamily="34" charset="0"/>
                </a:defRPr>
              </a:lvl1pPr>
              <a:lvl2pPr marL="742950" indent="-285750" defTabSz="642938">
                <a:spcBef>
                  <a:spcPct val="20000"/>
                </a:spcBef>
                <a:buFont typeface="Arial" panose="020B0604020202020204" pitchFamily="34" charset="0"/>
                <a:buChar char="–"/>
                <a:tabLst>
                  <a:tab pos="749300" algn="l"/>
                </a:tabLst>
                <a:defRPr sz="2800">
                  <a:solidFill>
                    <a:schemeClr val="tx1"/>
                  </a:solidFill>
                  <a:latin typeface="Calibri" panose="020F0502020204030204" pitchFamily="34" charset="0"/>
                </a:defRPr>
              </a:lvl2pPr>
              <a:lvl3pPr marL="1143000" indent="-228600" defTabSz="642938">
                <a:spcBef>
                  <a:spcPct val="20000"/>
                </a:spcBef>
                <a:buFont typeface="Arial" panose="020B0604020202020204" pitchFamily="34" charset="0"/>
                <a:buChar char="•"/>
                <a:tabLst>
                  <a:tab pos="749300" algn="l"/>
                </a:tabLst>
                <a:defRPr sz="2400">
                  <a:solidFill>
                    <a:schemeClr val="tx1"/>
                  </a:solidFill>
                  <a:latin typeface="Calibri" panose="020F0502020204030204" pitchFamily="34" charset="0"/>
                </a:defRPr>
              </a:lvl3pPr>
              <a:lvl4pPr marL="16002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4pPr>
              <a:lvl5pPr marL="20574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5pPr>
              <a:lvl6pPr marL="25146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6pPr>
              <a:lvl7pPr marL="29718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7pPr>
              <a:lvl8pPr marL="34290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8pPr>
              <a:lvl9pPr marL="38862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500" i="1">
                  <a:solidFill>
                    <a:srgbClr val="000000"/>
                  </a:solidFill>
                  <a:latin typeface="Times" panose="02020603050405020304" pitchFamily="18" charset="0"/>
                </a:rPr>
                <a:t>n</a:t>
              </a:r>
              <a:r>
                <a:rPr lang="en-US" altLang="en-US" sz="2800" baseline="-33000">
                  <a:solidFill>
                    <a:srgbClr val="000000"/>
                  </a:solidFill>
                  <a:latin typeface="Times" panose="02020603050405020304" pitchFamily="18" charset="0"/>
                </a:rPr>
                <a:t>0</a:t>
              </a:r>
            </a:p>
          </p:txBody>
        </p:sp>
      </p:gr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209800" y="228600"/>
            <a:ext cx="7772400" cy="1143000"/>
          </a:xfrm>
        </p:spPr>
        <p:txBody>
          <a:bodyPr/>
          <a:lstStyle/>
          <a:p>
            <a:pPr eaLnBrk="1" hangingPunct="1"/>
            <a:r>
              <a:rPr lang="en-US" altLang="en-US"/>
              <a:t>Asymptotic Notation</a:t>
            </a:r>
          </a:p>
        </p:txBody>
      </p:sp>
      <p:sp>
        <p:nvSpPr>
          <p:cNvPr id="156675" name="Rectangle 3"/>
          <p:cNvSpPr>
            <a:spLocks noGrp="1" noChangeArrowheads="1"/>
          </p:cNvSpPr>
          <p:nvPr>
            <p:ph idx="1"/>
          </p:nvPr>
        </p:nvSpPr>
        <p:spPr>
          <a:xfrm>
            <a:off x="2286000" y="1066800"/>
            <a:ext cx="8077200" cy="5486400"/>
          </a:xfrm>
        </p:spPr>
        <p:txBody>
          <a:bodyPr rtlCol="0">
            <a:normAutofit/>
          </a:bodyPr>
          <a:lstStyle/>
          <a:p>
            <a:pPr marL="533400" indent="-533400">
              <a:lnSpc>
                <a:spcPct val="180000"/>
              </a:lnSpc>
              <a:defRPr/>
            </a:pPr>
            <a:endParaRPr lang="en-US" b="1" dirty="0">
              <a:effectLst>
                <a:outerShdw blurRad="38100" dist="38100" dir="2700000" algn="tl">
                  <a:srgbClr val="000000"/>
                </a:outerShdw>
              </a:effectLst>
              <a:sym typeface="Symbol" pitchFamily="18" charset="2"/>
            </a:endParaRPr>
          </a:p>
          <a:p>
            <a:pPr marL="533400" indent="-533400">
              <a:lnSpc>
                <a:spcPct val="180000"/>
              </a:lnSpc>
              <a:defRPr/>
            </a:pPr>
            <a:r>
              <a:rPr lang="en-US" b="1" dirty="0">
                <a:effectLst>
                  <a:outerShdw blurRad="38100" dist="38100" dir="2700000" algn="tl">
                    <a:srgbClr val="000000"/>
                  </a:outerShdw>
                </a:effectLst>
                <a:sym typeface="Symbol" pitchFamily="18" charset="2"/>
              </a:rPr>
              <a:t> notation:</a:t>
            </a:r>
            <a:r>
              <a:rPr lang="en-US" dirty="0">
                <a:sym typeface="Symbol" pitchFamily="18" charset="2"/>
              </a:rPr>
              <a:t> asymptotic “greater than”: 	</a:t>
            </a:r>
          </a:p>
          <a:p>
            <a:pPr marL="457200" lvl="1" indent="0">
              <a:lnSpc>
                <a:spcPct val="180000"/>
              </a:lnSpc>
              <a:buNone/>
              <a:defRPr/>
            </a:pPr>
            <a:r>
              <a:rPr lang="en-US" dirty="0">
                <a:solidFill>
                  <a:srgbClr val="FFCC00"/>
                </a:solidFill>
              </a:rPr>
              <a:t>f(n)= </a:t>
            </a:r>
            <a:r>
              <a:rPr lang="en-US" dirty="0">
                <a:solidFill>
                  <a:srgbClr val="FFCC00"/>
                </a:solidFill>
                <a:sym typeface="Symbol" pitchFamily="18" charset="2"/>
              </a:rPr>
              <a:t></a:t>
            </a:r>
            <a:r>
              <a:rPr lang="en-US" dirty="0">
                <a:solidFill>
                  <a:srgbClr val="FFCC00"/>
                </a:solidFill>
              </a:rPr>
              <a:t> (g(n)) </a:t>
            </a:r>
            <a:r>
              <a:rPr lang="en-US" u="sng" dirty="0"/>
              <a:t>implies:</a:t>
            </a:r>
            <a:r>
              <a:rPr lang="en-US" dirty="0"/>
              <a:t> f(n) “</a:t>
            </a:r>
            <a:r>
              <a:rPr lang="en-US" dirty="0">
                <a:cs typeface="Arial" charset="0"/>
              </a:rPr>
              <a:t>≥</a:t>
            </a:r>
            <a:r>
              <a:rPr lang="en-US" dirty="0"/>
              <a:t>” c g(n) in the limit</a:t>
            </a:r>
            <a:r>
              <a:rPr lang="en-US" baseline="30000" dirty="0"/>
              <a:t>*</a:t>
            </a:r>
          </a:p>
        </p:txBody>
      </p:sp>
      <p:sp>
        <p:nvSpPr>
          <p:cNvPr id="68612" name="Text Box 4"/>
          <p:cNvSpPr txBox="1">
            <a:spLocks noChangeArrowheads="1"/>
          </p:cNvSpPr>
          <p:nvPr/>
        </p:nvSpPr>
        <p:spPr bwMode="auto">
          <a:xfrm>
            <a:off x="3717926" y="4664076"/>
            <a:ext cx="4003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chemeClr val="bg1"/>
                </a:solidFill>
                <a:latin typeface="Arial" panose="020B0604020202020204" pitchFamily="34" charset="0"/>
              </a:rPr>
              <a:t>(used in </a:t>
            </a:r>
            <a:r>
              <a:rPr lang="en-US" altLang="en-US" sz="2400">
                <a:solidFill>
                  <a:srgbClr val="FFCC00"/>
                </a:solidFill>
                <a:latin typeface="Arial" panose="020B0604020202020204" pitchFamily="34" charset="0"/>
              </a:rPr>
              <a:t>best-case </a:t>
            </a:r>
            <a:r>
              <a:rPr lang="en-US" altLang="en-US" sz="2400">
                <a:solidFill>
                  <a:schemeClr val="bg1"/>
                </a:solidFill>
                <a:latin typeface="Arial" panose="020B0604020202020204" pitchFamily="34" charset="0"/>
              </a:rPr>
              <a:t>analysis)</a:t>
            </a:r>
          </a:p>
        </p:txBody>
      </p:sp>
      <p:sp>
        <p:nvSpPr>
          <p:cNvPr id="68613" name="TextBox 4"/>
          <p:cNvSpPr txBox="1">
            <a:spLocks noChangeArrowheads="1"/>
          </p:cNvSpPr>
          <p:nvPr/>
        </p:nvSpPr>
        <p:spPr bwMode="auto">
          <a:xfrm>
            <a:off x="6400801" y="5908675"/>
            <a:ext cx="3700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aseline="30000">
                <a:solidFill>
                  <a:schemeClr val="bg1"/>
                </a:solidFill>
                <a:latin typeface="Arial" panose="020B0604020202020204" pitchFamily="34" charset="0"/>
              </a:rPr>
              <a:t>*</a:t>
            </a:r>
            <a:r>
              <a:rPr lang="en-US" altLang="en-US" sz="2000">
                <a:solidFill>
                  <a:schemeClr val="bg1"/>
                </a:solidFill>
                <a:latin typeface="Arial" panose="020B0604020202020204" pitchFamily="34" charset="0"/>
              </a:rPr>
              <a:t>formal definition in CS477/677</a:t>
            </a:r>
          </a:p>
        </p:txBody>
      </p:sp>
      <p:sp>
        <p:nvSpPr>
          <p:cNvPr id="68614" name="Rectangle 2"/>
          <p:cNvSpPr>
            <a:spLocks noChangeArrowheads="1"/>
          </p:cNvSpPr>
          <p:nvPr/>
        </p:nvSpPr>
        <p:spPr bwMode="auto">
          <a:xfrm>
            <a:off x="7785100" y="3810000"/>
            <a:ext cx="1822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ko-KR" sz="2000">
                <a:solidFill>
                  <a:schemeClr val="bg1"/>
                </a:solidFill>
                <a:latin typeface="Arial" panose="020B0604020202020204" pitchFamily="34" charset="0"/>
                <a:ea typeface="Gulim" panose="020B0600000101010101" pitchFamily="34" charset="-127"/>
              </a:rPr>
              <a:t>c is a constant</a:t>
            </a:r>
            <a:endParaRPr lang="en-US" altLang="en-US" sz="2000">
              <a:solidFill>
                <a:schemeClr val="bg1"/>
              </a:solidFill>
              <a:latin typeface="Arial" panose="020B0604020202020204" pitchFamily="34" charset="0"/>
              <a:ea typeface="Gulim" panose="020B0600000101010101" pitchFamily="34" charset="-127"/>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title"/>
          </p:nvPr>
        </p:nvSpPr>
        <p:spPr>
          <a:noFill/>
        </p:spPr>
        <p:txBody>
          <a:bodyPr/>
          <a:lstStyle/>
          <a:p>
            <a:pPr>
              <a:tabLst>
                <a:tab pos="1536700" algn="l"/>
              </a:tabLst>
            </a:pPr>
            <a:r>
              <a:rPr lang="en-US" altLang="en-US" dirty="0"/>
              <a:t>The Θ-Notation (Average Bound)</a:t>
            </a:r>
          </a:p>
        </p:txBody>
      </p:sp>
      <p:grpSp>
        <p:nvGrpSpPr>
          <p:cNvPr id="73737" name="Group 9"/>
          <p:cNvGrpSpPr>
            <a:grpSpLocks/>
          </p:cNvGrpSpPr>
          <p:nvPr/>
        </p:nvGrpSpPr>
        <p:grpSpPr bwMode="auto">
          <a:xfrm>
            <a:off x="4016375" y="2773363"/>
            <a:ext cx="4933950" cy="3606800"/>
            <a:chOff x="1570" y="1747"/>
            <a:chExt cx="3108" cy="2272"/>
          </a:xfrm>
        </p:grpSpPr>
        <p:pic>
          <p:nvPicPr>
            <p:cNvPr id="614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 y="1747"/>
              <a:ext cx="3108" cy="2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46" name="Text Box 4"/>
            <p:cNvSpPr txBox="1">
              <a:spLocks noChangeArrowheads="1"/>
            </p:cNvSpPr>
            <p:nvPr/>
          </p:nvSpPr>
          <p:spPr bwMode="auto">
            <a:xfrm>
              <a:off x="4534" y="2601"/>
              <a:ext cx="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spcBef>
                  <a:spcPct val="20000"/>
                </a:spcBef>
                <a:buFont typeface="Arial" panose="020B0604020202020204" pitchFamily="34" charset="0"/>
                <a:buChar char="•"/>
                <a:tabLst>
                  <a:tab pos="749300" algn="l"/>
                </a:tabLst>
                <a:defRPr sz="3200">
                  <a:solidFill>
                    <a:schemeClr val="tx1"/>
                  </a:solidFill>
                  <a:latin typeface="Calibri" panose="020F0502020204030204" pitchFamily="34" charset="0"/>
                </a:defRPr>
              </a:lvl1pPr>
              <a:lvl2pPr marL="742950" indent="-285750" defTabSz="642938">
                <a:spcBef>
                  <a:spcPct val="20000"/>
                </a:spcBef>
                <a:buFont typeface="Arial" panose="020B0604020202020204" pitchFamily="34" charset="0"/>
                <a:buChar char="–"/>
                <a:tabLst>
                  <a:tab pos="749300" algn="l"/>
                </a:tabLst>
                <a:defRPr sz="2800">
                  <a:solidFill>
                    <a:schemeClr val="tx1"/>
                  </a:solidFill>
                  <a:latin typeface="Calibri" panose="020F0502020204030204" pitchFamily="34" charset="0"/>
                </a:defRPr>
              </a:lvl2pPr>
              <a:lvl3pPr marL="1143000" indent="-228600" defTabSz="642938">
                <a:spcBef>
                  <a:spcPct val="20000"/>
                </a:spcBef>
                <a:buFont typeface="Arial" panose="020B0604020202020204" pitchFamily="34" charset="0"/>
                <a:buChar char="•"/>
                <a:tabLst>
                  <a:tab pos="749300" algn="l"/>
                </a:tabLst>
                <a:defRPr sz="2400">
                  <a:solidFill>
                    <a:schemeClr val="tx1"/>
                  </a:solidFill>
                  <a:latin typeface="Calibri" panose="020F0502020204030204" pitchFamily="34" charset="0"/>
                </a:defRPr>
              </a:lvl3pPr>
              <a:lvl4pPr marL="16002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4pPr>
              <a:lvl5pPr marL="20574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5pPr>
              <a:lvl6pPr marL="25146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6pPr>
              <a:lvl7pPr marL="29718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7pPr>
              <a:lvl8pPr marL="34290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8pPr>
              <a:lvl9pPr marL="38862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500" i="1">
                  <a:solidFill>
                    <a:srgbClr val="000000"/>
                  </a:solidFill>
                  <a:latin typeface="Times" panose="02020603050405020304" pitchFamily="18" charset="0"/>
                </a:rPr>
                <a:t>f</a:t>
              </a:r>
            </a:p>
          </p:txBody>
        </p:sp>
        <p:sp>
          <p:nvSpPr>
            <p:cNvPr id="61447" name="Text Box 5"/>
            <p:cNvSpPr txBox="1">
              <a:spLocks noChangeArrowheads="1"/>
            </p:cNvSpPr>
            <p:nvPr/>
          </p:nvSpPr>
          <p:spPr bwMode="auto">
            <a:xfrm>
              <a:off x="4178" y="2903"/>
              <a:ext cx="42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spcBef>
                  <a:spcPct val="20000"/>
                </a:spcBef>
                <a:buFont typeface="Arial" panose="020B0604020202020204" pitchFamily="34" charset="0"/>
                <a:buChar char="•"/>
                <a:tabLst>
                  <a:tab pos="749300" algn="l"/>
                </a:tabLst>
                <a:defRPr sz="3200">
                  <a:solidFill>
                    <a:schemeClr val="tx1"/>
                  </a:solidFill>
                  <a:latin typeface="Calibri" panose="020F0502020204030204" pitchFamily="34" charset="0"/>
                </a:defRPr>
              </a:lvl1pPr>
              <a:lvl2pPr marL="742950" indent="-285750" defTabSz="642938">
                <a:spcBef>
                  <a:spcPct val="20000"/>
                </a:spcBef>
                <a:buFont typeface="Arial" panose="020B0604020202020204" pitchFamily="34" charset="0"/>
                <a:buChar char="–"/>
                <a:tabLst>
                  <a:tab pos="749300" algn="l"/>
                </a:tabLst>
                <a:defRPr sz="2800">
                  <a:solidFill>
                    <a:schemeClr val="tx1"/>
                  </a:solidFill>
                  <a:latin typeface="Calibri" panose="020F0502020204030204" pitchFamily="34" charset="0"/>
                </a:defRPr>
              </a:lvl2pPr>
              <a:lvl3pPr marL="1143000" indent="-228600" defTabSz="642938">
                <a:spcBef>
                  <a:spcPct val="20000"/>
                </a:spcBef>
                <a:buFont typeface="Arial" panose="020B0604020202020204" pitchFamily="34" charset="0"/>
                <a:buChar char="•"/>
                <a:tabLst>
                  <a:tab pos="749300" algn="l"/>
                </a:tabLst>
                <a:defRPr sz="2400">
                  <a:solidFill>
                    <a:schemeClr val="tx1"/>
                  </a:solidFill>
                  <a:latin typeface="Calibri" panose="020F0502020204030204" pitchFamily="34" charset="0"/>
                </a:defRPr>
              </a:lvl3pPr>
              <a:lvl4pPr marL="16002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4pPr>
              <a:lvl5pPr marL="20574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5pPr>
              <a:lvl6pPr marL="25146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6pPr>
              <a:lvl7pPr marL="29718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7pPr>
              <a:lvl8pPr marL="34290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8pPr>
              <a:lvl9pPr marL="38862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500" i="1">
                  <a:solidFill>
                    <a:srgbClr val="00BF00"/>
                  </a:solidFill>
                  <a:latin typeface="Times" panose="02020603050405020304" pitchFamily="18" charset="0"/>
                </a:rPr>
                <a:t>c</a:t>
              </a:r>
              <a:r>
                <a:rPr lang="en-US" altLang="en-US" sz="2800" baseline="-33000">
                  <a:solidFill>
                    <a:srgbClr val="00BF00"/>
                  </a:solidFill>
                  <a:latin typeface="Times" panose="02020603050405020304" pitchFamily="18" charset="0"/>
                </a:rPr>
                <a:t>1</a:t>
              </a:r>
              <a:r>
                <a:rPr lang="en-US" altLang="en-US" sz="2500">
                  <a:solidFill>
                    <a:srgbClr val="00BF00"/>
                  </a:solidFill>
                  <a:latin typeface="Times" panose="02020603050405020304" pitchFamily="18" charset="0"/>
                </a:rPr>
                <a:t> </a:t>
              </a:r>
              <a:r>
                <a:rPr lang="en-US" altLang="en-US" sz="2500">
                  <a:solidFill>
                    <a:srgbClr val="00BF00"/>
                  </a:solidFill>
                  <a:latin typeface="Cochin" pitchFamily="34" charset="0"/>
                </a:rPr>
                <a:t>⋅</a:t>
              </a:r>
              <a:r>
                <a:rPr lang="en-US" altLang="en-US" sz="2500">
                  <a:solidFill>
                    <a:srgbClr val="00BF00"/>
                  </a:solidFill>
                  <a:latin typeface="Times" panose="02020603050405020304" pitchFamily="18" charset="0"/>
                </a:rPr>
                <a:t> </a:t>
              </a:r>
              <a:r>
                <a:rPr lang="en-US" altLang="en-US" sz="2500" i="1">
                  <a:solidFill>
                    <a:srgbClr val="00BF00"/>
                  </a:solidFill>
                  <a:latin typeface="Times" panose="02020603050405020304" pitchFamily="18" charset="0"/>
                </a:rPr>
                <a:t>g</a:t>
              </a:r>
            </a:p>
          </p:txBody>
        </p:sp>
        <p:sp>
          <p:nvSpPr>
            <p:cNvPr id="61448" name="Text Box 6"/>
            <p:cNvSpPr txBox="1">
              <a:spLocks noChangeArrowheads="1"/>
            </p:cNvSpPr>
            <p:nvPr/>
          </p:nvSpPr>
          <p:spPr bwMode="auto">
            <a:xfrm>
              <a:off x="2213" y="3777"/>
              <a:ext cx="177"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spcBef>
                  <a:spcPct val="20000"/>
                </a:spcBef>
                <a:buFont typeface="Arial" panose="020B0604020202020204" pitchFamily="34" charset="0"/>
                <a:buChar char="•"/>
                <a:tabLst>
                  <a:tab pos="749300" algn="l"/>
                </a:tabLst>
                <a:defRPr sz="3200">
                  <a:solidFill>
                    <a:schemeClr val="tx1"/>
                  </a:solidFill>
                  <a:latin typeface="Calibri" panose="020F0502020204030204" pitchFamily="34" charset="0"/>
                </a:defRPr>
              </a:lvl1pPr>
              <a:lvl2pPr marL="742950" indent="-285750" defTabSz="642938">
                <a:spcBef>
                  <a:spcPct val="20000"/>
                </a:spcBef>
                <a:buFont typeface="Arial" panose="020B0604020202020204" pitchFamily="34" charset="0"/>
                <a:buChar char="–"/>
                <a:tabLst>
                  <a:tab pos="749300" algn="l"/>
                </a:tabLst>
                <a:defRPr sz="2800">
                  <a:solidFill>
                    <a:schemeClr val="tx1"/>
                  </a:solidFill>
                  <a:latin typeface="Calibri" panose="020F0502020204030204" pitchFamily="34" charset="0"/>
                </a:defRPr>
              </a:lvl2pPr>
              <a:lvl3pPr marL="1143000" indent="-228600" defTabSz="642938">
                <a:spcBef>
                  <a:spcPct val="20000"/>
                </a:spcBef>
                <a:buFont typeface="Arial" panose="020B0604020202020204" pitchFamily="34" charset="0"/>
                <a:buChar char="•"/>
                <a:tabLst>
                  <a:tab pos="749300" algn="l"/>
                </a:tabLst>
                <a:defRPr sz="2400">
                  <a:solidFill>
                    <a:schemeClr val="tx1"/>
                  </a:solidFill>
                  <a:latin typeface="Calibri" panose="020F0502020204030204" pitchFamily="34" charset="0"/>
                </a:defRPr>
              </a:lvl3pPr>
              <a:lvl4pPr marL="16002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4pPr>
              <a:lvl5pPr marL="20574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5pPr>
              <a:lvl6pPr marL="25146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6pPr>
              <a:lvl7pPr marL="29718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7pPr>
              <a:lvl8pPr marL="34290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8pPr>
              <a:lvl9pPr marL="38862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500" i="1">
                  <a:solidFill>
                    <a:srgbClr val="000000"/>
                  </a:solidFill>
                  <a:latin typeface="Times" panose="02020603050405020304" pitchFamily="18" charset="0"/>
                </a:rPr>
                <a:t>n</a:t>
              </a:r>
              <a:r>
                <a:rPr lang="en-US" altLang="en-US" sz="2800" baseline="-33000">
                  <a:solidFill>
                    <a:srgbClr val="000000"/>
                  </a:solidFill>
                  <a:latin typeface="Times" panose="02020603050405020304" pitchFamily="18" charset="0"/>
                </a:rPr>
                <a:t>0</a:t>
              </a:r>
            </a:p>
          </p:txBody>
        </p:sp>
        <p:sp>
          <p:nvSpPr>
            <p:cNvPr id="61449" name="Text Box 7"/>
            <p:cNvSpPr txBox="1">
              <a:spLocks noChangeArrowheads="1"/>
            </p:cNvSpPr>
            <p:nvPr/>
          </p:nvSpPr>
          <p:spPr bwMode="auto">
            <a:xfrm>
              <a:off x="4200" y="2244"/>
              <a:ext cx="42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spcBef>
                  <a:spcPct val="20000"/>
                </a:spcBef>
                <a:buFont typeface="Arial" panose="020B0604020202020204" pitchFamily="34" charset="0"/>
                <a:buChar char="•"/>
                <a:tabLst>
                  <a:tab pos="749300" algn="l"/>
                </a:tabLst>
                <a:defRPr sz="3200">
                  <a:solidFill>
                    <a:schemeClr val="tx1"/>
                  </a:solidFill>
                  <a:latin typeface="Calibri" panose="020F0502020204030204" pitchFamily="34" charset="0"/>
                </a:defRPr>
              </a:lvl1pPr>
              <a:lvl2pPr marL="742950" indent="-285750" defTabSz="642938">
                <a:spcBef>
                  <a:spcPct val="20000"/>
                </a:spcBef>
                <a:buFont typeface="Arial" panose="020B0604020202020204" pitchFamily="34" charset="0"/>
                <a:buChar char="–"/>
                <a:tabLst>
                  <a:tab pos="749300" algn="l"/>
                </a:tabLst>
                <a:defRPr sz="2800">
                  <a:solidFill>
                    <a:schemeClr val="tx1"/>
                  </a:solidFill>
                  <a:latin typeface="Calibri" panose="020F0502020204030204" pitchFamily="34" charset="0"/>
                </a:defRPr>
              </a:lvl2pPr>
              <a:lvl3pPr marL="1143000" indent="-228600" defTabSz="642938">
                <a:spcBef>
                  <a:spcPct val="20000"/>
                </a:spcBef>
                <a:buFont typeface="Arial" panose="020B0604020202020204" pitchFamily="34" charset="0"/>
                <a:buChar char="•"/>
                <a:tabLst>
                  <a:tab pos="749300" algn="l"/>
                </a:tabLst>
                <a:defRPr sz="2400">
                  <a:solidFill>
                    <a:schemeClr val="tx1"/>
                  </a:solidFill>
                  <a:latin typeface="Calibri" panose="020F0502020204030204" pitchFamily="34" charset="0"/>
                </a:defRPr>
              </a:lvl3pPr>
              <a:lvl4pPr marL="16002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4pPr>
              <a:lvl5pPr marL="2057400" indent="-228600" defTabSz="642938">
                <a:spcBef>
                  <a:spcPct val="20000"/>
                </a:spcBef>
                <a:buFont typeface="Arial" panose="020B0604020202020204" pitchFamily="34" charset="0"/>
                <a:buChar char="»"/>
                <a:tabLst>
                  <a:tab pos="749300" algn="l"/>
                </a:tabLst>
                <a:defRPr sz="2000">
                  <a:solidFill>
                    <a:schemeClr val="tx1"/>
                  </a:solidFill>
                  <a:latin typeface="Calibri" panose="020F0502020204030204" pitchFamily="34" charset="0"/>
                </a:defRPr>
              </a:lvl5pPr>
              <a:lvl6pPr marL="25146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6pPr>
              <a:lvl7pPr marL="29718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7pPr>
              <a:lvl8pPr marL="34290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8pPr>
              <a:lvl9pPr marL="3886200" indent="-228600" defTabSz="642938" eaLnBrk="0" fontAlgn="base" hangingPunct="0">
                <a:spcBef>
                  <a:spcPct val="20000"/>
                </a:spcBef>
                <a:spcAft>
                  <a:spcPct val="0"/>
                </a:spcAft>
                <a:buFont typeface="Arial" panose="020B0604020202020204" pitchFamily="34" charset="0"/>
                <a:buChar char="»"/>
                <a:tabLst>
                  <a:tab pos="7493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500" i="1">
                  <a:solidFill>
                    <a:srgbClr val="A5002E"/>
                  </a:solidFill>
                  <a:latin typeface="Times" panose="02020603050405020304" pitchFamily="18" charset="0"/>
                </a:rPr>
                <a:t>c</a:t>
              </a:r>
              <a:r>
                <a:rPr lang="en-US" altLang="en-US" sz="2800" baseline="-33000">
                  <a:solidFill>
                    <a:srgbClr val="BF0000"/>
                  </a:solidFill>
                  <a:latin typeface="Times" panose="02020603050405020304" pitchFamily="18" charset="0"/>
                </a:rPr>
                <a:t>2</a:t>
              </a:r>
              <a:r>
                <a:rPr lang="en-US" altLang="en-US" sz="2500">
                  <a:solidFill>
                    <a:srgbClr val="A5002E"/>
                  </a:solidFill>
                  <a:latin typeface="Times" panose="02020603050405020304" pitchFamily="18" charset="0"/>
                </a:rPr>
                <a:t> </a:t>
              </a:r>
              <a:r>
                <a:rPr lang="en-US" altLang="en-US" sz="2500">
                  <a:solidFill>
                    <a:srgbClr val="A5002E"/>
                  </a:solidFill>
                  <a:latin typeface="Cochin" pitchFamily="34" charset="0"/>
                </a:rPr>
                <a:t>⋅</a:t>
              </a:r>
              <a:r>
                <a:rPr lang="en-US" altLang="en-US" sz="2500">
                  <a:solidFill>
                    <a:srgbClr val="A5002E"/>
                  </a:solidFill>
                  <a:latin typeface="Times" panose="02020603050405020304" pitchFamily="18" charset="0"/>
                </a:rPr>
                <a:t> </a:t>
              </a:r>
              <a:r>
                <a:rPr lang="en-US" altLang="en-US" sz="2500" i="1">
                  <a:solidFill>
                    <a:srgbClr val="A5002E"/>
                  </a:solidFill>
                  <a:latin typeface="Times" panose="02020603050405020304" pitchFamily="18" charset="0"/>
                </a:rPr>
                <a:t>g</a:t>
              </a:r>
            </a:p>
          </p:txBody>
        </p:sp>
      </p:grpSp>
      <p:sp>
        <p:nvSpPr>
          <p:cNvPr id="61444" name="Text Box 8"/>
          <p:cNvSpPr txBox="1">
            <a:spLocks noChangeArrowheads="1"/>
          </p:cNvSpPr>
          <p:nvPr/>
        </p:nvSpPr>
        <p:spPr bwMode="auto">
          <a:xfrm>
            <a:off x="2293939" y="1825625"/>
            <a:ext cx="7820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42938">
              <a:spcBef>
                <a:spcPct val="20000"/>
              </a:spcBef>
              <a:buFont typeface="Arial" panose="020B0604020202020204" pitchFamily="34" charset="0"/>
              <a:buChar char="•"/>
              <a:tabLst>
                <a:tab pos="517525" algn="l"/>
              </a:tabLst>
              <a:defRPr sz="3200">
                <a:solidFill>
                  <a:schemeClr val="tx1"/>
                </a:solidFill>
                <a:latin typeface="Calibri" panose="020F0502020204030204" pitchFamily="34" charset="0"/>
              </a:defRPr>
            </a:lvl1pPr>
            <a:lvl2pPr marL="742950" indent="-285750" defTabSz="642938">
              <a:spcBef>
                <a:spcPct val="20000"/>
              </a:spcBef>
              <a:buFont typeface="Arial" panose="020B0604020202020204" pitchFamily="34" charset="0"/>
              <a:buChar char="–"/>
              <a:tabLst>
                <a:tab pos="517525" algn="l"/>
              </a:tabLst>
              <a:defRPr sz="2800">
                <a:solidFill>
                  <a:schemeClr val="tx1"/>
                </a:solidFill>
                <a:latin typeface="Calibri" panose="020F0502020204030204" pitchFamily="34" charset="0"/>
              </a:defRPr>
            </a:lvl2pPr>
            <a:lvl3pPr marL="1143000" indent="-228600" defTabSz="642938">
              <a:spcBef>
                <a:spcPct val="20000"/>
              </a:spcBef>
              <a:buFont typeface="Arial" panose="020B0604020202020204" pitchFamily="34" charset="0"/>
              <a:buChar char="•"/>
              <a:tabLst>
                <a:tab pos="517525" algn="l"/>
              </a:tabLst>
              <a:defRPr sz="2400">
                <a:solidFill>
                  <a:schemeClr val="tx1"/>
                </a:solidFill>
                <a:latin typeface="Calibri" panose="020F0502020204030204" pitchFamily="34" charset="0"/>
              </a:defRPr>
            </a:lvl3pPr>
            <a:lvl4pPr marL="1600200" indent="-228600" defTabSz="642938">
              <a:spcBef>
                <a:spcPct val="20000"/>
              </a:spcBef>
              <a:buFont typeface="Arial" panose="020B0604020202020204" pitchFamily="34" charset="0"/>
              <a:buChar char="–"/>
              <a:tabLst>
                <a:tab pos="517525" algn="l"/>
              </a:tabLst>
              <a:defRPr sz="2000">
                <a:solidFill>
                  <a:schemeClr val="tx1"/>
                </a:solidFill>
                <a:latin typeface="Calibri" panose="020F0502020204030204" pitchFamily="34" charset="0"/>
              </a:defRPr>
            </a:lvl4pPr>
            <a:lvl5pPr marL="2057400" indent="-228600" defTabSz="642938">
              <a:spcBef>
                <a:spcPct val="20000"/>
              </a:spcBef>
              <a:buFont typeface="Arial" panose="020B0604020202020204" pitchFamily="34" charset="0"/>
              <a:buChar char="»"/>
              <a:tabLst>
                <a:tab pos="517525" algn="l"/>
              </a:tabLst>
              <a:defRPr sz="2000">
                <a:solidFill>
                  <a:schemeClr val="tx1"/>
                </a:solidFill>
                <a:latin typeface="Calibri" panose="020F0502020204030204" pitchFamily="34" charset="0"/>
              </a:defRPr>
            </a:lvl5pPr>
            <a:lvl6pPr marL="2514600" indent="-228600" defTabSz="642938" eaLnBrk="0" fontAlgn="base" hangingPunct="0">
              <a:spcBef>
                <a:spcPct val="20000"/>
              </a:spcBef>
              <a:spcAft>
                <a:spcPct val="0"/>
              </a:spcAft>
              <a:buFont typeface="Arial" panose="020B0604020202020204" pitchFamily="34" charset="0"/>
              <a:buChar char="»"/>
              <a:tabLst>
                <a:tab pos="517525" algn="l"/>
              </a:tabLst>
              <a:defRPr sz="2000">
                <a:solidFill>
                  <a:schemeClr val="tx1"/>
                </a:solidFill>
                <a:latin typeface="Calibri" panose="020F0502020204030204" pitchFamily="34" charset="0"/>
              </a:defRPr>
            </a:lvl6pPr>
            <a:lvl7pPr marL="2971800" indent="-228600" defTabSz="642938" eaLnBrk="0" fontAlgn="base" hangingPunct="0">
              <a:spcBef>
                <a:spcPct val="20000"/>
              </a:spcBef>
              <a:spcAft>
                <a:spcPct val="0"/>
              </a:spcAft>
              <a:buFont typeface="Arial" panose="020B0604020202020204" pitchFamily="34" charset="0"/>
              <a:buChar char="»"/>
              <a:tabLst>
                <a:tab pos="517525" algn="l"/>
              </a:tabLst>
              <a:defRPr sz="2000">
                <a:solidFill>
                  <a:schemeClr val="tx1"/>
                </a:solidFill>
                <a:latin typeface="Calibri" panose="020F0502020204030204" pitchFamily="34" charset="0"/>
              </a:defRPr>
            </a:lvl7pPr>
            <a:lvl8pPr marL="3429000" indent="-228600" defTabSz="642938" eaLnBrk="0" fontAlgn="base" hangingPunct="0">
              <a:spcBef>
                <a:spcPct val="20000"/>
              </a:spcBef>
              <a:spcAft>
                <a:spcPct val="0"/>
              </a:spcAft>
              <a:buFont typeface="Arial" panose="020B0604020202020204" pitchFamily="34" charset="0"/>
              <a:buChar char="»"/>
              <a:tabLst>
                <a:tab pos="517525" algn="l"/>
              </a:tabLst>
              <a:defRPr sz="2000">
                <a:solidFill>
                  <a:schemeClr val="tx1"/>
                </a:solidFill>
                <a:latin typeface="Calibri" panose="020F0502020204030204" pitchFamily="34" charset="0"/>
              </a:defRPr>
            </a:lvl8pPr>
            <a:lvl9pPr marL="3886200" indent="-228600" defTabSz="642938" eaLnBrk="0" fontAlgn="base" hangingPunct="0">
              <a:spcBef>
                <a:spcPct val="20000"/>
              </a:spcBef>
              <a:spcAft>
                <a:spcPct val="0"/>
              </a:spcAft>
              <a:buFont typeface="Arial" panose="020B0604020202020204" pitchFamily="34" charset="0"/>
              <a:buChar char="»"/>
              <a:tabLst>
                <a:tab pos="517525" algn="l"/>
              </a:tabLst>
              <a:defRPr sz="2000">
                <a:solidFill>
                  <a:schemeClr val="tx1"/>
                </a:solidFill>
                <a:latin typeface="Calibri" panose="020F0502020204030204" pitchFamily="34" charset="0"/>
              </a:defRPr>
            </a:lvl9pPr>
          </a:lstStyle>
          <a:p>
            <a:pPr eaLnBrk="1" hangingPunct="1">
              <a:spcBef>
                <a:spcPct val="0"/>
              </a:spcBef>
              <a:buFontTx/>
              <a:buNone/>
            </a:pPr>
            <a:r>
              <a:rPr lang="en-US" altLang="en-US" sz="2500">
                <a:solidFill>
                  <a:srgbClr val="BF0000"/>
                </a:solidFill>
                <a:latin typeface="Σψμβολ" pitchFamily="34" charset="0"/>
              </a:rPr>
              <a:t>Θ</a:t>
            </a:r>
            <a:r>
              <a:rPr lang="en-US" altLang="en-US" sz="2500" b="1">
                <a:solidFill>
                  <a:srgbClr val="BF0000"/>
                </a:solidFill>
                <a:latin typeface="Times" panose="02020603050405020304" pitchFamily="18" charset="0"/>
              </a:rPr>
              <a:t>(</a:t>
            </a:r>
            <a:r>
              <a:rPr lang="en-US" altLang="en-US" sz="2500" b="1" i="1">
                <a:solidFill>
                  <a:srgbClr val="BF0000"/>
                </a:solidFill>
                <a:latin typeface="Times" panose="02020603050405020304" pitchFamily="18" charset="0"/>
              </a:rPr>
              <a:t>g</a:t>
            </a:r>
            <a:r>
              <a:rPr lang="en-US" altLang="en-US" sz="2500" b="1">
                <a:solidFill>
                  <a:srgbClr val="BF0000"/>
                </a:solidFill>
                <a:latin typeface="Times" panose="02020603050405020304" pitchFamily="18" charset="0"/>
              </a:rPr>
              <a:t>(</a:t>
            </a:r>
            <a:r>
              <a:rPr lang="en-US" altLang="en-US" sz="2500" b="1" i="1">
                <a:solidFill>
                  <a:srgbClr val="BF0000"/>
                </a:solidFill>
                <a:latin typeface="Times" panose="02020603050405020304" pitchFamily="18" charset="0"/>
              </a:rPr>
              <a:t>n</a:t>
            </a:r>
            <a:r>
              <a:rPr lang="en-US" altLang="en-US" sz="2500" b="1">
                <a:solidFill>
                  <a:srgbClr val="BF0000"/>
                </a:solidFill>
                <a:latin typeface="Times" panose="02020603050405020304" pitchFamily="18" charset="0"/>
              </a:rPr>
              <a:t>))</a:t>
            </a:r>
            <a:r>
              <a:rPr lang="en-US" altLang="en-US" sz="2500">
                <a:solidFill>
                  <a:srgbClr val="3D3D67"/>
                </a:solidFill>
                <a:latin typeface="Times" panose="02020603050405020304" pitchFamily="18" charset="0"/>
              </a:rPr>
              <a:t> </a:t>
            </a:r>
            <a:r>
              <a:rPr lang="en-US" altLang="en-US" sz="2500" b="1">
                <a:latin typeface="Times" panose="02020603050405020304" pitchFamily="18" charset="0"/>
              </a:rPr>
              <a:t>=</a:t>
            </a:r>
            <a:r>
              <a:rPr lang="en-US" altLang="en-US" sz="2500">
                <a:solidFill>
                  <a:srgbClr val="3D3D67"/>
                </a:solidFill>
                <a:latin typeface="Times" panose="02020603050405020304" pitchFamily="18" charset="0"/>
              </a:rPr>
              <a:t> { </a:t>
            </a:r>
            <a:r>
              <a:rPr lang="en-US" altLang="en-US" sz="2500" i="1">
                <a:latin typeface="Times" panose="02020603050405020304" pitchFamily="18" charset="0"/>
              </a:rPr>
              <a:t>f</a:t>
            </a:r>
            <a:r>
              <a:rPr lang="en-US" altLang="en-US" sz="2500">
                <a:latin typeface="Times" panose="02020603050405020304" pitchFamily="18" charset="0"/>
              </a:rPr>
              <a:t>(</a:t>
            </a:r>
            <a:r>
              <a:rPr lang="en-US" altLang="en-US" sz="2500" i="1">
                <a:latin typeface="Times" panose="02020603050405020304" pitchFamily="18" charset="0"/>
              </a:rPr>
              <a:t>n</a:t>
            </a:r>
            <a:r>
              <a:rPr lang="en-US" altLang="en-US" sz="2500">
                <a:latin typeface="Times" panose="02020603050405020304" pitchFamily="18" charset="0"/>
              </a:rPr>
              <a:t>) :</a:t>
            </a:r>
            <a:r>
              <a:rPr lang="en-US" altLang="en-US" sz="2500">
                <a:solidFill>
                  <a:srgbClr val="3D3D67"/>
                </a:solidFill>
                <a:latin typeface="Times" panose="02020603050405020304" pitchFamily="18" charset="0"/>
              </a:rPr>
              <a:t> </a:t>
            </a:r>
            <a:r>
              <a:rPr lang="en-US" altLang="en-US" sz="2500">
                <a:solidFill>
                  <a:srgbClr val="3D3D67"/>
                </a:solidFill>
                <a:latin typeface="ヒラギノ角ゴ Pro W3" pitchFamily="34" charset="0"/>
              </a:rPr>
              <a:t>∃</a:t>
            </a:r>
            <a:r>
              <a:rPr lang="en-US" altLang="en-US" sz="2500" i="1">
                <a:solidFill>
                  <a:srgbClr val="3D3D67"/>
                </a:solidFill>
                <a:latin typeface="Times" panose="02020603050405020304" pitchFamily="18" charset="0"/>
              </a:rPr>
              <a:t>c</a:t>
            </a:r>
            <a:r>
              <a:rPr lang="en-US" altLang="en-US" sz="2800" baseline="-33000">
                <a:solidFill>
                  <a:srgbClr val="3D3D67"/>
                </a:solidFill>
                <a:latin typeface="Times" panose="02020603050405020304" pitchFamily="18" charset="0"/>
              </a:rPr>
              <a:t>1</a:t>
            </a:r>
            <a:r>
              <a:rPr lang="en-US" altLang="en-US" sz="2500">
                <a:solidFill>
                  <a:srgbClr val="3D3D67"/>
                </a:solidFill>
                <a:latin typeface="Times" panose="02020603050405020304" pitchFamily="18" charset="0"/>
              </a:rPr>
              <a:t>, </a:t>
            </a:r>
            <a:r>
              <a:rPr lang="en-US" altLang="en-US" sz="2500" i="1">
                <a:solidFill>
                  <a:srgbClr val="3D3D67"/>
                </a:solidFill>
                <a:latin typeface="Times" panose="02020603050405020304" pitchFamily="18" charset="0"/>
              </a:rPr>
              <a:t>c</a:t>
            </a:r>
            <a:r>
              <a:rPr lang="en-US" altLang="en-US" sz="2800" baseline="-33000">
                <a:solidFill>
                  <a:srgbClr val="3D3D67"/>
                </a:solidFill>
                <a:latin typeface="Times" panose="02020603050405020304" pitchFamily="18" charset="0"/>
              </a:rPr>
              <a:t>2</a:t>
            </a:r>
            <a:r>
              <a:rPr lang="en-US" altLang="en-US" sz="2500">
                <a:solidFill>
                  <a:srgbClr val="3D3D67"/>
                </a:solidFill>
                <a:latin typeface="Times" panose="02020603050405020304" pitchFamily="18" charset="0"/>
              </a:rPr>
              <a:t> &gt; 0, </a:t>
            </a:r>
            <a:r>
              <a:rPr lang="en-US" altLang="en-US" sz="2500" i="1">
                <a:solidFill>
                  <a:srgbClr val="3D3D67"/>
                </a:solidFill>
                <a:latin typeface="Times" panose="02020603050405020304" pitchFamily="18" charset="0"/>
              </a:rPr>
              <a:t>n</a:t>
            </a:r>
            <a:r>
              <a:rPr lang="en-US" altLang="en-US" sz="2800" baseline="-33000">
                <a:solidFill>
                  <a:srgbClr val="3D3D67"/>
                </a:solidFill>
                <a:latin typeface="Times" panose="02020603050405020304" pitchFamily="18" charset="0"/>
              </a:rPr>
              <a:t>0</a:t>
            </a:r>
            <a:r>
              <a:rPr lang="en-US" altLang="en-US" sz="2500">
                <a:solidFill>
                  <a:srgbClr val="3D3D67"/>
                </a:solidFill>
                <a:latin typeface="Times" panose="02020603050405020304" pitchFamily="18" charset="0"/>
              </a:rPr>
              <a:t> &gt; 0 s.t. </a:t>
            </a:r>
            <a:r>
              <a:rPr lang="en-US" altLang="en-US" sz="2500">
                <a:solidFill>
                  <a:srgbClr val="3D3D67"/>
                </a:solidFill>
                <a:latin typeface="ヒラギノ角ゴ Pro W3" pitchFamily="34" charset="0"/>
              </a:rPr>
              <a:t>∀</a:t>
            </a:r>
            <a:r>
              <a:rPr lang="en-US" altLang="en-US" sz="2500" i="1">
                <a:solidFill>
                  <a:srgbClr val="3D3D67"/>
                </a:solidFill>
                <a:latin typeface="Times" panose="02020603050405020304" pitchFamily="18" charset="0"/>
              </a:rPr>
              <a:t>n</a:t>
            </a:r>
            <a:r>
              <a:rPr lang="en-US" altLang="en-US" sz="2500">
                <a:solidFill>
                  <a:srgbClr val="3D3D67"/>
                </a:solidFill>
                <a:latin typeface="Times" panose="02020603050405020304" pitchFamily="18" charset="0"/>
              </a:rPr>
              <a:t> ≥ </a:t>
            </a:r>
            <a:r>
              <a:rPr lang="en-US" altLang="en-US" sz="2500" i="1">
                <a:solidFill>
                  <a:srgbClr val="3D3D67"/>
                </a:solidFill>
                <a:latin typeface="Times" panose="02020603050405020304" pitchFamily="18" charset="0"/>
              </a:rPr>
              <a:t>n</a:t>
            </a:r>
            <a:r>
              <a:rPr lang="en-US" altLang="en-US" sz="2800" baseline="-33000">
                <a:solidFill>
                  <a:srgbClr val="3D3D67"/>
                </a:solidFill>
                <a:latin typeface="Times" panose="02020603050405020304" pitchFamily="18" charset="0"/>
              </a:rPr>
              <a:t>0</a:t>
            </a:r>
            <a:r>
              <a:rPr lang="en-US" altLang="en-US" sz="2500">
                <a:solidFill>
                  <a:srgbClr val="3D3D67"/>
                </a:solidFill>
                <a:latin typeface="Times" panose="02020603050405020304" pitchFamily="18" charset="0"/>
              </a:rPr>
              <a:t>: </a:t>
            </a:r>
            <a:br>
              <a:rPr lang="en-US" altLang="en-US" sz="2500">
                <a:solidFill>
                  <a:srgbClr val="3D3D67"/>
                </a:solidFill>
                <a:latin typeface="Times" panose="02020603050405020304" pitchFamily="18" charset="0"/>
              </a:rPr>
            </a:br>
            <a:r>
              <a:rPr lang="en-US" altLang="en-US" sz="2500">
                <a:solidFill>
                  <a:srgbClr val="3D3D67"/>
                </a:solidFill>
                <a:latin typeface="Times" panose="02020603050405020304" pitchFamily="18" charset="0"/>
              </a:rPr>
              <a:t>                         </a:t>
            </a:r>
            <a:r>
              <a:rPr lang="en-US" altLang="en-US" sz="2500" i="1">
                <a:solidFill>
                  <a:srgbClr val="3D3D67"/>
                </a:solidFill>
                <a:latin typeface="Times" panose="02020603050405020304" pitchFamily="18" charset="0"/>
              </a:rPr>
              <a:t>c</a:t>
            </a:r>
            <a:r>
              <a:rPr lang="en-US" altLang="en-US" sz="2800" baseline="-33000">
                <a:solidFill>
                  <a:srgbClr val="3D3D67"/>
                </a:solidFill>
                <a:latin typeface="Times" panose="02020603050405020304" pitchFamily="18" charset="0"/>
              </a:rPr>
              <a:t>1</a:t>
            </a:r>
            <a:r>
              <a:rPr lang="en-US" altLang="en-US" sz="2500">
                <a:solidFill>
                  <a:srgbClr val="3D3D67"/>
                </a:solidFill>
                <a:latin typeface="Times" panose="02020603050405020304" pitchFamily="18" charset="0"/>
              </a:rPr>
              <a:t> · </a:t>
            </a:r>
            <a:r>
              <a:rPr lang="en-US" altLang="en-US" sz="2500" i="1">
                <a:solidFill>
                  <a:srgbClr val="3D3D67"/>
                </a:solidFill>
                <a:latin typeface="Times" panose="02020603050405020304" pitchFamily="18" charset="0"/>
              </a:rPr>
              <a:t>g</a:t>
            </a:r>
            <a:r>
              <a:rPr lang="en-US" altLang="en-US" sz="2500">
                <a:solidFill>
                  <a:srgbClr val="3D3D67"/>
                </a:solidFill>
                <a:latin typeface="Times" panose="02020603050405020304" pitchFamily="18" charset="0"/>
              </a:rPr>
              <a:t>(</a:t>
            </a:r>
            <a:r>
              <a:rPr lang="en-US" altLang="en-US" sz="2500" i="1">
                <a:solidFill>
                  <a:srgbClr val="3D3D67"/>
                </a:solidFill>
                <a:latin typeface="Times" panose="02020603050405020304" pitchFamily="18" charset="0"/>
              </a:rPr>
              <a:t>n</a:t>
            </a:r>
            <a:r>
              <a:rPr lang="en-US" altLang="en-US" sz="2500">
                <a:solidFill>
                  <a:srgbClr val="3D3D67"/>
                </a:solidFill>
                <a:latin typeface="Times" panose="02020603050405020304" pitchFamily="18" charset="0"/>
              </a:rPr>
              <a:t>) ≤ </a:t>
            </a:r>
            <a:r>
              <a:rPr lang="en-US" altLang="en-US" sz="2500" i="1">
                <a:solidFill>
                  <a:srgbClr val="3D3D67"/>
                </a:solidFill>
                <a:latin typeface="Times" panose="02020603050405020304" pitchFamily="18" charset="0"/>
              </a:rPr>
              <a:t>f</a:t>
            </a:r>
            <a:r>
              <a:rPr lang="en-US" altLang="en-US" sz="2500">
                <a:solidFill>
                  <a:srgbClr val="3D3D67"/>
                </a:solidFill>
                <a:latin typeface="Times" panose="02020603050405020304" pitchFamily="18" charset="0"/>
              </a:rPr>
              <a:t>(</a:t>
            </a:r>
            <a:r>
              <a:rPr lang="en-US" altLang="en-US" sz="2500" i="1">
                <a:solidFill>
                  <a:srgbClr val="3D3D67"/>
                </a:solidFill>
                <a:latin typeface="Times" panose="02020603050405020304" pitchFamily="18" charset="0"/>
              </a:rPr>
              <a:t>n</a:t>
            </a:r>
            <a:r>
              <a:rPr lang="en-US" altLang="en-US" sz="2500">
                <a:solidFill>
                  <a:srgbClr val="3D3D67"/>
                </a:solidFill>
                <a:latin typeface="Times" panose="02020603050405020304" pitchFamily="18" charset="0"/>
              </a:rPr>
              <a:t>) ≤ </a:t>
            </a:r>
            <a:r>
              <a:rPr lang="en-US" altLang="en-US" sz="2500" i="1">
                <a:solidFill>
                  <a:srgbClr val="3D3D67"/>
                </a:solidFill>
                <a:latin typeface="Times" panose="02020603050405020304" pitchFamily="18" charset="0"/>
              </a:rPr>
              <a:t>c</a:t>
            </a:r>
            <a:r>
              <a:rPr lang="en-US" altLang="en-US" sz="2800" baseline="-33000">
                <a:solidFill>
                  <a:srgbClr val="3D3D67"/>
                </a:solidFill>
                <a:latin typeface="Times" panose="02020603050405020304" pitchFamily="18" charset="0"/>
              </a:rPr>
              <a:t>2</a:t>
            </a:r>
            <a:r>
              <a:rPr lang="en-US" altLang="en-US" sz="2500">
                <a:solidFill>
                  <a:srgbClr val="3D3D67"/>
                </a:solidFill>
                <a:latin typeface="Times" panose="02020603050405020304" pitchFamily="18" charset="0"/>
              </a:rPr>
              <a:t> </a:t>
            </a:r>
            <a:r>
              <a:rPr lang="en-US" altLang="en-US" sz="2500">
                <a:solidFill>
                  <a:srgbClr val="3D3D67"/>
                </a:solidFill>
                <a:latin typeface="Cochin" pitchFamily="34" charset="0"/>
              </a:rPr>
              <a:t>⋅</a:t>
            </a:r>
            <a:r>
              <a:rPr lang="en-US" altLang="en-US" sz="2500">
                <a:solidFill>
                  <a:srgbClr val="3D3D67"/>
                </a:solidFill>
                <a:latin typeface="Times" panose="02020603050405020304" pitchFamily="18" charset="0"/>
              </a:rPr>
              <a:t> </a:t>
            </a:r>
            <a:r>
              <a:rPr lang="en-US" altLang="en-US" sz="2500" i="1">
                <a:solidFill>
                  <a:srgbClr val="3D3D67"/>
                </a:solidFill>
                <a:latin typeface="Times" panose="02020603050405020304" pitchFamily="18" charset="0"/>
              </a:rPr>
              <a:t>g</a:t>
            </a:r>
            <a:r>
              <a:rPr lang="en-US" altLang="en-US" sz="2500">
                <a:solidFill>
                  <a:srgbClr val="3D3D67"/>
                </a:solidFill>
                <a:latin typeface="Times" panose="02020603050405020304" pitchFamily="18" charset="0"/>
              </a:rPr>
              <a:t>(</a:t>
            </a:r>
            <a:r>
              <a:rPr lang="en-US" altLang="en-US" sz="2500" i="1">
                <a:solidFill>
                  <a:srgbClr val="3D3D67"/>
                </a:solidFill>
                <a:latin typeface="Times" panose="02020603050405020304" pitchFamily="18" charset="0"/>
              </a:rPr>
              <a:t>n</a:t>
            </a:r>
            <a:r>
              <a:rPr lang="en-US" altLang="en-US" sz="2500">
                <a:solidFill>
                  <a:srgbClr val="3D3D67"/>
                </a:solidFill>
                <a:latin typeface="Times" panose="02020603050405020304" pitchFamily="18" charset="0"/>
              </a:rPr>
              <a:t>)  }</a:t>
            </a:r>
          </a:p>
        </p:txBody>
      </p:sp>
    </p:spTree>
    <p:extLst>
      <p:ext uri="{BB962C8B-B14F-4D97-AF65-F5344CB8AC3E}">
        <p14:creationId xmlns:p14="http://schemas.microsoft.com/office/powerpoint/2010/main" val="2264897987"/>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09800" y="228600"/>
            <a:ext cx="7772400" cy="1143000"/>
          </a:xfrm>
        </p:spPr>
        <p:txBody>
          <a:bodyPr>
            <a:normAutofit fontScale="90000"/>
          </a:bodyPr>
          <a:lstStyle/>
          <a:p>
            <a:pPr eaLnBrk="1" hangingPunct="1">
              <a:defRPr/>
            </a:pPr>
            <a:r>
              <a:rPr lang="en-US" altLang="en-US" dirty="0"/>
              <a:t>Asymptotic </a:t>
            </a:r>
            <a:r>
              <a:rPr lang="en-US" b="1" dirty="0">
                <a:effectLst>
                  <a:outerShdw blurRad="38100" dist="38100" dir="2700000" algn="tl">
                    <a:srgbClr val="000000"/>
                  </a:outerShdw>
                </a:effectLst>
                <a:sym typeface="Symbol" pitchFamily="18" charset="2"/>
              </a:rPr>
              <a:t>  </a:t>
            </a:r>
            <a:r>
              <a:rPr lang="en-US" altLang="en-US" dirty="0"/>
              <a:t>Notation (Average Bound)</a:t>
            </a:r>
          </a:p>
        </p:txBody>
      </p:sp>
      <p:sp>
        <p:nvSpPr>
          <p:cNvPr id="154627" name="Rectangle 3"/>
          <p:cNvSpPr>
            <a:spLocks noGrp="1" noChangeArrowheads="1"/>
          </p:cNvSpPr>
          <p:nvPr>
            <p:ph idx="1"/>
          </p:nvPr>
        </p:nvSpPr>
        <p:spPr>
          <a:xfrm>
            <a:off x="2286000" y="1066800"/>
            <a:ext cx="8077200" cy="5486400"/>
          </a:xfrm>
        </p:spPr>
        <p:txBody>
          <a:bodyPr rtlCol="0">
            <a:normAutofit/>
          </a:bodyPr>
          <a:lstStyle/>
          <a:p>
            <a:pPr marL="533400" indent="-533400">
              <a:lnSpc>
                <a:spcPct val="180000"/>
              </a:lnSpc>
              <a:defRPr/>
            </a:pPr>
            <a:endParaRPr lang="en-US" b="1" dirty="0">
              <a:effectLst>
                <a:outerShdw blurRad="38100" dist="38100" dir="2700000" algn="tl">
                  <a:srgbClr val="000000"/>
                </a:outerShdw>
              </a:effectLst>
              <a:sym typeface="Symbol" pitchFamily="18" charset="2"/>
            </a:endParaRPr>
          </a:p>
          <a:p>
            <a:pPr marL="533400" indent="-533400">
              <a:lnSpc>
                <a:spcPct val="180000"/>
              </a:lnSpc>
              <a:defRPr/>
            </a:pPr>
            <a:r>
              <a:rPr lang="en-US" b="1" dirty="0">
                <a:effectLst>
                  <a:outerShdw blurRad="38100" dist="38100" dir="2700000" algn="tl">
                    <a:srgbClr val="000000"/>
                  </a:outerShdw>
                </a:effectLst>
                <a:sym typeface="Symbol" pitchFamily="18" charset="2"/>
              </a:rPr>
              <a:t> notation:</a:t>
            </a:r>
            <a:r>
              <a:rPr lang="en-US" dirty="0">
                <a:sym typeface="Symbol" pitchFamily="18" charset="2"/>
              </a:rPr>
              <a:t> asymptotic “equality”: 		</a:t>
            </a:r>
          </a:p>
          <a:p>
            <a:pPr marL="457200" lvl="1" indent="0">
              <a:lnSpc>
                <a:spcPct val="180000"/>
              </a:lnSpc>
              <a:buNone/>
              <a:defRPr/>
            </a:pPr>
            <a:r>
              <a:rPr lang="en-US" dirty="0">
                <a:solidFill>
                  <a:srgbClr val="FFCC00"/>
                </a:solidFill>
              </a:rPr>
              <a:t>f(n)= </a:t>
            </a:r>
            <a:r>
              <a:rPr lang="en-US" dirty="0">
                <a:solidFill>
                  <a:srgbClr val="FFCC00"/>
                </a:solidFill>
                <a:sym typeface="Symbol" pitchFamily="18" charset="2"/>
              </a:rPr>
              <a:t></a:t>
            </a:r>
            <a:r>
              <a:rPr lang="en-US" dirty="0">
                <a:solidFill>
                  <a:srgbClr val="FFCC00"/>
                </a:solidFill>
              </a:rPr>
              <a:t> (g(n)) </a:t>
            </a:r>
            <a:r>
              <a:rPr lang="en-US" u="sng" dirty="0"/>
              <a:t>implies:</a:t>
            </a:r>
            <a:r>
              <a:rPr lang="en-US" dirty="0"/>
              <a:t> </a:t>
            </a:r>
            <a:r>
              <a:rPr lang="en-US" dirty="0">
                <a:sym typeface="Symbol" pitchFamily="18" charset="2"/>
              </a:rPr>
              <a:t>f(n) “=” c g(n) in the limit</a:t>
            </a:r>
            <a:r>
              <a:rPr lang="en-US" baseline="30000" dirty="0">
                <a:sym typeface="Symbol" pitchFamily="18" charset="2"/>
              </a:rPr>
              <a:t>*</a:t>
            </a:r>
          </a:p>
        </p:txBody>
      </p:sp>
      <p:sp>
        <p:nvSpPr>
          <p:cNvPr id="62468" name="Text Box 4"/>
          <p:cNvSpPr txBox="1">
            <a:spLocks noChangeArrowheads="1"/>
          </p:cNvSpPr>
          <p:nvPr/>
        </p:nvSpPr>
        <p:spPr bwMode="auto">
          <a:xfrm>
            <a:off x="3200400" y="4659313"/>
            <a:ext cx="55435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chemeClr val="bg1"/>
                </a:solidFill>
                <a:latin typeface="Arial" panose="020B0604020202020204" pitchFamily="34" charset="0"/>
              </a:rPr>
              <a:t>(provides a </a:t>
            </a:r>
            <a:r>
              <a:rPr lang="en-US" altLang="en-US" sz="2400">
                <a:solidFill>
                  <a:srgbClr val="FFCC00"/>
                </a:solidFill>
                <a:latin typeface="Arial" panose="020B0604020202020204" pitchFamily="34" charset="0"/>
              </a:rPr>
              <a:t>tight bound</a:t>
            </a:r>
            <a:r>
              <a:rPr lang="en-US" altLang="en-US" sz="2400">
                <a:solidFill>
                  <a:schemeClr val="bg1"/>
                </a:solidFill>
                <a:latin typeface="Arial" panose="020B0604020202020204" pitchFamily="34" charset="0"/>
              </a:rPr>
              <a:t> of running time)</a:t>
            </a:r>
          </a:p>
          <a:p>
            <a:pPr eaLnBrk="1" hangingPunct="1">
              <a:spcBef>
                <a:spcPct val="0"/>
              </a:spcBef>
              <a:buFontTx/>
              <a:buNone/>
            </a:pPr>
            <a:r>
              <a:rPr lang="en-US" altLang="en-US" sz="2400">
                <a:solidFill>
                  <a:schemeClr val="bg1"/>
                </a:solidFill>
                <a:latin typeface="Arial" panose="020B0604020202020204" pitchFamily="34" charset="0"/>
              </a:rPr>
              <a:t>(best and worst cases are same)</a:t>
            </a:r>
          </a:p>
        </p:txBody>
      </p:sp>
      <p:sp>
        <p:nvSpPr>
          <p:cNvPr id="62469" name="TextBox 4"/>
          <p:cNvSpPr txBox="1">
            <a:spLocks noChangeArrowheads="1"/>
          </p:cNvSpPr>
          <p:nvPr/>
        </p:nvSpPr>
        <p:spPr bwMode="auto">
          <a:xfrm>
            <a:off x="6400801" y="5908675"/>
            <a:ext cx="3700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aseline="30000">
                <a:solidFill>
                  <a:schemeClr val="bg1"/>
                </a:solidFill>
                <a:latin typeface="Arial" panose="020B0604020202020204" pitchFamily="34" charset="0"/>
              </a:rPr>
              <a:t>*</a:t>
            </a:r>
            <a:r>
              <a:rPr lang="en-US" altLang="en-US" sz="2000">
                <a:solidFill>
                  <a:schemeClr val="bg1"/>
                </a:solidFill>
                <a:latin typeface="Arial" panose="020B0604020202020204" pitchFamily="34" charset="0"/>
              </a:rPr>
              <a:t>formal definition in CS477/677</a:t>
            </a:r>
          </a:p>
        </p:txBody>
      </p:sp>
      <p:sp>
        <p:nvSpPr>
          <p:cNvPr id="62470" name="Rectangle 2"/>
          <p:cNvSpPr>
            <a:spLocks noChangeArrowheads="1"/>
          </p:cNvSpPr>
          <p:nvPr/>
        </p:nvSpPr>
        <p:spPr bwMode="auto">
          <a:xfrm>
            <a:off x="7467601" y="3819525"/>
            <a:ext cx="1820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ko-KR" sz="2000">
                <a:solidFill>
                  <a:schemeClr val="bg1"/>
                </a:solidFill>
                <a:latin typeface="Arial" panose="020B0604020202020204" pitchFamily="34" charset="0"/>
                <a:ea typeface="Gulim" panose="020B0600000101010101" pitchFamily="34" charset="-127"/>
              </a:rPr>
              <a:t>c is a constant</a:t>
            </a:r>
            <a:endParaRPr lang="en-US" altLang="en-US" sz="2000">
              <a:solidFill>
                <a:schemeClr val="bg1"/>
              </a:solidFill>
              <a:latin typeface="Arial" panose="020B0604020202020204" pitchFamily="34" charset="0"/>
              <a:ea typeface="Gulim" panose="020B0600000101010101" pitchFamily="34" charset="-127"/>
            </a:endParaRPr>
          </a:p>
        </p:txBody>
      </p:sp>
    </p:spTree>
    <p:extLst>
      <p:ext uri="{BB962C8B-B14F-4D97-AF65-F5344CB8AC3E}">
        <p14:creationId xmlns:p14="http://schemas.microsoft.com/office/powerpoint/2010/main" val="1195939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ko-KR">
                <a:ea typeface="Gulim" panose="020B0600000101010101" pitchFamily="34" charset="-127"/>
              </a:rPr>
              <a:t>Big-O Notation - Examples</a:t>
            </a:r>
          </a:p>
        </p:txBody>
      </p:sp>
      <p:sp>
        <p:nvSpPr>
          <p:cNvPr id="98307" name="Rectangle 3"/>
          <p:cNvSpPr>
            <a:spLocks noGrp="1" noChangeArrowheads="1"/>
          </p:cNvSpPr>
          <p:nvPr>
            <p:ph idx="1"/>
          </p:nvPr>
        </p:nvSpPr>
        <p:spPr>
          <a:xfrm>
            <a:off x="2362200" y="1828800"/>
            <a:ext cx="7772400" cy="4572000"/>
          </a:xfrm>
        </p:spPr>
        <p:txBody>
          <a:bodyPr rtlCol="0">
            <a:normAutofit lnSpcReduction="10000"/>
          </a:bodyPr>
          <a:lstStyle/>
          <a:p>
            <a:pPr>
              <a:buNone/>
              <a:defRPr/>
            </a:pPr>
            <a:r>
              <a:rPr lang="en-US" altLang="ko-KR" b="1" dirty="0">
                <a:ea typeface="굴림" pitchFamily="48" charset="-127"/>
              </a:rPr>
              <a:t>              </a:t>
            </a:r>
            <a:endParaRPr lang="en-US" altLang="ko-KR" dirty="0">
              <a:ea typeface="굴림" pitchFamily="48" charset="-127"/>
            </a:endParaRPr>
          </a:p>
          <a:p>
            <a:pPr marL="0" indent="0">
              <a:buNone/>
              <a:defRPr/>
            </a:pPr>
            <a:r>
              <a:rPr lang="en-US" altLang="ko-KR" i="1" dirty="0">
                <a:ea typeface="굴림" pitchFamily="48" charset="-127"/>
              </a:rPr>
              <a:t>	               </a:t>
            </a:r>
            <a:r>
              <a:rPr lang="en-US" altLang="ko-KR" i="1" dirty="0" err="1">
                <a:ea typeface="굴림" pitchFamily="48" charset="-127"/>
              </a:rPr>
              <a:t>f</a:t>
            </a:r>
            <a:r>
              <a:rPr lang="en-US" altLang="ko-KR" baseline="-25000" dirty="0" err="1">
                <a:ea typeface="굴림" pitchFamily="48" charset="-127"/>
              </a:rPr>
              <a:t>A</a:t>
            </a:r>
            <a:r>
              <a:rPr lang="en-US" altLang="ko-KR" dirty="0">
                <a:ea typeface="굴림" pitchFamily="48" charset="-127"/>
              </a:rPr>
              <a:t>(</a:t>
            </a:r>
            <a:r>
              <a:rPr lang="en-US" altLang="ko-KR" i="1" dirty="0">
                <a:ea typeface="굴림" pitchFamily="48" charset="-127"/>
              </a:rPr>
              <a:t>n</a:t>
            </a:r>
            <a:r>
              <a:rPr lang="en-US" altLang="ko-KR" dirty="0">
                <a:ea typeface="굴림" pitchFamily="48" charset="-127"/>
              </a:rPr>
              <a:t>)=30</a:t>
            </a:r>
            <a:r>
              <a:rPr lang="en-US" altLang="ko-KR" i="1" dirty="0">
                <a:ea typeface="굴림" pitchFamily="48" charset="-127"/>
              </a:rPr>
              <a:t>n+</a:t>
            </a:r>
            <a:r>
              <a:rPr lang="en-US" altLang="ko-KR" dirty="0">
                <a:ea typeface="굴림" pitchFamily="48" charset="-127"/>
              </a:rPr>
              <a:t>8</a:t>
            </a:r>
            <a:br>
              <a:rPr lang="en-US" altLang="ko-KR" dirty="0">
                <a:ea typeface="굴림" pitchFamily="48" charset="-127"/>
              </a:rPr>
            </a:br>
            <a:r>
              <a:rPr lang="en-US" altLang="ko-KR" dirty="0">
                <a:ea typeface="굴림" pitchFamily="48" charset="-127"/>
              </a:rPr>
              <a:t>         </a:t>
            </a:r>
          </a:p>
          <a:p>
            <a:pPr marL="0" indent="0">
              <a:buNone/>
              <a:defRPr/>
            </a:pPr>
            <a:r>
              <a:rPr lang="en-US" altLang="ko-KR" i="1" dirty="0">
                <a:ea typeface="굴림" pitchFamily="48" charset="-127"/>
              </a:rPr>
              <a:t>                           </a:t>
            </a:r>
            <a:r>
              <a:rPr lang="en-US" altLang="ko-KR" i="1" dirty="0" err="1">
                <a:ea typeface="굴림" pitchFamily="48" charset="-127"/>
              </a:rPr>
              <a:t>f</a:t>
            </a:r>
            <a:r>
              <a:rPr lang="en-US" altLang="ko-KR" baseline="-25000" dirty="0" err="1">
                <a:ea typeface="굴림" pitchFamily="48" charset="-127"/>
              </a:rPr>
              <a:t>B</a:t>
            </a:r>
            <a:r>
              <a:rPr lang="en-US" altLang="ko-KR" dirty="0">
                <a:ea typeface="굴림" pitchFamily="48" charset="-127"/>
              </a:rPr>
              <a:t>(</a:t>
            </a:r>
            <a:r>
              <a:rPr lang="en-US" altLang="ko-KR" i="1" dirty="0">
                <a:ea typeface="굴림" pitchFamily="48" charset="-127"/>
              </a:rPr>
              <a:t>n</a:t>
            </a:r>
            <a:r>
              <a:rPr lang="en-US" altLang="ko-KR" dirty="0">
                <a:ea typeface="굴림" pitchFamily="48" charset="-127"/>
              </a:rPr>
              <a:t>)=</a:t>
            </a:r>
            <a:r>
              <a:rPr lang="en-US" altLang="ko-KR" i="1" dirty="0">
                <a:ea typeface="굴림" pitchFamily="48" charset="-127"/>
              </a:rPr>
              <a:t>n</a:t>
            </a:r>
            <a:r>
              <a:rPr lang="en-US" altLang="ko-KR" baseline="30000" dirty="0">
                <a:ea typeface="굴림" pitchFamily="48" charset="-127"/>
              </a:rPr>
              <a:t>2</a:t>
            </a:r>
            <a:r>
              <a:rPr lang="en-US" altLang="ko-KR" dirty="0">
                <a:ea typeface="굴림" pitchFamily="48" charset="-127"/>
              </a:rPr>
              <a:t>+1</a:t>
            </a:r>
          </a:p>
          <a:p>
            <a:pPr marL="0" indent="0">
              <a:buNone/>
              <a:defRPr/>
            </a:pPr>
            <a:r>
              <a:rPr lang="en-US" altLang="ko-KR" dirty="0">
                <a:ea typeface="굴림" pitchFamily="48" charset="-127"/>
              </a:rPr>
              <a:t>	                </a:t>
            </a:r>
          </a:p>
          <a:p>
            <a:pPr marL="0" indent="0">
              <a:buNone/>
              <a:defRPr/>
            </a:pPr>
            <a:r>
              <a:rPr lang="en-US" dirty="0">
                <a:ea typeface="굴림" pitchFamily="48" charset="-127"/>
              </a:rPr>
              <a:t>                       </a:t>
            </a:r>
            <a:r>
              <a:rPr lang="en-US" dirty="0">
                <a:ea typeface="MS Mincho" pitchFamily="49" charset="-128"/>
              </a:rPr>
              <a:t>10</a:t>
            </a:r>
            <a:r>
              <a:rPr lang="en-US" i="1" dirty="0">
                <a:ea typeface="MS Mincho" pitchFamily="49" charset="-128"/>
              </a:rPr>
              <a:t>n</a:t>
            </a:r>
            <a:r>
              <a:rPr lang="en-US" baseline="30000" dirty="0">
                <a:ea typeface="MS Mincho" pitchFamily="49" charset="-128"/>
              </a:rPr>
              <a:t>3</a:t>
            </a:r>
            <a:r>
              <a:rPr lang="en-US" dirty="0">
                <a:ea typeface="MS Mincho" pitchFamily="49" charset="-128"/>
              </a:rPr>
              <a:t> + 2</a:t>
            </a:r>
            <a:r>
              <a:rPr lang="en-US" i="1" dirty="0">
                <a:ea typeface="MS Mincho" pitchFamily="49" charset="-128"/>
              </a:rPr>
              <a:t>n</a:t>
            </a:r>
            <a:r>
              <a:rPr lang="en-US" baseline="30000" dirty="0">
                <a:ea typeface="MS Mincho" pitchFamily="49" charset="-128"/>
              </a:rPr>
              <a:t>2</a:t>
            </a:r>
            <a:r>
              <a:rPr lang="en-US" dirty="0">
                <a:ea typeface="MS Mincho" pitchFamily="49" charset="-128"/>
              </a:rPr>
              <a:t> </a:t>
            </a:r>
            <a:r>
              <a:rPr lang="en-US" altLang="ko-KR" dirty="0">
                <a:ea typeface="굴림" pitchFamily="48" charset="-127"/>
              </a:rPr>
              <a:t>		     </a:t>
            </a:r>
          </a:p>
          <a:p>
            <a:pPr>
              <a:buNone/>
              <a:defRPr/>
            </a:pPr>
            <a:r>
              <a:rPr lang="en-US" i="1" dirty="0">
                <a:ea typeface="굴림" pitchFamily="48" charset="-127"/>
              </a:rPr>
              <a:t>                          </a:t>
            </a:r>
          </a:p>
          <a:p>
            <a:pPr>
              <a:buNone/>
              <a:defRPr/>
            </a:pPr>
            <a:r>
              <a:rPr lang="en-US" i="1" dirty="0">
                <a:ea typeface="굴림" pitchFamily="48" charset="-127"/>
              </a:rPr>
              <a:t>                     </a:t>
            </a:r>
            <a:r>
              <a:rPr lang="en-US" i="1" dirty="0">
                <a:ea typeface="MS Mincho" pitchFamily="49" charset="-128"/>
              </a:rPr>
              <a:t>n</a:t>
            </a:r>
            <a:r>
              <a:rPr lang="en-US" baseline="30000" dirty="0">
                <a:ea typeface="MS Mincho" pitchFamily="49" charset="-128"/>
              </a:rPr>
              <a:t>3</a:t>
            </a:r>
            <a:r>
              <a:rPr lang="en-US" dirty="0">
                <a:ea typeface="MS Mincho" pitchFamily="49" charset="-128"/>
              </a:rPr>
              <a:t> - </a:t>
            </a:r>
            <a:r>
              <a:rPr lang="en-US" i="1" dirty="0">
                <a:ea typeface="MS Mincho" pitchFamily="49" charset="-128"/>
              </a:rPr>
              <a:t>n</a:t>
            </a:r>
            <a:r>
              <a:rPr lang="en-US" baseline="30000" dirty="0">
                <a:ea typeface="MS Mincho" pitchFamily="49" charset="-128"/>
              </a:rPr>
              <a:t>2</a:t>
            </a:r>
            <a:endParaRPr lang="en-US" dirty="0">
              <a:ea typeface="MS Mincho" pitchFamily="49" charset="-128"/>
            </a:endParaRPr>
          </a:p>
          <a:p>
            <a:pPr>
              <a:buNone/>
              <a:defRPr/>
            </a:pPr>
            <a:r>
              <a:rPr lang="en-US" dirty="0">
                <a:ea typeface="MS Mincho" pitchFamily="49" charset="-128"/>
              </a:rPr>
              <a:t>                       </a:t>
            </a:r>
          </a:p>
          <a:p>
            <a:pPr>
              <a:buNone/>
              <a:defRPr/>
            </a:pPr>
            <a:r>
              <a:rPr lang="en-US" dirty="0">
                <a:ea typeface="MS Mincho" pitchFamily="49" charset="-128"/>
              </a:rPr>
              <a:t>                   1273</a:t>
            </a:r>
            <a:endParaRPr lang="en-US" altLang="ko-KR" dirty="0">
              <a:ea typeface="굴림" pitchFamily="48" charset="-127"/>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ko-KR">
                <a:ea typeface="Gulim" panose="020B0600000101010101" pitchFamily="34" charset="-127"/>
              </a:rPr>
              <a:t>Big-O Notation - Examples</a:t>
            </a:r>
          </a:p>
        </p:txBody>
      </p:sp>
      <p:sp>
        <p:nvSpPr>
          <p:cNvPr id="98307" name="Rectangle 3"/>
          <p:cNvSpPr>
            <a:spLocks noGrp="1" noChangeArrowheads="1"/>
          </p:cNvSpPr>
          <p:nvPr>
            <p:ph idx="1"/>
          </p:nvPr>
        </p:nvSpPr>
        <p:spPr>
          <a:xfrm>
            <a:off x="2362200" y="1828800"/>
            <a:ext cx="7772400" cy="4572000"/>
          </a:xfrm>
        </p:spPr>
        <p:txBody>
          <a:bodyPr rtlCol="0">
            <a:normAutofit lnSpcReduction="10000"/>
          </a:bodyPr>
          <a:lstStyle/>
          <a:p>
            <a:pPr>
              <a:buNone/>
              <a:defRPr/>
            </a:pPr>
            <a:r>
              <a:rPr lang="en-US" altLang="ko-KR" b="1" dirty="0">
                <a:ea typeface="굴림" pitchFamily="48" charset="-127"/>
              </a:rPr>
              <a:t>              </a:t>
            </a:r>
            <a:endParaRPr lang="en-US" altLang="ko-KR" dirty="0">
              <a:ea typeface="굴림" pitchFamily="48" charset="-127"/>
            </a:endParaRPr>
          </a:p>
          <a:p>
            <a:pPr marL="0" indent="0">
              <a:buNone/>
              <a:defRPr/>
            </a:pPr>
            <a:r>
              <a:rPr lang="en-US" altLang="ko-KR" i="1" dirty="0">
                <a:ea typeface="굴림" pitchFamily="48" charset="-127"/>
              </a:rPr>
              <a:t>	               </a:t>
            </a:r>
            <a:r>
              <a:rPr lang="en-US" altLang="ko-KR" i="1" dirty="0" err="1">
                <a:ea typeface="굴림" pitchFamily="48" charset="-127"/>
              </a:rPr>
              <a:t>f</a:t>
            </a:r>
            <a:r>
              <a:rPr lang="en-US" altLang="ko-KR" baseline="-25000" dirty="0" err="1">
                <a:ea typeface="굴림" pitchFamily="48" charset="-127"/>
              </a:rPr>
              <a:t>A</a:t>
            </a:r>
            <a:r>
              <a:rPr lang="en-US" altLang="ko-KR" dirty="0">
                <a:ea typeface="굴림" pitchFamily="48" charset="-127"/>
              </a:rPr>
              <a:t>(</a:t>
            </a:r>
            <a:r>
              <a:rPr lang="en-US" altLang="ko-KR" i="1" dirty="0">
                <a:ea typeface="굴림" pitchFamily="48" charset="-127"/>
              </a:rPr>
              <a:t>n</a:t>
            </a:r>
            <a:r>
              <a:rPr lang="en-US" altLang="ko-KR" dirty="0">
                <a:ea typeface="굴림" pitchFamily="48" charset="-127"/>
              </a:rPr>
              <a:t>)=30</a:t>
            </a:r>
            <a:r>
              <a:rPr lang="en-US" altLang="ko-KR" i="1" dirty="0">
                <a:ea typeface="굴림" pitchFamily="48" charset="-127"/>
              </a:rPr>
              <a:t>n+</a:t>
            </a:r>
            <a:r>
              <a:rPr lang="en-US" altLang="ko-KR" dirty="0">
                <a:ea typeface="굴림" pitchFamily="48" charset="-127"/>
              </a:rPr>
              <a:t>8</a:t>
            </a:r>
            <a:br>
              <a:rPr lang="en-US" altLang="ko-KR" dirty="0">
                <a:ea typeface="굴림" pitchFamily="48" charset="-127"/>
              </a:rPr>
            </a:br>
            <a:r>
              <a:rPr lang="en-US" altLang="ko-KR" dirty="0">
                <a:ea typeface="굴림" pitchFamily="48" charset="-127"/>
              </a:rPr>
              <a:t>         </a:t>
            </a:r>
          </a:p>
          <a:p>
            <a:pPr marL="0" indent="0">
              <a:buNone/>
              <a:defRPr/>
            </a:pPr>
            <a:r>
              <a:rPr lang="en-US" altLang="ko-KR" i="1" dirty="0">
                <a:ea typeface="굴림" pitchFamily="48" charset="-127"/>
              </a:rPr>
              <a:t>                           </a:t>
            </a:r>
            <a:r>
              <a:rPr lang="en-US" altLang="ko-KR" i="1" dirty="0" err="1">
                <a:ea typeface="굴림" pitchFamily="48" charset="-127"/>
              </a:rPr>
              <a:t>f</a:t>
            </a:r>
            <a:r>
              <a:rPr lang="en-US" altLang="ko-KR" baseline="-25000" dirty="0" err="1">
                <a:ea typeface="굴림" pitchFamily="48" charset="-127"/>
              </a:rPr>
              <a:t>B</a:t>
            </a:r>
            <a:r>
              <a:rPr lang="en-US" altLang="ko-KR" dirty="0">
                <a:ea typeface="굴림" pitchFamily="48" charset="-127"/>
              </a:rPr>
              <a:t>(</a:t>
            </a:r>
            <a:r>
              <a:rPr lang="en-US" altLang="ko-KR" i="1" dirty="0">
                <a:ea typeface="굴림" pitchFamily="48" charset="-127"/>
              </a:rPr>
              <a:t>n</a:t>
            </a:r>
            <a:r>
              <a:rPr lang="en-US" altLang="ko-KR" dirty="0">
                <a:ea typeface="굴림" pitchFamily="48" charset="-127"/>
              </a:rPr>
              <a:t>)=</a:t>
            </a:r>
            <a:r>
              <a:rPr lang="en-US" altLang="ko-KR" i="1" dirty="0">
                <a:ea typeface="굴림" pitchFamily="48" charset="-127"/>
              </a:rPr>
              <a:t>n</a:t>
            </a:r>
            <a:r>
              <a:rPr lang="en-US" altLang="ko-KR" baseline="30000" dirty="0">
                <a:ea typeface="굴림" pitchFamily="48" charset="-127"/>
              </a:rPr>
              <a:t>2</a:t>
            </a:r>
            <a:r>
              <a:rPr lang="en-US" altLang="ko-KR" dirty="0">
                <a:ea typeface="굴림" pitchFamily="48" charset="-127"/>
              </a:rPr>
              <a:t>+1</a:t>
            </a:r>
          </a:p>
          <a:p>
            <a:pPr marL="0" indent="0">
              <a:buNone/>
              <a:defRPr/>
            </a:pPr>
            <a:r>
              <a:rPr lang="en-US" altLang="ko-KR" dirty="0">
                <a:ea typeface="굴림" pitchFamily="48" charset="-127"/>
              </a:rPr>
              <a:t>	                </a:t>
            </a:r>
          </a:p>
          <a:p>
            <a:pPr marL="0" indent="0">
              <a:buNone/>
              <a:defRPr/>
            </a:pPr>
            <a:r>
              <a:rPr lang="en-US" dirty="0">
                <a:ea typeface="굴림" pitchFamily="48" charset="-127"/>
              </a:rPr>
              <a:t>                       </a:t>
            </a:r>
            <a:r>
              <a:rPr lang="en-US" dirty="0">
                <a:ea typeface="MS Mincho" pitchFamily="49" charset="-128"/>
              </a:rPr>
              <a:t>10</a:t>
            </a:r>
            <a:r>
              <a:rPr lang="en-US" i="1" dirty="0">
                <a:ea typeface="MS Mincho" pitchFamily="49" charset="-128"/>
              </a:rPr>
              <a:t>n</a:t>
            </a:r>
            <a:r>
              <a:rPr lang="en-US" baseline="30000" dirty="0">
                <a:ea typeface="MS Mincho" pitchFamily="49" charset="-128"/>
              </a:rPr>
              <a:t>3</a:t>
            </a:r>
            <a:r>
              <a:rPr lang="en-US" dirty="0">
                <a:ea typeface="MS Mincho" pitchFamily="49" charset="-128"/>
              </a:rPr>
              <a:t> + 2</a:t>
            </a:r>
            <a:r>
              <a:rPr lang="en-US" i="1" dirty="0">
                <a:ea typeface="MS Mincho" pitchFamily="49" charset="-128"/>
              </a:rPr>
              <a:t>n</a:t>
            </a:r>
            <a:r>
              <a:rPr lang="en-US" baseline="30000" dirty="0">
                <a:ea typeface="MS Mincho" pitchFamily="49" charset="-128"/>
              </a:rPr>
              <a:t>2</a:t>
            </a:r>
            <a:r>
              <a:rPr lang="en-US" dirty="0">
                <a:ea typeface="MS Mincho" pitchFamily="49" charset="-128"/>
              </a:rPr>
              <a:t> </a:t>
            </a:r>
            <a:r>
              <a:rPr lang="en-US" altLang="ko-KR" dirty="0">
                <a:ea typeface="굴림" pitchFamily="48" charset="-127"/>
              </a:rPr>
              <a:t>		     </a:t>
            </a:r>
          </a:p>
          <a:p>
            <a:pPr>
              <a:buNone/>
              <a:defRPr/>
            </a:pPr>
            <a:r>
              <a:rPr lang="en-US" i="1" dirty="0">
                <a:ea typeface="굴림" pitchFamily="48" charset="-127"/>
              </a:rPr>
              <a:t>                          </a:t>
            </a:r>
          </a:p>
          <a:p>
            <a:pPr>
              <a:buNone/>
              <a:defRPr/>
            </a:pPr>
            <a:r>
              <a:rPr lang="en-US" i="1" dirty="0">
                <a:ea typeface="굴림" pitchFamily="48" charset="-127"/>
              </a:rPr>
              <a:t>                     </a:t>
            </a:r>
            <a:r>
              <a:rPr lang="en-US" i="1" dirty="0">
                <a:ea typeface="MS Mincho" pitchFamily="49" charset="-128"/>
              </a:rPr>
              <a:t>n</a:t>
            </a:r>
            <a:r>
              <a:rPr lang="en-US" baseline="30000" dirty="0">
                <a:ea typeface="MS Mincho" pitchFamily="49" charset="-128"/>
              </a:rPr>
              <a:t>3</a:t>
            </a:r>
            <a:r>
              <a:rPr lang="en-US" dirty="0">
                <a:ea typeface="MS Mincho" pitchFamily="49" charset="-128"/>
              </a:rPr>
              <a:t> - </a:t>
            </a:r>
            <a:r>
              <a:rPr lang="en-US" i="1" dirty="0">
                <a:ea typeface="MS Mincho" pitchFamily="49" charset="-128"/>
              </a:rPr>
              <a:t>n</a:t>
            </a:r>
            <a:r>
              <a:rPr lang="en-US" baseline="30000" dirty="0">
                <a:ea typeface="MS Mincho" pitchFamily="49" charset="-128"/>
              </a:rPr>
              <a:t>2</a:t>
            </a:r>
            <a:endParaRPr lang="en-US" dirty="0">
              <a:ea typeface="MS Mincho" pitchFamily="49" charset="-128"/>
            </a:endParaRPr>
          </a:p>
          <a:p>
            <a:pPr>
              <a:buNone/>
              <a:defRPr/>
            </a:pPr>
            <a:r>
              <a:rPr lang="en-US" dirty="0">
                <a:ea typeface="MS Mincho" pitchFamily="49" charset="-128"/>
              </a:rPr>
              <a:t>                       </a:t>
            </a:r>
          </a:p>
          <a:p>
            <a:pPr>
              <a:buNone/>
              <a:defRPr/>
            </a:pPr>
            <a:r>
              <a:rPr lang="en-US" dirty="0">
                <a:ea typeface="MS Mincho" pitchFamily="49" charset="-128"/>
              </a:rPr>
              <a:t>                   1273</a:t>
            </a:r>
            <a:endParaRPr lang="en-US" altLang="ko-KR" dirty="0">
              <a:ea typeface="굴림" pitchFamily="48" charset="-127"/>
            </a:endParaRPr>
          </a:p>
        </p:txBody>
      </p:sp>
      <p:sp>
        <p:nvSpPr>
          <p:cNvPr id="2" name="Rectangle 1"/>
          <p:cNvSpPr>
            <a:spLocks noChangeArrowheads="1"/>
          </p:cNvSpPr>
          <p:nvPr/>
        </p:nvSpPr>
        <p:spPr bwMode="auto">
          <a:xfrm>
            <a:off x="6692901" y="2286001"/>
            <a:ext cx="1192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ko-KR" sz="2400">
                <a:solidFill>
                  <a:srgbClr val="FFCC00"/>
                </a:solidFill>
                <a:latin typeface="Arial" panose="020B0604020202020204" pitchFamily="34" charset="0"/>
                <a:ea typeface="Gulim" panose="020B0600000101010101" pitchFamily="34" charset="-127"/>
              </a:rPr>
              <a:t>is O(</a:t>
            </a:r>
            <a:r>
              <a:rPr lang="en-US" altLang="ko-KR" sz="2400" i="1">
                <a:solidFill>
                  <a:srgbClr val="FFCC00"/>
                </a:solidFill>
                <a:latin typeface="Arial" panose="020B0604020202020204" pitchFamily="34" charset="0"/>
                <a:ea typeface="Gulim" panose="020B0600000101010101" pitchFamily="34" charset="-127"/>
              </a:rPr>
              <a:t>n</a:t>
            </a:r>
            <a:r>
              <a:rPr lang="en-US" altLang="ko-KR" sz="2400">
                <a:solidFill>
                  <a:srgbClr val="FFCC00"/>
                </a:solidFill>
                <a:latin typeface="Arial" panose="020B0604020202020204" pitchFamily="34" charset="0"/>
                <a:ea typeface="Gulim" panose="020B0600000101010101" pitchFamily="34" charset="-127"/>
              </a:rPr>
              <a:t>) </a:t>
            </a:r>
            <a:endParaRPr lang="en-US" altLang="en-US" sz="2400">
              <a:solidFill>
                <a:srgbClr val="FFCC00"/>
              </a:solidFill>
              <a:latin typeface="Arial" panose="020B0604020202020204" pitchFamily="34" charset="0"/>
              <a:ea typeface="Gulim" panose="020B0600000101010101" pitchFamily="34" charset="-127"/>
            </a:endParaRPr>
          </a:p>
        </p:txBody>
      </p:sp>
      <p:sp>
        <p:nvSpPr>
          <p:cNvPr id="3" name="Rectangle 2"/>
          <p:cNvSpPr>
            <a:spLocks noChangeArrowheads="1"/>
          </p:cNvSpPr>
          <p:nvPr/>
        </p:nvSpPr>
        <p:spPr bwMode="auto">
          <a:xfrm>
            <a:off x="6553201" y="3216275"/>
            <a:ext cx="12223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ko-KR" sz="2400">
                <a:solidFill>
                  <a:srgbClr val="FFCC00"/>
                </a:solidFill>
                <a:latin typeface="Arial" panose="020B0604020202020204" pitchFamily="34" charset="0"/>
                <a:ea typeface="Gulim" panose="020B0600000101010101" pitchFamily="34" charset="-127"/>
              </a:rPr>
              <a:t>is O(</a:t>
            </a:r>
            <a:r>
              <a:rPr lang="en-US" altLang="ko-KR" sz="2400" i="1">
                <a:solidFill>
                  <a:srgbClr val="FFCC00"/>
                </a:solidFill>
                <a:latin typeface="Arial" panose="020B0604020202020204" pitchFamily="34" charset="0"/>
                <a:ea typeface="Gulim" panose="020B0600000101010101" pitchFamily="34" charset="-127"/>
              </a:rPr>
              <a:t>n</a:t>
            </a:r>
            <a:r>
              <a:rPr lang="en-US" altLang="ko-KR" sz="2400" baseline="30000">
                <a:solidFill>
                  <a:srgbClr val="FFCC00"/>
                </a:solidFill>
                <a:latin typeface="Arial" panose="020B0604020202020204" pitchFamily="34" charset="0"/>
                <a:ea typeface="Gulim" panose="020B0600000101010101" pitchFamily="34" charset="-127"/>
              </a:rPr>
              <a:t>2</a:t>
            </a:r>
            <a:r>
              <a:rPr lang="en-US" altLang="ko-KR" sz="2400">
                <a:solidFill>
                  <a:srgbClr val="FFCC00"/>
                </a:solidFill>
                <a:latin typeface="Arial" panose="020B0604020202020204" pitchFamily="34" charset="0"/>
                <a:ea typeface="Gulim" panose="020B0600000101010101" pitchFamily="34" charset="-127"/>
              </a:rPr>
              <a:t>)</a:t>
            </a:r>
          </a:p>
        </p:txBody>
      </p:sp>
      <p:sp>
        <p:nvSpPr>
          <p:cNvPr id="4" name="Rectangle 3"/>
          <p:cNvSpPr>
            <a:spLocks noChangeArrowheads="1"/>
          </p:cNvSpPr>
          <p:nvPr/>
        </p:nvSpPr>
        <p:spPr bwMode="auto">
          <a:xfrm>
            <a:off x="6165851" y="4140200"/>
            <a:ext cx="130651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2400">
                <a:solidFill>
                  <a:srgbClr val="FFCC00"/>
                </a:solidFill>
                <a:latin typeface="Arial" panose="020B0604020202020204" pitchFamily="34" charset="0"/>
                <a:ea typeface="MS Mincho" panose="02020609040205080304" pitchFamily="49" charset="-128"/>
              </a:rPr>
              <a:t>is </a:t>
            </a:r>
            <a:r>
              <a:rPr lang="en-US" altLang="en-US" sz="2400" i="1">
                <a:solidFill>
                  <a:srgbClr val="FFCC00"/>
                </a:solidFill>
                <a:latin typeface="Arial" panose="020B0604020202020204" pitchFamily="34" charset="0"/>
                <a:ea typeface="MS Mincho" panose="02020609040205080304" pitchFamily="49" charset="-128"/>
              </a:rPr>
              <a:t>O</a:t>
            </a:r>
            <a:r>
              <a:rPr lang="en-US" altLang="en-US" sz="2400">
                <a:solidFill>
                  <a:srgbClr val="FFCC00"/>
                </a:solidFill>
                <a:latin typeface="Arial" panose="020B0604020202020204" pitchFamily="34" charset="0"/>
                <a:ea typeface="MS Mincho" panose="02020609040205080304" pitchFamily="49" charset="-128"/>
              </a:rPr>
              <a:t>(</a:t>
            </a:r>
            <a:r>
              <a:rPr lang="en-US" altLang="en-US" sz="2400" i="1">
                <a:solidFill>
                  <a:srgbClr val="FFCC00"/>
                </a:solidFill>
                <a:latin typeface="Arial" panose="020B0604020202020204" pitchFamily="34" charset="0"/>
                <a:ea typeface="MS Mincho" panose="02020609040205080304" pitchFamily="49" charset="-128"/>
              </a:rPr>
              <a:t>n</a:t>
            </a:r>
            <a:r>
              <a:rPr lang="en-US" altLang="en-US" sz="2400" baseline="30000">
                <a:solidFill>
                  <a:srgbClr val="FFCC00"/>
                </a:solidFill>
                <a:latin typeface="Arial" panose="020B0604020202020204" pitchFamily="34" charset="0"/>
                <a:ea typeface="MS Mincho" panose="02020609040205080304" pitchFamily="49" charset="-128"/>
              </a:rPr>
              <a:t>3</a:t>
            </a:r>
            <a:r>
              <a:rPr lang="en-US" altLang="en-US" sz="2400">
                <a:solidFill>
                  <a:srgbClr val="FFCC00"/>
                </a:solidFill>
                <a:latin typeface="Arial" panose="020B0604020202020204" pitchFamily="34" charset="0"/>
                <a:ea typeface="MS Mincho" panose="02020609040205080304" pitchFamily="49" charset="-128"/>
              </a:rPr>
              <a:t>) </a:t>
            </a:r>
            <a:endParaRPr lang="en-US" altLang="ko-KR" sz="2400">
              <a:solidFill>
                <a:srgbClr val="FFCC00"/>
              </a:solidFill>
              <a:latin typeface="Arial" panose="020B0604020202020204" pitchFamily="34" charset="0"/>
              <a:ea typeface="Gulim" panose="020B0600000101010101" pitchFamily="34" charset="-127"/>
            </a:endParaRPr>
          </a:p>
        </p:txBody>
      </p:sp>
      <p:sp>
        <p:nvSpPr>
          <p:cNvPr id="5" name="Rectangle 4"/>
          <p:cNvSpPr>
            <a:spLocks noChangeArrowheads="1"/>
          </p:cNvSpPr>
          <p:nvPr/>
        </p:nvSpPr>
        <p:spPr bwMode="auto">
          <a:xfrm>
            <a:off x="5441951" y="5029200"/>
            <a:ext cx="12223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2400">
                <a:solidFill>
                  <a:srgbClr val="FFCC00"/>
                </a:solidFill>
                <a:latin typeface="Arial" panose="020B0604020202020204" pitchFamily="34" charset="0"/>
                <a:ea typeface="MS Mincho" panose="02020609040205080304" pitchFamily="49" charset="-128"/>
              </a:rPr>
              <a:t>is </a:t>
            </a:r>
            <a:r>
              <a:rPr lang="en-US" altLang="en-US" sz="2400" i="1">
                <a:solidFill>
                  <a:srgbClr val="FFCC00"/>
                </a:solidFill>
                <a:latin typeface="Arial" panose="020B0604020202020204" pitchFamily="34" charset="0"/>
                <a:ea typeface="MS Mincho" panose="02020609040205080304" pitchFamily="49" charset="-128"/>
              </a:rPr>
              <a:t>O</a:t>
            </a:r>
            <a:r>
              <a:rPr lang="en-US" altLang="en-US" sz="2400">
                <a:solidFill>
                  <a:srgbClr val="FFCC00"/>
                </a:solidFill>
                <a:latin typeface="Arial" panose="020B0604020202020204" pitchFamily="34" charset="0"/>
                <a:ea typeface="MS Mincho" panose="02020609040205080304" pitchFamily="49" charset="-128"/>
              </a:rPr>
              <a:t>(</a:t>
            </a:r>
            <a:r>
              <a:rPr lang="en-US" altLang="en-US" sz="2400" i="1">
                <a:solidFill>
                  <a:srgbClr val="FFCC00"/>
                </a:solidFill>
                <a:latin typeface="Arial" panose="020B0604020202020204" pitchFamily="34" charset="0"/>
                <a:ea typeface="MS Mincho" panose="02020609040205080304" pitchFamily="49" charset="-128"/>
              </a:rPr>
              <a:t>n</a:t>
            </a:r>
            <a:r>
              <a:rPr lang="en-US" altLang="en-US" sz="2400" baseline="30000">
                <a:solidFill>
                  <a:srgbClr val="FFCC00"/>
                </a:solidFill>
                <a:latin typeface="Arial" panose="020B0604020202020204" pitchFamily="34" charset="0"/>
                <a:ea typeface="MS Mincho" panose="02020609040205080304" pitchFamily="49" charset="-128"/>
              </a:rPr>
              <a:t>3</a:t>
            </a:r>
            <a:r>
              <a:rPr lang="en-US" altLang="en-US" sz="2400">
                <a:solidFill>
                  <a:srgbClr val="FFCC00"/>
                </a:solidFill>
                <a:latin typeface="Arial" panose="020B0604020202020204" pitchFamily="34" charset="0"/>
                <a:ea typeface="MS Mincho" panose="02020609040205080304" pitchFamily="49" charset="-128"/>
              </a:rPr>
              <a:t>)</a:t>
            </a:r>
          </a:p>
        </p:txBody>
      </p:sp>
      <p:sp>
        <p:nvSpPr>
          <p:cNvPr id="6" name="Rectangle 5"/>
          <p:cNvSpPr>
            <a:spLocks noChangeArrowheads="1"/>
          </p:cNvSpPr>
          <p:nvPr/>
        </p:nvSpPr>
        <p:spPr bwMode="auto">
          <a:xfrm>
            <a:off x="4965701" y="5899151"/>
            <a:ext cx="110807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2400">
                <a:solidFill>
                  <a:srgbClr val="FFCC00"/>
                </a:solidFill>
                <a:latin typeface="Arial" panose="020B0604020202020204" pitchFamily="34" charset="0"/>
                <a:ea typeface="MS Mincho" panose="02020609040205080304" pitchFamily="49" charset="-128"/>
              </a:rPr>
              <a:t>is </a:t>
            </a:r>
            <a:r>
              <a:rPr lang="en-US" altLang="en-US" sz="2400" i="1">
                <a:solidFill>
                  <a:srgbClr val="FFCC00"/>
                </a:solidFill>
                <a:latin typeface="Arial" panose="020B0604020202020204" pitchFamily="34" charset="0"/>
                <a:ea typeface="MS Mincho" panose="02020609040205080304" pitchFamily="49" charset="-128"/>
              </a:rPr>
              <a:t>O</a:t>
            </a:r>
            <a:r>
              <a:rPr lang="en-US" altLang="en-US" sz="2400">
                <a:solidFill>
                  <a:srgbClr val="FFCC00"/>
                </a:solidFill>
                <a:latin typeface="Arial" panose="020B0604020202020204" pitchFamily="34" charset="0"/>
                <a:ea typeface="MS Mincho" panose="02020609040205080304" pitchFamily="49" charset="-128"/>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2090738" y="1874838"/>
            <a:ext cx="8001000" cy="4144962"/>
          </a:xfrm>
          <a:noFill/>
        </p:spPr>
        <p:txBody>
          <a:bodyPr/>
          <a:lstStyle/>
          <a:p>
            <a:pPr marL="461963" indent="-461963">
              <a:tabLst>
                <a:tab pos="1054100" algn="l"/>
              </a:tabLst>
            </a:pPr>
            <a:r>
              <a:rPr lang="en-US" altLang="en-US" b="1" i="1">
                <a:solidFill>
                  <a:srgbClr val="BF0000"/>
                </a:solidFill>
              </a:rPr>
              <a:t>Asymptotic analysis</a:t>
            </a:r>
            <a:r>
              <a:rPr lang="en-US" altLang="en-US"/>
              <a:t> studies how the values of functions compare as their arguments grow without bounds.</a:t>
            </a:r>
          </a:p>
          <a:p>
            <a:pPr marL="461963" indent="-461963">
              <a:tabLst>
                <a:tab pos="1054100" algn="l"/>
              </a:tabLst>
            </a:pPr>
            <a:r>
              <a:rPr lang="en-US" altLang="en-US" b="1" i="1">
                <a:solidFill>
                  <a:srgbClr val="BF0000"/>
                </a:solidFill>
              </a:rPr>
              <a:t>Ignores constants</a:t>
            </a:r>
            <a:r>
              <a:rPr lang="en-US" altLang="en-US"/>
              <a:t> and the behavior of the function for </a:t>
            </a:r>
            <a:r>
              <a:rPr lang="en-US" altLang="en-US" b="1" i="1">
                <a:solidFill>
                  <a:srgbClr val="BF0000"/>
                </a:solidFill>
              </a:rPr>
              <a:t>small arguments</a:t>
            </a:r>
            <a:r>
              <a:rPr lang="en-US" altLang="en-US"/>
              <a:t>.</a:t>
            </a:r>
          </a:p>
          <a:p>
            <a:pPr marL="461963" indent="-461963">
              <a:tabLst>
                <a:tab pos="1054100" algn="l"/>
              </a:tabLst>
            </a:pPr>
            <a:r>
              <a:rPr lang="en-US" altLang="en-US" sz="2600"/>
              <a:t>Acceptable because </a:t>
            </a:r>
            <a:r>
              <a:rPr lang="en-US" altLang="en-US" sz="2600" b="1" i="1">
                <a:solidFill>
                  <a:srgbClr val="BF0000"/>
                </a:solidFill>
              </a:rPr>
              <a:t>all algorithms are fast for small inputs</a:t>
            </a:r>
            <a:r>
              <a:rPr lang="en-US" altLang="en-US" sz="2600"/>
              <a:t> and </a:t>
            </a:r>
            <a:r>
              <a:rPr lang="en-US" altLang="en-US" sz="2600" b="1" i="1">
                <a:solidFill>
                  <a:srgbClr val="BF0000"/>
                </a:solidFill>
              </a:rPr>
              <a:t>growth of running time is more important than constant factors</a:t>
            </a:r>
            <a:r>
              <a:rPr lang="en-US" altLang="en-US" sz="2600"/>
              <a:t>.</a:t>
            </a:r>
          </a:p>
        </p:txBody>
      </p:sp>
      <p:sp>
        <p:nvSpPr>
          <p:cNvPr id="99331" name="Rectangle 3"/>
          <p:cNvSpPr>
            <a:spLocks noGrp="1" noChangeArrowheads="1"/>
          </p:cNvSpPr>
          <p:nvPr>
            <p:ph type="title"/>
          </p:nvPr>
        </p:nvSpPr>
        <p:spPr>
          <a:noFill/>
        </p:spPr>
        <p:txBody>
          <a:bodyPr/>
          <a:lstStyle/>
          <a:p>
            <a:pPr>
              <a:tabLst>
                <a:tab pos="1536700" algn="l"/>
              </a:tabLst>
            </a:pPr>
            <a:r>
              <a:rPr lang="en-US" altLang="en-US"/>
              <a:t>Things to Remember</a:t>
            </a: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2090738" y="1874839"/>
            <a:ext cx="8001000" cy="2606675"/>
          </a:xfrm>
          <a:noFill/>
        </p:spPr>
        <p:txBody>
          <a:bodyPr/>
          <a:lstStyle/>
          <a:p>
            <a:pPr marL="461963" indent="-461963">
              <a:tabLst>
                <a:tab pos="1054100" algn="l"/>
              </a:tabLst>
            </a:pPr>
            <a:r>
              <a:rPr lang="en-US" altLang="en-US" sz="2600"/>
              <a:t>Ignoring the usually unimportant details, we obtain a representation that </a:t>
            </a:r>
            <a:r>
              <a:rPr lang="en-US" altLang="en-US" sz="2600" b="1" i="1">
                <a:solidFill>
                  <a:srgbClr val="BF0000"/>
                </a:solidFill>
              </a:rPr>
              <a:t>succinctly describes the growth of a function</a:t>
            </a:r>
            <a:r>
              <a:rPr lang="en-US" altLang="en-US" sz="2600"/>
              <a:t> as its argument grows and thus </a:t>
            </a:r>
            <a:r>
              <a:rPr lang="en-US" altLang="en-US" sz="2600" b="1" i="1">
                <a:solidFill>
                  <a:srgbClr val="BF0000"/>
                </a:solidFill>
              </a:rPr>
              <a:t>allows us to make comparisons</a:t>
            </a:r>
            <a:r>
              <a:rPr lang="en-US" altLang="en-US" sz="2600"/>
              <a:t> between algorithms in terms of their efficiency.</a:t>
            </a:r>
          </a:p>
        </p:txBody>
      </p:sp>
      <p:sp>
        <p:nvSpPr>
          <p:cNvPr id="100355" name="Rectangle 3"/>
          <p:cNvSpPr>
            <a:spLocks noGrp="1" noChangeArrowheads="1"/>
          </p:cNvSpPr>
          <p:nvPr>
            <p:ph type="title"/>
          </p:nvPr>
        </p:nvSpPr>
        <p:spPr>
          <a:noFill/>
        </p:spPr>
        <p:txBody>
          <a:bodyPr/>
          <a:lstStyle/>
          <a:p>
            <a:pPr>
              <a:tabLst>
                <a:tab pos="1536700" algn="l"/>
              </a:tabLst>
            </a:pPr>
            <a:r>
              <a:rPr lang="en-US" altLang="en-US"/>
              <a:t>Things to Remember</a:t>
            </a:r>
          </a:p>
        </p:txBody>
      </p:sp>
    </p:spTree>
  </p:cSld>
  <p:clrMapOvr>
    <a:masterClrMapping/>
  </p:clrMapOvr>
  <p:transition>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95C592-7346-48E8-81A6-B337EE3863AF}"/>
              </a:ext>
            </a:extLst>
          </p:cNvPr>
          <p:cNvSpPr>
            <a:spLocks noGrp="1"/>
          </p:cNvSpPr>
          <p:nvPr>
            <p:ph type="sldNum" sz="quarter" idx="12"/>
          </p:nvPr>
        </p:nvSpPr>
        <p:spPr/>
        <p:txBody>
          <a:bodyPr/>
          <a:lstStyle/>
          <a:p>
            <a:fld id="{686F0E4E-D5EA-4EAF-BBC7-7503967B20AA}" type="slidenum">
              <a:rPr lang="cs-CZ" altLang="hi-IN"/>
              <a:pPr/>
              <a:t>5</a:t>
            </a:fld>
            <a:endParaRPr lang="cs-CZ" altLang="hi-IN"/>
          </a:p>
        </p:txBody>
      </p:sp>
      <p:sp>
        <p:nvSpPr>
          <p:cNvPr id="27653" name="Rectangle 5">
            <a:extLst>
              <a:ext uri="{FF2B5EF4-FFF2-40B4-BE49-F238E27FC236}">
                <a16:creationId xmlns:a16="http://schemas.microsoft.com/office/drawing/2014/main" id="{F5A3DE67-3655-4FBF-BCB8-F4E6EE978EF1}"/>
              </a:ext>
            </a:extLst>
          </p:cNvPr>
          <p:cNvSpPr>
            <a:spLocks noGrp="1"/>
          </p:cNvSpPr>
          <p:nvPr>
            <p:ph type="title"/>
          </p:nvPr>
        </p:nvSpPr>
        <p:spPr>
          <a:xfrm>
            <a:off x="1966914" y="333376"/>
            <a:ext cx="8232775" cy="792163"/>
          </a:xfrm>
          <a:ln/>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000" tIns="46800" rIns="90000" bIns="46800" rtlCol="0" anchor="b">
            <a:normAutofit/>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hi-IN" b="1">
                <a:latin typeface="Tahoma" panose="020B0604030504040204" pitchFamily="34" charset="0"/>
              </a:rPr>
              <a:t>Time complexity</a:t>
            </a:r>
          </a:p>
        </p:txBody>
      </p:sp>
      <p:sp>
        <p:nvSpPr>
          <p:cNvPr id="27654" name="Text Box 6">
            <a:extLst>
              <a:ext uri="{FF2B5EF4-FFF2-40B4-BE49-F238E27FC236}">
                <a16:creationId xmlns:a16="http://schemas.microsoft.com/office/drawing/2014/main" id="{762157FA-C84B-479D-8BA0-A4DCC33020D8}"/>
              </a:ext>
            </a:extLst>
          </p:cNvPr>
          <p:cNvSpPr txBox="1">
            <a:spLocks noChangeArrowheads="1"/>
          </p:cNvSpPr>
          <p:nvPr/>
        </p:nvSpPr>
        <p:spPr bwMode="auto">
          <a:xfrm>
            <a:off x="1919288" y="1557338"/>
            <a:ext cx="8215312"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defTabSz="457200">
              <a:tabLst>
                <a:tab pos="2057400"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1pPr>
            <a:lvl2pPr marL="739775" indent="-225425" defTabSz="457200">
              <a:tabLst>
                <a:tab pos="2057400"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2pPr>
            <a:lvl3pPr marL="1147763" indent="-228600" defTabSz="457200">
              <a:tabLst>
                <a:tab pos="2057400"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3pPr>
            <a:lvl4pPr marL="1600200" indent="-228600" defTabSz="457200">
              <a:tabLst>
                <a:tab pos="2057400"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4pPr>
            <a:lvl5pPr marL="2057400" indent="-228600" defTabSz="457200">
              <a:tabLst>
                <a:tab pos="2057400"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057400"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057400"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057400"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057400"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tx1"/>
                </a:solidFill>
                <a:latin typeface="Calibri" panose="020F0502020204030204" pitchFamily="34" charset="0"/>
              </a:defRPr>
            </a:lvl9pPr>
          </a:lstStyle>
          <a:p>
            <a:pPr>
              <a:spcAft>
                <a:spcPct val="30000"/>
              </a:spcAft>
              <a:buFontTx/>
              <a:buChar char="•"/>
            </a:pPr>
            <a:r>
              <a:rPr lang="en-US" altLang="hi-IN" sz="3200" i="1">
                <a:latin typeface="Tahoma" panose="020B0604030504040204" pitchFamily="34" charset="0"/>
                <a:cs typeface="Tahoma" panose="020B0604030504040204" pitchFamily="34" charset="0"/>
              </a:rPr>
              <a:t> N</a:t>
            </a:r>
            <a:r>
              <a:rPr lang="en-US" altLang="hi-IN" sz="3200">
                <a:latin typeface="Tahoma" panose="020B0604030504040204" pitchFamily="34" charset="0"/>
                <a:cs typeface="Tahoma" panose="020B0604030504040204" pitchFamily="34" charset="0"/>
              </a:rPr>
              <a:t>     = Size of the input</a:t>
            </a:r>
          </a:p>
          <a:p>
            <a:pPr>
              <a:spcAft>
                <a:spcPct val="30000"/>
              </a:spcAft>
              <a:buFontTx/>
              <a:buChar char="•"/>
            </a:pPr>
            <a:r>
              <a:rPr lang="en-US" altLang="hi-IN" sz="3200" i="1">
                <a:latin typeface="Tahoma" panose="020B0604030504040204" pitchFamily="34" charset="0"/>
                <a:cs typeface="Tahoma" panose="020B0604030504040204" pitchFamily="34" charset="0"/>
              </a:rPr>
              <a:t> T</a:t>
            </a:r>
            <a:r>
              <a:rPr lang="en-US" altLang="hi-IN" sz="3200">
                <a:latin typeface="Tahoma" panose="020B0604030504040204" pitchFamily="34" charset="0"/>
                <a:cs typeface="Tahoma" panose="020B0604030504040204" pitchFamily="34" charset="0"/>
              </a:rPr>
              <a:t>(</a:t>
            </a:r>
            <a:r>
              <a:rPr lang="en-US" altLang="hi-IN" sz="3200" i="1">
                <a:latin typeface="Tahoma" panose="020B0604030504040204" pitchFamily="34" charset="0"/>
                <a:cs typeface="Tahoma" panose="020B0604030504040204" pitchFamily="34" charset="0"/>
              </a:rPr>
              <a:t>N</a:t>
            </a:r>
            <a:r>
              <a:rPr lang="en-US" altLang="hi-IN" sz="3200">
                <a:latin typeface="Tahoma" panose="020B0604030504040204" pitchFamily="34" charset="0"/>
                <a:cs typeface="Tahoma" panose="020B0604030504040204" pitchFamily="34" charset="0"/>
              </a:rPr>
              <a:t>) = Time complexity function</a:t>
            </a:r>
          </a:p>
          <a:p>
            <a:pPr>
              <a:buFontTx/>
              <a:buChar char="•"/>
            </a:pPr>
            <a:r>
              <a:rPr lang="en-US" altLang="hi-IN" sz="3200">
                <a:latin typeface="Tahoma" panose="020B0604030504040204" pitchFamily="34" charset="0"/>
                <a:cs typeface="Tahoma" panose="020B0604030504040204" pitchFamily="34" charset="0"/>
              </a:rPr>
              <a:t> Order of magnitude:</a:t>
            </a:r>
          </a:p>
          <a:p>
            <a:pPr lvl="1">
              <a:spcBef>
                <a:spcPts val="700"/>
              </a:spcBef>
              <a:buClr>
                <a:srgbClr val="000000"/>
              </a:buClr>
              <a:buSzPct val="100000"/>
              <a:buFont typeface="Times New Roman" panose="02020603050405020304" pitchFamily="18" charset="0"/>
              <a:buChar char="–"/>
            </a:pPr>
            <a:r>
              <a:rPr lang="en-US" altLang="hi-IN" sz="2800">
                <a:latin typeface="Tahoma" panose="020B0604030504040204" pitchFamily="34" charset="0"/>
                <a:cs typeface="Tahoma" panose="020B0604030504040204" pitchFamily="34" charset="0"/>
              </a:rPr>
              <a:t> How rapidly </a:t>
            </a:r>
            <a:r>
              <a:rPr lang="en-US" altLang="hi-IN" sz="2800" i="1">
                <a:latin typeface="Tahoma" panose="020B0604030504040204" pitchFamily="34" charset="0"/>
                <a:cs typeface="Tahoma" panose="020B0604030504040204" pitchFamily="34" charset="0"/>
              </a:rPr>
              <a:t>T</a:t>
            </a:r>
            <a:r>
              <a:rPr lang="en-US" altLang="hi-IN" sz="2800">
                <a:latin typeface="Tahoma" panose="020B0604030504040204" pitchFamily="34" charset="0"/>
                <a:cs typeface="Tahoma" panose="020B0604030504040204" pitchFamily="34" charset="0"/>
              </a:rPr>
              <a:t>(</a:t>
            </a:r>
            <a:r>
              <a:rPr lang="en-US" altLang="hi-IN" sz="2800" i="1">
                <a:latin typeface="Tahoma" panose="020B0604030504040204" pitchFamily="34" charset="0"/>
                <a:cs typeface="Tahoma" panose="020B0604030504040204" pitchFamily="34" charset="0"/>
              </a:rPr>
              <a:t>N</a:t>
            </a:r>
            <a:r>
              <a:rPr lang="en-US" altLang="hi-IN" sz="2800">
                <a:latin typeface="Tahoma" panose="020B0604030504040204" pitchFamily="34" charset="0"/>
                <a:cs typeface="Tahoma" panose="020B0604030504040204" pitchFamily="34" charset="0"/>
              </a:rPr>
              <a:t>) grows when </a:t>
            </a:r>
            <a:r>
              <a:rPr lang="en-US" altLang="hi-IN" sz="2800" i="1">
                <a:latin typeface="Tahoma" panose="020B0604030504040204" pitchFamily="34" charset="0"/>
                <a:cs typeface="Tahoma" panose="020B0604030504040204" pitchFamily="34" charset="0"/>
              </a:rPr>
              <a:t>N</a:t>
            </a:r>
            <a:r>
              <a:rPr lang="en-US" altLang="hi-IN" sz="2800">
                <a:latin typeface="Tahoma" panose="020B0604030504040204" pitchFamily="34" charset="0"/>
                <a:cs typeface="Tahoma" panose="020B0604030504040204" pitchFamily="34" charset="0"/>
              </a:rPr>
              <a:t> grows</a:t>
            </a:r>
          </a:p>
          <a:p>
            <a:pPr lvl="1">
              <a:spcBef>
                <a:spcPts val="700"/>
              </a:spcBef>
              <a:buClr>
                <a:srgbClr val="000000"/>
              </a:buClr>
              <a:buSzPct val="100000"/>
              <a:buFont typeface="Times New Roman" panose="02020603050405020304" pitchFamily="18" charset="0"/>
              <a:buChar char="–"/>
            </a:pPr>
            <a:r>
              <a:rPr lang="en-US" altLang="hi-IN" sz="2800">
                <a:latin typeface="Tahoma" panose="020B0604030504040204" pitchFamily="34" charset="0"/>
                <a:cs typeface="Tahoma" panose="020B0604030504040204" pitchFamily="34" charset="0"/>
              </a:rPr>
              <a:t> For example: O(</a:t>
            </a:r>
            <a:r>
              <a:rPr lang="en-US" altLang="hi-IN" sz="2800" i="1">
                <a:latin typeface="Tahoma" panose="020B0604030504040204" pitchFamily="34" charset="0"/>
                <a:cs typeface="Tahoma" panose="020B0604030504040204" pitchFamily="34" charset="0"/>
              </a:rPr>
              <a:t>N</a:t>
            </a:r>
            <a:r>
              <a:rPr lang="en-US" altLang="hi-IN" sz="2800">
                <a:latin typeface="Tahoma" panose="020B0604030504040204" pitchFamily="34" charset="0"/>
                <a:cs typeface="Tahoma" panose="020B0604030504040204" pitchFamily="34" charset="0"/>
              </a:rPr>
              <a:t>)  O(log</a:t>
            </a:r>
            <a:r>
              <a:rPr lang="en-US" altLang="hi-IN" sz="2800" i="1">
                <a:latin typeface="Tahoma" panose="020B0604030504040204" pitchFamily="34" charset="0"/>
                <a:cs typeface="Tahoma" panose="020B0604030504040204" pitchFamily="34" charset="0"/>
              </a:rPr>
              <a:t>N</a:t>
            </a:r>
            <a:r>
              <a:rPr lang="en-US" altLang="hi-IN" sz="2800">
                <a:latin typeface="Tahoma" panose="020B0604030504040204" pitchFamily="34" charset="0"/>
                <a:cs typeface="Tahoma" panose="020B0604030504040204" pitchFamily="34" charset="0"/>
              </a:rPr>
              <a:t>)  O(</a:t>
            </a:r>
            <a:r>
              <a:rPr lang="en-US" altLang="hi-IN" sz="2800" i="1">
                <a:latin typeface="Tahoma" panose="020B0604030504040204" pitchFamily="34" charset="0"/>
                <a:cs typeface="Tahoma" panose="020B0604030504040204" pitchFamily="34" charset="0"/>
              </a:rPr>
              <a:t>N</a:t>
            </a:r>
            <a:r>
              <a:rPr lang="en-US" altLang="hi-IN" sz="2800">
                <a:latin typeface="Tahoma" panose="020B0604030504040204" pitchFamily="34" charset="0"/>
                <a:cs typeface="Tahoma" panose="020B0604030504040204" pitchFamily="34" charset="0"/>
              </a:rPr>
              <a:t>²)  O(2</a:t>
            </a:r>
            <a:r>
              <a:rPr lang="en-US" altLang="hi-IN" sz="2800" i="1" baseline="30000">
                <a:latin typeface="Tahoma" panose="020B0604030504040204" pitchFamily="34" charset="0"/>
                <a:cs typeface="Tahoma" panose="020B0604030504040204" pitchFamily="34" charset="0"/>
              </a:rPr>
              <a:t>N</a:t>
            </a:r>
            <a:r>
              <a:rPr lang="en-US" altLang="hi-IN" sz="2800">
                <a:latin typeface="Tahoma" panose="020B0604030504040204" pitchFamily="34" charset="0"/>
                <a:cs typeface="Tahoma" panose="020B0604030504040204" pitchFamily="34" charset="0"/>
              </a:rPr>
              <a:t>)</a:t>
            </a:r>
          </a:p>
          <a:p>
            <a:pPr lvl="1">
              <a:spcBef>
                <a:spcPts val="700"/>
              </a:spcBef>
              <a:buClr>
                <a:srgbClr val="000000"/>
              </a:buClr>
              <a:buSzPct val="100000"/>
              <a:buFont typeface="Times New Roman" panose="02020603050405020304" pitchFamily="18" charset="0"/>
              <a:buChar char="–"/>
            </a:pPr>
            <a:endParaRPr lang="en-US" altLang="hi-IN" sz="2800">
              <a:latin typeface="Tahoma" panose="020B0604030504040204" pitchFamily="34" charset="0"/>
              <a:cs typeface="Tahoma" panose="020B060403050404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981200" y="228600"/>
            <a:ext cx="8229600" cy="1143000"/>
          </a:xfrm>
        </p:spPr>
        <p:txBody>
          <a:bodyPr/>
          <a:lstStyle/>
          <a:p>
            <a:pPr eaLnBrk="1" hangingPunct="1"/>
            <a:r>
              <a:rPr lang="en-US" altLang="en-US"/>
              <a:t>Analyzing Linear Search Algorithm </a:t>
            </a:r>
          </a:p>
        </p:txBody>
      </p:sp>
      <p:sp>
        <p:nvSpPr>
          <p:cNvPr id="102403" name="Rectangle 3"/>
          <p:cNvSpPr>
            <a:spLocks noGrp="1" noChangeArrowheads="1"/>
          </p:cNvSpPr>
          <p:nvPr>
            <p:ph type="body" idx="1"/>
          </p:nvPr>
        </p:nvSpPr>
        <p:spPr/>
        <p:txBody>
          <a:bodyPr/>
          <a:lstStyle/>
          <a:p>
            <a:pPr eaLnBrk="1" hangingPunct="1">
              <a:buFontTx/>
              <a:buNone/>
            </a:pPr>
            <a:r>
              <a:rPr lang="en-US" altLang="en-US"/>
              <a:t>Operations to count: how many times Num is compared to member of array</a:t>
            </a:r>
          </a:p>
          <a:p>
            <a:pPr lvl="1" eaLnBrk="1" hangingPunct="1">
              <a:buFontTx/>
              <a:buNone/>
            </a:pPr>
            <a:r>
              <a:rPr lang="en-US" altLang="en-US"/>
              <a:t>One after the loop each time plus ...</a:t>
            </a:r>
          </a:p>
          <a:p>
            <a:pPr lvl="1" eaLnBrk="1" hangingPunct="1">
              <a:buFontTx/>
              <a:buNone/>
            </a:pPr>
            <a:r>
              <a:rPr lang="en-US" altLang="en-US"/>
              <a:t>Best-case: find the number we are looking for at the first position in the array (1   =  comparisons)       O(1)</a:t>
            </a:r>
          </a:p>
          <a:p>
            <a:pPr lvl="1" eaLnBrk="1" hangingPunct="1">
              <a:buFontTx/>
              <a:buNone/>
            </a:pPr>
            <a:r>
              <a:rPr lang="en-US" altLang="en-US"/>
              <a:t>Average-case: find the number on average half-way down the array (sometimes longer, sometimes shorter) </a:t>
            </a:r>
          </a:p>
          <a:p>
            <a:pPr lvl="1" eaLnBrk="1" hangingPunct="1">
              <a:buFontTx/>
              <a:buNone/>
            </a:pPr>
            <a:r>
              <a:rPr lang="en-US" altLang="en-US"/>
              <a:t>   (N/2+1 comparisons)                                             O(N)</a:t>
            </a:r>
          </a:p>
          <a:p>
            <a:pPr lvl="1" eaLnBrk="1" hangingPunct="1">
              <a:buFontTx/>
              <a:buNone/>
            </a:pPr>
            <a:r>
              <a:rPr lang="en-US" altLang="en-US"/>
              <a:t>Worst-case: have to compare Num to very element in the array (N  comparisons)                                         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en-US" sz="4000"/>
              <a:t>Search Algorithm : Binary Search</a:t>
            </a:r>
            <a:endParaRPr lang="en-US" altLang="en-US"/>
          </a:p>
        </p:txBody>
      </p:sp>
      <p:sp>
        <p:nvSpPr>
          <p:cNvPr id="103427" name="Rectangle 3"/>
          <p:cNvSpPr>
            <a:spLocks noGrp="1" noChangeArrowheads="1"/>
          </p:cNvSpPr>
          <p:nvPr>
            <p:ph type="body" idx="1"/>
          </p:nvPr>
        </p:nvSpPr>
        <p:spPr/>
        <p:txBody>
          <a:bodyPr>
            <a:normAutofit fontScale="92500" lnSpcReduction="20000"/>
          </a:bodyPr>
          <a:lstStyle/>
          <a:p>
            <a:pPr eaLnBrk="1" hangingPunct="1">
              <a:lnSpc>
                <a:spcPct val="70000"/>
              </a:lnSpc>
              <a:buFontTx/>
              <a:buNone/>
            </a:pPr>
            <a:r>
              <a:rPr lang="en-US" altLang="en-US" sz="2000">
                <a:latin typeface="Courier New" panose="02070309020205020404" pitchFamily="49" charset="0"/>
              </a:rPr>
              <a:t>int search(int A[], int N, int Num) {</a:t>
            </a:r>
          </a:p>
          <a:p>
            <a:pPr eaLnBrk="1" hangingPunct="1">
              <a:lnSpc>
                <a:spcPct val="70000"/>
              </a:lnSpc>
              <a:buFontTx/>
              <a:buNone/>
            </a:pPr>
            <a:r>
              <a:rPr lang="en-US" altLang="en-US" sz="2000">
                <a:latin typeface="Courier New" panose="02070309020205020404" pitchFamily="49" charset="0"/>
              </a:rPr>
              <a:t>  int first = 0;</a:t>
            </a:r>
          </a:p>
          <a:p>
            <a:pPr eaLnBrk="1" hangingPunct="1">
              <a:lnSpc>
                <a:spcPct val="70000"/>
              </a:lnSpc>
              <a:buFontTx/>
              <a:buNone/>
            </a:pPr>
            <a:r>
              <a:rPr lang="en-US" altLang="en-US" sz="2000">
                <a:latin typeface="Courier New" panose="02070309020205020404" pitchFamily="49" charset="0"/>
              </a:rPr>
              <a:t>  int last = N - 1;</a:t>
            </a:r>
          </a:p>
          <a:p>
            <a:pPr eaLnBrk="1" hangingPunct="1">
              <a:lnSpc>
                <a:spcPct val="70000"/>
              </a:lnSpc>
              <a:buFontTx/>
              <a:buNone/>
            </a:pPr>
            <a:r>
              <a:rPr lang="en-US" altLang="en-US" sz="2000">
                <a:latin typeface="Courier New" panose="02070309020205020404" pitchFamily="49" charset="0"/>
              </a:rPr>
              <a:t>  int mid = (first + last) / 2;</a:t>
            </a:r>
          </a:p>
          <a:p>
            <a:pPr eaLnBrk="1" hangingPunct="1">
              <a:lnSpc>
                <a:spcPct val="70000"/>
              </a:lnSpc>
              <a:buFontTx/>
              <a:buNone/>
            </a:pPr>
            <a:r>
              <a:rPr lang="en-US" altLang="en-US" sz="2000">
                <a:latin typeface="Courier New" panose="02070309020205020404" pitchFamily="49" charset="0"/>
              </a:rPr>
              <a:t>  while ((A[mid] != Num) &amp;&amp; (first &lt;= last)) {</a:t>
            </a:r>
          </a:p>
          <a:p>
            <a:pPr eaLnBrk="1" hangingPunct="1">
              <a:lnSpc>
                <a:spcPct val="70000"/>
              </a:lnSpc>
              <a:buFontTx/>
              <a:buNone/>
            </a:pPr>
            <a:r>
              <a:rPr lang="en-US" altLang="en-US" sz="2000">
                <a:latin typeface="Courier New" panose="02070309020205020404" pitchFamily="49" charset="0"/>
              </a:rPr>
              <a:t>    if (A[mid] &gt; Num)</a:t>
            </a:r>
          </a:p>
          <a:p>
            <a:pPr eaLnBrk="1" hangingPunct="1">
              <a:lnSpc>
                <a:spcPct val="70000"/>
              </a:lnSpc>
              <a:buFontTx/>
              <a:buNone/>
            </a:pPr>
            <a:r>
              <a:rPr lang="en-US" altLang="en-US" sz="2000">
                <a:latin typeface="Courier New" panose="02070309020205020404" pitchFamily="49" charset="0"/>
              </a:rPr>
              <a:t>      last = mid - 1;</a:t>
            </a:r>
          </a:p>
          <a:p>
            <a:pPr eaLnBrk="1" hangingPunct="1">
              <a:lnSpc>
                <a:spcPct val="70000"/>
              </a:lnSpc>
              <a:buFontTx/>
              <a:buNone/>
            </a:pPr>
            <a:r>
              <a:rPr lang="en-US" altLang="en-US" sz="2000">
                <a:latin typeface="Courier New" panose="02070309020205020404" pitchFamily="49" charset="0"/>
              </a:rPr>
              <a:t>    else</a:t>
            </a:r>
          </a:p>
          <a:p>
            <a:pPr eaLnBrk="1" hangingPunct="1">
              <a:lnSpc>
                <a:spcPct val="70000"/>
              </a:lnSpc>
              <a:buFontTx/>
              <a:buNone/>
            </a:pPr>
            <a:r>
              <a:rPr lang="en-US" altLang="en-US" sz="2000">
                <a:latin typeface="Courier New" panose="02070309020205020404" pitchFamily="49" charset="0"/>
              </a:rPr>
              <a:t>      first = mid + 1;</a:t>
            </a:r>
          </a:p>
          <a:p>
            <a:pPr eaLnBrk="1" hangingPunct="1">
              <a:lnSpc>
                <a:spcPct val="70000"/>
              </a:lnSpc>
              <a:buFontTx/>
              <a:buNone/>
            </a:pPr>
            <a:r>
              <a:rPr lang="en-US" altLang="en-US" sz="2000">
                <a:latin typeface="Courier New" panose="02070309020205020404" pitchFamily="49" charset="0"/>
              </a:rPr>
              <a:t>    mid = (first + last) / 2;</a:t>
            </a:r>
          </a:p>
          <a:p>
            <a:pPr eaLnBrk="1" hangingPunct="1">
              <a:lnSpc>
                <a:spcPct val="70000"/>
              </a:lnSpc>
              <a:buFontTx/>
              <a:buNone/>
            </a:pPr>
            <a:r>
              <a:rPr lang="en-US" altLang="en-US" sz="2000">
                <a:latin typeface="Courier New" panose="02070309020205020404" pitchFamily="49" charset="0"/>
              </a:rPr>
              <a:t>  }</a:t>
            </a:r>
          </a:p>
          <a:p>
            <a:pPr eaLnBrk="1" hangingPunct="1">
              <a:lnSpc>
                <a:spcPct val="70000"/>
              </a:lnSpc>
              <a:buFontTx/>
              <a:buNone/>
            </a:pPr>
            <a:r>
              <a:rPr lang="en-US" altLang="en-US" sz="2000">
                <a:latin typeface="Courier New" panose="02070309020205020404" pitchFamily="49" charset="0"/>
              </a:rPr>
              <a:t>  if (A[mid] == Num)</a:t>
            </a:r>
          </a:p>
          <a:p>
            <a:pPr eaLnBrk="1" hangingPunct="1">
              <a:lnSpc>
                <a:spcPct val="70000"/>
              </a:lnSpc>
              <a:buFontTx/>
              <a:buNone/>
            </a:pPr>
            <a:r>
              <a:rPr lang="en-US" altLang="en-US" sz="2000">
                <a:latin typeface="Courier New" panose="02070309020205020404" pitchFamily="49" charset="0"/>
              </a:rPr>
              <a:t>    return mid;</a:t>
            </a:r>
          </a:p>
          <a:p>
            <a:pPr eaLnBrk="1" hangingPunct="1">
              <a:lnSpc>
                <a:spcPct val="70000"/>
              </a:lnSpc>
              <a:buFontTx/>
              <a:buNone/>
            </a:pPr>
            <a:r>
              <a:rPr lang="en-US" altLang="en-US" sz="2000">
                <a:latin typeface="Courier New" panose="02070309020205020404" pitchFamily="49" charset="0"/>
              </a:rPr>
              <a:t>  else</a:t>
            </a:r>
          </a:p>
          <a:p>
            <a:pPr eaLnBrk="1" hangingPunct="1">
              <a:lnSpc>
                <a:spcPct val="70000"/>
              </a:lnSpc>
              <a:buFontTx/>
              <a:buNone/>
            </a:pPr>
            <a:r>
              <a:rPr lang="en-US" altLang="en-US" sz="2000">
                <a:latin typeface="Courier New" panose="02070309020205020404" pitchFamily="49" charset="0"/>
              </a:rPr>
              <a:t>    return -1;</a:t>
            </a:r>
          </a:p>
          <a:p>
            <a:pPr eaLnBrk="1" hangingPunct="1">
              <a:lnSpc>
                <a:spcPct val="70000"/>
              </a:lnSpc>
              <a:buFontTx/>
              <a:buNone/>
            </a:pPr>
            <a:r>
              <a:rPr lang="en-US" altLang="en-US" sz="2000">
                <a:latin typeface="Courier New" panose="02070309020205020404" pitchFamily="49"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en-US"/>
              <a:t>Analyzing Binary Search</a:t>
            </a:r>
          </a:p>
        </p:txBody>
      </p:sp>
      <p:sp>
        <p:nvSpPr>
          <p:cNvPr id="104451" name="Rectangle 3"/>
          <p:cNvSpPr>
            <a:spLocks noGrp="1" noChangeArrowheads="1"/>
          </p:cNvSpPr>
          <p:nvPr>
            <p:ph type="body" idx="1"/>
          </p:nvPr>
        </p:nvSpPr>
        <p:spPr/>
        <p:txBody>
          <a:bodyPr>
            <a:normAutofit fontScale="92500" lnSpcReduction="10000"/>
          </a:bodyPr>
          <a:lstStyle/>
          <a:p>
            <a:pPr eaLnBrk="1" hangingPunct="1">
              <a:lnSpc>
                <a:spcPct val="70000"/>
              </a:lnSpc>
              <a:buFontTx/>
              <a:buNone/>
            </a:pPr>
            <a:r>
              <a:rPr lang="en-US" altLang="en-US" sz="2400"/>
              <a:t>One comparison after loop</a:t>
            </a:r>
          </a:p>
          <a:p>
            <a:pPr eaLnBrk="1" hangingPunct="1">
              <a:lnSpc>
                <a:spcPct val="70000"/>
              </a:lnSpc>
              <a:buFontTx/>
              <a:buNone/>
            </a:pPr>
            <a:r>
              <a:rPr lang="en-US" altLang="en-US" sz="2400"/>
              <a:t>First time through loop, toss half of array</a:t>
            </a:r>
          </a:p>
          <a:p>
            <a:pPr eaLnBrk="1" hangingPunct="1">
              <a:lnSpc>
                <a:spcPct val="70000"/>
              </a:lnSpc>
              <a:buFontTx/>
              <a:buNone/>
            </a:pPr>
            <a:r>
              <a:rPr lang="en-US" altLang="en-US" sz="2400"/>
              <a:t>Second time, half remainder (1/4 original) </a:t>
            </a:r>
          </a:p>
          <a:p>
            <a:pPr eaLnBrk="1" hangingPunct="1">
              <a:lnSpc>
                <a:spcPct val="70000"/>
              </a:lnSpc>
              <a:buFontTx/>
              <a:buNone/>
            </a:pPr>
            <a:r>
              <a:rPr lang="en-US" altLang="en-US" sz="2400"/>
              <a:t>Third time, half remainder (1/8 original) </a:t>
            </a:r>
          </a:p>
          <a:p>
            <a:pPr eaLnBrk="1" hangingPunct="1">
              <a:lnSpc>
                <a:spcPct val="70000"/>
              </a:lnSpc>
              <a:buFontTx/>
              <a:buNone/>
            </a:pPr>
            <a:r>
              <a:rPr lang="en-US" altLang="en-US" sz="2400"/>
              <a:t>…</a:t>
            </a:r>
          </a:p>
          <a:p>
            <a:pPr eaLnBrk="1" hangingPunct="1">
              <a:lnSpc>
                <a:spcPct val="70000"/>
              </a:lnSpc>
              <a:buFontTx/>
              <a:buNone/>
            </a:pPr>
            <a:r>
              <a:rPr lang="en-US" altLang="en-US" sz="2400"/>
              <a:t>Loop Iteration    Remaining Elements</a:t>
            </a:r>
          </a:p>
          <a:p>
            <a:pPr eaLnBrk="1" hangingPunct="1">
              <a:lnSpc>
                <a:spcPct val="70000"/>
              </a:lnSpc>
              <a:buFontTx/>
              <a:buNone/>
            </a:pPr>
            <a:r>
              <a:rPr lang="en-US" altLang="en-US" sz="2400"/>
              <a:t>        1                            N/2</a:t>
            </a:r>
          </a:p>
          <a:p>
            <a:pPr eaLnBrk="1" hangingPunct="1">
              <a:lnSpc>
                <a:spcPct val="70000"/>
              </a:lnSpc>
              <a:buFontTx/>
              <a:buNone/>
            </a:pPr>
            <a:r>
              <a:rPr lang="en-US" altLang="en-US" sz="2400"/>
              <a:t>        2                            N/4</a:t>
            </a:r>
          </a:p>
          <a:p>
            <a:pPr eaLnBrk="1" hangingPunct="1">
              <a:lnSpc>
                <a:spcPct val="70000"/>
              </a:lnSpc>
              <a:buFontTx/>
              <a:buNone/>
            </a:pPr>
            <a:r>
              <a:rPr lang="en-US" altLang="en-US" sz="2400"/>
              <a:t>        3                            N/8</a:t>
            </a:r>
          </a:p>
          <a:p>
            <a:pPr eaLnBrk="1" hangingPunct="1">
              <a:lnSpc>
                <a:spcPct val="70000"/>
              </a:lnSpc>
              <a:buFontTx/>
              <a:buNone/>
            </a:pPr>
            <a:r>
              <a:rPr lang="en-US" altLang="en-US" sz="2400"/>
              <a:t>        4                            N/16</a:t>
            </a:r>
          </a:p>
          <a:p>
            <a:pPr eaLnBrk="1" hangingPunct="1">
              <a:lnSpc>
                <a:spcPct val="70000"/>
              </a:lnSpc>
              <a:buFontTx/>
              <a:buNone/>
            </a:pPr>
            <a:r>
              <a:rPr lang="en-US" altLang="en-US" sz="2400"/>
              <a:t>…</a:t>
            </a:r>
          </a:p>
          <a:p>
            <a:pPr eaLnBrk="1" hangingPunct="1">
              <a:lnSpc>
                <a:spcPct val="70000"/>
              </a:lnSpc>
              <a:buFontTx/>
              <a:buNone/>
            </a:pPr>
            <a:r>
              <a:rPr lang="en-US" altLang="en-US" sz="2400"/>
              <a:t>        ??                           1</a:t>
            </a:r>
          </a:p>
          <a:p>
            <a:pPr eaLnBrk="1" hangingPunct="1">
              <a:lnSpc>
                <a:spcPct val="70000"/>
              </a:lnSpc>
              <a:buFontTx/>
              <a:buNone/>
            </a:pPr>
            <a:r>
              <a:rPr lang="en-US" altLang="en-US" sz="2400"/>
              <a:t>How long to get to 1?</a:t>
            </a:r>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eaLnBrk="1" hangingPunct="1"/>
            <a:r>
              <a:rPr lang="en-US" altLang="en-US"/>
              <a:t>Analyzing Binary Search (Contd.)</a:t>
            </a:r>
          </a:p>
        </p:txBody>
      </p:sp>
      <p:sp>
        <p:nvSpPr>
          <p:cNvPr id="3" name="Content Placeholder 2"/>
          <p:cNvSpPr>
            <a:spLocks noGrp="1"/>
          </p:cNvSpPr>
          <p:nvPr>
            <p:ph idx="1"/>
          </p:nvPr>
        </p:nvSpPr>
        <p:spPr/>
        <p:txBody>
          <a:bodyPr/>
          <a:lstStyle/>
          <a:p>
            <a:pPr marL="0" indent="0">
              <a:buNone/>
              <a:defRPr/>
            </a:pPr>
            <a:r>
              <a:rPr lang="en-US" dirty="0"/>
              <a:t>•The amount of work done before and after the loop is a constant, and independent of n </a:t>
            </a:r>
          </a:p>
          <a:p>
            <a:pPr marL="0" indent="0">
              <a:buNone/>
              <a:defRPr/>
            </a:pPr>
            <a:r>
              <a:rPr lang="en-US" dirty="0"/>
              <a:t>•The amount of work done during a single execution of the loop is constant </a:t>
            </a:r>
          </a:p>
          <a:p>
            <a:pPr marL="0" indent="0">
              <a:buNone/>
              <a:defRPr/>
            </a:pPr>
            <a:r>
              <a:rPr lang="en-US" dirty="0"/>
              <a:t>•Time complexity will therefore be proportional to number of times the loop is executed, so that’s what we’ll analyze </a:t>
            </a:r>
          </a:p>
          <a:p>
            <a:pPr eaLnBrk="1" hangingPunct="1">
              <a:buFont typeface="Arial" charset="0"/>
              <a:buChar char="•"/>
              <a:defRPr/>
            </a:pPr>
            <a:endParaRPr lang="en-US" dirty="0"/>
          </a:p>
          <a:p>
            <a:pPr eaLnBrk="1" hangingPunct="1">
              <a:buFont typeface="Arial" charset="0"/>
              <a:buChar char="•"/>
              <a:defRPr/>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pPr eaLnBrk="1" hangingPunct="1"/>
            <a:r>
              <a:rPr lang="en-US" altLang="en-US"/>
              <a:t>Analyzing Binary Search (Contd.)</a:t>
            </a:r>
          </a:p>
        </p:txBody>
      </p:sp>
      <p:sp>
        <p:nvSpPr>
          <p:cNvPr id="3" name="Content Placeholder 2"/>
          <p:cNvSpPr>
            <a:spLocks noGrp="1"/>
          </p:cNvSpPr>
          <p:nvPr>
            <p:ph idx="1"/>
          </p:nvPr>
        </p:nvSpPr>
        <p:spPr/>
        <p:txBody>
          <a:bodyPr/>
          <a:lstStyle/>
          <a:p>
            <a:pPr eaLnBrk="1" hangingPunct="1">
              <a:buFont typeface="Arial" charset="0"/>
              <a:buChar char="•"/>
              <a:defRPr/>
            </a:pPr>
            <a:r>
              <a:rPr lang="en-US" i="1" dirty="0"/>
              <a:t>Worst case</a:t>
            </a:r>
            <a:r>
              <a:rPr lang="en-US" dirty="0"/>
              <a:t>: key is not found in the array </a:t>
            </a:r>
          </a:p>
          <a:p>
            <a:pPr marL="0" indent="0">
              <a:buNone/>
              <a:defRPr/>
            </a:pPr>
            <a:r>
              <a:rPr lang="en-US" dirty="0"/>
              <a:t>•Each time through the loop, at least half of the remaining locations are rejected: </a:t>
            </a:r>
          </a:p>
          <a:p>
            <a:pPr marL="0" indent="0">
              <a:buNone/>
              <a:defRPr/>
            </a:pPr>
            <a:r>
              <a:rPr lang="en-US" dirty="0"/>
              <a:t>•After first time through, &lt;= n/2 remain </a:t>
            </a:r>
          </a:p>
          <a:p>
            <a:pPr marL="0" indent="0">
              <a:buNone/>
              <a:defRPr/>
            </a:pPr>
            <a:r>
              <a:rPr lang="en-US" dirty="0"/>
              <a:t>•After second time through, &lt;= n/4 remain </a:t>
            </a:r>
          </a:p>
          <a:p>
            <a:pPr marL="0" indent="0">
              <a:buNone/>
              <a:defRPr/>
            </a:pPr>
            <a:r>
              <a:rPr lang="en-US" dirty="0"/>
              <a:t>•After third time through, &lt;= n/8 remain </a:t>
            </a:r>
          </a:p>
          <a:p>
            <a:pPr marL="0" indent="0">
              <a:buNone/>
              <a:defRPr/>
            </a:pPr>
            <a:r>
              <a:rPr lang="en-US" dirty="0"/>
              <a:t>•After </a:t>
            </a:r>
            <a:r>
              <a:rPr lang="en-US" dirty="0" err="1"/>
              <a:t>kth</a:t>
            </a:r>
            <a:r>
              <a:rPr lang="en-US" dirty="0"/>
              <a:t> time through, &lt;= n/2</a:t>
            </a:r>
            <a:r>
              <a:rPr lang="en-US" baseline="30000" dirty="0"/>
              <a:t>k</a:t>
            </a:r>
            <a:r>
              <a:rPr lang="en-US" dirty="0"/>
              <a:t> remain </a:t>
            </a:r>
          </a:p>
          <a:p>
            <a:pPr eaLnBrk="1" hangingPunct="1">
              <a:buFont typeface="Arial" charset="0"/>
              <a:buChar char="•"/>
              <a:defRPr/>
            </a:pPr>
            <a:endParaRPr lang="en-US" dirty="0"/>
          </a:p>
          <a:p>
            <a:pPr marL="0" indent="0">
              <a:buNone/>
              <a:defRPr/>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pPr eaLnBrk="1" hangingPunct="1"/>
            <a:r>
              <a:rPr lang="en-US" altLang="en-US"/>
              <a:t>Analyzing Binary Search (Contd.)</a:t>
            </a:r>
          </a:p>
        </p:txBody>
      </p:sp>
      <p:sp>
        <p:nvSpPr>
          <p:cNvPr id="3" name="Content Placeholder 2"/>
          <p:cNvSpPr>
            <a:spLocks noGrp="1"/>
          </p:cNvSpPr>
          <p:nvPr>
            <p:ph idx="1"/>
          </p:nvPr>
        </p:nvSpPr>
        <p:spPr/>
        <p:txBody>
          <a:bodyPr/>
          <a:lstStyle/>
          <a:p>
            <a:pPr eaLnBrk="1" hangingPunct="1">
              <a:buFont typeface="Arial" charset="0"/>
              <a:buChar char="•"/>
              <a:defRPr/>
            </a:pPr>
            <a:r>
              <a:rPr lang="en-US" dirty="0"/>
              <a:t>2</a:t>
            </a:r>
            <a:r>
              <a:rPr lang="en-US" baseline="30000" dirty="0"/>
              <a:t>k</a:t>
            </a:r>
            <a:r>
              <a:rPr lang="en-US" dirty="0"/>
              <a:t> &gt; n &gt;= 2 </a:t>
            </a:r>
            <a:r>
              <a:rPr lang="en-US" baseline="30000" dirty="0"/>
              <a:t>k</a:t>
            </a:r>
            <a:r>
              <a:rPr lang="en-US" sz="3200" dirty="0"/>
              <a:t>-1</a:t>
            </a:r>
            <a:endParaRPr lang="en-US" dirty="0"/>
          </a:p>
          <a:p>
            <a:pPr eaLnBrk="1" hangingPunct="1">
              <a:buFont typeface="Arial" charset="0"/>
              <a:buChar char="•"/>
              <a:defRPr/>
            </a:pPr>
            <a:r>
              <a:rPr lang="en-US" dirty="0"/>
              <a:t>Next, take base-2 logarithms to get: </a:t>
            </a:r>
          </a:p>
          <a:p>
            <a:pPr eaLnBrk="1" hangingPunct="1">
              <a:buFont typeface="Arial" charset="0"/>
              <a:buChar char="•"/>
              <a:defRPr/>
            </a:pPr>
            <a:r>
              <a:rPr lang="en-US" dirty="0"/>
              <a:t>k &gt; log2(n) &gt;= k-1 </a:t>
            </a:r>
          </a:p>
          <a:p>
            <a:pPr eaLnBrk="1" hangingPunct="1">
              <a:buFont typeface="Arial" charset="0"/>
              <a:buChar char="•"/>
              <a:defRPr/>
            </a:pPr>
            <a:r>
              <a:rPr lang="en-US" dirty="0"/>
              <a:t>•Which is equivalent to: </a:t>
            </a:r>
          </a:p>
          <a:p>
            <a:pPr eaLnBrk="1" hangingPunct="1">
              <a:buFont typeface="Arial" charset="0"/>
              <a:buChar char="•"/>
              <a:defRPr/>
            </a:pPr>
            <a:r>
              <a:rPr lang="en-US" dirty="0"/>
              <a:t>log2(n) &lt; k &lt;= log2(n) + 1 </a:t>
            </a:r>
          </a:p>
          <a:p>
            <a:pPr marL="0" indent="0">
              <a:buNone/>
              <a:defRPr/>
            </a:pPr>
            <a:r>
              <a:rPr lang="en-US" dirty="0"/>
              <a:t>•Thus, binary search algorithm is O(log2(n)) in terms of the number of array locations examined </a:t>
            </a:r>
          </a:p>
          <a:p>
            <a:pPr eaLnBrk="1" hangingPunct="1">
              <a:buFont typeface="Arial" charset="0"/>
              <a:buChar char="•"/>
              <a:defRPr/>
            </a:pPr>
            <a:endParaRPr lang="en-US" dirty="0"/>
          </a:p>
          <a:p>
            <a:pPr marL="0" indent="0">
              <a:buNone/>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09800" y="381000"/>
            <a:ext cx="7772400" cy="1143000"/>
          </a:xfrm>
        </p:spPr>
        <p:txBody>
          <a:bodyPr/>
          <a:lstStyle/>
          <a:p>
            <a:pPr eaLnBrk="1" hangingPunct="1"/>
            <a:r>
              <a:rPr lang="en-US" altLang="en-US"/>
              <a:t>Defining “problem size”</a:t>
            </a:r>
          </a:p>
        </p:txBody>
      </p:sp>
      <p:sp>
        <p:nvSpPr>
          <p:cNvPr id="22531" name="Rectangle 3"/>
          <p:cNvSpPr>
            <a:spLocks noGrp="1" noChangeArrowheads="1"/>
          </p:cNvSpPr>
          <p:nvPr>
            <p:ph idx="1"/>
          </p:nvPr>
        </p:nvSpPr>
        <p:spPr>
          <a:xfrm>
            <a:off x="2286000" y="1524000"/>
            <a:ext cx="8153400" cy="4572000"/>
          </a:xfrm>
        </p:spPr>
        <p:txBody>
          <a:bodyPr/>
          <a:lstStyle/>
          <a:p>
            <a:pPr eaLnBrk="1" hangingPunct="1">
              <a:lnSpc>
                <a:spcPct val="150000"/>
              </a:lnSpc>
              <a:buClr>
                <a:schemeClr val="tx1"/>
              </a:buClr>
            </a:pPr>
            <a:r>
              <a:rPr lang="en-US" altLang="en-US"/>
              <a:t>Typically, it is straightforward to identify the size of a problem, e.g.:</a:t>
            </a:r>
            <a:endParaRPr lang="en-US" altLang="en-US">
              <a:latin typeface="Monotype Corsiva" panose="03010101010201010101" pitchFamily="66" charset="0"/>
            </a:endParaRPr>
          </a:p>
          <a:p>
            <a:pPr lvl="1" eaLnBrk="1" hangingPunct="1">
              <a:lnSpc>
                <a:spcPct val="150000"/>
              </a:lnSpc>
            </a:pPr>
            <a:r>
              <a:rPr lang="en-US" altLang="en-US"/>
              <a:t>size of array</a:t>
            </a:r>
          </a:p>
          <a:p>
            <a:pPr lvl="1" eaLnBrk="1" hangingPunct="1">
              <a:lnSpc>
                <a:spcPct val="150000"/>
              </a:lnSpc>
            </a:pPr>
            <a:r>
              <a:rPr lang="en-US" altLang="en-US"/>
              <a:t>size of stack, queue, list etc. </a:t>
            </a:r>
          </a:p>
          <a:p>
            <a:pPr lvl="1" eaLnBrk="1" hangingPunct="1">
              <a:lnSpc>
                <a:spcPct val="150000"/>
              </a:lnSpc>
            </a:pPr>
            <a:r>
              <a:rPr lang="en-US" altLang="en-US"/>
              <a:t>vertices and edges in a graph</a:t>
            </a:r>
          </a:p>
          <a:p>
            <a:pPr eaLnBrk="1" hangingPunct="1"/>
            <a:endParaRPr lang="en-US" altLang="en-US"/>
          </a:p>
          <a:p>
            <a:pPr lvl="1" eaLnBrk="1" hangingPunct="1">
              <a:buFontTx/>
              <a:buNone/>
            </a:pP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the Algorithm  - 1</a:t>
            </a:r>
          </a:p>
        </p:txBody>
      </p:sp>
      <p:sp>
        <p:nvSpPr>
          <p:cNvPr id="3" name="Content Placeholder 2"/>
          <p:cNvSpPr>
            <a:spLocks noGrp="1"/>
          </p:cNvSpPr>
          <p:nvPr>
            <p:ph idx="1"/>
          </p:nvPr>
        </p:nvSpPr>
        <p:spPr/>
        <p:txBody>
          <a:bodyPr/>
          <a:lstStyle/>
          <a:p>
            <a:pPr marL="0" indent="0">
              <a:buNone/>
            </a:pPr>
            <a:r>
              <a:rPr lang="en-US" b="1" dirty="0"/>
              <a:t>Algorithm</a:t>
            </a:r>
            <a:r>
              <a:rPr lang="en-US" dirty="0"/>
              <a:t> swap(</a:t>
            </a:r>
            <a:r>
              <a:rPr lang="en-US" dirty="0" err="1"/>
              <a:t>a,b</a:t>
            </a:r>
            <a:r>
              <a:rPr lang="en-US" dirty="0"/>
              <a:t>)</a:t>
            </a:r>
          </a:p>
          <a:p>
            <a:pPr marL="0" indent="0">
              <a:buNone/>
            </a:pPr>
            <a:r>
              <a:rPr lang="en-US" dirty="0"/>
              <a:t>{</a:t>
            </a:r>
          </a:p>
          <a:p>
            <a:pPr marL="0" indent="0">
              <a:buNone/>
            </a:pPr>
            <a:r>
              <a:rPr lang="en-US" dirty="0"/>
              <a:t>    temp = a;</a:t>
            </a:r>
          </a:p>
          <a:p>
            <a:pPr marL="0" indent="0">
              <a:buNone/>
            </a:pPr>
            <a:r>
              <a:rPr lang="en-US" dirty="0"/>
              <a:t>     a = b;</a:t>
            </a:r>
          </a:p>
          <a:p>
            <a:pPr marL="0" indent="0">
              <a:buNone/>
            </a:pPr>
            <a:r>
              <a:rPr lang="en-US" dirty="0"/>
              <a:t>     b = temp;</a:t>
            </a:r>
          </a:p>
          <a:p>
            <a:pPr marL="0" indent="0">
              <a:buNone/>
            </a:pPr>
            <a:r>
              <a:rPr lang="en-US" dirty="0"/>
              <a:t>}</a:t>
            </a:r>
          </a:p>
          <a:p>
            <a:pPr marL="0" indent="0">
              <a:buNone/>
            </a:pPr>
            <a:r>
              <a:rPr lang="en-US" dirty="0"/>
              <a:t>Analysis: Time T(n) &amp; Space S(n)</a:t>
            </a:r>
          </a:p>
        </p:txBody>
      </p:sp>
    </p:spTree>
    <p:extLst>
      <p:ext uri="{BB962C8B-B14F-4D97-AF65-F5344CB8AC3E}">
        <p14:creationId xmlns:p14="http://schemas.microsoft.com/office/powerpoint/2010/main" val="417791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Algorithm -1</a:t>
            </a:r>
          </a:p>
        </p:txBody>
      </p:sp>
      <p:sp>
        <p:nvSpPr>
          <p:cNvPr id="3" name="Content Placeholder 2"/>
          <p:cNvSpPr>
            <a:spLocks noGrp="1"/>
          </p:cNvSpPr>
          <p:nvPr>
            <p:ph idx="1"/>
          </p:nvPr>
        </p:nvSpPr>
        <p:spPr>
          <a:xfrm>
            <a:off x="1981200" y="1570038"/>
            <a:ext cx="8229600" cy="4525963"/>
          </a:xfrm>
        </p:spPr>
        <p:txBody>
          <a:bodyPr/>
          <a:lstStyle/>
          <a:p>
            <a:r>
              <a:rPr lang="en-US" sz="2400" dirty="0"/>
              <a:t>Assume each simple statement takes 1 unit of time.</a:t>
            </a:r>
          </a:p>
          <a:p>
            <a:r>
              <a:rPr lang="en-US" sz="2400" dirty="0"/>
              <a:t>Time Complexity</a:t>
            </a:r>
          </a:p>
          <a:p>
            <a:endParaRPr lang="en-US" sz="2400" dirty="0"/>
          </a:p>
          <a:p>
            <a:endParaRPr lang="en-US" sz="2400" dirty="0"/>
          </a:p>
          <a:p>
            <a:endParaRPr lang="en-US" sz="2400" dirty="0"/>
          </a:p>
          <a:p>
            <a:endParaRPr lang="en-US" sz="2400" dirty="0"/>
          </a:p>
          <a:p>
            <a:endParaRPr lang="en-US" sz="2400" dirty="0"/>
          </a:p>
          <a:p>
            <a:r>
              <a:rPr lang="en-US" sz="2400" dirty="0"/>
              <a:t>T(n) = O(1)</a:t>
            </a:r>
          </a:p>
        </p:txBody>
      </p:sp>
      <p:sp>
        <p:nvSpPr>
          <p:cNvPr id="4" name="Rectangle 4" descr="Rectangle: Click to edit Master text styles&#10;Second level&#10;Third level&#10;Fourth level&#10;Fifth level"/>
          <p:cNvSpPr txBox="1">
            <a:spLocks noChangeArrowheads="1"/>
          </p:cNvSpPr>
          <p:nvPr/>
        </p:nvSpPr>
        <p:spPr>
          <a:xfrm>
            <a:off x="2895600" y="2667000"/>
            <a:ext cx="7010400" cy="1905000"/>
          </a:xfrm>
          <a:prstGeom prst="rect">
            <a:avLst/>
          </a:prstGeom>
          <a:ln>
            <a:solidFill>
              <a:schemeClr val="tx1"/>
            </a:solidFill>
            <a:miter lim="800000"/>
            <a:headEnd/>
            <a:tailEnd/>
          </a:ln>
        </p:spPr>
        <p:txBody>
          <a:bodyPr>
            <a:normAutofit lnSpcReduction="1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spcBef>
                <a:spcPct val="0"/>
              </a:spcBef>
              <a:buFontTx/>
              <a:buNone/>
              <a:defRPr/>
            </a:pPr>
            <a:r>
              <a:rPr lang="en-US" altLang="en-US" sz="2400" b="1" dirty="0">
                <a:latin typeface="Times New Roman" pitchFamily="18" charset="0"/>
              </a:rPr>
              <a:t>Algorithm</a:t>
            </a:r>
            <a:r>
              <a:rPr lang="en-US" altLang="en-US" sz="2400" dirty="0">
                <a:latin typeface="Times New Roman" pitchFamily="18" charset="0"/>
              </a:rPr>
              <a:t> s</a:t>
            </a:r>
            <a:r>
              <a:rPr lang="en-US" altLang="en-US" sz="2400" b="1" i="1" dirty="0">
                <a:latin typeface="Times New Roman" pitchFamily="18" charset="0"/>
              </a:rPr>
              <a:t>wap</a:t>
            </a:r>
            <a:r>
              <a:rPr lang="en-US" altLang="en-US" sz="2400" dirty="0">
                <a:latin typeface="Times New Roman" pitchFamily="18" charset="0"/>
              </a:rPr>
              <a:t>(</a:t>
            </a:r>
            <a:r>
              <a:rPr lang="en-US" altLang="en-US" sz="2400" b="1" i="1" dirty="0">
                <a:latin typeface="Times New Roman" pitchFamily="18" charset="0"/>
              </a:rPr>
              <a:t>a</a:t>
            </a:r>
            <a:r>
              <a:rPr lang="en-US" altLang="en-US" sz="2400" dirty="0">
                <a:latin typeface="Times New Roman" pitchFamily="18" charset="0"/>
              </a:rPr>
              <a:t>, </a:t>
            </a:r>
            <a:r>
              <a:rPr lang="en-US" altLang="en-US" sz="2400" b="1" i="1" dirty="0">
                <a:latin typeface="Times New Roman" pitchFamily="18" charset="0"/>
              </a:rPr>
              <a:t>b</a:t>
            </a:r>
            <a:r>
              <a:rPr lang="en-US" altLang="en-US" sz="2400" dirty="0">
                <a:latin typeface="Times New Roman" pitchFamily="18" charset="0"/>
              </a:rPr>
              <a:t>)	</a:t>
            </a:r>
          </a:p>
          <a:p>
            <a:pPr eaLnBrk="1" hangingPunct="1">
              <a:lnSpc>
                <a:spcPct val="0"/>
              </a:lnSpc>
              <a:spcBef>
                <a:spcPct val="0"/>
              </a:spcBef>
              <a:buFontTx/>
              <a:buNone/>
              <a:defRPr/>
            </a:pPr>
            <a:r>
              <a:rPr lang="en-US" altLang="en-US" sz="2400" b="1" dirty="0">
                <a:latin typeface="Times New Roman" pitchFamily="18" charset="0"/>
              </a:rPr>
              <a:t>					</a:t>
            </a:r>
            <a:r>
              <a:rPr lang="en-US" altLang="en-US" sz="2400" b="1" i="1" dirty="0">
                <a:latin typeface="Times New Roman" pitchFamily="18" charset="0"/>
              </a:rPr>
              <a:t>	     </a:t>
            </a:r>
            <a:r>
              <a:rPr lang="en-US" altLang="en-US" sz="2400" dirty="0"/>
              <a:t># operations</a:t>
            </a:r>
          </a:p>
          <a:p>
            <a:pPr eaLnBrk="1" hangingPunct="1">
              <a:spcBef>
                <a:spcPct val="0"/>
              </a:spcBef>
              <a:buFontTx/>
              <a:buNone/>
              <a:defRPr/>
            </a:pPr>
            <a:r>
              <a:rPr lang="en-US" altLang="en-US" sz="2400" dirty="0">
                <a:latin typeface="Times New Roman" pitchFamily="18" charset="0"/>
              </a:rPr>
              <a:t>	</a:t>
            </a:r>
            <a:r>
              <a:rPr lang="en-US" altLang="en-US" sz="2400" b="1" i="1" dirty="0">
                <a:latin typeface="Times New Roman" pitchFamily="18" charset="0"/>
              </a:rPr>
              <a:t>temp = a</a:t>
            </a:r>
            <a:r>
              <a:rPr lang="en-US" altLang="en-US" sz="2400" dirty="0">
                <a:latin typeface="Times New Roman" pitchFamily="18" charset="0"/>
                <a:sym typeface="Symbol" pitchFamily="18" charset="2"/>
              </a:rPr>
              <a:t>			     		1</a:t>
            </a:r>
            <a:endParaRPr lang="en-US" altLang="en-US" sz="2400" dirty="0">
              <a:latin typeface="Times New Roman" pitchFamily="18" charset="0"/>
            </a:endParaRPr>
          </a:p>
          <a:p>
            <a:pPr eaLnBrk="1" hangingPunct="1">
              <a:spcBef>
                <a:spcPct val="0"/>
              </a:spcBef>
              <a:buFontTx/>
              <a:buNone/>
              <a:defRPr/>
            </a:pPr>
            <a:r>
              <a:rPr lang="en-US" altLang="en-US" sz="2400" dirty="0">
                <a:latin typeface="Times New Roman" pitchFamily="18" charset="0"/>
              </a:rPr>
              <a:t>	a = b</a:t>
            </a:r>
            <a:r>
              <a:rPr lang="en-US" altLang="en-US" sz="2400" dirty="0">
                <a:latin typeface="Times New Roman" pitchFamily="18" charset="0"/>
                <a:sym typeface="Symbol" pitchFamily="18" charset="2"/>
              </a:rPr>
              <a:t>			    		1</a:t>
            </a:r>
          </a:p>
          <a:p>
            <a:pPr eaLnBrk="1" hangingPunct="1">
              <a:spcBef>
                <a:spcPct val="0"/>
              </a:spcBef>
              <a:buFontTx/>
              <a:buNone/>
              <a:defRPr/>
            </a:pPr>
            <a:r>
              <a:rPr lang="en-US" altLang="en-US" sz="2400" dirty="0">
                <a:latin typeface="Times New Roman" pitchFamily="18" charset="0"/>
                <a:sym typeface="Symbol" pitchFamily="18" charset="2"/>
              </a:rPr>
              <a:t>	b = temp	</a:t>
            </a:r>
            <a:r>
              <a:rPr lang="en-US" altLang="en-US" sz="2400" b="1" dirty="0">
                <a:latin typeface="Times New Roman" pitchFamily="18" charset="0"/>
                <a:sym typeface="Symbol" pitchFamily="18" charset="2"/>
              </a:rPr>
              <a:t>				</a:t>
            </a:r>
            <a:r>
              <a:rPr lang="en-US" altLang="en-US" sz="2400" dirty="0">
                <a:latin typeface="Times New Roman" pitchFamily="18" charset="0"/>
                <a:sym typeface="Symbol" pitchFamily="18" charset="2"/>
              </a:rPr>
              <a:t>1</a:t>
            </a:r>
          </a:p>
          <a:p>
            <a:pPr eaLnBrk="1" hangingPunct="1">
              <a:spcBef>
                <a:spcPct val="0"/>
              </a:spcBef>
              <a:buFontTx/>
              <a:buNone/>
              <a:defRPr/>
            </a:pPr>
            <a:r>
              <a:rPr lang="en-US" altLang="en-US" sz="2400" dirty="0">
                <a:latin typeface="Times New Roman" pitchFamily="18" charset="0"/>
                <a:sym typeface="Symbol" pitchFamily="18" charset="2"/>
              </a:rPr>
              <a:t>			</a:t>
            </a:r>
            <a:r>
              <a:rPr lang="en-US" altLang="en-US" sz="2400" b="1" i="1" dirty="0">
                <a:latin typeface="Times New Roman" pitchFamily="18" charset="0"/>
                <a:sym typeface="Symbol" pitchFamily="18" charset="2"/>
              </a:rPr>
              <a:t>		      </a:t>
            </a:r>
            <a:r>
              <a:rPr lang="en-US" altLang="en-US" sz="2400" dirty="0">
                <a:solidFill>
                  <a:srgbClr val="00B050"/>
                </a:solidFill>
                <a:sym typeface="Symbol" pitchFamily="18" charset="2"/>
              </a:rPr>
              <a:t>Total</a:t>
            </a:r>
            <a:r>
              <a:rPr lang="en-US" altLang="en-US" sz="2400" dirty="0">
                <a:solidFill>
                  <a:srgbClr val="00B050"/>
                </a:solidFill>
                <a:latin typeface="Times New Roman" pitchFamily="18" charset="0"/>
                <a:sym typeface="Symbol" pitchFamily="18" charset="2"/>
              </a:rPr>
              <a:t>	 3 </a:t>
            </a:r>
          </a:p>
        </p:txBody>
      </p:sp>
    </p:spTree>
    <p:extLst>
      <p:ext uri="{BB962C8B-B14F-4D97-AF65-F5344CB8AC3E}">
        <p14:creationId xmlns:p14="http://schemas.microsoft.com/office/powerpoint/2010/main" val="250149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Algorithm -1</a:t>
            </a:r>
          </a:p>
        </p:txBody>
      </p:sp>
      <p:sp>
        <p:nvSpPr>
          <p:cNvPr id="3" name="Content Placeholder 2"/>
          <p:cNvSpPr>
            <a:spLocks noGrp="1"/>
          </p:cNvSpPr>
          <p:nvPr>
            <p:ph idx="1"/>
          </p:nvPr>
        </p:nvSpPr>
        <p:spPr/>
        <p:txBody>
          <a:bodyPr/>
          <a:lstStyle/>
          <a:p>
            <a:r>
              <a:rPr lang="en-US" sz="2400" b="1" dirty="0"/>
              <a:t>Space Complexity</a:t>
            </a:r>
          </a:p>
          <a:p>
            <a:r>
              <a:rPr lang="en-US" sz="2400" dirty="0"/>
              <a:t>Assume each identifiers of 1 word.</a:t>
            </a:r>
          </a:p>
          <a:p>
            <a:pPr marL="0" indent="0">
              <a:buNone/>
            </a:pPr>
            <a:endParaRPr lang="en-US" sz="2400" dirty="0"/>
          </a:p>
          <a:p>
            <a:endParaRPr lang="en-US" sz="2400" dirty="0"/>
          </a:p>
          <a:p>
            <a:endParaRPr lang="en-US" sz="2400" dirty="0"/>
          </a:p>
          <a:p>
            <a:endParaRPr lang="en-US" sz="2400" dirty="0"/>
          </a:p>
          <a:p>
            <a:endParaRPr lang="en-US" sz="2400" dirty="0"/>
          </a:p>
          <a:p>
            <a:r>
              <a:rPr lang="en-US" sz="2400" dirty="0"/>
              <a:t>Variables used : a, b, temp = 3</a:t>
            </a:r>
          </a:p>
          <a:p>
            <a:r>
              <a:rPr lang="en-US" sz="2400" dirty="0"/>
              <a:t> S(n) = O(1)</a:t>
            </a:r>
          </a:p>
          <a:p>
            <a:endParaRPr lang="en-US" sz="2400" dirty="0"/>
          </a:p>
        </p:txBody>
      </p:sp>
      <p:sp>
        <p:nvSpPr>
          <p:cNvPr id="4" name="Rectangle 4" descr="Rectangle: Click to edit Master text styles&#10;Second level&#10;Third level&#10;Fourth level&#10;Fifth level"/>
          <p:cNvSpPr txBox="1">
            <a:spLocks noChangeArrowheads="1"/>
          </p:cNvSpPr>
          <p:nvPr/>
        </p:nvSpPr>
        <p:spPr>
          <a:xfrm>
            <a:off x="2590800" y="2835965"/>
            <a:ext cx="7010400" cy="1905000"/>
          </a:xfrm>
          <a:prstGeom prst="rect">
            <a:avLst/>
          </a:prstGeom>
          <a:ln>
            <a:solidFill>
              <a:schemeClr val="tx1"/>
            </a:solidFill>
            <a:miter lim="800000"/>
            <a:headEnd/>
            <a:tailEnd/>
          </a:ln>
        </p:spPr>
        <p:txBody>
          <a:bodyPr>
            <a:normAutofit lnSpcReduction="1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spcBef>
                <a:spcPct val="0"/>
              </a:spcBef>
              <a:buFontTx/>
              <a:buNone/>
              <a:defRPr/>
            </a:pPr>
            <a:r>
              <a:rPr lang="en-US" altLang="en-US" sz="2400" b="1" dirty="0">
                <a:latin typeface="Times New Roman" pitchFamily="18" charset="0"/>
              </a:rPr>
              <a:t>Algorithm</a:t>
            </a:r>
            <a:r>
              <a:rPr lang="en-US" altLang="en-US" sz="2400" dirty="0">
                <a:latin typeface="Times New Roman" pitchFamily="18" charset="0"/>
              </a:rPr>
              <a:t> s</a:t>
            </a:r>
            <a:r>
              <a:rPr lang="en-US" altLang="en-US" sz="2400" b="1" i="1" dirty="0">
                <a:latin typeface="Times New Roman" pitchFamily="18" charset="0"/>
              </a:rPr>
              <a:t>wap</a:t>
            </a:r>
            <a:r>
              <a:rPr lang="en-US" altLang="en-US" sz="2400" dirty="0">
                <a:latin typeface="Times New Roman" pitchFamily="18" charset="0"/>
              </a:rPr>
              <a:t>(</a:t>
            </a:r>
            <a:r>
              <a:rPr lang="en-US" altLang="en-US" sz="2400" b="1" i="1" dirty="0">
                <a:latin typeface="Times New Roman" pitchFamily="18" charset="0"/>
              </a:rPr>
              <a:t>a</a:t>
            </a:r>
            <a:r>
              <a:rPr lang="en-US" altLang="en-US" sz="2400" dirty="0">
                <a:latin typeface="Times New Roman" pitchFamily="18" charset="0"/>
              </a:rPr>
              <a:t>, </a:t>
            </a:r>
            <a:r>
              <a:rPr lang="en-US" altLang="en-US" sz="2400" b="1" i="1" dirty="0">
                <a:latin typeface="Times New Roman" pitchFamily="18" charset="0"/>
              </a:rPr>
              <a:t>b</a:t>
            </a:r>
            <a:r>
              <a:rPr lang="en-US" altLang="en-US" sz="2400" dirty="0">
                <a:latin typeface="Times New Roman" pitchFamily="18" charset="0"/>
              </a:rPr>
              <a:t>)	</a:t>
            </a:r>
          </a:p>
          <a:p>
            <a:pPr eaLnBrk="1" hangingPunct="1">
              <a:lnSpc>
                <a:spcPct val="0"/>
              </a:lnSpc>
              <a:spcBef>
                <a:spcPct val="0"/>
              </a:spcBef>
              <a:buFontTx/>
              <a:buNone/>
              <a:defRPr/>
            </a:pPr>
            <a:r>
              <a:rPr lang="en-US" altLang="en-US" sz="2400" b="1" dirty="0">
                <a:latin typeface="Times New Roman" pitchFamily="18" charset="0"/>
              </a:rPr>
              <a:t>					</a:t>
            </a:r>
            <a:endParaRPr lang="en-US" altLang="en-US" sz="2400" dirty="0"/>
          </a:p>
          <a:p>
            <a:pPr eaLnBrk="1" hangingPunct="1">
              <a:spcBef>
                <a:spcPct val="0"/>
              </a:spcBef>
              <a:buFontTx/>
              <a:buNone/>
              <a:defRPr/>
            </a:pPr>
            <a:r>
              <a:rPr lang="en-US" altLang="en-US" sz="2400" dirty="0">
                <a:latin typeface="Times New Roman" pitchFamily="18" charset="0"/>
              </a:rPr>
              <a:t>	</a:t>
            </a:r>
            <a:r>
              <a:rPr lang="en-US" altLang="en-US" sz="2400" b="1" i="1" dirty="0">
                <a:latin typeface="Times New Roman" pitchFamily="18" charset="0"/>
              </a:rPr>
              <a:t>temp = a</a:t>
            </a:r>
            <a:r>
              <a:rPr lang="en-US" altLang="en-US" sz="2400" dirty="0">
                <a:latin typeface="Times New Roman" pitchFamily="18" charset="0"/>
                <a:sym typeface="Symbol" pitchFamily="18" charset="2"/>
              </a:rPr>
              <a:t>			     		</a:t>
            </a:r>
            <a:endParaRPr lang="en-US" altLang="en-US" sz="2400" dirty="0">
              <a:latin typeface="Times New Roman" pitchFamily="18" charset="0"/>
            </a:endParaRPr>
          </a:p>
          <a:p>
            <a:pPr eaLnBrk="1" hangingPunct="1">
              <a:spcBef>
                <a:spcPct val="0"/>
              </a:spcBef>
              <a:buFontTx/>
              <a:buNone/>
              <a:defRPr/>
            </a:pPr>
            <a:r>
              <a:rPr lang="en-US" altLang="en-US" sz="2400" dirty="0">
                <a:latin typeface="Times New Roman" pitchFamily="18" charset="0"/>
              </a:rPr>
              <a:t>	a = b</a:t>
            </a:r>
            <a:r>
              <a:rPr lang="en-US" altLang="en-US" sz="2400" dirty="0">
                <a:latin typeface="Times New Roman" pitchFamily="18" charset="0"/>
                <a:sym typeface="Symbol" pitchFamily="18" charset="2"/>
              </a:rPr>
              <a:t>			    		</a:t>
            </a:r>
          </a:p>
          <a:p>
            <a:pPr eaLnBrk="1" hangingPunct="1">
              <a:spcBef>
                <a:spcPct val="0"/>
              </a:spcBef>
              <a:buFontTx/>
              <a:buNone/>
              <a:defRPr/>
            </a:pPr>
            <a:r>
              <a:rPr lang="en-US" altLang="en-US" sz="2400" dirty="0">
                <a:latin typeface="Times New Roman" pitchFamily="18" charset="0"/>
                <a:sym typeface="Symbol" pitchFamily="18" charset="2"/>
              </a:rPr>
              <a:t>	b = temp	</a:t>
            </a:r>
            <a:r>
              <a:rPr lang="en-US" altLang="en-US" sz="2400" b="1" dirty="0">
                <a:latin typeface="Times New Roman" pitchFamily="18" charset="0"/>
                <a:sym typeface="Symbol" pitchFamily="18" charset="2"/>
              </a:rPr>
              <a:t>				</a:t>
            </a:r>
            <a:endParaRPr lang="en-US" altLang="en-US" sz="2400" dirty="0">
              <a:latin typeface="Times New Roman" pitchFamily="18" charset="0"/>
              <a:sym typeface="Symbol" pitchFamily="18" charset="2"/>
            </a:endParaRPr>
          </a:p>
          <a:p>
            <a:pPr eaLnBrk="1" hangingPunct="1">
              <a:spcBef>
                <a:spcPct val="0"/>
              </a:spcBef>
              <a:buFontTx/>
              <a:buNone/>
              <a:defRPr/>
            </a:pPr>
            <a:r>
              <a:rPr lang="en-US" altLang="en-US" sz="2400" dirty="0">
                <a:latin typeface="Times New Roman" pitchFamily="18" charset="0"/>
                <a:sym typeface="Symbol" pitchFamily="18" charset="2"/>
              </a:rPr>
              <a:t>			</a:t>
            </a:r>
            <a:r>
              <a:rPr lang="en-US" altLang="en-US" sz="2400" b="1" i="1" dirty="0">
                <a:latin typeface="Times New Roman" pitchFamily="18" charset="0"/>
                <a:sym typeface="Symbol" pitchFamily="18" charset="2"/>
              </a:rPr>
              <a:t>		      </a:t>
            </a:r>
            <a:r>
              <a:rPr lang="en-US" altLang="en-US" sz="2400" dirty="0">
                <a:solidFill>
                  <a:srgbClr val="00B050"/>
                </a:solidFill>
                <a:latin typeface="Times New Roman" pitchFamily="18" charset="0"/>
                <a:sym typeface="Symbol" pitchFamily="18" charset="2"/>
              </a:rPr>
              <a:t>	 </a:t>
            </a:r>
          </a:p>
        </p:txBody>
      </p:sp>
    </p:spTree>
    <p:extLst>
      <p:ext uri="{BB962C8B-B14F-4D97-AF65-F5344CB8AC3E}">
        <p14:creationId xmlns:p14="http://schemas.microsoft.com/office/powerpoint/2010/main" val="2889132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3596</Words>
  <Application>Microsoft Office PowerPoint</Application>
  <PresentationFormat>Widescreen</PresentationFormat>
  <Paragraphs>405</Paragraphs>
  <Slides>55</Slides>
  <Notes>16</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75" baseType="lpstr">
      <vt:lpstr>Gulim</vt:lpstr>
      <vt:lpstr>Gulim</vt:lpstr>
      <vt:lpstr>MS Mincho</vt:lpstr>
      <vt:lpstr>Arial</vt:lpstr>
      <vt:lpstr>Calibri</vt:lpstr>
      <vt:lpstr>Calibri Light</vt:lpstr>
      <vt:lpstr>Cambria Math</vt:lpstr>
      <vt:lpstr>Cochin</vt:lpstr>
      <vt:lpstr>Courier New</vt:lpstr>
      <vt:lpstr>euclid_circular_a</vt:lpstr>
      <vt:lpstr>Impact</vt:lpstr>
      <vt:lpstr>Monotype Corsiva</vt:lpstr>
      <vt:lpstr>Symbol</vt:lpstr>
      <vt:lpstr>Tahoma</vt:lpstr>
      <vt:lpstr>Times</vt:lpstr>
      <vt:lpstr>Times New Roman</vt:lpstr>
      <vt:lpstr>Σψμβολ</vt:lpstr>
      <vt:lpstr>ヒラギノ角ゴ Pro W3</vt:lpstr>
      <vt:lpstr>Office Theme</vt:lpstr>
      <vt:lpstr>Equation</vt:lpstr>
      <vt:lpstr>Algorithm analysis</vt:lpstr>
      <vt:lpstr>Design and Analysis of Algorithm</vt:lpstr>
      <vt:lpstr>Complexity</vt:lpstr>
      <vt:lpstr>Time taken by an algorithm?</vt:lpstr>
      <vt:lpstr>Time complexity</vt:lpstr>
      <vt:lpstr>Defining “problem size”</vt:lpstr>
      <vt:lpstr>Analyzing the Algorithm  - 1</vt:lpstr>
      <vt:lpstr>Analysis of Algorithm -1</vt:lpstr>
      <vt:lpstr>Analysis of Algorithm -1</vt:lpstr>
      <vt:lpstr>Algorithm – 2 (Adding the Elements of an Array)</vt:lpstr>
      <vt:lpstr>Algorithm – 2 (Adding the elements of an array)</vt:lpstr>
      <vt:lpstr>Algorithm – 2 (Adding the elements of an array)</vt:lpstr>
      <vt:lpstr>Algorithm – 3 (Sum of Two Matrices)</vt:lpstr>
      <vt:lpstr>Algorithm – 3 (Sum of Two Matrices)</vt:lpstr>
      <vt:lpstr>Algorithm – 4 (Multiplication of Two Matrices)</vt:lpstr>
      <vt:lpstr>Algorithm – 4 (Multiplication of Two Matrices)</vt:lpstr>
      <vt:lpstr>Algorithm – 4 (Multiplication of Two Matrices)</vt:lpstr>
      <vt:lpstr>Algorithm 5 (while loop)</vt:lpstr>
      <vt:lpstr>Algorithm 5 (while loop)</vt:lpstr>
      <vt:lpstr>Algorithm 5 (while loop)</vt:lpstr>
      <vt:lpstr>Algorithm 5 (while loop)</vt:lpstr>
      <vt:lpstr>Algorithm 5 (while loop)</vt:lpstr>
      <vt:lpstr>Algorithm 5 (while loop)</vt:lpstr>
      <vt:lpstr>Algorithm 5 (while loop)</vt:lpstr>
      <vt:lpstr>Algorithm 6 (if-else)</vt:lpstr>
      <vt:lpstr>To be remembered</vt:lpstr>
      <vt:lpstr>Time Analysis</vt:lpstr>
      <vt:lpstr>Worst Case</vt:lpstr>
      <vt:lpstr>Best Case</vt:lpstr>
      <vt:lpstr>Average Case</vt:lpstr>
      <vt:lpstr>Comparing algorithms</vt:lpstr>
      <vt:lpstr>Understanding Rate of Growth</vt:lpstr>
      <vt:lpstr>Understanding Rate of Growth (cont’d)</vt:lpstr>
      <vt:lpstr>Example</vt:lpstr>
      <vt:lpstr>Example</vt:lpstr>
      <vt:lpstr>Growth Function</vt:lpstr>
      <vt:lpstr>Asymptotic Analysis</vt:lpstr>
      <vt:lpstr>Asymptotic Notations </vt:lpstr>
      <vt:lpstr>Asymptotic Notation</vt:lpstr>
      <vt:lpstr>The O-Notation (Upper Bound)</vt:lpstr>
      <vt:lpstr>Asymptotic  O Notation</vt:lpstr>
      <vt:lpstr>The Ω-Notation (Lower Bound)</vt:lpstr>
      <vt:lpstr>Asymptotic Notation</vt:lpstr>
      <vt:lpstr>The Θ-Notation (Average Bound)</vt:lpstr>
      <vt:lpstr>Asymptotic   Notation (Average Bound)</vt:lpstr>
      <vt:lpstr>Big-O Notation - Examples</vt:lpstr>
      <vt:lpstr>Big-O Notation - Examples</vt:lpstr>
      <vt:lpstr>Things to Remember</vt:lpstr>
      <vt:lpstr>Things to Remember</vt:lpstr>
      <vt:lpstr>Analyzing Linear Search Algorithm </vt:lpstr>
      <vt:lpstr>Search Algorithm : Binary Search</vt:lpstr>
      <vt:lpstr>Analyzing Binary Search</vt:lpstr>
      <vt:lpstr>Analyzing Binary Search (Contd.)</vt:lpstr>
      <vt:lpstr>Analyzing Binary Search (Contd.)</vt:lpstr>
      <vt:lpstr>Analyzing Binary Search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Sofia Francis</dc:creator>
  <cp:lastModifiedBy>Sofia Francis</cp:lastModifiedBy>
  <cp:revision>1</cp:revision>
  <dcterms:created xsi:type="dcterms:W3CDTF">2024-08-01T18:17:35Z</dcterms:created>
  <dcterms:modified xsi:type="dcterms:W3CDTF">2024-08-01T18:18:17Z</dcterms:modified>
</cp:coreProperties>
</file>