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40" r:id="rId4"/>
    <p:sldId id="336" r:id="rId5"/>
    <p:sldId id="338" r:id="rId6"/>
    <p:sldId id="339" r:id="rId7"/>
    <p:sldId id="345" r:id="rId8"/>
    <p:sldId id="443" r:id="rId9"/>
    <p:sldId id="444" r:id="rId10"/>
    <p:sldId id="407" r:id="rId11"/>
    <p:sldId id="388" r:id="rId12"/>
    <p:sldId id="391" r:id="rId13"/>
    <p:sldId id="389" r:id="rId14"/>
    <p:sldId id="342" r:id="rId15"/>
    <p:sldId id="445" r:id="rId16"/>
    <p:sldId id="4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D4EA4-5A26-4903-BD80-918EF181EC5D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0F2E-3348-40E4-9E84-95958FDAA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9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7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32B6-CD13-0DD2-0686-8B8E906D1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0ED3A-4533-8454-999F-C7B93A060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887A1-7A13-836A-7C7D-1E6A7B59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0D10-C23D-4C3D-99C3-22FB7E453E2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AF032-3BD3-5A4C-4E81-FB6AE525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3369-B23C-C1B2-2925-35443A83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7FE4-FB6B-4BE7-B56D-AF047959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89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E77A-8E17-5616-D66E-157FA5D7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28C2B-1A1E-287D-54ED-78704BF01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8FC2-CBE2-753F-E357-C7C8D5E3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0D10-C23D-4C3D-99C3-22FB7E453E2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F2DD-7149-BFDC-0F2B-B0478E81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D01E-A937-F86A-5C88-4484E7CE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7FE4-FB6B-4BE7-B56D-AF047959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8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3CED2-E544-4701-16B2-B4C894072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01A0C-BEE7-D548-189C-980EB61D8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D2FD3-76DD-CCFE-3C5A-1E21412F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0D10-C23D-4C3D-99C3-22FB7E453E2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A2D92-81D9-5C32-6ACB-CD04D540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8A0B7-E3EF-6F18-6430-22132A6C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7FE4-FB6B-4BE7-B56D-AF047959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AA9C-E760-236B-5ABD-A4A94170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A26C-AC08-BEF8-8B5F-3696EE303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6624-FB06-AC02-137B-818B42DE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0D10-C23D-4C3D-99C3-22FB7E453E2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C8872-F9D4-659E-9CA8-19828051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A7F9-CDEA-2A11-9466-222D619E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7FE4-FB6B-4BE7-B56D-AF047959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15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9221-7579-2044-8092-A5FEC9E7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8BD4F-CE49-13D4-2785-20ADA7368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A358-C28E-F63D-7CBB-065CC9EC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0D10-C23D-4C3D-99C3-22FB7E453E2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C2C82-1705-BCC7-379A-6D6B2558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E046-DF6A-9A28-AE32-042F8720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7FE4-FB6B-4BE7-B56D-AF047959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27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3F57-A6F3-1235-EB0D-58F53D7A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56E6-B4A9-BD97-10FE-AFE4D18BC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008A7-8ABB-A35A-D550-A10F16F93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7A3B4-EA62-1CDE-A6C9-A1FEA509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0D10-C23D-4C3D-99C3-22FB7E453E2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FC522-0880-3AD0-8ECF-BB98B48A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E00D9-CAA2-CADE-7FFF-F88D0100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7FE4-FB6B-4BE7-B56D-AF047959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69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9450-3A4F-88DE-FEFC-33390492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31565-283C-49AB-B3EB-21512926B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E6378-808F-9718-434A-A3B95455D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B3F96-90E0-9C98-8A10-F2F0A98F9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BBC1B-4FC2-8468-CB18-5C7062DC5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AFB8D-FD1F-AF18-981D-E73EBF3F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0D10-C23D-4C3D-99C3-22FB7E453E2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C3E97-ACA0-A00F-4831-7A303D27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D0ECC-BA57-D2E9-080A-C397970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7FE4-FB6B-4BE7-B56D-AF047959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64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4A11-F2F8-8B72-B300-5AE9A26B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8E857-43A3-F5FE-B585-6018B6CD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0D10-C23D-4C3D-99C3-22FB7E453E2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539F5-8178-EE2B-34B2-CA4EFBB2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C9B48-7FBA-BD22-6CB1-024660B0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7FE4-FB6B-4BE7-B56D-AF047959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2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2CB30-F9C4-97D3-ABF6-21CF19B2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0D10-C23D-4C3D-99C3-22FB7E453E2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746E7-1CAE-A381-ED6D-FFC5D9DB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43D19-0F81-3D23-6780-BB85DA74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7FE4-FB6B-4BE7-B56D-AF047959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3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56D1-270F-EFFD-C3E0-3575B7FC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9A746-7678-CF4A-936E-16A318556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B489A-1690-A6C8-FCD8-D121A2258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90A24-F79D-9317-7218-717D8E5E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0D10-C23D-4C3D-99C3-22FB7E453E2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E9EC9-D94E-0FD0-0734-DCF78054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E05B7-146F-2E10-901E-FA1456DA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7FE4-FB6B-4BE7-B56D-AF047959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82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278E-4215-D761-7E10-F1B464C8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4FF-0909-A073-0CF5-8EFC07C60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43B92-3074-D99E-FEC3-A439E6630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4DEC4-22AB-693F-1E35-28230AE6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0D10-C23D-4C3D-99C3-22FB7E453E2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DA197-072E-9685-2E9F-483A7561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5F88-1150-9504-1AD9-4E47DFF2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7FE4-FB6B-4BE7-B56D-AF047959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80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DDD31-EAA3-788E-42E4-DFA672BE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BFCBB-EE37-CD21-A3DD-DFC487AB0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D7F0-D99C-1AB9-8504-AFB0B8AC6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0D10-C23D-4C3D-99C3-22FB7E453E2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B4483-464C-1CC6-6056-A26C62BCB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7017F-12FB-F8E1-1BD9-36205817A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7FE4-FB6B-4BE7-B56D-AF047959E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8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0091-3DA9-C1B6-28AA-20BDE3E55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4750-D248-D635-C2E5-09928B59F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07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Notation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7772400" cy="5029200"/>
          </a:xfrm>
        </p:spPr>
        <p:txBody>
          <a:bodyPr/>
          <a:lstStyle/>
          <a:p>
            <a:pPr marL="533400" indent="-533400">
              <a:lnSpc>
                <a:spcPct val="180000"/>
              </a:lnSpc>
            </a:pPr>
            <a:r>
              <a:rPr lang="en-US" altLang="en-US" sz="2400" dirty="0"/>
              <a:t>O notation: asymptotic “less than”:  Upper Bound		f(n)=O(g(n)) implies:  f(n) “</a:t>
            </a:r>
            <a:r>
              <a:rPr lang="en-US" altLang="en-US" sz="2400" dirty="0">
                <a:cs typeface="Arial" panose="020B0604020202020204" pitchFamily="34" charset="0"/>
              </a:rPr>
              <a:t>≤</a:t>
            </a:r>
            <a:r>
              <a:rPr lang="en-US" altLang="en-US" sz="2400" dirty="0"/>
              <a:t>” g(n)</a:t>
            </a:r>
          </a:p>
          <a:p>
            <a:pPr marL="533400" indent="-533400">
              <a:lnSpc>
                <a:spcPct val="1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 notation: asymptotic “greater than”: 	 Lower Bound</a:t>
            </a:r>
          </a:p>
          <a:p>
            <a:pPr marL="914400" lvl="1" indent="-457200">
              <a:lnSpc>
                <a:spcPct val="180000"/>
              </a:lnSpc>
            </a:pPr>
            <a:r>
              <a:rPr lang="en-US" altLang="en-US" dirty="0"/>
              <a:t>f(n)= </a:t>
            </a:r>
            <a:r>
              <a:rPr lang="en-US" altLang="en-US" dirty="0">
                <a:sym typeface="Symbol" panose="05050102010706020507" pitchFamily="18" charset="2"/>
              </a:rPr>
              <a:t></a:t>
            </a:r>
            <a:r>
              <a:rPr lang="en-US" altLang="en-US" dirty="0"/>
              <a:t> (g(n)) implies: f(n) “</a:t>
            </a:r>
            <a:r>
              <a:rPr lang="en-US" altLang="en-US" dirty="0">
                <a:cs typeface="Arial" panose="020B0604020202020204" pitchFamily="34" charset="0"/>
              </a:rPr>
              <a:t>≥</a:t>
            </a:r>
            <a:r>
              <a:rPr lang="en-US" altLang="en-US" dirty="0"/>
              <a:t>” g(n)</a:t>
            </a:r>
          </a:p>
          <a:p>
            <a:pPr marL="533400" indent="-533400">
              <a:lnSpc>
                <a:spcPct val="1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 notation: asymptotic “equality”:      Average/Tight Bound		</a:t>
            </a:r>
          </a:p>
          <a:p>
            <a:pPr marL="914400" lvl="1" indent="-457200">
              <a:lnSpc>
                <a:spcPct val="180000"/>
              </a:lnSpc>
            </a:pPr>
            <a:r>
              <a:rPr lang="en-US" altLang="en-US" dirty="0"/>
              <a:t>f(n)= </a:t>
            </a:r>
            <a:r>
              <a:rPr lang="en-US" altLang="en-US" dirty="0">
                <a:sym typeface="Symbol" panose="05050102010706020507" pitchFamily="18" charset="2"/>
              </a:rPr>
              <a:t></a:t>
            </a:r>
            <a:r>
              <a:rPr lang="en-US" altLang="en-US" dirty="0"/>
              <a:t> (g(n)) implies: </a:t>
            </a:r>
            <a:r>
              <a:rPr lang="en-US" altLang="en-US" dirty="0">
                <a:sym typeface="Symbol" panose="05050102010706020507" pitchFamily="18" charset="2"/>
              </a:rPr>
              <a:t>f(n) “=” g(n)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536700" algn="l"/>
              </a:tabLst>
            </a:pPr>
            <a:r>
              <a:rPr lang="en-US" altLang="en-US" dirty="0"/>
              <a:t>The </a:t>
            </a:r>
            <a:r>
              <a:rPr lang="en-US" altLang="en-US" i="1" dirty="0"/>
              <a:t>O</a:t>
            </a:r>
            <a:r>
              <a:rPr lang="en-US" altLang="en-US" dirty="0"/>
              <a:t>-Notation (Upper Bound)</a:t>
            </a:r>
          </a:p>
        </p:txBody>
      </p:sp>
      <p:grpSp>
        <p:nvGrpSpPr>
          <p:cNvPr id="71688" name="Group 8"/>
          <p:cNvGrpSpPr>
            <a:grpSpLocks/>
          </p:cNvGrpSpPr>
          <p:nvPr/>
        </p:nvGrpSpPr>
        <p:grpSpPr bwMode="auto">
          <a:xfrm>
            <a:off x="3627439" y="2324100"/>
            <a:ext cx="5476875" cy="3689350"/>
            <a:chOff x="1325" y="1464"/>
            <a:chExt cx="3450" cy="2324"/>
          </a:xfrm>
        </p:grpSpPr>
        <p:pic>
          <p:nvPicPr>
            <p:cNvPr id="6451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" y="1464"/>
              <a:ext cx="3450" cy="2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4518" name="Text Box 4"/>
            <p:cNvSpPr txBox="1">
              <a:spLocks noChangeArrowheads="1"/>
            </p:cNvSpPr>
            <p:nvPr/>
          </p:nvSpPr>
          <p:spPr bwMode="auto">
            <a:xfrm>
              <a:off x="4599" y="2490"/>
              <a:ext cx="5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" panose="02020603050405020304" pitchFamily="18" charset="0"/>
                </a:rPr>
                <a:t>f</a:t>
              </a:r>
            </a:p>
          </p:txBody>
        </p:sp>
        <p:sp>
          <p:nvSpPr>
            <p:cNvPr id="64519" name="Text Box 5"/>
            <p:cNvSpPr txBox="1">
              <a:spLocks noChangeArrowheads="1"/>
            </p:cNvSpPr>
            <p:nvPr/>
          </p:nvSpPr>
          <p:spPr bwMode="auto">
            <a:xfrm>
              <a:off x="4308" y="2075"/>
              <a:ext cx="34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A5002E"/>
                  </a:solidFill>
                  <a:latin typeface="Times" panose="02020603050405020304" pitchFamily="18" charset="0"/>
                </a:rPr>
                <a:t>c</a:t>
              </a:r>
              <a:r>
                <a:rPr lang="en-US" altLang="en-US" sz="2500">
                  <a:solidFill>
                    <a:srgbClr val="A5002E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>
                  <a:solidFill>
                    <a:srgbClr val="A5002E"/>
                  </a:solidFill>
                  <a:latin typeface="Cochin" pitchFamily="34" charset="0"/>
                </a:rPr>
                <a:t>⋅</a:t>
              </a:r>
              <a:r>
                <a:rPr lang="en-US" altLang="en-US" sz="2500">
                  <a:solidFill>
                    <a:srgbClr val="A5002E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 i="1">
                  <a:solidFill>
                    <a:srgbClr val="A5002E"/>
                  </a:solidFill>
                  <a:latin typeface="Times" panose="02020603050405020304" pitchFamily="18" charset="0"/>
                </a:rPr>
                <a:t>g</a:t>
              </a:r>
            </a:p>
          </p:txBody>
        </p:sp>
        <p:sp>
          <p:nvSpPr>
            <p:cNvPr id="64520" name="Text Box 6"/>
            <p:cNvSpPr txBox="1">
              <a:spLocks noChangeArrowheads="1"/>
            </p:cNvSpPr>
            <p:nvPr/>
          </p:nvSpPr>
          <p:spPr bwMode="auto">
            <a:xfrm>
              <a:off x="2319" y="3505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" panose="02020603050405020304" pitchFamily="18" charset="0"/>
                </a:rPr>
                <a:t>n</a:t>
              </a:r>
              <a:r>
                <a:rPr lang="en-US" altLang="en-US" sz="2800" baseline="-330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</a:p>
          </p:txBody>
        </p:sp>
      </p:grpSp>
      <p:sp>
        <p:nvSpPr>
          <p:cNvPr id="64516" name="Text Box 7"/>
          <p:cNvSpPr txBox="1">
            <a:spLocks noChangeArrowheads="1"/>
          </p:cNvSpPr>
          <p:nvPr/>
        </p:nvSpPr>
        <p:spPr bwMode="auto">
          <a:xfrm>
            <a:off x="1906589" y="1751013"/>
            <a:ext cx="84296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29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7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7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7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00" b="1" i="1">
                <a:solidFill>
                  <a:srgbClr val="BF0000"/>
                </a:solidFill>
                <a:latin typeface="Times" panose="02020603050405020304" pitchFamily="18" charset="0"/>
              </a:rPr>
              <a:t>O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b="1" i="1">
                <a:solidFill>
                  <a:srgbClr val="BF0000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b="1" i="1">
                <a:solidFill>
                  <a:srgbClr val="BF0000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))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 b="1">
                <a:latin typeface="Times" panose="02020603050405020304" pitchFamily="18" charset="0"/>
              </a:rPr>
              <a:t>= {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 i="1">
                <a:latin typeface="Times" panose="02020603050405020304" pitchFamily="18" charset="0"/>
              </a:rPr>
              <a:t>f</a:t>
            </a:r>
            <a:r>
              <a:rPr lang="en-US" altLang="en-US" sz="2500">
                <a:latin typeface="Times" panose="02020603050405020304" pitchFamily="18" charset="0"/>
              </a:rPr>
              <a:t>(</a:t>
            </a:r>
            <a:r>
              <a:rPr lang="en-US" altLang="en-US" sz="2500" i="1">
                <a:latin typeface="Times" panose="02020603050405020304" pitchFamily="18" charset="0"/>
              </a:rPr>
              <a:t>n</a:t>
            </a:r>
            <a:r>
              <a:rPr lang="en-US" altLang="en-US" sz="2500">
                <a:latin typeface="Times" panose="02020603050405020304" pitchFamily="18" charset="0"/>
              </a:rPr>
              <a:t>)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: </a:t>
            </a:r>
            <a:r>
              <a:rPr lang="en-US" altLang="en-US" sz="2500">
                <a:solidFill>
                  <a:srgbClr val="3D3D67"/>
                </a:solidFill>
                <a:latin typeface="ヒラギノ角ゴ Pro W3" pitchFamily="34" charset="0"/>
              </a:rPr>
              <a:t>∃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&gt; 0,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0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&gt; 0 s.t. </a:t>
            </a:r>
            <a:r>
              <a:rPr lang="en-US" altLang="en-US" sz="2500">
                <a:solidFill>
                  <a:srgbClr val="3D3D67"/>
                </a:solidFill>
                <a:latin typeface="ヒラギノ角ゴ Pro W3" pitchFamily="34" charset="0"/>
              </a:rPr>
              <a:t>∀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≥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0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: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f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) ≤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>
                <a:solidFill>
                  <a:srgbClr val="3D3D67"/>
                </a:solidFill>
                <a:latin typeface="Cochin" pitchFamily="34" charset="0"/>
              </a:rPr>
              <a:t>⋅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) }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Asymptotic  O Notation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7772400" cy="5486400"/>
          </a:xfrm>
        </p:spPr>
        <p:txBody>
          <a:bodyPr rtlCol="0">
            <a:normAutofit/>
          </a:bodyPr>
          <a:lstStyle/>
          <a:p>
            <a:pPr marL="533400" indent="-533400">
              <a:lnSpc>
                <a:spcPct val="180000"/>
              </a:lnSpc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533400" indent="-533400">
              <a:lnSpc>
                <a:spcPct val="180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 notation:</a:t>
            </a:r>
            <a:r>
              <a:rPr lang="en-US" dirty="0"/>
              <a:t> asymptotic “less than”: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dirty="0">
                <a:solidFill>
                  <a:srgbClr val="FFCC00"/>
                </a:solidFill>
              </a:rPr>
              <a:t>f(n)=O(g(n)) </a:t>
            </a:r>
            <a:r>
              <a:rPr lang="en-US" u="sng" dirty="0"/>
              <a:t>implies:</a:t>
            </a:r>
            <a:r>
              <a:rPr lang="en-US" dirty="0"/>
              <a:t>  f(n) “</a:t>
            </a:r>
            <a:r>
              <a:rPr lang="en-US" dirty="0">
                <a:cs typeface="Arial" charset="0"/>
              </a:rPr>
              <a:t>≤</a:t>
            </a:r>
            <a:r>
              <a:rPr lang="en-US" dirty="0"/>
              <a:t>” c g(n) in the limit</a:t>
            </a:r>
            <a:r>
              <a:rPr lang="en-US" baseline="30000" dirty="0"/>
              <a:t>*</a:t>
            </a:r>
          </a:p>
        </p:txBody>
      </p:sp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3733801" y="4649788"/>
            <a:ext cx="4157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(used in </a:t>
            </a: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</a:rPr>
              <a:t>worst-case</a:t>
            </a: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 analysis)</a:t>
            </a:r>
          </a:p>
        </p:txBody>
      </p:sp>
      <p:sp>
        <p:nvSpPr>
          <p:cNvPr id="65541" name="TextBox 1"/>
          <p:cNvSpPr txBox="1">
            <a:spLocks noChangeArrowheads="1"/>
          </p:cNvSpPr>
          <p:nvPr/>
        </p:nvSpPr>
        <p:spPr bwMode="auto">
          <a:xfrm>
            <a:off x="6400801" y="5908675"/>
            <a:ext cx="3700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chemeClr val="bg1"/>
                </a:solidFill>
                <a:latin typeface="Arial" panose="020B0604020202020204" pitchFamily="34" charset="0"/>
              </a:rPr>
              <a:t>*</a:t>
            </a: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formal definition in CS477/677</a:t>
            </a:r>
          </a:p>
        </p:txBody>
      </p:sp>
      <p:sp>
        <p:nvSpPr>
          <p:cNvPr id="65542" name="Rectangle 2"/>
          <p:cNvSpPr>
            <a:spLocks noChangeArrowheads="1"/>
          </p:cNvSpPr>
          <p:nvPr/>
        </p:nvSpPr>
        <p:spPr bwMode="auto">
          <a:xfrm>
            <a:off x="7467601" y="3903663"/>
            <a:ext cx="1820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c is a constant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536700" algn="l"/>
              </a:tabLst>
            </a:pPr>
            <a:r>
              <a:rPr lang="en-US" altLang="en-US" dirty="0"/>
              <a:t>The</a:t>
            </a:r>
            <a:r>
              <a:rPr lang="en-US" altLang="en-US" b="1" dirty="0"/>
              <a:t> </a:t>
            </a:r>
            <a:r>
              <a:rPr lang="en-US" altLang="en-US" dirty="0"/>
              <a:t>Ω-Notation (Lower Bound)</a:t>
            </a:r>
          </a:p>
        </p:txBody>
      </p:sp>
      <p:sp>
        <p:nvSpPr>
          <p:cNvPr id="67587" name="Text Box 6"/>
          <p:cNvSpPr txBox="1">
            <a:spLocks noChangeArrowheads="1"/>
          </p:cNvSpPr>
          <p:nvPr/>
        </p:nvSpPr>
        <p:spPr bwMode="auto">
          <a:xfrm>
            <a:off x="1881189" y="1801813"/>
            <a:ext cx="84296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29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7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7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7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Ω(</a:t>
            </a:r>
            <a:r>
              <a:rPr lang="en-US" altLang="en-US" sz="2500" b="1" i="1">
                <a:solidFill>
                  <a:srgbClr val="BF0000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b="1" i="1">
                <a:solidFill>
                  <a:srgbClr val="BF0000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))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 b="1">
                <a:latin typeface="Times" panose="02020603050405020304" pitchFamily="18" charset="0"/>
              </a:rPr>
              <a:t>= { </a:t>
            </a:r>
            <a:r>
              <a:rPr lang="en-US" altLang="en-US" sz="2500" i="1">
                <a:latin typeface="Times" panose="02020603050405020304" pitchFamily="18" charset="0"/>
              </a:rPr>
              <a:t>f</a:t>
            </a:r>
            <a:r>
              <a:rPr lang="en-US" altLang="en-US" sz="2500">
                <a:latin typeface="Times" panose="02020603050405020304" pitchFamily="18" charset="0"/>
              </a:rPr>
              <a:t>(</a:t>
            </a:r>
            <a:r>
              <a:rPr lang="en-US" altLang="en-US" sz="2500" i="1">
                <a:latin typeface="Times" panose="02020603050405020304" pitchFamily="18" charset="0"/>
              </a:rPr>
              <a:t>n</a:t>
            </a:r>
            <a:r>
              <a:rPr lang="en-US" altLang="en-US" sz="2500">
                <a:latin typeface="Times" panose="02020603050405020304" pitchFamily="18" charset="0"/>
              </a:rPr>
              <a:t>)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: </a:t>
            </a:r>
            <a:r>
              <a:rPr lang="en-US" altLang="en-US" sz="2500">
                <a:solidFill>
                  <a:srgbClr val="3D3D67"/>
                </a:solidFill>
                <a:latin typeface="ヒラギノ角ゴ Pro W3" pitchFamily="34" charset="0"/>
              </a:rPr>
              <a:t>∃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&gt; 0,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0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&gt; 0 s.t. </a:t>
            </a:r>
            <a:r>
              <a:rPr lang="en-US" altLang="en-US" sz="2500">
                <a:solidFill>
                  <a:srgbClr val="3D3D67"/>
                </a:solidFill>
                <a:latin typeface="ヒラギノ角ゴ Pro W3" pitchFamily="34" charset="0"/>
              </a:rPr>
              <a:t>∀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≥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0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: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f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) ≥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>
                <a:solidFill>
                  <a:srgbClr val="3D3D67"/>
                </a:solidFill>
                <a:latin typeface="Cochin" pitchFamily="34" charset="0"/>
              </a:rPr>
              <a:t>⋅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) }</a:t>
            </a:r>
          </a:p>
        </p:txBody>
      </p:sp>
      <p:grpSp>
        <p:nvGrpSpPr>
          <p:cNvPr id="72712" name="Group 8"/>
          <p:cNvGrpSpPr>
            <a:grpSpLocks/>
          </p:cNvGrpSpPr>
          <p:nvPr/>
        </p:nvGrpSpPr>
        <p:grpSpPr bwMode="auto">
          <a:xfrm>
            <a:off x="3500439" y="2395539"/>
            <a:ext cx="5424487" cy="3654425"/>
            <a:chOff x="1235" y="1519"/>
            <a:chExt cx="3417" cy="2302"/>
          </a:xfrm>
        </p:grpSpPr>
        <p:pic>
          <p:nvPicPr>
            <p:cNvPr id="675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" y="1519"/>
              <a:ext cx="3417" cy="2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7590" name="Text Box 4"/>
            <p:cNvSpPr txBox="1">
              <a:spLocks noChangeArrowheads="1"/>
            </p:cNvSpPr>
            <p:nvPr/>
          </p:nvSpPr>
          <p:spPr bwMode="auto">
            <a:xfrm>
              <a:off x="4491" y="2471"/>
              <a:ext cx="5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" panose="02020603050405020304" pitchFamily="18" charset="0"/>
                </a:rPr>
                <a:t>f</a:t>
              </a:r>
            </a:p>
          </p:txBody>
        </p:sp>
        <p:sp>
          <p:nvSpPr>
            <p:cNvPr id="67591" name="Text Box 5"/>
            <p:cNvSpPr txBox="1">
              <a:spLocks noChangeArrowheads="1"/>
            </p:cNvSpPr>
            <p:nvPr/>
          </p:nvSpPr>
          <p:spPr bwMode="auto">
            <a:xfrm>
              <a:off x="4190" y="2645"/>
              <a:ext cx="34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A5002E"/>
                  </a:solidFill>
                  <a:latin typeface="Times" panose="02020603050405020304" pitchFamily="18" charset="0"/>
                </a:rPr>
                <a:t>c</a:t>
              </a:r>
              <a:r>
                <a:rPr lang="en-US" altLang="en-US" sz="2500">
                  <a:solidFill>
                    <a:srgbClr val="A5002E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>
                  <a:solidFill>
                    <a:srgbClr val="A5002E"/>
                  </a:solidFill>
                  <a:latin typeface="Cochin" pitchFamily="34" charset="0"/>
                </a:rPr>
                <a:t>⋅</a:t>
              </a:r>
              <a:r>
                <a:rPr lang="en-US" altLang="en-US" sz="2500">
                  <a:solidFill>
                    <a:srgbClr val="A5002E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 i="1">
                  <a:solidFill>
                    <a:srgbClr val="A5002E"/>
                  </a:solidFill>
                  <a:latin typeface="Times" panose="02020603050405020304" pitchFamily="18" charset="0"/>
                </a:rPr>
                <a:t>g</a:t>
              </a:r>
            </a:p>
          </p:txBody>
        </p:sp>
        <p:sp>
          <p:nvSpPr>
            <p:cNvPr id="67592" name="Text Box 7"/>
            <p:cNvSpPr txBox="1">
              <a:spLocks noChangeArrowheads="1"/>
            </p:cNvSpPr>
            <p:nvPr/>
          </p:nvSpPr>
          <p:spPr bwMode="auto">
            <a:xfrm>
              <a:off x="1757" y="3537"/>
              <a:ext cx="1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" panose="02020603050405020304" pitchFamily="18" charset="0"/>
                </a:rPr>
                <a:t>n</a:t>
              </a:r>
              <a:r>
                <a:rPr lang="en-US" altLang="en-US" sz="2800" baseline="-330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</a:p>
          </p:txBody>
        </p:sp>
      </p:grp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Asymptotic Notation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077200" cy="5486400"/>
          </a:xfrm>
        </p:spPr>
        <p:txBody>
          <a:bodyPr rtlCol="0">
            <a:normAutofit/>
          </a:bodyPr>
          <a:lstStyle/>
          <a:p>
            <a:pPr marL="533400" indent="-533400">
              <a:lnSpc>
                <a:spcPct val="180000"/>
              </a:lnSpc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 marL="533400" indent="-533400">
              <a:lnSpc>
                <a:spcPct val="180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 notation:</a:t>
            </a:r>
            <a:r>
              <a:rPr lang="en-US" dirty="0">
                <a:sym typeface="Symbol" pitchFamily="18" charset="2"/>
              </a:rPr>
              <a:t> asymptotic “greater than”: 	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dirty="0">
                <a:solidFill>
                  <a:srgbClr val="FFCC00"/>
                </a:solidFill>
              </a:rPr>
              <a:t>f(n)= </a:t>
            </a:r>
            <a:r>
              <a:rPr lang="en-US" dirty="0">
                <a:solidFill>
                  <a:srgbClr val="FFCC00"/>
                </a:solidFill>
                <a:sym typeface="Symbol" pitchFamily="18" charset="2"/>
              </a:rPr>
              <a:t></a:t>
            </a:r>
            <a:r>
              <a:rPr lang="en-US" dirty="0">
                <a:solidFill>
                  <a:srgbClr val="FFCC00"/>
                </a:solidFill>
              </a:rPr>
              <a:t> (g(n)) </a:t>
            </a:r>
            <a:r>
              <a:rPr lang="en-US" u="sng" dirty="0"/>
              <a:t>implies:</a:t>
            </a:r>
            <a:r>
              <a:rPr lang="en-US" dirty="0"/>
              <a:t> f(n) “</a:t>
            </a:r>
            <a:r>
              <a:rPr lang="en-US" dirty="0">
                <a:cs typeface="Arial" charset="0"/>
              </a:rPr>
              <a:t>≥</a:t>
            </a:r>
            <a:r>
              <a:rPr lang="en-US" dirty="0"/>
              <a:t>” c g(n) in the limit</a:t>
            </a:r>
            <a:r>
              <a:rPr lang="en-US" baseline="30000" dirty="0"/>
              <a:t>*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717926" y="4664076"/>
            <a:ext cx="4003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(used in </a:t>
            </a: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</a:rPr>
              <a:t>best-case </a:t>
            </a: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analysis)</a:t>
            </a:r>
          </a:p>
        </p:txBody>
      </p:sp>
      <p:sp>
        <p:nvSpPr>
          <p:cNvPr id="68613" name="TextBox 4"/>
          <p:cNvSpPr txBox="1">
            <a:spLocks noChangeArrowheads="1"/>
          </p:cNvSpPr>
          <p:nvPr/>
        </p:nvSpPr>
        <p:spPr bwMode="auto">
          <a:xfrm>
            <a:off x="6400801" y="5908675"/>
            <a:ext cx="3700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chemeClr val="bg1"/>
                </a:solidFill>
                <a:latin typeface="Arial" panose="020B0604020202020204" pitchFamily="34" charset="0"/>
              </a:rPr>
              <a:t>*</a:t>
            </a: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formal definition in CS477/677</a:t>
            </a:r>
          </a:p>
        </p:txBody>
      </p:sp>
      <p:sp>
        <p:nvSpPr>
          <p:cNvPr id="68614" name="Rectangle 2"/>
          <p:cNvSpPr>
            <a:spLocks noChangeArrowheads="1"/>
          </p:cNvSpPr>
          <p:nvPr/>
        </p:nvSpPr>
        <p:spPr bwMode="auto">
          <a:xfrm>
            <a:off x="7785100" y="3810000"/>
            <a:ext cx="182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c is a constant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tabLst>
                <a:tab pos="1536700" algn="l"/>
              </a:tabLst>
            </a:pPr>
            <a:r>
              <a:rPr lang="en-US" altLang="en-US" dirty="0"/>
              <a:t>The Θ-Notation (Average Bound)</a:t>
            </a:r>
          </a:p>
        </p:txBody>
      </p:sp>
      <p:grpSp>
        <p:nvGrpSpPr>
          <p:cNvPr id="73737" name="Group 9"/>
          <p:cNvGrpSpPr>
            <a:grpSpLocks/>
          </p:cNvGrpSpPr>
          <p:nvPr/>
        </p:nvGrpSpPr>
        <p:grpSpPr bwMode="auto">
          <a:xfrm>
            <a:off x="4016375" y="2773363"/>
            <a:ext cx="4933950" cy="3606800"/>
            <a:chOff x="1570" y="1747"/>
            <a:chExt cx="3108" cy="2272"/>
          </a:xfrm>
        </p:grpSpPr>
        <p:pic>
          <p:nvPicPr>
            <p:cNvPr id="6144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" y="1747"/>
              <a:ext cx="3108" cy="2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1446" name="Text Box 4"/>
            <p:cNvSpPr txBox="1">
              <a:spLocks noChangeArrowheads="1"/>
            </p:cNvSpPr>
            <p:nvPr/>
          </p:nvSpPr>
          <p:spPr bwMode="auto">
            <a:xfrm>
              <a:off x="4534" y="2601"/>
              <a:ext cx="5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" panose="02020603050405020304" pitchFamily="18" charset="0"/>
                </a:rPr>
                <a:t>f</a:t>
              </a:r>
            </a:p>
          </p:txBody>
        </p:sp>
        <p:sp>
          <p:nvSpPr>
            <p:cNvPr id="61447" name="Text Box 5"/>
            <p:cNvSpPr txBox="1">
              <a:spLocks noChangeArrowheads="1"/>
            </p:cNvSpPr>
            <p:nvPr/>
          </p:nvSpPr>
          <p:spPr bwMode="auto">
            <a:xfrm>
              <a:off x="4178" y="2903"/>
              <a:ext cx="424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BF00"/>
                  </a:solidFill>
                  <a:latin typeface="Times" panose="02020603050405020304" pitchFamily="18" charset="0"/>
                </a:rPr>
                <a:t>c</a:t>
              </a:r>
              <a:r>
                <a:rPr lang="en-US" altLang="en-US" sz="2800" baseline="-33000">
                  <a:solidFill>
                    <a:srgbClr val="00BF00"/>
                  </a:solidFill>
                  <a:latin typeface="Times" panose="02020603050405020304" pitchFamily="18" charset="0"/>
                </a:rPr>
                <a:t>1</a:t>
              </a:r>
              <a:r>
                <a:rPr lang="en-US" altLang="en-US" sz="2500">
                  <a:solidFill>
                    <a:srgbClr val="00BF00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>
                  <a:solidFill>
                    <a:srgbClr val="00BF00"/>
                  </a:solidFill>
                  <a:latin typeface="Cochin" pitchFamily="34" charset="0"/>
                </a:rPr>
                <a:t>⋅</a:t>
              </a:r>
              <a:r>
                <a:rPr lang="en-US" altLang="en-US" sz="2500">
                  <a:solidFill>
                    <a:srgbClr val="00BF00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 i="1">
                  <a:solidFill>
                    <a:srgbClr val="00BF00"/>
                  </a:solidFill>
                  <a:latin typeface="Times" panose="02020603050405020304" pitchFamily="18" charset="0"/>
                </a:rPr>
                <a:t>g</a:t>
              </a:r>
            </a:p>
          </p:txBody>
        </p:sp>
        <p:sp>
          <p:nvSpPr>
            <p:cNvPr id="61448" name="Text Box 6"/>
            <p:cNvSpPr txBox="1">
              <a:spLocks noChangeArrowheads="1"/>
            </p:cNvSpPr>
            <p:nvPr/>
          </p:nvSpPr>
          <p:spPr bwMode="auto">
            <a:xfrm>
              <a:off x="2213" y="3777"/>
              <a:ext cx="177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000000"/>
                  </a:solidFill>
                  <a:latin typeface="Times" panose="02020603050405020304" pitchFamily="18" charset="0"/>
                </a:rPr>
                <a:t>n</a:t>
              </a:r>
              <a:r>
                <a:rPr lang="en-US" altLang="en-US" sz="2800" baseline="-330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</a:p>
          </p:txBody>
        </p:sp>
        <p:sp>
          <p:nvSpPr>
            <p:cNvPr id="61449" name="Text Box 7"/>
            <p:cNvSpPr txBox="1">
              <a:spLocks noChangeArrowheads="1"/>
            </p:cNvSpPr>
            <p:nvPr/>
          </p:nvSpPr>
          <p:spPr bwMode="auto">
            <a:xfrm>
              <a:off x="4200" y="2244"/>
              <a:ext cx="424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642938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7493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642938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642938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4293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7493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 i="1">
                  <a:solidFill>
                    <a:srgbClr val="A5002E"/>
                  </a:solidFill>
                  <a:latin typeface="Times" panose="02020603050405020304" pitchFamily="18" charset="0"/>
                </a:rPr>
                <a:t>c</a:t>
              </a:r>
              <a:r>
                <a:rPr lang="en-US" altLang="en-US" sz="2800" baseline="-33000">
                  <a:solidFill>
                    <a:srgbClr val="BF0000"/>
                  </a:solidFill>
                  <a:latin typeface="Times" panose="02020603050405020304" pitchFamily="18" charset="0"/>
                </a:rPr>
                <a:t>2</a:t>
              </a:r>
              <a:r>
                <a:rPr lang="en-US" altLang="en-US" sz="2500">
                  <a:solidFill>
                    <a:srgbClr val="A5002E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>
                  <a:solidFill>
                    <a:srgbClr val="A5002E"/>
                  </a:solidFill>
                  <a:latin typeface="Cochin" pitchFamily="34" charset="0"/>
                </a:rPr>
                <a:t>⋅</a:t>
              </a:r>
              <a:r>
                <a:rPr lang="en-US" altLang="en-US" sz="2500">
                  <a:solidFill>
                    <a:srgbClr val="A5002E"/>
                  </a:solidFill>
                  <a:latin typeface="Times" panose="02020603050405020304" pitchFamily="18" charset="0"/>
                </a:rPr>
                <a:t> </a:t>
              </a:r>
              <a:r>
                <a:rPr lang="en-US" altLang="en-US" sz="2500" i="1">
                  <a:solidFill>
                    <a:srgbClr val="A5002E"/>
                  </a:solidFill>
                  <a:latin typeface="Times" panose="02020603050405020304" pitchFamily="18" charset="0"/>
                </a:rPr>
                <a:t>g</a:t>
              </a:r>
            </a:p>
          </p:txBody>
        </p:sp>
      </p:grpSp>
      <p:sp>
        <p:nvSpPr>
          <p:cNvPr id="61444" name="Text Box 8"/>
          <p:cNvSpPr txBox="1">
            <a:spLocks noChangeArrowheads="1"/>
          </p:cNvSpPr>
          <p:nvPr/>
        </p:nvSpPr>
        <p:spPr bwMode="auto">
          <a:xfrm>
            <a:off x="2293939" y="1825625"/>
            <a:ext cx="7820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429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75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42938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75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42938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75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42938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42938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429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75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BF0000"/>
                </a:solidFill>
                <a:latin typeface="Σψμβολ" pitchFamily="34" charset="0"/>
              </a:rPr>
              <a:t>Θ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b="1" i="1">
                <a:solidFill>
                  <a:srgbClr val="BF0000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b="1" i="1">
                <a:solidFill>
                  <a:srgbClr val="BF0000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 b="1">
                <a:solidFill>
                  <a:srgbClr val="BF0000"/>
                </a:solidFill>
                <a:latin typeface="Times" panose="02020603050405020304" pitchFamily="18" charset="0"/>
              </a:rPr>
              <a:t>))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 b="1">
                <a:latin typeface="Times" panose="02020603050405020304" pitchFamily="18" charset="0"/>
              </a:rPr>
              <a:t>=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{ </a:t>
            </a:r>
            <a:r>
              <a:rPr lang="en-US" altLang="en-US" sz="2500" i="1">
                <a:latin typeface="Times" panose="02020603050405020304" pitchFamily="18" charset="0"/>
              </a:rPr>
              <a:t>f</a:t>
            </a:r>
            <a:r>
              <a:rPr lang="en-US" altLang="en-US" sz="2500">
                <a:latin typeface="Times" panose="02020603050405020304" pitchFamily="18" charset="0"/>
              </a:rPr>
              <a:t>(</a:t>
            </a:r>
            <a:r>
              <a:rPr lang="en-US" altLang="en-US" sz="2500" i="1">
                <a:latin typeface="Times" panose="02020603050405020304" pitchFamily="18" charset="0"/>
              </a:rPr>
              <a:t>n</a:t>
            </a:r>
            <a:r>
              <a:rPr lang="en-US" altLang="en-US" sz="2500">
                <a:latin typeface="Times" panose="02020603050405020304" pitchFamily="18" charset="0"/>
              </a:rPr>
              <a:t>) :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>
                <a:solidFill>
                  <a:srgbClr val="3D3D67"/>
                </a:solidFill>
                <a:latin typeface="ヒラギノ角ゴ Pro W3" pitchFamily="34" charset="0"/>
              </a:rPr>
              <a:t>∃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1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,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&gt; 0,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0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&gt; 0 s.t. </a:t>
            </a:r>
            <a:r>
              <a:rPr lang="en-US" altLang="en-US" sz="2500">
                <a:solidFill>
                  <a:srgbClr val="3D3D67"/>
                </a:solidFill>
                <a:latin typeface="ヒラギノ角ゴ Pro W3" pitchFamily="34" charset="0"/>
              </a:rPr>
              <a:t>∀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≥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0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: </a:t>
            </a:r>
            <a:b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</a:b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                       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1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·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) ≤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f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) ≤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800" baseline="-33000">
                <a:solidFill>
                  <a:srgbClr val="3D3D67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>
                <a:solidFill>
                  <a:srgbClr val="3D3D67"/>
                </a:solidFill>
                <a:latin typeface="Cochin" pitchFamily="34" charset="0"/>
              </a:rPr>
              <a:t>⋅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(</a:t>
            </a:r>
            <a:r>
              <a:rPr lang="en-US" altLang="en-US" sz="2500" i="1">
                <a:solidFill>
                  <a:srgbClr val="3D3D67"/>
                </a:solidFill>
                <a:latin typeface="Times" panose="02020603050405020304" pitchFamily="18" charset="0"/>
              </a:rPr>
              <a:t>n</a:t>
            </a:r>
            <a:r>
              <a:rPr lang="en-US" altLang="en-US" sz="2500">
                <a:solidFill>
                  <a:srgbClr val="3D3D67"/>
                </a:solidFill>
                <a:latin typeface="Times" panose="02020603050405020304" pitchFamily="18" charset="0"/>
              </a:rPr>
              <a:t>)  }</a:t>
            </a:r>
          </a:p>
        </p:txBody>
      </p:sp>
    </p:spTree>
    <p:extLst>
      <p:ext uri="{BB962C8B-B14F-4D97-AF65-F5344CB8AC3E}">
        <p14:creationId xmlns:p14="http://schemas.microsoft.com/office/powerpoint/2010/main" val="2264897987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Asymptotic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  </a:t>
            </a:r>
            <a:r>
              <a:rPr lang="en-US" altLang="en-US" dirty="0"/>
              <a:t>Notation (Average Bound)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066800"/>
            <a:ext cx="8077200" cy="5486400"/>
          </a:xfrm>
        </p:spPr>
        <p:txBody>
          <a:bodyPr rtlCol="0">
            <a:normAutofit/>
          </a:bodyPr>
          <a:lstStyle/>
          <a:p>
            <a:pPr marL="533400" indent="-533400">
              <a:lnSpc>
                <a:spcPct val="180000"/>
              </a:lnSpc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 marL="533400" indent="-533400">
              <a:lnSpc>
                <a:spcPct val="180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 notation:</a:t>
            </a:r>
            <a:r>
              <a:rPr lang="en-US" dirty="0">
                <a:sym typeface="Symbol" pitchFamily="18" charset="2"/>
              </a:rPr>
              <a:t> asymptotic “equality”: 		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dirty="0">
                <a:solidFill>
                  <a:srgbClr val="FFCC00"/>
                </a:solidFill>
              </a:rPr>
              <a:t>f(n)= </a:t>
            </a:r>
            <a:r>
              <a:rPr lang="en-US" dirty="0">
                <a:solidFill>
                  <a:srgbClr val="FFCC00"/>
                </a:solidFill>
                <a:sym typeface="Symbol" pitchFamily="18" charset="2"/>
              </a:rPr>
              <a:t></a:t>
            </a:r>
            <a:r>
              <a:rPr lang="en-US" dirty="0">
                <a:solidFill>
                  <a:srgbClr val="FFCC00"/>
                </a:solidFill>
              </a:rPr>
              <a:t> (g(n)) </a:t>
            </a:r>
            <a:r>
              <a:rPr lang="en-US" u="sng" dirty="0"/>
              <a:t>implies: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f(n) “=” c g(n) in the limit</a:t>
            </a:r>
            <a:r>
              <a:rPr lang="en-US" baseline="30000" dirty="0">
                <a:sym typeface="Symbol" pitchFamily="18" charset="2"/>
              </a:rPr>
              <a:t>*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200400" y="4659313"/>
            <a:ext cx="55435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(provides a </a:t>
            </a:r>
            <a:r>
              <a:rPr lang="en-US" altLang="en-US" sz="2400">
                <a:solidFill>
                  <a:srgbClr val="FFCC00"/>
                </a:solidFill>
                <a:latin typeface="Arial" panose="020B0604020202020204" pitchFamily="34" charset="0"/>
              </a:rPr>
              <a:t>tight bound</a:t>
            </a: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 of running time)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(best and worst cases are same)</a:t>
            </a:r>
          </a:p>
        </p:txBody>
      </p:sp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6400801" y="5908675"/>
            <a:ext cx="3700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aseline="30000">
                <a:solidFill>
                  <a:schemeClr val="bg1"/>
                </a:solidFill>
                <a:latin typeface="Arial" panose="020B0604020202020204" pitchFamily="34" charset="0"/>
              </a:rPr>
              <a:t>*</a:t>
            </a:r>
            <a:r>
              <a:rPr lang="en-US" altLang="en-US" sz="2000">
                <a:solidFill>
                  <a:schemeClr val="bg1"/>
                </a:solidFill>
                <a:latin typeface="Arial" panose="020B0604020202020204" pitchFamily="34" charset="0"/>
              </a:rPr>
              <a:t>formal definition in CS477/677</a:t>
            </a:r>
          </a:p>
        </p:txBody>
      </p:sp>
      <p:sp>
        <p:nvSpPr>
          <p:cNvPr id="62470" name="Rectangle 2"/>
          <p:cNvSpPr>
            <a:spLocks noChangeArrowheads="1"/>
          </p:cNvSpPr>
          <p:nvPr/>
        </p:nvSpPr>
        <p:spPr bwMode="auto">
          <a:xfrm>
            <a:off x="7467601" y="3819525"/>
            <a:ext cx="1820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c is a constant</a:t>
            </a:r>
            <a:endParaRPr lang="en-US" altLang="en-US" sz="2000">
              <a:solidFill>
                <a:schemeClr val="bg1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93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4"/>
                </a:solidFill>
              </a:rPr>
              <a:t>Design and Analysis of Algorithms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736949"/>
            <a:ext cx="6858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Introduction</a:t>
            </a:r>
          </a:p>
          <a:p>
            <a:endParaRPr lang="en-US" dirty="0"/>
          </a:p>
          <a:p>
            <a:r>
              <a:rPr lang="en-US" dirty="0"/>
              <a:t>Unit 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Time Analysis</a:t>
            </a:r>
          </a:p>
        </p:txBody>
      </p:sp>
      <p:graphicFrame>
        <p:nvGraphicFramePr>
          <p:cNvPr id="2457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048000" y="2971800"/>
          <a:ext cx="6248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06700" imgH="203200" progId="Equation.DSMT4">
                  <p:embed/>
                </p:oleObj>
              </mc:Choice>
              <mc:Fallback>
                <p:oleObj name="Equation" r:id="rId3" imgW="2806700" imgH="203200" progId="Equation.DSMT4">
                  <p:embed/>
                  <p:pic>
                    <p:nvPicPr>
                      <p:cNvPr id="24579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6248400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1981200" y="2058989"/>
            <a:ext cx="8078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>
                <a:solidFill>
                  <a:schemeClr val="bg1"/>
                </a:solidFill>
                <a:latin typeface="Times New Roman" panose="02020603050405020304" pitchFamily="18" charset="0"/>
              </a:rPr>
              <a:t> Provides upper and lower bounds of running time.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2514601" y="3960813"/>
            <a:ext cx="42973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8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Different types of analysis: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- Worst case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- Best case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- Average case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Worst Case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838200"/>
            <a:ext cx="8229600" cy="535463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endParaRPr lang="en-US" altLang="en-US" b="1"/>
          </a:p>
          <a:p>
            <a:pPr eaLnBrk="1" hangingPunct="1">
              <a:lnSpc>
                <a:spcPct val="110000"/>
              </a:lnSpc>
            </a:pPr>
            <a:endParaRPr lang="en-US" altLang="en-US" b="1"/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Provides an </a:t>
            </a:r>
            <a:r>
              <a:rPr lang="en-US" altLang="en-US" u="sng"/>
              <a:t>upper bound</a:t>
            </a:r>
            <a:r>
              <a:rPr lang="en-US" altLang="en-US"/>
              <a:t> on running time.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An absolute </a:t>
            </a:r>
            <a:r>
              <a:rPr lang="en-US" altLang="en-US">
                <a:solidFill>
                  <a:srgbClr val="FFC000"/>
                </a:solidFill>
              </a:rPr>
              <a:t>guarantee</a:t>
            </a:r>
            <a:r>
              <a:rPr lang="en-US" altLang="en-US"/>
              <a:t> that the algorithm would not run longer, no matter what the inputs are.</a:t>
            </a:r>
          </a:p>
          <a:p>
            <a:pPr eaLnBrk="1" hangingPunct="1">
              <a:lnSpc>
                <a:spcPct val="110000"/>
              </a:lnSpc>
            </a:pPr>
            <a:endParaRPr lang="en-US" altLang="en-US"/>
          </a:p>
        </p:txBody>
      </p:sp>
      <p:graphicFrame>
        <p:nvGraphicFramePr>
          <p:cNvPr id="26628" name="Object 6"/>
          <p:cNvGraphicFramePr>
            <a:graphicFrameLocks noChangeAspect="1"/>
          </p:cNvGraphicFramePr>
          <p:nvPr/>
        </p:nvGraphicFramePr>
        <p:xfrm>
          <a:off x="2971800" y="4876800"/>
          <a:ext cx="6248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06700" imgH="203200" progId="Equation.DSMT4">
                  <p:embed/>
                </p:oleObj>
              </mc:Choice>
              <mc:Fallback>
                <p:oleObj name="Equation" r:id="rId3" imgW="2806700" imgH="203200" progId="Equation.DSMT4">
                  <p:embed/>
                  <p:pic>
                    <p:nvPicPr>
                      <p:cNvPr id="2662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76800"/>
                        <a:ext cx="6248400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own Arrow 5"/>
          <p:cNvSpPr/>
          <p:nvPr/>
        </p:nvSpPr>
        <p:spPr>
          <a:xfrm>
            <a:off x="8077200" y="3810000"/>
            <a:ext cx="533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Best Case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838200"/>
            <a:ext cx="8229600" cy="535463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endParaRPr lang="en-US" altLang="en-US" b="1"/>
          </a:p>
          <a:p>
            <a:pPr eaLnBrk="1" hangingPunct="1">
              <a:lnSpc>
                <a:spcPct val="110000"/>
              </a:lnSpc>
            </a:pPr>
            <a:endParaRPr lang="en-US" altLang="en-US" b="1"/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Provides a </a:t>
            </a:r>
            <a:r>
              <a:rPr lang="en-US" altLang="en-US" u="sng"/>
              <a:t>lower bound</a:t>
            </a:r>
            <a:r>
              <a:rPr lang="en-US" altLang="en-US"/>
              <a:t> on running time.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Input is the one for which the algorithm runs the fastest.</a:t>
            </a:r>
          </a:p>
          <a:p>
            <a:pPr eaLnBrk="1" hangingPunct="1">
              <a:lnSpc>
                <a:spcPct val="110000"/>
              </a:lnSpc>
            </a:pPr>
            <a:endParaRPr lang="en-US" altLang="en-US"/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3124200" y="4800600"/>
          <a:ext cx="6248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06700" imgH="203200" progId="Equation.DSMT4">
                  <p:embed/>
                </p:oleObj>
              </mc:Choice>
              <mc:Fallback>
                <p:oleObj name="Equation" r:id="rId3" imgW="2806700" imgH="203200" progId="Equation.DSMT4">
                  <p:embed/>
                  <p:pic>
                    <p:nvPicPr>
                      <p:cNvPr id="2867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00600"/>
                        <a:ext cx="6248400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own Arrow 5"/>
          <p:cNvSpPr/>
          <p:nvPr/>
        </p:nvSpPr>
        <p:spPr>
          <a:xfrm>
            <a:off x="3886200" y="3733800"/>
            <a:ext cx="533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Average Case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838200"/>
            <a:ext cx="8229600" cy="53546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Provides an estimate of “average” running time.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Assumes that the input is random.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Useful when best/worst cases do not happen very often (i.e., few input cases lead to best/worst cases).</a:t>
            </a:r>
          </a:p>
        </p:txBody>
      </p:sp>
      <p:graphicFrame>
        <p:nvGraphicFramePr>
          <p:cNvPr id="30724" name="Object 5"/>
          <p:cNvGraphicFramePr>
            <a:graphicFrameLocks noChangeAspect="1"/>
          </p:cNvGraphicFramePr>
          <p:nvPr/>
        </p:nvGraphicFramePr>
        <p:xfrm>
          <a:off x="2895600" y="4800600"/>
          <a:ext cx="6248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06700" imgH="203200" progId="Equation.DSMT4">
                  <p:embed/>
                </p:oleObj>
              </mc:Choice>
              <mc:Fallback>
                <p:oleObj name="Equation" r:id="rId3" imgW="2806700" imgH="203200" progId="Equation.DSMT4">
                  <p:embed/>
                  <p:pic>
                    <p:nvPicPr>
                      <p:cNvPr id="307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00600"/>
                        <a:ext cx="6248400" cy="452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>
              <a:buClr>
                <a:srgbClr val="FF0000"/>
              </a:buClr>
              <a:buSzPct val="150000"/>
              <a:buFontTx/>
              <a:buChar char="•"/>
              <a:defRPr/>
            </a:pPr>
            <a:r>
              <a:rPr lang="en-US" altLang="ko-KR" sz="3200" dirty="0">
                <a:ea typeface="굴림" pitchFamily="48" charset="-127"/>
              </a:rPr>
              <a:t>Given two algorithms having running times </a:t>
            </a:r>
            <a:r>
              <a:rPr lang="en-US" altLang="ko-KR" sz="3200" i="1" dirty="0">
                <a:ea typeface="굴림" pitchFamily="48" charset="-127"/>
              </a:rPr>
              <a:t>f(n)</a:t>
            </a:r>
            <a:r>
              <a:rPr lang="en-US" altLang="ko-KR" sz="3200" dirty="0">
                <a:ea typeface="굴림" pitchFamily="48" charset="-127"/>
              </a:rPr>
              <a:t> and </a:t>
            </a:r>
            <a:r>
              <a:rPr lang="en-US" altLang="ko-KR" sz="3200" i="1" dirty="0">
                <a:ea typeface="굴림" pitchFamily="48" charset="-127"/>
              </a:rPr>
              <a:t>g(n),</a:t>
            </a:r>
            <a:r>
              <a:rPr lang="en-US" altLang="ko-KR" sz="3200" dirty="0">
                <a:ea typeface="굴림" pitchFamily="48" charset="-127"/>
              </a:rPr>
              <a:t> how do we decide which one is faster?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Compare </a:t>
            </a:r>
            <a:r>
              <a:rPr lang="en-US" b="1" dirty="0"/>
              <a:t>“rates of growth” </a:t>
            </a:r>
            <a:r>
              <a:rPr lang="en-US" dirty="0"/>
              <a:t>of </a:t>
            </a:r>
            <a:r>
              <a:rPr lang="en-US" i="1" dirty="0"/>
              <a:t>f(n)</a:t>
            </a:r>
            <a:r>
              <a:rPr lang="en-US" dirty="0"/>
              <a:t> and </a:t>
            </a:r>
            <a:r>
              <a:rPr lang="en-US" i="1" dirty="0"/>
              <a:t>g(n)</a:t>
            </a:r>
            <a:endParaRPr lang="en-US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F297-0953-4BBC-AA78-A9644900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Asymptotic Analysis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41B2-201D-478F-BE85-0606F83AA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382217"/>
            <a:ext cx="7886700" cy="1861792"/>
          </a:xfrm>
        </p:spPr>
        <p:txBody>
          <a:bodyPr/>
          <a:lstStyle/>
          <a:p>
            <a:r>
              <a:rPr lang="en-US" dirty="0">
                <a:latin typeface="euclid_circular_a"/>
              </a:rPr>
              <a:t>S</a:t>
            </a:r>
            <a:r>
              <a:rPr lang="en-US" b="0" i="0" dirty="0">
                <a:effectLst/>
                <a:latin typeface="euclid_circular_a"/>
              </a:rPr>
              <a:t>tudy of change in performance of the algorithm with the change in the order of the input size is defined as asymptotic analysis.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78162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2334-D7B3-418F-9B9A-FA96E289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Asymptotic Notations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35798-893C-4061-859A-5BFD4DF5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_circular_a"/>
              </a:rPr>
              <a:t>M</a:t>
            </a:r>
            <a:r>
              <a:rPr lang="en-US" b="0" i="0" dirty="0">
                <a:effectLst/>
                <a:latin typeface="euclid_circular_a"/>
              </a:rPr>
              <a:t>athematical notations used to describe the running time of an algorithm when the input tends towards a particular value or a limiting value.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75043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Microsoft Office PowerPoint</Application>
  <PresentationFormat>Widescreen</PresentationFormat>
  <Paragraphs>79</Paragraphs>
  <Slides>16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굴림</vt:lpstr>
      <vt:lpstr>Arial</vt:lpstr>
      <vt:lpstr>Calibri</vt:lpstr>
      <vt:lpstr>Calibri Light</vt:lpstr>
      <vt:lpstr>Cochin</vt:lpstr>
      <vt:lpstr>euclid_circular_a</vt:lpstr>
      <vt:lpstr>Symbol</vt:lpstr>
      <vt:lpstr>Times</vt:lpstr>
      <vt:lpstr>Times New Roman</vt:lpstr>
      <vt:lpstr>Σψμβολ</vt:lpstr>
      <vt:lpstr>ヒラギノ角ゴ Pro W3</vt:lpstr>
      <vt:lpstr>Office Theme</vt:lpstr>
      <vt:lpstr>Equation</vt:lpstr>
      <vt:lpstr>PowerPoint Presentation</vt:lpstr>
      <vt:lpstr>Design and Analysis of Algorithms</vt:lpstr>
      <vt:lpstr>Time Analysis</vt:lpstr>
      <vt:lpstr>Worst Case</vt:lpstr>
      <vt:lpstr>Best Case</vt:lpstr>
      <vt:lpstr>Average Case</vt:lpstr>
      <vt:lpstr>Comparing algorithms</vt:lpstr>
      <vt:lpstr>Asymptotic Analysis</vt:lpstr>
      <vt:lpstr>Asymptotic Notations </vt:lpstr>
      <vt:lpstr>Asymptotic Notation</vt:lpstr>
      <vt:lpstr>The O-Notation (Upper Bound)</vt:lpstr>
      <vt:lpstr>Asymptotic  O Notation</vt:lpstr>
      <vt:lpstr>The Ω-Notation (Lower Bound)</vt:lpstr>
      <vt:lpstr>Asymptotic Notation</vt:lpstr>
      <vt:lpstr>The Θ-Notation (Average Bound)</vt:lpstr>
      <vt:lpstr>Asymptotic   Notation (Average Bound)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Francis</dc:creator>
  <cp:lastModifiedBy>Sofia Francis</cp:lastModifiedBy>
  <cp:revision>1</cp:revision>
  <dcterms:created xsi:type="dcterms:W3CDTF">2024-09-10T15:47:29Z</dcterms:created>
  <dcterms:modified xsi:type="dcterms:W3CDTF">2024-09-10T15:47:52Z</dcterms:modified>
</cp:coreProperties>
</file>