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95" r:id="rId25"/>
    <p:sldId id="279" r:id="rId26"/>
    <p:sldId id="281" r:id="rId27"/>
    <p:sldId id="280" r:id="rId28"/>
    <p:sldId id="282" r:id="rId29"/>
    <p:sldId id="283" r:id="rId30"/>
    <p:sldId id="286" r:id="rId31"/>
    <p:sldId id="284" r:id="rId32"/>
    <p:sldId id="285" r:id="rId33"/>
    <p:sldId id="287" r:id="rId34"/>
    <p:sldId id="289" r:id="rId35"/>
    <p:sldId id="298" r:id="rId36"/>
    <p:sldId id="299" r:id="rId37"/>
    <p:sldId id="288" r:id="rId38"/>
    <p:sldId id="296" r:id="rId39"/>
    <p:sldId id="290" r:id="rId40"/>
    <p:sldId id="291" r:id="rId41"/>
    <p:sldId id="302" r:id="rId42"/>
    <p:sldId id="292" r:id="rId43"/>
    <p:sldId id="293" r:id="rId44"/>
    <p:sldId id="303" r:id="rId45"/>
    <p:sldId id="294" r:id="rId46"/>
    <p:sldId id="297" r:id="rId47"/>
    <p:sldId id="30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Lokhandwala" userId="7864192ca2b01bab" providerId="LiveId" clId="{0D67158A-5047-4546-AAB6-1F6B8010A9EF}"/>
    <pc:docChg chg="modSld">
      <pc:chgData name="Maria Lokhandwala" userId="7864192ca2b01bab" providerId="LiveId" clId="{0D67158A-5047-4546-AAB6-1F6B8010A9EF}" dt="2024-08-24T15:03:54.680" v="1" actId="1037"/>
      <pc:docMkLst>
        <pc:docMk/>
      </pc:docMkLst>
      <pc:sldChg chg="modSp mod">
        <pc:chgData name="Maria Lokhandwala" userId="7864192ca2b01bab" providerId="LiveId" clId="{0D67158A-5047-4546-AAB6-1F6B8010A9EF}" dt="2024-08-24T14:41:13.194" v="0" actId="1076"/>
        <pc:sldMkLst>
          <pc:docMk/>
          <pc:sldMk cId="3287663266" sldId="288"/>
        </pc:sldMkLst>
        <pc:spChg chg="mod">
          <ac:chgData name="Maria Lokhandwala" userId="7864192ca2b01bab" providerId="LiveId" clId="{0D67158A-5047-4546-AAB6-1F6B8010A9EF}" dt="2024-08-24T14:41:13.194" v="0" actId="1076"/>
          <ac:spMkLst>
            <pc:docMk/>
            <pc:sldMk cId="3287663266" sldId="288"/>
            <ac:spMk id="9" creationId="{00000000-0000-0000-0000-000000000000}"/>
          </ac:spMkLst>
        </pc:spChg>
      </pc:sldChg>
      <pc:sldChg chg="modSp mod">
        <pc:chgData name="Maria Lokhandwala" userId="7864192ca2b01bab" providerId="LiveId" clId="{0D67158A-5047-4546-AAB6-1F6B8010A9EF}" dt="2024-08-24T15:03:54.680" v="1" actId="1037"/>
        <pc:sldMkLst>
          <pc:docMk/>
          <pc:sldMk cId="3709128626" sldId="293"/>
        </pc:sldMkLst>
        <pc:spChg chg="mod">
          <ac:chgData name="Maria Lokhandwala" userId="7864192ca2b01bab" providerId="LiveId" clId="{0D67158A-5047-4546-AAB6-1F6B8010A9EF}" dt="2024-08-24T15:03:54.680" v="1" actId="1037"/>
          <ac:spMkLst>
            <pc:docMk/>
            <pc:sldMk cId="3709128626" sldId="293"/>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94608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4D548-D7BA-4D8D-976C-727A3233AEF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8433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13388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63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131981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4D548-D7BA-4D8D-976C-727A3233AEFB}" type="datetimeFigureOut">
              <a:rPr lang="en-IN" smtClean="0"/>
              <a:t>24-08-2024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09612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4D548-D7BA-4D8D-976C-727A3233AEFB}" type="datetimeFigureOut">
              <a:rPr lang="en-IN" smtClean="0"/>
              <a:t>24-08-2024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42192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1358283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134993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4092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243753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4D548-D7BA-4D8D-976C-727A3233AEF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08978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4D548-D7BA-4D8D-976C-727A3233AEFB}"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39057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64084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65978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FF4D548-D7BA-4D8D-976C-727A3233AEFB}" type="datetimeFigureOut">
              <a:rPr lang="en-IN" smtClean="0"/>
              <a:t>24-08-2024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495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4D548-D7BA-4D8D-976C-727A3233AEF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93200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F4D548-D7BA-4D8D-976C-727A3233AEFB}" type="datetimeFigureOut">
              <a:rPr lang="en-IN" smtClean="0"/>
              <a:t>24-08-2024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8B116F-7956-4329-9B4E-0BAB67D2470D}" type="slidenum">
              <a:rPr lang="en-IN" smtClean="0"/>
              <a:t>‹#›</a:t>
            </a:fld>
            <a:endParaRPr lang="en-IN"/>
          </a:p>
        </p:txBody>
      </p:sp>
    </p:spTree>
    <p:extLst>
      <p:ext uri="{BB962C8B-B14F-4D97-AF65-F5344CB8AC3E}">
        <p14:creationId xmlns:p14="http://schemas.microsoft.com/office/powerpoint/2010/main" val="385843118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F33F-52BC-43C0-19EA-19F8F8B0834A}"/>
              </a:ext>
            </a:extLst>
          </p:cNvPr>
          <p:cNvSpPr>
            <a:spLocks noGrp="1"/>
          </p:cNvSpPr>
          <p:nvPr>
            <p:ph type="ctrTitle"/>
          </p:nvPr>
        </p:nvSpPr>
        <p:spPr>
          <a:xfrm>
            <a:off x="1683171" y="1425388"/>
            <a:ext cx="8825658" cy="1411941"/>
          </a:xfrm>
        </p:spPr>
        <p:txBody>
          <a:bodyPr/>
          <a:lstStyle/>
          <a:p>
            <a:pPr algn="ctr"/>
            <a:r>
              <a:rPr lang="en-US" dirty="0"/>
              <a:t>JAVA PROGRAMMING</a:t>
            </a:r>
            <a:endParaRPr lang="en-IN" dirty="0"/>
          </a:p>
        </p:txBody>
      </p:sp>
      <p:sp>
        <p:nvSpPr>
          <p:cNvPr id="4" name="TextBox 3">
            <a:extLst>
              <a:ext uri="{FF2B5EF4-FFF2-40B4-BE49-F238E27FC236}">
                <a16:creationId xmlns:a16="http://schemas.microsoft.com/office/drawing/2014/main" id="{263D5869-FB4C-14B6-716C-54E8C24D9F3B}"/>
              </a:ext>
            </a:extLst>
          </p:cNvPr>
          <p:cNvSpPr txBox="1"/>
          <p:nvPr/>
        </p:nvSpPr>
        <p:spPr>
          <a:xfrm>
            <a:off x="1683171" y="3429000"/>
            <a:ext cx="8857129" cy="830997"/>
          </a:xfrm>
          <a:prstGeom prst="rect">
            <a:avLst/>
          </a:prstGeom>
          <a:noFill/>
        </p:spPr>
        <p:txBody>
          <a:bodyPr wrap="square" rtlCol="0">
            <a:spAutoFit/>
          </a:bodyPr>
          <a:lstStyle/>
          <a:p>
            <a:r>
              <a:rPr lang="en-US" sz="4800" dirty="0"/>
              <a:t>Chap 1 : Java Fundamentals</a:t>
            </a:r>
            <a:endParaRPr lang="en-IN" sz="4800" dirty="0"/>
          </a:p>
        </p:txBody>
      </p:sp>
    </p:spTree>
    <p:extLst>
      <p:ext uri="{BB962C8B-B14F-4D97-AF65-F5344CB8AC3E}">
        <p14:creationId xmlns:p14="http://schemas.microsoft.com/office/powerpoint/2010/main" val="2424294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F4E33F8-ECC2-0FAC-639A-A5748016380B}"/>
              </a:ext>
            </a:extLst>
          </p:cNvPr>
          <p:cNvGraphicFramePr>
            <a:graphicFrameLocks noGrp="1"/>
          </p:cNvGraphicFramePr>
          <p:nvPr>
            <p:extLst>
              <p:ext uri="{D42A27DB-BD31-4B8C-83A1-F6EECF244321}">
                <p14:modId xmlns:p14="http://schemas.microsoft.com/office/powerpoint/2010/main" val="382900822"/>
              </p:ext>
            </p:extLst>
          </p:nvPr>
        </p:nvGraphicFramePr>
        <p:xfrm>
          <a:off x="0" y="0"/>
          <a:ext cx="12192000" cy="6947424"/>
        </p:xfrm>
        <a:graphic>
          <a:graphicData uri="http://schemas.openxmlformats.org/drawingml/2006/table">
            <a:tbl>
              <a:tblPr firstRow="1" bandRow="1">
                <a:tableStyleId>{775DCB02-9BB8-47FD-8907-85C794F793BA}</a:tableStyleId>
              </a:tblPr>
              <a:tblGrid>
                <a:gridCol w="5844382">
                  <a:extLst>
                    <a:ext uri="{9D8B030D-6E8A-4147-A177-3AD203B41FA5}">
                      <a16:colId xmlns:a16="http://schemas.microsoft.com/office/drawing/2014/main" val="1590239175"/>
                    </a:ext>
                  </a:extLst>
                </a:gridCol>
                <a:gridCol w="6347618">
                  <a:extLst>
                    <a:ext uri="{9D8B030D-6E8A-4147-A177-3AD203B41FA5}">
                      <a16:colId xmlns:a16="http://schemas.microsoft.com/office/drawing/2014/main" val="1089879539"/>
                    </a:ext>
                  </a:extLst>
                </a:gridCol>
              </a:tblGrid>
              <a:tr h="467136">
                <a:tc>
                  <a:txBody>
                    <a:bodyPr/>
                    <a:lstStyle/>
                    <a:p>
                      <a:pPr algn="ctr"/>
                      <a:r>
                        <a:rPr lang="en-US" dirty="0"/>
                        <a:t>C++</a:t>
                      </a:r>
                      <a:endParaRPr lang="en-IN" dirty="0"/>
                    </a:p>
                  </a:txBody>
                  <a:tcPr/>
                </a:tc>
                <a:tc>
                  <a:txBody>
                    <a:bodyPr/>
                    <a:lstStyle/>
                    <a:p>
                      <a:pPr algn="ctr"/>
                      <a:r>
                        <a:rPr lang="en-US" dirty="0"/>
                        <a:t>Java</a:t>
                      </a:r>
                      <a:endParaRPr lang="en-IN" dirty="0"/>
                    </a:p>
                  </a:txBody>
                  <a:tcPr/>
                </a:tc>
                <a:extLst>
                  <a:ext uri="{0D108BD9-81ED-4DB2-BD59-A6C34878D82A}">
                    <a16:rowId xmlns:a16="http://schemas.microsoft.com/office/drawing/2014/main" val="3332767535"/>
                  </a:ext>
                </a:extLst>
              </a:tr>
              <a:tr h="467136">
                <a:tc>
                  <a:txBody>
                    <a:bodyPr/>
                    <a:lstStyle/>
                    <a:p>
                      <a:r>
                        <a:rPr lang="en-US" sz="1800" b="0" i="0" kern="1200" dirty="0">
                          <a:solidFill>
                            <a:schemeClr val="dk1"/>
                          </a:solidFill>
                          <a:effectLst/>
                          <a:latin typeface="+mn-lt"/>
                          <a:ea typeface="+mn-ea"/>
                          <a:cs typeface="+mn-cs"/>
                        </a:rPr>
                        <a:t>C++ uses compiler only. C++ is compiled and run using the compiler which converts source code into machine code so, C++ is platform dependent.</a:t>
                      </a:r>
                      <a:endParaRPr lang="en-IN" dirty="0"/>
                    </a:p>
                  </a:txBody>
                  <a:tcPr/>
                </a:tc>
                <a:tc>
                  <a:txBody>
                    <a:bodyPr/>
                    <a:lstStyle/>
                    <a:p>
                      <a:r>
                        <a:rPr lang="en-US" sz="1800" b="0" i="0" kern="1200" dirty="0">
                          <a:solidFill>
                            <a:schemeClr val="dk1"/>
                          </a:solidFill>
                          <a:effectLst/>
                          <a:latin typeface="+mn-lt"/>
                          <a:ea typeface="+mn-ea"/>
                          <a:cs typeface="+mn-cs"/>
                        </a:rPr>
                        <a:t>Java uses both compiler and interpreter. Java source code is converted into bytecode at compilation time. The interpreter executes this bytecode at runtime and produces output. Java is interpreted that is why it is platform-independent.</a:t>
                      </a:r>
                      <a:endParaRPr lang="en-IN" dirty="0"/>
                    </a:p>
                  </a:txBody>
                  <a:tcPr/>
                </a:tc>
                <a:extLst>
                  <a:ext uri="{0D108BD9-81ED-4DB2-BD59-A6C34878D82A}">
                    <a16:rowId xmlns:a16="http://schemas.microsoft.com/office/drawing/2014/main" val="5685411"/>
                  </a:ext>
                </a:extLst>
              </a:tr>
              <a:tr h="467136">
                <a:tc>
                  <a:txBody>
                    <a:bodyPr/>
                    <a:lstStyle/>
                    <a:p>
                      <a:r>
                        <a:rPr lang="en-US" sz="1800" b="0" i="0" kern="1200" dirty="0">
                          <a:solidFill>
                            <a:schemeClr val="dk1"/>
                          </a:solidFill>
                          <a:effectLst/>
                          <a:latin typeface="+mn-lt"/>
                          <a:ea typeface="+mn-ea"/>
                          <a:cs typeface="+mn-cs"/>
                        </a:rPr>
                        <a:t>C++ supports structures and unions.</a:t>
                      </a:r>
                      <a:endParaRPr lang="en-IN" dirty="0"/>
                    </a:p>
                  </a:txBody>
                  <a:tcPr/>
                </a:tc>
                <a:tc>
                  <a:txBody>
                    <a:bodyPr/>
                    <a:lstStyle/>
                    <a:p>
                      <a:r>
                        <a:rPr lang="en-US" sz="1800" b="0" i="0" kern="1200" dirty="0">
                          <a:solidFill>
                            <a:schemeClr val="dk1"/>
                          </a:solidFill>
                          <a:effectLst/>
                          <a:latin typeface="+mn-lt"/>
                          <a:ea typeface="+mn-ea"/>
                          <a:cs typeface="+mn-cs"/>
                        </a:rPr>
                        <a:t>Java doesn't support structures and unions</a:t>
                      </a:r>
                      <a:endParaRPr lang="en-IN" dirty="0"/>
                    </a:p>
                  </a:txBody>
                  <a:tcPr/>
                </a:tc>
                <a:extLst>
                  <a:ext uri="{0D108BD9-81ED-4DB2-BD59-A6C34878D82A}">
                    <a16:rowId xmlns:a16="http://schemas.microsoft.com/office/drawing/2014/main" val="3750507910"/>
                  </a:ext>
                </a:extLst>
              </a:tr>
              <a:tr h="467136">
                <a:tc>
                  <a:txBody>
                    <a:bodyPr/>
                    <a:lstStyle/>
                    <a:p>
                      <a:r>
                        <a:rPr lang="en-IN" sz="1800" b="0" i="0" kern="1200" dirty="0">
                          <a:solidFill>
                            <a:schemeClr val="dk1"/>
                          </a:solidFill>
                          <a:effectLst/>
                          <a:latin typeface="+mn-lt"/>
                          <a:ea typeface="+mn-ea"/>
                          <a:cs typeface="+mn-cs"/>
                        </a:rPr>
                        <a:t>C++ doesn't support documentation comments.</a:t>
                      </a:r>
                      <a:endParaRPr lang="en-IN" dirty="0"/>
                    </a:p>
                  </a:txBody>
                  <a:tcPr/>
                </a:tc>
                <a:tc>
                  <a:txBody>
                    <a:bodyPr/>
                    <a:lstStyle/>
                    <a:p>
                      <a:r>
                        <a:rPr lang="fr-FR" sz="1800" b="0" i="0" kern="1200" dirty="0">
                          <a:solidFill>
                            <a:schemeClr val="dk1"/>
                          </a:solidFill>
                          <a:effectLst/>
                          <a:latin typeface="+mn-lt"/>
                          <a:ea typeface="+mn-ea"/>
                          <a:cs typeface="+mn-cs"/>
                        </a:rPr>
                        <a:t>Java supports documentation comment (/** ... */) to </a:t>
                      </a:r>
                      <a:r>
                        <a:rPr lang="fr-FR" sz="1800" b="0" i="0" kern="1200" dirty="0" err="1">
                          <a:solidFill>
                            <a:schemeClr val="dk1"/>
                          </a:solidFill>
                          <a:effectLst/>
                          <a:latin typeface="+mn-lt"/>
                          <a:ea typeface="+mn-ea"/>
                          <a:cs typeface="+mn-cs"/>
                        </a:rPr>
                        <a:t>create</a:t>
                      </a:r>
                      <a:r>
                        <a:rPr lang="fr-FR" sz="1800" b="0" i="0" kern="1200" dirty="0">
                          <a:solidFill>
                            <a:schemeClr val="dk1"/>
                          </a:solidFill>
                          <a:effectLst/>
                          <a:latin typeface="+mn-lt"/>
                          <a:ea typeface="+mn-ea"/>
                          <a:cs typeface="+mn-cs"/>
                        </a:rPr>
                        <a:t> documentation for java source code.</a:t>
                      </a:r>
                      <a:endParaRPr lang="en-IN" dirty="0"/>
                    </a:p>
                  </a:txBody>
                  <a:tcPr/>
                </a:tc>
                <a:extLst>
                  <a:ext uri="{0D108BD9-81ED-4DB2-BD59-A6C34878D82A}">
                    <a16:rowId xmlns:a16="http://schemas.microsoft.com/office/drawing/2014/main" val="2975379732"/>
                  </a:ext>
                </a:extLst>
              </a:tr>
              <a:tr h="467136">
                <a:tc>
                  <a:txBody>
                    <a:bodyPr/>
                    <a:lstStyle/>
                    <a:p>
                      <a:r>
                        <a:rPr lang="en-US" dirty="0"/>
                        <a:t>Has header files</a:t>
                      </a:r>
                      <a:endParaRPr lang="en-IN" dirty="0"/>
                    </a:p>
                  </a:txBody>
                  <a:tcPr/>
                </a:tc>
                <a:tc>
                  <a:txBody>
                    <a:bodyPr/>
                    <a:lstStyle/>
                    <a:p>
                      <a:r>
                        <a:rPr lang="en-US" sz="1800" b="0" i="0" kern="1200" dirty="0">
                          <a:solidFill>
                            <a:schemeClr val="dk1"/>
                          </a:solidFill>
                          <a:effectLst/>
                          <a:latin typeface="+mn-lt"/>
                          <a:ea typeface="+mn-ea"/>
                          <a:cs typeface="+mn-cs"/>
                        </a:rPr>
                        <a:t>uses the import keyword to include different classes and methods</a:t>
                      </a:r>
                      <a:endParaRPr lang="en-IN" dirty="0"/>
                    </a:p>
                  </a:txBody>
                  <a:tcPr/>
                </a:tc>
                <a:extLst>
                  <a:ext uri="{0D108BD9-81ED-4DB2-BD59-A6C34878D82A}">
                    <a16:rowId xmlns:a16="http://schemas.microsoft.com/office/drawing/2014/main" val="290915120"/>
                  </a:ext>
                </a:extLst>
              </a:tr>
              <a:tr h="467136">
                <a:tc>
                  <a:txBody>
                    <a:bodyPr/>
                    <a:lstStyle/>
                    <a:p>
                      <a:r>
                        <a:rPr lang="en-US" sz="1800" b="0" i="0" kern="1200" dirty="0">
                          <a:solidFill>
                            <a:schemeClr val="dk1"/>
                          </a:solidFill>
                          <a:effectLst/>
                          <a:latin typeface="+mn-lt"/>
                          <a:ea typeface="+mn-ea"/>
                          <a:cs typeface="+mn-cs"/>
                        </a:rPr>
                        <a:t>mainly used for system programming.</a:t>
                      </a:r>
                      <a:endParaRPr lang="en-IN" dirty="0"/>
                    </a:p>
                  </a:txBody>
                  <a:tcPr/>
                </a:tc>
                <a:tc>
                  <a:txBody>
                    <a:bodyPr/>
                    <a:lstStyle/>
                    <a:p>
                      <a:r>
                        <a:rPr lang="en-US" sz="1800" b="0" i="0" kern="1200" dirty="0">
                          <a:solidFill>
                            <a:schemeClr val="dk1"/>
                          </a:solidFill>
                          <a:effectLst/>
                          <a:latin typeface="+mn-lt"/>
                          <a:ea typeface="+mn-ea"/>
                          <a:cs typeface="+mn-cs"/>
                        </a:rPr>
                        <a:t>mainly used for application programming</a:t>
                      </a:r>
                      <a:endParaRPr lang="en-IN" dirty="0"/>
                    </a:p>
                  </a:txBody>
                  <a:tcPr/>
                </a:tc>
                <a:extLst>
                  <a:ext uri="{0D108BD9-81ED-4DB2-BD59-A6C34878D82A}">
                    <a16:rowId xmlns:a16="http://schemas.microsoft.com/office/drawing/2014/main" val="717064570"/>
                  </a:ext>
                </a:extLst>
              </a:tr>
              <a:tr h="46713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7311049"/>
                  </a:ext>
                </a:extLst>
              </a:tr>
              <a:tr h="46713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83459847"/>
                  </a:ext>
                </a:extLst>
              </a:tr>
              <a:tr h="46713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27964896"/>
                  </a:ext>
                </a:extLst>
              </a:tr>
              <a:tr h="46713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34983924"/>
                  </a:ext>
                </a:extLst>
              </a:tr>
              <a:tr h="46713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97247682"/>
                  </a:ext>
                </a:extLst>
              </a:tr>
              <a:tr h="46713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27045040"/>
                  </a:ext>
                </a:extLst>
              </a:tr>
            </a:tbl>
          </a:graphicData>
        </a:graphic>
      </p:graphicFrame>
    </p:spTree>
    <p:extLst>
      <p:ext uri="{BB962C8B-B14F-4D97-AF65-F5344CB8AC3E}">
        <p14:creationId xmlns:p14="http://schemas.microsoft.com/office/powerpoint/2010/main" val="158033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Java Development Kit (JDK)</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977152"/>
            <a:ext cx="5794001" cy="5567083"/>
          </a:xfrm>
        </p:spPr>
        <p:txBody>
          <a:bodyPr>
            <a:normAutofit/>
          </a:bodyPr>
          <a:lstStyle/>
          <a:p>
            <a:pPr algn="just"/>
            <a:r>
              <a:rPr lang="en-US" dirty="0"/>
              <a:t>JDK is an acronym for Java Development Kit. </a:t>
            </a:r>
          </a:p>
          <a:p>
            <a:pPr algn="just"/>
            <a:r>
              <a:rPr lang="en-US" dirty="0"/>
              <a:t>The Java Development Kit (JDK) is a software development environment which is used to develop Java applications and applets. </a:t>
            </a:r>
          </a:p>
          <a:p>
            <a:pPr algn="just"/>
            <a:r>
              <a:rPr lang="en-US" dirty="0"/>
              <a:t>It physically exists. It contains JRE + development tools.</a:t>
            </a:r>
          </a:p>
          <a:p>
            <a:pPr algn="just"/>
            <a:r>
              <a:rPr lang="en-US" dirty="0"/>
              <a:t>The JDK contains a private Java Virtual Machine (JVM) and a few other resources such as an interpreter/loader (java), a compiler (</a:t>
            </a:r>
            <a:r>
              <a:rPr lang="en-US" dirty="0" err="1"/>
              <a:t>javac</a:t>
            </a:r>
            <a:r>
              <a:rPr lang="en-US" dirty="0"/>
              <a:t>), an archiver (jar), a documentation generator (Javadoc), etc. to complete the development of a Java Application.</a:t>
            </a:r>
            <a:endParaRPr lang="en-IN" dirty="0"/>
          </a:p>
        </p:txBody>
      </p:sp>
      <p:pic>
        <p:nvPicPr>
          <p:cNvPr id="4098" name="Picture 2" descr="JDK">
            <a:extLst>
              <a:ext uri="{FF2B5EF4-FFF2-40B4-BE49-F238E27FC236}">
                <a16:creationId xmlns:a16="http://schemas.microsoft.com/office/drawing/2014/main" id="{C5134541-C037-54ED-B244-82431B44A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6989" y="2036668"/>
            <a:ext cx="589597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645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Java Runtime Environment (JRE)</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977152"/>
            <a:ext cx="5794001" cy="5567083"/>
          </a:xfrm>
        </p:spPr>
        <p:txBody>
          <a:bodyPr/>
          <a:lstStyle/>
          <a:p>
            <a:pPr algn="just"/>
            <a:r>
              <a:rPr lang="en-US" dirty="0"/>
              <a:t>JRE is an acronym for Java Runtime Environment. </a:t>
            </a:r>
          </a:p>
          <a:p>
            <a:pPr algn="just"/>
            <a:r>
              <a:rPr lang="en-US" dirty="0"/>
              <a:t>It is also written as Java RTE. </a:t>
            </a:r>
          </a:p>
          <a:p>
            <a:pPr algn="just"/>
            <a:r>
              <a:rPr lang="en-US" dirty="0"/>
              <a:t>The Java Runtime Environment is a set of software tools which are used for developing Java applications.</a:t>
            </a:r>
          </a:p>
          <a:p>
            <a:pPr algn="just"/>
            <a:r>
              <a:rPr lang="en-US" dirty="0"/>
              <a:t> It is used to provide the runtime environment. </a:t>
            </a:r>
          </a:p>
          <a:p>
            <a:pPr algn="just"/>
            <a:r>
              <a:rPr lang="en-US" dirty="0"/>
              <a:t>It is the implementation of JVM. </a:t>
            </a:r>
          </a:p>
          <a:p>
            <a:pPr algn="just"/>
            <a:r>
              <a:rPr lang="en-US" dirty="0"/>
              <a:t>It physically exists.</a:t>
            </a:r>
          </a:p>
          <a:p>
            <a:pPr algn="just"/>
            <a:r>
              <a:rPr lang="en-US" dirty="0"/>
              <a:t> It contains a set of libraries + other files that JVM uses at runtime.</a:t>
            </a:r>
          </a:p>
          <a:p>
            <a:pPr algn="just"/>
            <a:r>
              <a:rPr lang="en-US" dirty="0"/>
              <a:t>The implementation of JVM is also actively released by other companies besides Sun Micro Systems.</a:t>
            </a:r>
            <a:endParaRPr lang="en-IN" dirty="0"/>
          </a:p>
        </p:txBody>
      </p:sp>
      <p:pic>
        <p:nvPicPr>
          <p:cNvPr id="3074" name="Picture 2" descr="JRE">
            <a:extLst>
              <a:ext uri="{FF2B5EF4-FFF2-40B4-BE49-F238E27FC236}">
                <a16:creationId xmlns:a16="http://schemas.microsoft.com/office/drawing/2014/main" id="{6C36D32E-2B03-2DD0-0A47-6567E8CF5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307" y="2134721"/>
            <a:ext cx="589597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54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Java Virtual Machine (JVM)</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977152"/>
            <a:ext cx="11636189" cy="5567083"/>
          </a:xfrm>
        </p:spPr>
        <p:txBody>
          <a:bodyPr>
            <a:normAutofit/>
          </a:bodyPr>
          <a:lstStyle/>
          <a:p>
            <a:pPr algn="just"/>
            <a:r>
              <a:rPr lang="en-US" dirty="0"/>
              <a:t>JVM (Java Virtual Machine) is an abstract machine. It is a specification that provides runtime environment in which java bytecode can be executed.</a:t>
            </a:r>
          </a:p>
          <a:p>
            <a:pPr algn="just"/>
            <a:r>
              <a:rPr lang="en-US" dirty="0"/>
              <a:t>JVM is an interpreter. It is the main component of Java that makes java platform independent. </a:t>
            </a:r>
          </a:p>
          <a:p>
            <a:pPr algn="just"/>
            <a:r>
              <a:rPr lang="en-US" dirty="0"/>
              <a:t>It is because the bytecode file can be taken onto any system and the JVM residing in that system will interpret and translate the byte code into machine readable code.</a:t>
            </a:r>
          </a:p>
          <a:p>
            <a:pPr algn="just"/>
            <a:r>
              <a:rPr lang="en-US" dirty="0"/>
              <a:t>The JVM performs following operation: </a:t>
            </a:r>
          </a:p>
          <a:p>
            <a:pPr lvl="1" algn="just"/>
            <a:r>
              <a:rPr lang="fr-FR" dirty="0" err="1"/>
              <a:t>Loads</a:t>
            </a:r>
            <a:r>
              <a:rPr lang="fr-FR" dirty="0"/>
              <a:t> code</a:t>
            </a:r>
          </a:p>
          <a:p>
            <a:pPr lvl="1" algn="just"/>
            <a:r>
              <a:rPr lang="fr-FR" dirty="0" err="1"/>
              <a:t>Verifies</a:t>
            </a:r>
            <a:r>
              <a:rPr lang="fr-FR" dirty="0"/>
              <a:t> code</a:t>
            </a:r>
          </a:p>
          <a:p>
            <a:pPr lvl="1" algn="just"/>
            <a:r>
              <a:rPr lang="fr-FR" dirty="0" err="1"/>
              <a:t>Executes</a:t>
            </a:r>
            <a:r>
              <a:rPr lang="fr-FR" dirty="0"/>
              <a:t> code</a:t>
            </a:r>
          </a:p>
          <a:p>
            <a:pPr lvl="1" algn="just"/>
            <a:r>
              <a:rPr lang="fr-FR" dirty="0" err="1"/>
              <a:t>Provides</a:t>
            </a:r>
            <a:r>
              <a:rPr lang="fr-FR" dirty="0"/>
              <a:t> runtime </a:t>
            </a:r>
            <a:r>
              <a:rPr lang="fr-FR" dirty="0" err="1"/>
              <a:t>environment</a:t>
            </a:r>
            <a:endParaRPr lang="fr-FR" dirty="0"/>
          </a:p>
          <a:p>
            <a:pPr marL="57150" indent="0" algn="just">
              <a:buNone/>
            </a:pPr>
            <a:endParaRPr lang="en-IN" dirty="0"/>
          </a:p>
        </p:txBody>
      </p:sp>
    </p:spTree>
    <p:extLst>
      <p:ext uri="{BB962C8B-B14F-4D97-AF65-F5344CB8AC3E}">
        <p14:creationId xmlns:p14="http://schemas.microsoft.com/office/powerpoint/2010/main" val="2336766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Tokens of Java</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977152"/>
            <a:ext cx="11636189" cy="5567083"/>
          </a:xfrm>
        </p:spPr>
        <p:txBody>
          <a:bodyPr>
            <a:normAutofit/>
          </a:bodyPr>
          <a:lstStyle/>
          <a:p>
            <a:pPr algn="just"/>
            <a:r>
              <a:rPr lang="en-US" dirty="0"/>
              <a:t>Character Set</a:t>
            </a:r>
          </a:p>
          <a:p>
            <a:pPr algn="just"/>
            <a:r>
              <a:rPr lang="en-US" dirty="0"/>
              <a:t>Keywords</a:t>
            </a:r>
          </a:p>
          <a:p>
            <a:pPr algn="just"/>
            <a:r>
              <a:rPr lang="en-US" dirty="0"/>
              <a:t>Identifiers</a:t>
            </a:r>
          </a:p>
          <a:p>
            <a:pPr algn="just"/>
            <a:r>
              <a:rPr lang="en-US" dirty="0"/>
              <a:t>Constants &amp; variables</a:t>
            </a:r>
          </a:p>
          <a:p>
            <a:pPr algn="just"/>
            <a:r>
              <a:rPr lang="en-US" dirty="0"/>
              <a:t>Datatypes</a:t>
            </a:r>
          </a:p>
          <a:p>
            <a:pPr algn="just"/>
            <a:r>
              <a:rPr lang="en-US" dirty="0"/>
              <a:t>operators</a:t>
            </a:r>
            <a:endParaRPr lang="en-IN" dirty="0"/>
          </a:p>
        </p:txBody>
      </p:sp>
    </p:spTree>
    <p:extLst>
      <p:ext uri="{BB962C8B-B14F-4D97-AF65-F5344CB8AC3E}">
        <p14:creationId xmlns:p14="http://schemas.microsoft.com/office/powerpoint/2010/main" val="133079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Character Set</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977152"/>
            <a:ext cx="11636189" cy="5567083"/>
          </a:xfrm>
        </p:spPr>
        <p:txBody>
          <a:bodyPr>
            <a:normAutofit/>
          </a:bodyPr>
          <a:lstStyle/>
          <a:p>
            <a:r>
              <a:rPr lang="en-IN" dirty="0"/>
              <a:t>Alphabets: Both lowercase (a, b, c, d, e, etc.) and uppercase (A, B, C, D, E, etc.).</a:t>
            </a:r>
          </a:p>
          <a:p>
            <a:r>
              <a:rPr lang="en-IN" dirty="0"/>
              <a:t>Digits: 0, 1, 2, 3, 4, 5, 6, 7, 8, 9.</a:t>
            </a:r>
          </a:p>
          <a:p>
            <a:r>
              <a:rPr lang="en-IN" dirty="0"/>
              <a:t>Special symbols: _, (, ), {, }, [, ], +, -, *, /, %, !, &amp;, |, ~, ^, &lt;, =, &gt;, $, #, ?, Comma (,), Dot (.), Colon (:), Semi-colon (;), Single quote (‘), Double quote (“), Back slash (\).</a:t>
            </a:r>
          </a:p>
          <a:p>
            <a:r>
              <a:rPr lang="en-IN" dirty="0"/>
              <a:t>White space: Space, Tab, New line.</a:t>
            </a:r>
          </a:p>
        </p:txBody>
      </p:sp>
    </p:spTree>
    <p:extLst>
      <p:ext uri="{BB962C8B-B14F-4D97-AF65-F5344CB8AC3E}">
        <p14:creationId xmlns:p14="http://schemas.microsoft.com/office/powerpoint/2010/main" val="674506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Keywords</a:t>
            </a:r>
            <a:endParaRPr lang="en-IN" dirty="0"/>
          </a:p>
        </p:txBody>
      </p:sp>
      <p:sp>
        <p:nvSpPr>
          <p:cNvPr id="4" name="Content Placeholder 3"/>
          <p:cNvSpPr>
            <a:spLocks noGrp="1"/>
          </p:cNvSpPr>
          <p:nvPr>
            <p:ph idx="1"/>
          </p:nvPr>
        </p:nvSpPr>
        <p:spPr>
          <a:xfrm>
            <a:off x="365760" y="887506"/>
            <a:ext cx="11679382" cy="5879054"/>
          </a:xfrm>
        </p:spPr>
        <p:txBody>
          <a:bodyPr/>
          <a:lstStyle/>
          <a:p>
            <a:r>
              <a:rPr lang="en-US" dirty="0"/>
              <a:t>There are 50 keywords currently defined in the Java language. </a:t>
            </a:r>
          </a:p>
          <a:p>
            <a:r>
              <a:rPr lang="en-US" dirty="0"/>
              <a:t>These keywords, combined with the syntax of the operators and separators, form the foundation of the Java language. </a:t>
            </a:r>
          </a:p>
          <a:p>
            <a:r>
              <a:rPr lang="en-US" b="1" dirty="0"/>
              <a:t>These keywords cannot be used as identifiers.</a:t>
            </a:r>
            <a:r>
              <a:rPr lang="en-US" dirty="0"/>
              <a:t> </a:t>
            </a:r>
          </a:p>
          <a:p>
            <a:r>
              <a:rPr lang="en-US" dirty="0"/>
              <a:t>Thus, they cannot be used as names for a variable, class, or method.</a:t>
            </a:r>
          </a:p>
          <a:p>
            <a:r>
              <a:rPr lang="en-US" dirty="0"/>
              <a:t>In addition to the keywords, Java reserves the following: </a:t>
            </a:r>
            <a:r>
              <a:rPr lang="en-US" b="1" dirty="0"/>
              <a:t>true</a:t>
            </a:r>
            <a:r>
              <a:rPr lang="en-US" dirty="0"/>
              <a:t>, </a:t>
            </a:r>
            <a:r>
              <a:rPr lang="en-US" b="1" dirty="0"/>
              <a:t>false</a:t>
            </a:r>
            <a:r>
              <a:rPr lang="en-US" dirty="0"/>
              <a:t>, and </a:t>
            </a:r>
            <a:r>
              <a:rPr lang="en-US" b="1" dirty="0"/>
              <a:t>null</a:t>
            </a:r>
            <a:r>
              <a:rPr lang="en-US" dirty="0"/>
              <a:t>. These are values defined by Java. You may not use these words for the names of variables, classes, and so on.</a:t>
            </a:r>
          </a:p>
          <a:p>
            <a:endParaRPr lang="en-US" dirty="0"/>
          </a:p>
          <a:p>
            <a:endParaRPr lang="en-IN" dirty="0"/>
          </a:p>
        </p:txBody>
      </p:sp>
      <p:pic>
        <p:nvPicPr>
          <p:cNvPr id="1029" name="Picture 5" descr="https://img.brainkart.com/imagebk11/Z4xhKr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026" y="3827033"/>
            <a:ext cx="640080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217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Identifiers</a:t>
            </a:r>
            <a:endParaRPr lang="en-IN" dirty="0"/>
          </a:p>
        </p:txBody>
      </p:sp>
      <p:sp>
        <p:nvSpPr>
          <p:cNvPr id="3" name="Content Placeholder 2"/>
          <p:cNvSpPr>
            <a:spLocks noGrp="1"/>
          </p:cNvSpPr>
          <p:nvPr>
            <p:ph idx="1"/>
          </p:nvPr>
        </p:nvSpPr>
        <p:spPr>
          <a:xfrm>
            <a:off x="251012" y="980902"/>
            <a:ext cx="11760879" cy="5727469"/>
          </a:xfrm>
        </p:spPr>
        <p:txBody>
          <a:bodyPr/>
          <a:lstStyle/>
          <a:p>
            <a:r>
              <a:rPr lang="en-US" dirty="0"/>
              <a:t>Identifiers are used to name things, such as classes, variables, and methods. </a:t>
            </a:r>
          </a:p>
          <a:p>
            <a:r>
              <a:rPr lang="en-US" dirty="0"/>
              <a:t>An identifier may be any descriptive sequence of </a:t>
            </a:r>
            <a:r>
              <a:rPr lang="en-US" b="1" dirty="0"/>
              <a:t>uppercase and lowercase letters</a:t>
            </a:r>
            <a:r>
              <a:rPr lang="en-US" dirty="0"/>
              <a:t>, </a:t>
            </a:r>
            <a:r>
              <a:rPr lang="en-US" b="1" dirty="0"/>
              <a:t>numbers,</a:t>
            </a:r>
            <a:r>
              <a:rPr lang="en-US" dirty="0"/>
              <a:t> or the </a:t>
            </a:r>
            <a:r>
              <a:rPr lang="en-US" b="1" dirty="0"/>
              <a:t>underscore</a:t>
            </a:r>
            <a:r>
              <a:rPr lang="en-US" dirty="0"/>
              <a:t> and </a:t>
            </a:r>
            <a:r>
              <a:rPr lang="en-US" b="1" dirty="0"/>
              <a:t>dollar-sign</a:t>
            </a:r>
            <a:r>
              <a:rPr lang="en-US" dirty="0"/>
              <a:t> characters. (The dollar-sign character is not intended for general use.)</a:t>
            </a:r>
          </a:p>
          <a:p>
            <a:r>
              <a:rPr lang="en-US" dirty="0"/>
              <a:t>Following rules needs to be followed while creating identifiers</a:t>
            </a:r>
          </a:p>
          <a:p>
            <a:pPr marL="457200" indent="-457200">
              <a:buFont typeface="+mj-lt"/>
              <a:buAutoNum type="arabicPeriod"/>
            </a:pPr>
            <a:r>
              <a:rPr lang="en-US" dirty="0"/>
              <a:t>An identifier can consist of Alphabets, digits, and two special symbols _ (underscore) and $ (dollar)</a:t>
            </a:r>
          </a:p>
          <a:p>
            <a:pPr marL="457200" indent="-457200">
              <a:buFont typeface="+mj-lt"/>
              <a:buAutoNum type="arabicPeriod"/>
            </a:pPr>
            <a:r>
              <a:rPr lang="en-US" dirty="0"/>
              <a:t>An identifier cannot start with a digit. It has to start with an alphabet or _ or $</a:t>
            </a:r>
          </a:p>
          <a:p>
            <a:pPr marL="457200" indent="-457200">
              <a:buFont typeface="+mj-lt"/>
              <a:buAutoNum type="arabicPeriod"/>
            </a:pPr>
            <a:r>
              <a:rPr lang="en-US" dirty="0"/>
              <a:t>No other special symbols apart from _ and $ are allowed. Not even blank spaces.</a:t>
            </a:r>
          </a:p>
          <a:p>
            <a:pPr marL="457200" indent="-457200">
              <a:buFont typeface="+mj-lt"/>
              <a:buAutoNum type="arabicPeriod"/>
            </a:pPr>
            <a:r>
              <a:rPr lang="en-US" dirty="0"/>
              <a:t>An identifier cannot be a keyword.</a:t>
            </a:r>
          </a:p>
          <a:p>
            <a:pPr marL="457200" indent="-457200">
              <a:buFont typeface="+mj-lt"/>
              <a:buAutoNum type="arabicPeriod"/>
            </a:pPr>
            <a:r>
              <a:rPr lang="en-US" dirty="0"/>
              <a:t>It is case sensitive. That is </a:t>
            </a:r>
            <a:r>
              <a:rPr lang="en-US" dirty="0" err="1"/>
              <a:t>firstName</a:t>
            </a:r>
            <a:r>
              <a:rPr lang="en-US" dirty="0"/>
              <a:t>, </a:t>
            </a:r>
            <a:r>
              <a:rPr lang="en-US" dirty="0" err="1"/>
              <a:t>FirstName</a:t>
            </a:r>
            <a:r>
              <a:rPr lang="en-US" dirty="0"/>
              <a:t>, </a:t>
            </a:r>
            <a:r>
              <a:rPr lang="en-US" dirty="0" err="1"/>
              <a:t>firstname</a:t>
            </a:r>
            <a:r>
              <a:rPr lang="en-US" dirty="0"/>
              <a:t> are three different identifiers.</a:t>
            </a:r>
          </a:p>
          <a:p>
            <a:pPr marL="0" indent="0">
              <a:buNone/>
            </a:pPr>
            <a:endParaRPr lang="en-US" dirty="0"/>
          </a:p>
        </p:txBody>
      </p:sp>
    </p:spTree>
    <p:extLst>
      <p:ext uri="{BB962C8B-B14F-4D97-AF65-F5344CB8AC3E}">
        <p14:creationId xmlns:p14="http://schemas.microsoft.com/office/powerpoint/2010/main" val="1574590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Identifiers</a:t>
            </a:r>
            <a:endParaRPr lang="en-IN" dirty="0"/>
          </a:p>
        </p:txBody>
      </p:sp>
      <p:sp>
        <p:nvSpPr>
          <p:cNvPr id="3" name="Content Placeholder 2"/>
          <p:cNvSpPr>
            <a:spLocks noGrp="1"/>
          </p:cNvSpPr>
          <p:nvPr>
            <p:ph idx="1"/>
          </p:nvPr>
        </p:nvSpPr>
        <p:spPr>
          <a:xfrm>
            <a:off x="251012" y="980902"/>
            <a:ext cx="11760879" cy="5727469"/>
          </a:xfrm>
        </p:spPr>
        <p:txBody>
          <a:bodyPr/>
          <a:lstStyle/>
          <a:p>
            <a:pPr marL="0" indent="0">
              <a:buNone/>
            </a:pPr>
            <a:r>
              <a:rPr lang="en-US" dirty="0"/>
              <a:t>Exercise : Identify valid and invalid identifiers from the list given below – </a:t>
            </a:r>
          </a:p>
          <a:p>
            <a:pPr marL="457200" indent="-457200">
              <a:buFont typeface="+mj-lt"/>
              <a:buAutoNum type="arabicPeriod"/>
            </a:pPr>
            <a:r>
              <a:rPr lang="en-US" dirty="0"/>
              <a:t>simple_interest</a:t>
            </a:r>
          </a:p>
          <a:p>
            <a:pPr marL="457200" indent="-457200">
              <a:buFont typeface="+mj-lt"/>
              <a:buAutoNum type="arabicPeriod"/>
            </a:pPr>
            <a:r>
              <a:rPr lang="en-US" dirty="0"/>
              <a:t>char</a:t>
            </a:r>
          </a:p>
          <a:p>
            <a:pPr marL="457200" indent="-457200">
              <a:buFont typeface="+mj-lt"/>
              <a:buAutoNum type="arabicPeriod"/>
            </a:pPr>
            <a:r>
              <a:rPr lang="en-US" dirty="0"/>
              <a:t>3friends</a:t>
            </a:r>
          </a:p>
          <a:p>
            <a:pPr marL="457200" indent="-457200">
              <a:buFont typeface="+mj-lt"/>
              <a:buAutoNum type="arabicPeriod"/>
            </a:pPr>
            <a:r>
              <a:rPr lang="en-US" dirty="0"/>
              <a:t>_3$friends</a:t>
            </a:r>
          </a:p>
          <a:p>
            <a:pPr marL="457200" indent="-457200">
              <a:buFont typeface="+mj-lt"/>
              <a:buAutoNum type="arabicPeriod"/>
            </a:pPr>
            <a:r>
              <a:rPr lang="en-US" dirty="0"/>
              <a:t>Simple interest</a:t>
            </a:r>
          </a:p>
          <a:p>
            <a:pPr marL="457200" indent="-457200">
              <a:buFont typeface="+mj-lt"/>
              <a:buAutoNum type="arabicPeriod"/>
            </a:pPr>
            <a:r>
              <a:rPr lang="en-US" dirty="0"/>
              <a:t>#3friends</a:t>
            </a:r>
          </a:p>
          <a:p>
            <a:pPr marL="457200" indent="-457200">
              <a:buFont typeface="+mj-lt"/>
              <a:buAutoNum type="arabicPeriod"/>
            </a:pPr>
            <a:r>
              <a:rPr lang="en-US" dirty="0"/>
              <a:t>void</a:t>
            </a:r>
          </a:p>
          <a:p>
            <a:pPr marL="457200" indent="-457200">
              <a:buFont typeface="+mj-lt"/>
              <a:buAutoNum type="arabicPeriod"/>
            </a:pPr>
            <a:r>
              <a:rPr lang="en-US" dirty="0"/>
              <a:t>Void</a:t>
            </a:r>
          </a:p>
          <a:p>
            <a:pPr marL="457200" indent="-457200">
              <a:buFont typeface="+mj-lt"/>
              <a:buAutoNum type="arabicPeriod"/>
            </a:pPr>
            <a:r>
              <a:rPr lang="en-US" dirty="0"/>
              <a:t>$xyz</a:t>
            </a:r>
          </a:p>
          <a:p>
            <a:pPr marL="457200" indent="-457200">
              <a:buFont typeface="+mj-lt"/>
              <a:buAutoNum type="arabicPeriod"/>
            </a:pPr>
            <a:endParaRPr lang="en-IN" dirty="0"/>
          </a:p>
        </p:txBody>
      </p:sp>
    </p:spTree>
    <p:extLst>
      <p:ext uri="{BB962C8B-B14F-4D97-AF65-F5344CB8AC3E}">
        <p14:creationId xmlns:p14="http://schemas.microsoft.com/office/powerpoint/2010/main" val="261740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Constants and variables</a:t>
            </a:r>
            <a:endParaRPr lang="en-IN" dirty="0"/>
          </a:p>
        </p:txBody>
      </p:sp>
      <p:sp>
        <p:nvSpPr>
          <p:cNvPr id="3" name="Content Placeholder 2"/>
          <p:cNvSpPr>
            <a:spLocks noGrp="1"/>
          </p:cNvSpPr>
          <p:nvPr>
            <p:ph idx="1"/>
          </p:nvPr>
        </p:nvSpPr>
        <p:spPr>
          <a:xfrm>
            <a:off x="251012" y="980902"/>
            <a:ext cx="11760879" cy="5727469"/>
          </a:xfrm>
        </p:spPr>
        <p:txBody>
          <a:bodyPr/>
          <a:lstStyle/>
          <a:p>
            <a:r>
              <a:rPr lang="en-US" dirty="0"/>
              <a:t>A </a:t>
            </a:r>
            <a:r>
              <a:rPr lang="en-US" b="1" dirty="0"/>
              <a:t>constant</a:t>
            </a:r>
            <a:r>
              <a:rPr lang="en-US" dirty="0"/>
              <a:t> is an entity in programming that is immutable. </a:t>
            </a:r>
          </a:p>
          <a:p>
            <a:r>
              <a:rPr lang="en-US" dirty="0"/>
              <a:t>In other words, the value that cannot be changed after assigning it.</a:t>
            </a:r>
          </a:p>
          <a:p>
            <a:r>
              <a:rPr lang="en-US" dirty="0"/>
              <a:t>In java constants can be defined by using the keyword “final” before the datatype.</a:t>
            </a:r>
          </a:p>
          <a:p>
            <a:r>
              <a:rPr lang="en-US" dirty="0"/>
              <a:t>Constants are used to declare values that remain constant like value of pi.</a:t>
            </a:r>
          </a:p>
          <a:p>
            <a:r>
              <a:rPr lang="en-US" dirty="0" err="1"/>
              <a:t>Eg</a:t>
            </a:r>
            <a:r>
              <a:rPr lang="en-US" dirty="0"/>
              <a:t> : final double pi=3.14;</a:t>
            </a:r>
          </a:p>
          <a:p>
            <a:pPr marL="0" indent="0">
              <a:buNone/>
            </a:pPr>
            <a:endParaRPr lang="en-US" dirty="0"/>
          </a:p>
          <a:p>
            <a:r>
              <a:rPr lang="en-US" b="1" dirty="0"/>
              <a:t>Variables</a:t>
            </a:r>
            <a:r>
              <a:rPr lang="en-US" dirty="0"/>
              <a:t> are containers for storing data values.</a:t>
            </a:r>
          </a:p>
          <a:p>
            <a:r>
              <a:rPr lang="en-US" dirty="0"/>
              <a:t>A variable is assigned with a data type.</a:t>
            </a:r>
          </a:p>
          <a:p>
            <a:r>
              <a:rPr lang="en-US" dirty="0"/>
              <a:t>A variable is the name of a reserved area allocated in memory. </a:t>
            </a:r>
          </a:p>
          <a:p>
            <a:r>
              <a:rPr lang="en-US" dirty="0"/>
              <a:t>In other words, it is a name of the memory location. </a:t>
            </a:r>
          </a:p>
          <a:p>
            <a:r>
              <a:rPr lang="en-US" dirty="0"/>
              <a:t>It is a combination of "vary + able" which means its value can be changed.</a:t>
            </a:r>
          </a:p>
          <a:p>
            <a:r>
              <a:rPr lang="en-US" dirty="0" err="1"/>
              <a:t>eg</a:t>
            </a:r>
            <a:r>
              <a:rPr lang="en-US" dirty="0"/>
              <a:t>: </a:t>
            </a:r>
            <a:r>
              <a:rPr lang="en-IN" b="1" dirty="0" err="1"/>
              <a:t>int</a:t>
            </a:r>
            <a:r>
              <a:rPr lang="en-IN" dirty="0"/>
              <a:t> data=50; //Here data is a variable</a:t>
            </a:r>
          </a:p>
        </p:txBody>
      </p:sp>
    </p:spTree>
    <p:extLst>
      <p:ext uri="{BB962C8B-B14F-4D97-AF65-F5344CB8AC3E}">
        <p14:creationId xmlns:p14="http://schemas.microsoft.com/office/powerpoint/2010/main" val="83004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2077" y="625445"/>
            <a:ext cx="9882260" cy="5218402"/>
          </a:xfrm>
          <a:prstGeom prst="rect">
            <a:avLst/>
          </a:prstGeom>
        </p:spPr>
      </p:pic>
    </p:spTree>
    <p:extLst>
      <p:ext uri="{BB962C8B-B14F-4D97-AF65-F5344CB8AC3E}">
        <p14:creationId xmlns:p14="http://schemas.microsoft.com/office/powerpoint/2010/main" val="2498669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Datatypes</a:t>
            </a:r>
            <a:endParaRPr lang="en-IN" dirty="0"/>
          </a:p>
        </p:txBody>
      </p:sp>
      <p:sp>
        <p:nvSpPr>
          <p:cNvPr id="3" name="Content Placeholder 2"/>
          <p:cNvSpPr>
            <a:spLocks noGrp="1"/>
          </p:cNvSpPr>
          <p:nvPr>
            <p:ph idx="1"/>
          </p:nvPr>
        </p:nvSpPr>
        <p:spPr>
          <a:xfrm>
            <a:off x="251012" y="980902"/>
            <a:ext cx="11760879" cy="5727469"/>
          </a:xfrm>
        </p:spPr>
        <p:txBody>
          <a:bodyPr/>
          <a:lstStyle/>
          <a:p>
            <a:r>
              <a:rPr lang="en-US" dirty="0"/>
              <a:t>Data types specify the different sizes and values that can be stored in the variable. </a:t>
            </a:r>
          </a:p>
          <a:p>
            <a:r>
              <a:rPr lang="en-US" dirty="0"/>
              <a:t>There are two types of data types in Java:</a:t>
            </a:r>
          </a:p>
          <a:p>
            <a:r>
              <a:rPr lang="en-US" b="1" dirty="0"/>
              <a:t>Primitive data types:</a:t>
            </a:r>
            <a:r>
              <a:rPr lang="en-US" dirty="0"/>
              <a:t> The primitive data types include </a:t>
            </a:r>
            <a:r>
              <a:rPr lang="en-US" dirty="0" err="1"/>
              <a:t>boolean</a:t>
            </a:r>
            <a:r>
              <a:rPr lang="en-US" dirty="0"/>
              <a:t>, char, byte, short, </a:t>
            </a:r>
            <a:r>
              <a:rPr lang="en-US" dirty="0" err="1"/>
              <a:t>int</a:t>
            </a:r>
            <a:r>
              <a:rPr lang="en-US" dirty="0"/>
              <a:t>, long, float and double.</a:t>
            </a:r>
          </a:p>
          <a:p>
            <a:r>
              <a:rPr lang="en-US" b="1" dirty="0"/>
              <a:t>Non-primitive data types:</a:t>
            </a:r>
            <a:r>
              <a:rPr lang="en-US" dirty="0"/>
              <a:t> The non-primitive data types include Classes, Interfaces, and Arrays.</a:t>
            </a:r>
          </a:p>
        </p:txBody>
      </p:sp>
      <p:pic>
        <p:nvPicPr>
          <p:cNvPr id="5122" name="Picture 2" descr="Java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1" y="3134641"/>
            <a:ext cx="5796338" cy="318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6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Datatypes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93259087"/>
              </p:ext>
            </p:extLst>
          </p:nvPr>
        </p:nvGraphicFramePr>
        <p:xfrm>
          <a:off x="251011" y="1391492"/>
          <a:ext cx="11735944" cy="3528560"/>
        </p:xfrm>
        <a:graphic>
          <a:graphicData uri="http://schemas.openxmlformats.org/drawingml/2006/table">
            <a:tbl>
              <a:tblPr/>
              <a:tblGrid>
                <a:gridCol w="1478036">
                  <a:extLst>
                    <a:ext uri="{9D8B030D-6E8A-4147-A177-3AD203B41FA5}">
                      <a16:colId xmlns:a16="http://schemas.microsoft.com/office/drawing/2014/main" val="1171952290"/>
                    </a:ext>
                  </a:extLst>
                </a:gridCol>
                <a:gridCol w="1845426">
                  <a:extLst>
                    <a:ext uri="{9D8B030D-6E8A-4147-A177-3AD203B41FA5}">
                      <a16:colId xmlns:a16="http://schemas.microsoft.com/office/drawing/2014/main" val="2386334608"/>
                    </a:ext>
                  </a:extLst>
                </a:gridCol>
                <a:gridCol w="2011680">
                  <a:extLst>
                    <a:ext uri="{9D8B030D-6E8A-4147-A177-3AD203B41FA5}">
                      <a16:colId xmlns:a16="http://schemas.microsoft.com/office/drawing/2014/main" val="3060085864"/>
                    </a:ext>
                  </a:extLst>
                </a:gridCol>
                <a:gridCol w="6400802">
                  <a:extLst>
                    <a:ext uri="{9D8B030D-6E8A-4147-A177-3AD203B41FA5}">
                      <a16:colId xmlns:a16="http://schemas.microsoft.com/office/drawing/2014/main" val="2543645838"/>
                    </a:ext>
                  </a:extLst>
                </a:gridCol>
              </a:tblGrid>
              <a:tr h="450169">
                <a:tc>
                  <a:txBody>
                    <a:bodyPr/>
                    <a:lstStyle/>
                    <a:p>
                      <a:pPr algn="l" fontAlgn="t"/>
                      <a:r>
                        <a:rPr lang="en-IN" sz="1600" b="1">
                          <a:solidFill>
                            <a:srgbClr val="000000"/>
                          </a:solidFill>
                          <a:effectLst/>
                          <a:latin typeface="inter-bold"/>
                        </a:rPr>
                        <a:t>Data Type</a:t>
                      </a:r>
                      <a:endParaRPr lang="en-IN" sz="1600">
                        <a:solidFill>
                          <a:srgbClr val="000000"/>
                        </a:solidFill>
                        <a:effectLst/>
                        <a:latin typeface="times new roman" panose="02020603050405020304" pitchFamily="18" charset="0"/>
                      </a:endParaRPr>
                    </a:p>
                  </a:txBody>
                  <a:tcPr marL="100939" marR="100939" marT="100939" marB="100939">
                    <a:lnL w="9525" cap="flat" cmpd="sng" algn="ctr">
                      <a:solidFill>
                        <a:srgbClr val="70B5CB"/>
                      </a:solidFill>
                      <a:prstDash val="solid"/>
                      <a:round/>
                      <a:headEnd type="none" w="med" len="med"/>
                      <a:tailEnd type="none" w="med" len="med"/>
                    </a:lnL>
                    <a:lnR w="9525" cap="flat" cmpd="sng" algn="ctr">
                      <a:solidFill>
                        <a:srgbClr val="70B5CB"/>
                      </a:solidFill>
                      <a:prstDash val="solid"/>
                      <a:round/>
                      <a:headEnd type="none" w="med" len="med"/>
                      <a:tailEnd type="none" w="med" len="med"/>
                    </a:lnR>
                    <a:lnT w="9525" cap="flat" cmpd="sng" algn="ctr">
                      <a:solidFill>
                        <a:srgbClr val="70B5C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b="1">
                          <a:solidFill>
                            <a:srgbClr val="000000"/>
                          </a:solidFill>
                          <a:effectLst/>
                          <a:latin typeface="inter-bold"/>
                        </a:rPr>
                        <a:t>Default Value</a:t>
                      </a:r>
                      <a:endParaRPr lang="en-IN" sz="1600">
                        <a:solidFill>
                          <a:srgbClr val="000000"/>
                        </a:solidFill>
                        <a:effectLst/>
                        <a:latin typeface="times new roman" panose="02020603050405020304" pitchFamily="18" charset="0"/>
                      </a:endParaRPr>
                    </a:p>
                  </a:txBody>
                  <a:tcPr marL="100939" marR="100939" marT="100939" marB="100939">
                    <a:lnL w="9525" cap="flat" cmpd="sng" algn="ctr">
                      <a:solidFill>
                        <a:srgbClr val="70B5CB"/>
                      </a:solidFill>
                      <a:prstDash val="solid"/>
                      <a:round/>
                      <a:headEnd type="none" w="med" len="med"/>
                      <a:tailEnd type="none" w="med" len="med"/>
                    </a:lnL>
                    <a:lnR w="9525" cap="flat" cmpd="sng" algn="ctr">
                      <a:solidFill>
                        <a:srgbClr val="70B5CB"/>
                      </a:solidFill>
                      <a:prstDash val="solid"/>
                      <a:round/>
                      <a:headEnd type="none" w="med" len="med"/>
                      <a:tailEnd type="none" w="med" len="med"/>
                    </a:lnR>
                    <a:lnT w="9525" cap="flat" cmpd="sng" algn="ctr">
                      <a:solidFill>
                        <a:srgbClr val="70B5C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algn="l" defTabSz="457200" rtl="0" eaLnBrk="1" fontAlgn="t" latinLnBrk="0" hangingPunct="1"/>
                      <a:r>
                        <a:rPr lang="en-IN" sz="1600" b="1" kern="1200" dirty="0">
                          <a:solidFill>
                            <a:srgbClr val="000000"/>
                          </a:solidFill>
                          <a:effectLst/>
                          <a:latin typeface="inter-bold"/>
                          <a:ea typeface="+mn-ea"/>
                          <a:cs typeface="+mn-cs"/>
                        </a:rPr>
                        <a:t>Default size</a:t>
                      </a:r>
                    </a:p>
                  </a:txBody>
                  <a:tcPr marL="100939" marR="100939" marT="100939" marB="100939">
                    <a:lnL w="9525" cap="flat" cmpd="sng" algn="ctr">
                      <a:solidFill>
                        <a:srgbClr val="70B5CB"/>
                      </a:solidFill>
                      <a:prstDash val="solid"/>
                      <a:round/>
                      <a:headEnd type="none" w="med" len="med"/>
                      <a:tailEnd type="none" w="med" len="med"/>
                    </a:lnL>
                    <a:lnR w="9525" cap="flat" cmpd="sng" algn="ctr">
                      <a:solidFill>
                        <a:srgbClr val="70B5CB"/>
                      </a:solidFill>
                      <a:prstDash val="solid"/>
                      <a:round/>
                      <a:headEnd type="none" w="med" len="med"/>
                      <a:tailEnd type="none" w="med" len="med"/>
                    </a:lnR>
                    <a:lnT w="9525" cap="flat" cmpd="sng" algn="ctr">
                      <a:solidFill>
                        <a:srgbClr val="70B5C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algn="l" defTabSz="457200" rtl="0" eaLnBrk="1" fontAlgn="t" latinLnBrk="0" hangingPunct="1"/>
                      <a:r>
                        <a:rPr lang="en-US" sz="1600" b="1" kern="1200" dirty="0">
                          <a:solidFill>
                            <a:srgbClr val="000000"/>
                          </a:solidFill>
                          <a:effectLst/>
                          <a:latin typeface="inter-bold"/>
                          <a:ea typeface="+mn-ea"/>
                          <a:cs typeface="+mn-cs"/>
                        </a:rPr>
                        <a:t>Range</a:t>
                      </a:r>
                      <a:endParaRPr lang="en-IN" sz="1600" b="1" kern="1200" dirty="0">
                        <a:solidFill>
                          <a:srgbClr val="000000"/>
                        </a:solidFill>
                        <a:effectLst/>
                        <a:latin typeface="inter-bold"/>
                        <a:ea typeface="+mn-ea"/>
                        <a:cs typeface="+mn-cs"/>
                      </a:endParaRPr>
                    </a:p>
                  </a:txBody>
                  <a:tcPr marL="100939" marR="100939" marT="100939" marB="100939">
                    <a:lnL w="9525" cap="flat" cmpd="sng" algn="ctr">
                      <a:solidFill>
                        <a:srgbClr val="70B5CB"/>
                      </a:solidFill>
                      <a:prstDash val="solid"/>
                      <a:round/>
                      <a:headEnd type="none" w="med" len="med"/>
                      <a:tailEnd type="none" w="med" len="med"/>
                    </a:lnL>
                    <a:lnR w="9525" cap="flat" cmpd="sng" algn="ctr">
                      <a:solidFill>
                        <a:srgbClr val="70B5CB"/>
                      </a:solidFill>
                      <a:prstDash val="solid"/>
                      <a:round/>
                      <a:headEnd type="none" w="med" len="med"/>
                      <a:tailEnd type="none" w="med" len="med"/>
                    </a:lnR>
                    <a:lnT w="9525" cap="flat" cmpd="sng" algn="ctr">
                      <a:solidFill>
                        <a:srgbClr val="70B5C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46859353"/>
                  </a:ext>
                </a:extLst>
              </a:tr>
              <a:tr h="382205">
                <a:tc>
                  <a:txBody>
                    <a:bodyPr/>
                    <a:lstStyle/>
                    <a:p>
                      <a:pPr algn="just" fontAlgn="t"/>
                      <a:r>
                        <a:rPr lang="en-IN" sz="1600">
                          <a:solidFill>
                            <a:srgbClr val="333333"/>
                          </a:solidFill>
                          <a:effectLst/>
                          <a:latin typeface="inter-regular"/>
                        </a:rPr>
                        <a:t>boolean</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false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1 bit</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true or false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09342383"/>
                  </a:ext>
                </a:extLst>
              </a:tr>
              <a:tr h="402956">
                <a:tc>
                  <a:txBody>
                    <a:bodyPr/>
                    <a:lstStyle/>
                    <a:p>
                      <a:pPr algn="just" fontAlgn="t"/>
                      <a:r>
                        <a:rPr lang="en-IN" sz="1600">
                          <a:solidFill>
                            <a:srgbClr val="333333"/>
                          </a:solidFill>
                          <a:effectLst/>
                          <a:latin typeface="inter-regular"/>
                        </a:rPr>
                        <a:t>char</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'\u0000'</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2 byte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'\u0000' (or 0) to '\</a:t>
                      </a:r>
                      <a:r>
                        <a:rPr lang="en-US" sz="1600" dirty="0" err="1">
                          <a:solidFill>
                            <a:srgbClr val="333333"/>
                          </a:solidFill>
                          <a:effectLst/>
                          <a:latin typeface="inter-regular"/>
                        </a:rPr>
                        <a:t>uffff</a:t>
                      </a:r>
                      <a:r>
                        <a:rPr lang="en-US" sz="1600" dirty="0">
                          <a:solidFill>
                            <a:srgbClr val="333333"/>
                          </a:solidFill>
                          <a:effectLst/>
                          <a:latin typeface="inter-regular"/>
                        </a:rPr>
                        <a:t>' (or 65,535 inclusive).</a:t>
                      </a:r>
                      <a:endParaRPr lang="en-IN" sz="1600" dirty="0">
                        <a:solidFill>
                          <a:srgbClr val="333333"/>
                        </a:solidFill>
                        <a:effectLst/>
                        <a:latin typeface="inter-regular"/>
                      </a:endParaRP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1586576"/>
                  </a:ext>
                </a:extLst>
              </a:tr>
              <a:tr h="382205">
                <a:tc>
                  <a:txBody>
                    <a:bodyPr/>
                    <a:lstStyle/>
                    <a:p>
                      <a:pPr algn="just" fontAlgn="t"/>
                      <a:r>
                        <a:rPr lang="en-IN" sz="1600">
                          <a:solidFill>
                            <a:srgbClr val="333333"/>
                          </a:solidFill>
                          <a:effectLst/>
                          <a:latin typeface="inter-regular"/>
                        </a:rPr>
                        <a:t>byte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0</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1 byte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-128 to 127 (inclusive)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9753164"/>
                  </a:ext>
                </a:extLst>
              </a:tr>
              <a:tr h="382205">
                <a:tc>
                  <a:txBody>
                    <a:bodyPr/>
                    <a:lstStyle/>
                    <a:p>
                      <a:pPr algn="just" fontAlgn="t"/>
                      <a:r>
                        <a:rPr lang="en-IN" sz="1600">
                          <a:solidFill>
                            <a:srgbClr val="333333"/>
                          </a:solidFill>
                          <a:effectLst/>
                          <a:latin typeface="inter-regular"/>
                        </a:rPr>
                        <a:t>short</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0</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2 byte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-32,768 to 32,767 (inclusive)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07612430"/>
                  </a:ext>
                </a:extLst>
              </a:tr>
              <a:tr h="382205">
                <a:tc>
                  <a:txBody>
                    <a:bodyPr/>
                    <a:lstStyle/>
                    <a:p>
                      <a:pPr algn="just" fontAlgn="t"/>
                      <a:r>
                        <a:rPr lang="en-IN" sz="1600">
                          <a:solidFill>
                            <a:srgbClr val="333333"/>
                          </a:solidFill>
                          <a:effectLst/>
                          <a:latin typeface="inter-regular"/>
                        </a:rPr>
                        <a:t>int</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0</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4 byte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- 2,147,483,648 to 2,147,483,647 (inclusive)</a:t>
                      </a:r>
                      <a:endParaRPr lang="en-IN" sz="1600" dirty="0">
                        <a:solidFill>
                          <a:srgbClr val="333333"/>
                        </a:solidFill>
                        <a:effectLst/>
                        <a:latin typeface="inter-regular"/>
                      </a:endParaRP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7979512"/>
                  </a:ext>
                </a:extLst>
              </a:tr>
              <a:tr h="382205">
                <a:tc>
                  <a:txBody>
                    <a:bodyPr/>
                    <a:lstStyle/>
                    <a:p>
                      <a:pPr algn="just" fontAlgn="t"/>
                      <a:r>
                        <a:rPr lang="en-IN" sz="1600">
                          <a:solidFill>
                            <a:srgbClr val="333333"/>
                          </a:solidFill>
                          <a:effectLst/>
                          <a:latin typeface="inter-regular"/>
                        </a:rPr>
                        <a:t>long</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0L</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8 byte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333333"/>
                          </a:solidFill>
                          <a:effectLst/>
                          <a:latin typeface="inter-regular"/>
                        </a:rPr>
                        <a:t>-9,223,372,036,854,775,808 to 9,223,372,036,854,775,807 (inclusive)</a:t>
                      </a:r>
                      <a:endParaRPr lang="en-IN" sz="1600" dirty="0">
                        <a:solidFill>
                          <a:srgbClr val="333333"/>
                        </a:solidFill>
                        <a:effectLst/>
                        <a:latin typeface="inter-regular"/>
                      </a:endParaRP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20270417"/>
                  </a:ext>
                </a:extLst>
              </a:tr>
              <a:tr h="382205">
                <a:tc>
                  <a:txBody>
                    <a:bodyPr/>
                    <a:lstStyle/>
                    <a:p>
                      <a:pPr algn="just" fontAlgn="t"/>
                      <a:r>
                        <a:rPr lang="en-IN" sz="1600">
                          <a:solidFill>
                            <a:srgbClr val="333333"/>
                          </a:solidFill>
                          <a:effectLst/>
                          <a:latin typeface="inter-regular"/>
                        </a:rPr>
                        <a:t>float</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0.0f</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4 byte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-3.4e38 to 3.4e38</a:t>
                      </a:r>
                      <a:endParaRPr lang="en-IN" sz="1600" dirty="0">
                        <a:solidFill>
                          <a:srgbClr val="333333"/>
                        </a:solidFill>
                        <a:effectLst/>
                        <a:latin typeface="inter-regular"/>
                      </a:endParaRP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50735589"/>
                  </a:ext>
                </a:extLst>
              </a:tr>
              <a:tr h="382205">
                <a:tc>
                  <a:txBody>
                    <a:bodyPr/>
                    <a:lstStyle/>
                    <a:p>
                      <a:pPr algn="just" fontAlgn="t"/>
                      <a:r>
                        <a:rPr lang="en-IN" sz="1600">
                          <a:solidFill>
                            <a:srgbClr val="333333"/>
                          </a:solidFill>
                          <a:effectLst/>
                          <a:latin typeface="inter-regular"/>
                        </a:rPr>
                        <a:t>double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0.0d</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8 byte</a:t>
                      </a: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Its value range is unlimited</a:t>
                      </a:r>
                      <a:endParaRPr lang="en-IN" sz="1600" dirty="0">
                        <a:solidFill>
                          <a:srgbClr val="333333"/>
                        </a:solidFill>
                        <a:effectLst/>
                        <a:latin typeface="inter-regular"/>
                      </a:endParaRPr>
                    </a:p>
                  </a:txBody>
                  <a:tcPr marL="67293" marR="67293" marT="67293" marB="672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78637061"/>
                  </a:ext>
                </a:extLst>
              </a:tr>
            </a:tbl>
          </a:graphicData>
        </a:graphic>
      </p:graphicFrame>
    </p:spTree>
    <p:extLst>
      <p:ext uri="{BB962C8B-B14F-4D97-AF65-F5344CB8AC3E}">
        <p14:creationId xmlns:p14="http://schemas.microsoft.com/office/powerpoint/2010/main" val="374877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Operators</a:t>
            </a:r>
            <a:endParaRPr lang="en-IN" dirty="0"/>
          </a:p>
        </p:txBody>
      </p:sp>
      <p:sp>
        <p:nvSpPr>
          <p:cNvPr id="3" name="TextBox 2"/>
          <p:cNvSpPr txBox="1"/>
          <p:nvPr/>
        </p:nvSpPr>
        <p:spPr>
          <a:xfrm>
            <a:off x="251012" y="1147156"/>
            <a:ext cx="11636189" cy="4324261"/>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There are many types of operators in Java which are given below:</a:t>
            </a:r>
          </a:p>
          <a:p>
            <a:pPr marL="457200" indent="-457200">
              <a:spcBef>
                <a:spcPts val="1000"/>
              </a:spcBef>
              <a:buClr>
                <a:schemeClr val="bg2">
                  <a:lumMod val="40000"/>
                  <a:lumOff val="60000"/>
                </a:schemeClr>
              </a:buClr>
              <a:buSzPct val="80000"/>
              <a:buFont typeface="+mj-lt"/>
              <a:buAutoNum type="arabicPeriod"/>
            </a:pPr>
            <a:r>
              <a:rPr lang="en-US" sz="2000" dirty="0">
                <a:latin typeface="+mj-lt"/>
                <a:ea typeface="+mj-ea"/>
                <a:cs typeface="+mj-cs"/>
              </a:rPr>
              <a:t>Unary Operator </a:t>
            </a:r>
          </a:p>
          <a:p>
            <a:pPr marL="457200" indent="-457200">
              <a:spcBef>
                <a:spcPts val="1000"/>
              </a:spcBef>
              <a:buClr>
                <a:schemeClr val="bg2">
                  <a:lumMod val="40000"/>
                  <a:lumOff val="60000"/>
                </a:schemeClr>
              </a:buClr>
              <a:buSzPct val="80000"/>
              <a:buFont typeface="+mj-lt"/>
              <a:buAutoNum type="arabicPeriod"/>
            </a:pPr>
            <a:r>
              <a:rPr lang="en-US" sz="2000" dirty="0">
                <a:latin typeface="+mj-lt"/>
                <a:ea typeface="+mj-ea"/>
                <a:cs typeface="+mj-cs"/>
              </a:rPr>
              <a:t>Arithmetic Operator </a:t>
            </a:r>
          </a:p>
          <a:p>
            <a:pPr marL="457200" indent="-457200">
              <a:spcBef>
                <a:spcPts val="1000"/>
              </a:spcBef>
              <a:buClr>
                <a:schemeClr val="bg2">
                  <a:lumMod val="40000"/>
                  <a:lumOff val="60000"/>
                </a:schemeClr>
              </a:buClr>
              <a:buSzPct val="80000"/>
              <a:buFont typeface="+mj-lt"/>
              <a:buAutoNum type="arabicPeriod"/>
            </a:pPr>
            <a:r>
              <a:rPr lang="en-US" sz="2000" dirty="0">
                <a:latin typeface="+mj-lt"/>
                <a:ea typeface="+mj-ea"/>
                <a:cs typeface="+mj-cs"/>
              </a:rPr>
              <a:t>Shift Operator</a:t>
            </a:r>
          </a:p>
          <a:p>
            <a:pPr marL="457200" indent="-457200">
              <a:spcBef>
                <a:spcPts val="1000"/>
              </a:spcBef>
              <a:buClr>
                <a:schemeClr val="bg2">
                  <a:lumMod val="40000"/>
                  <a:lumOff val="60000"/>
                </a:schemeClr>
              </a:buClr>
              <a:buSzPct val="80000"/>
              <a:buFont typeface="+mj-lt"/>
              <a:buAutoNum type="arabicPeriod"/>
            </a:pPr>
            <a:r>
              <a:rPr lang="en-US" sz="2000" dirty="0">
                <a:latin typeface="+mj-lt"/>
                <a:ea typeface="+mj-ea"/>
                <a:cs typeface="+mj-cs"/>
              </a:rPr>
              <a:t>Relational Operator</a:t>
            </a:r>
          </a:p>
          <a:p>
            <a:pPr marL="457200" indent="-457200">
              <a:spcBef>
                <a:spcPts val="1000"/>
              </a:spcBef>
              <a:buClr>
                <a:schemeClr val="bg2">
                  <a:lumMod val="40000"/>
                  <a:lumOff val="60000"/>
                </a:schemeClr>
              </a:buClr>
              <a:buSzPct val="80000"/>
              <a:buFont typeface="+mj-lt"/>
              <a:buAutoNum type="arabicPeriod"/>
            </a:pPr>
            <a:r>
              <a:rPr lang="en-US" sz="2000" dirty="0">
                <a:latin typeface="+mj-lt"/>
                <a:ea typeface="+mj-ea"/>
                <a:cs typeface="+mj-cs"/>
              </a:rPr>
              <a:t>Bitwise Operator</a:t>
            </a:r>
          </a:p>
          <a:p>
            <a:pPr marL="457200" indent="-457200">
              <a:spcBef>
                <a:spcPts val="1000"/>
              </a:spcBef>
              <a:buClr>
                <a:schemeClr val="bg2">
                  <a:lumMod val="40000"/>
                  <a:lumOff val="60000"/>
                </a:schemeClr>
              </a:buClr>
              <a:buSzPct val="80000"/>
              <a:buFont typeface="+mj-lt"/>
              <a:buAutoNum type="arabicPeriod"/>
            </a:pPr>
            <a:r>
              <a:rPr lang="en-US" sz="2000" dirty="0">
                <a:latin typeface="+mj-lt"/>
                <a:ea typeface="+mj-ea"/>
                <a:cs typeface="+mj-cs"/>
              </a:rPr>
              <a:t>Logical Operator</a:t>
            </a:r>
          </a:p>
          <a:p>
            <a:pPr marL="457200" indent="-457200">
              <a:spcBef>
                <a:spcPts val="1000"/>
              </a:spcBef>
              <a:buClr>
                <a:schemeClr val="bg2">
                  <a:lumMod val="40000"/>
                  <a:lumOff val="60000"/>
                </a:schemeClr>
              </a:buClr>
              <a:buSzPct val="80000"/>
              <a:buFont typeface="+mj-lt"/>
              <a:buAutoNum type="arabicPeriod"/>
            </a:pPr>
            <a:r>
              <a:rPr lang="en-US" sz="2000" dirty="0">
                <a:latin typeface="+mj-lt"/>
                <a:ea typeface="+mj-ea"/>
                <a:cs typeface="+mj-cs"/>
              </a:rPr>
              <a:t>Ternary Operator</a:t>
            </a:r>
          </a:p>
          <a:p>
            <a:pPr marL="457200" indent="-457200">
              <a:spcBef>
                <a:spcPts val="1000"/>
              </a:spcBef>
              <a:buClr>
                <a:schemeClr val="bg2">
                  <a:lumMod val="40000"/>
                  <a:lumOff val="60000"/>
                </a:schemeClr>
              </a:buClr>
              <a:buSzPct val="80000"/>
              <a:buFont typeface="+mj-lt"/>
              <a:buAutoNum type="arabicPeriod"/>
            </a:pPr>
            <a:r>
              <a:rPr lang="en-US" sz="2000" dirty="0">
                <a:latin typeface="+mj-lt"/>
                <a:ea typeface="+mj-ea"/>
                <a:cs typeface="+mj-cs"/>
              </a:rPr>
              <a:t>Assignment Operator</a:t>
            </a:r>
          </a:p>
          <a:p>
            <a:pPr marL="342900" indent="-342900">
              <a:spcBef>
                <a:spcPts val="1000"/>
              </a:spcBef>
              <a:buClr>
                <a:schemeClr val="bg2">
                  <a:lumMod val="40000"/>
                  <a:lumOff val="60000"/>
                </a:schemeClr>
              </a:buClr>
              <a:buSzPct val="80000"/>
              <a:buFont typeface="Wingdings 3" charset="2"/>
              <a:buChar char=""/>
            </a:pPr>
            <a:endParaRPr lang="en-IN" sz="2000" dirty="0">
              <a:latin typeface="+mj-lt"/>
              <a:ea typeface="+mj-ea"/>
              <a:cs typeface="+mj-cs"/>
            </a:endParaRPr>
          </a:p>
        </p:txBody>
      </p:sp>
    </p:spTree>
    <p:extLst>
      <p:ext uri="{BB962C8B-B14F-4D97-AF65-F5344CB8AC3E}">
        <p14:creationId xmlns:p14="http://schemas.microsoft.com/office/powerpoint/2010/main" val="250927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Operators</a:t>
            </a:r>
            <a:endParaRPr lang="en-IN" dirty="0"/>
          </a:p>
        </p:txBody>
      </p:sp>
      <p:sp>
        <p:nvSpPr>
          <p:cNvPr id="3" name="TextBox 2"/>
          <p:cNvSpPr txBox="1"/>
          <p:nvPr/>
        </p:nvSpPr>
        <p:spPr>
          <a:xfrm>
            <a:off x="251012" y="1147156"/>
            <a:ext cx="11636189" cy="836126"/>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Operator precedence</a:t>
            </a:r>
          </a:p>
          <a:p>
            <a:pPr marL="342900" indent="-342900">
              <a:spcBef>
                <a:spcPts val="1000"/>
              </a:spcBef>
              <a:buClr>
                <a:schemeClr val="bg2">
                  <a:lumMod val="40000"/>
                  <a:lumOff val="60000"/>
                </a:schemeClr>
              </a:buClr>
              <a:buSzPct val="80000"/>
              <a:buFont typeface="Wingdings 3" charset="2"/>
              <a:buChar char=""/>
            </a:pPr>
            <a:endParaRPr lang="en-IN" sz="2000" dirty="0">
              <a:latin typeface="+mj-lt"/>
              <a:ea typeface="+mj-ea"/>
              <a:cs typeface="+mj-cs"/>
            </a:endParaRPr>
          </a:p>
        </p:txBody>
      </p:sp>
      <p:graphicFrame>
        <p:nvGraphicFramePr>
          <p:cNvPr id="4" name="Table 3"/>
          <p:cNvGraphicFramePr>
            <a:graphicFrameLocks noGrp="1"/>
          </p:cNvGraphicFramePr>
          <p:nvPr>
            <p:extLst>
              <p:ext uri="{D42A27DB-BD31-4B8C-83A1-F6EECF244321}">
                <p14:modId xmlns:p14="http://schemas.microsoft.com/office/powerpoint/2010/main" val="2421788988"/>
              </p:ext>
            </p:extLst>
          </p:nvPr>
        </p:nvGraphicFramePr>
        <p:xfrm>
          <a:off x="599876" y="1761693"/>
          <a:ext cx="9367083" cy="4880181"/>
        </p:xfrm>
        <a:graphic>
          <a:graphicData uri="http://schemas.openxmlformats.org/drawingml/2006/table">
            <a:tbl>
              <a:tblPr/>
              <a:tblGrid>
                <a:gridCol w="3122361">
                  <a:extLst>
                    <a:ext uri="{9D8B030D-6E8A-4147-A177-3AD203B41FA5}">
                      <a16:colId xmlns:a16="http://schemas.microsoft.com/office/drawing/2014/main" val="1874788523"/>
                    </a:ext>
                  </a:extLst>
                </a:gridCol>
                <a:gridCol w="3122361">
                  <a:extLst>
                    <a:ext uri="{9D8B030D-6E8A-4147-A177-3AD203B41FA5}">
                      <a16:colId xmlns:a16="http://schemas.microsoft.com/office/drawing/2014/main" val="3392155280"/>
                    </a:ext>
                  </a:extLst>
                </a:gridCol>
                <a:gridCol w="3122361">
                  <a:extLst>
                    <a:ext uri="{9D8B030D-6E8A-4147-A177-3AD203B41FA5}">
                      <a16:colId xmlns:a16="http://schemas.microsoft.com/office/drawing/2014/main" val="2157427321"/>
                    </a:ext>
                  </a:extLst>
                </a:gridCol>
              </a:tblGrid>
              <a:tr h="363534">
                <a:tc>
                  <a:txBody>
                    <a:bodyPr/>
                    <a:lstStyle/>
                    <a:p>
                      <a:pPr algn="l" fontAlgn="t"/>
                      <a:r>
                        <a:rPr lang="en-IN" sz="1100">
                          <a:solidFill>
                            <a:srgbClr val="000000"/>
                          </a:solidFill>
                          <a:effectLst/>
                          <a:latin typeface="times new roman" panose="02020603050405020304" pitchFamily="18" charset="0"/>
                        </a:rPr>
                        <a:t>Operator Type</a:t>
                      </a:r>
                    </a:p>
                  </a:txBody>
                  <a:tcPr marL="71034" marR="71034" marT="71034" marB="71034">
                    <a:lnL w="9525" cap="flat" cmpd="sng" algn="ctr">
                      <a:solidFill>
                        <a:srgbClr val="B893DB"/>
                      </a:solidFill>
                      <a:prstDash val="solid"/>
                      <a:round/>
                      <a:headEnd type="none" w="med" len="med"/>
                      <a:tailEnd type="none" w="med" len="med"/>
                    </a:lnL>
                    <a:lnR w="9525" cap="flat" cmpd="sng" algn="ctr">
                      <a:solidFill>
                        <a:srgbClr val="B893DB"/>
                      </a:solidFill>
                      <a:prstDash val="solid"/>
                      <a:round/>
                      <a:headEnd type="none" w="med" len="med"/>
                      <a:tailEnd type="none" w="med" len="med"/>
                    </a:lnR>
                    <a:lnT w="9525" cap="flat" cmpd="sng" algn="ctr">
                      <a:solidFill>
                        <a:srgbClr val="B893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Category</a:t>
                      </a:r>
                    </a:p>
                  </a:txBody>
                  <a:tcPr marL="71034" marR="71034" marT="71034" marB="71034">
                    <a:lnL w="9525" cap="flat" cmpd="sng" algn="ctr">
                      <a:solidFill>
                        <a:srgbClr val="B893DB"/>
                      </a:solidFill>
                      <a:prstDash val="solid"/>
                      <a:round/>
                      <a:headEnd type="none" w="med" len="med"/>
                      <a:tailEnd type="none" w="med" len="med"/>
                    </a:lnL>
                    <a:lnR w="9525" cap="flat" cmpd="sng" algn="ctr">
                      <a:solidFill>
                        <a:srgbClr val="B893DB"/>
                      </a:solidFill>
                      <a:prstDash val="solid"/>
                      <a:round/>
                      <a:headEnd type="none" w="med" len="med"/>
                      <a:tailEnd type="none" w="med" len="med"/>
                    </a:lnR>
                    <a:lnT w="9525" cap="flat" cmpd="sng" algn="ctr">
                      <a:solidFill>
                        <a:srgbClr val="B893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Precedence</a:t>
                      </a:r>
                    </a:p>
                  </a:txBody>
                  <a:tcPr marL="71034" marR="71034" marT="71034" marB="71034">
                    <a:lnL w="9525" cap="flat" cmpd="sng" algn="ctr">
                      <a:solidFill>
                        <a:srgbClr val="B893DB"/>
                      </a:solidFill>
                      <a:prstDash val="solid"/>
                      <a:round/>
                      <a:headEnd type="none" w="med" len="med"/>
                      <a:tailEnd type="none" w="med" len="med"/>
                    </a:lnL>
                    <a:lnR w="9525" cap="flat" cmpd="sng" algn="ctr">
                      <a:solidFill>
                        <a:srgbClr val="B893DB"/>
                      </a:solidFill>
                      <a:prstDash val="solid"/>
                      <a:round/>
                      <a:headEnd type="none" w="med" len="med"/>
                      <a:tailEnd type="none" w="med" len="med"/>
                    </a:lnR>
                    <a:lnT w="9525" cap="flat" cmpd="sng" algn="ctr">
                      <a:solidFill>
                        <a:srgbClr val="B893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68626000"/>
                  </a:ext>
                </a:extLst>
              </a:tr>
              <a:tr h="308454">
                <a:tc rowSpan="2">
                  <a:txBody>
                    <a:bodyPr/>
                    <a:lstStyle/>
                    <a:p>
                      <a:pPr algn="just" fontAlgn="t"/>
                      <a:r>
                        <a:rPr lang="en-IN" sz="1100">
                          <a:solidFill>
                            <a:srgbClr val="333333"/>
                          </a:solidFill>
                          <a:effectLst/>
                          <a:latin typeface="inter-regular"/>
                        </a:rPr>
                        <a:t>Unary</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postfix</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i="1">
                          <a:solidFill>
                            <a:srgbClr val="333333"/>
                          </a:solidFill>
                          <a:effectLst/>
                          <a:latin typeface="inter-regular"/>
                        </a:rPr>
                        <a:t>expr</a:t>
                      </a:r>
                      <a:r>
                        <a:rPr lang="en-IN" sz="1100">
                          <a:solidFill>
                            <a:srgbClr val="333333"/>
                          </a:solidFill>
                          <a:effectLst/>
                          <a:latin typeface="inter-regular"/>
                        </a:rPr>
                        <a:t>++ </a:t>
                      </a:r>
                      <a:r>
                        <a:rPr lang="en-IN" sz="1100" i="1">
                          <a:solidFill>
                            <a:srgbClr val="333333"/>
                          </a:solidFill>
                          <a:effectLst/>
                          <a:latin typeface="inter-regular"/>
                        </a:rPr>
                        <a:t>expr</a:t>
                      </a:r>
                      <a:r>
                        <a:rPr lang="en-IN" sz="1100">
                          <a:solidFill>
                            <a:srgbClr val="333333"/>
                          </a:solidFill>
                          <a:effectLst/>
                          <a:latin typeface="inter-regular"/>
                        </a:rPr>
                        <a:t>--</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48859226"/>
                  </a:ext>
                </a:extLst>
              </a:tr>
              <a:tr h="308454">
                <a:tc vMerge="1">
                  <a:txBody>
                    <a:bodyPr/>
                    <a:lstStyle/>
                    <a:p>
                      <a:endParaRPr lang="en-IN"/>
                    </a:p>
                  </a:txBody>
                  <a:tcPr/>
                </a:tc>
                <a:tc>
                  <a:txBody>
                    <a:bodyPr/>
                    <a:lstStyle/>
                    <a:p>
                      <a:pPr algn="just" fontAlgn="t"/>
                      <a:r>
                        <a:rPr lang="en-IN" sz="1100">
                          <a:solidFill>
                            <a:srgbClr val="333333"/>
                          </a:solidFill>
                          <a:effectLst/>
                          <a:latin typeface="inter-regular"/>
                        </a:rPr>
                        <a:t>prefix</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a:solidFill>
                            <a:srgbClr val="333333"/>
                          </a:solidFill>
                          <a:effectLst/>
                          <a:latin typeface="inter-regular"/>
                        </a:rPr>
                        <a:t>++</a:t>
                      </a:r>
                      <a:r>
                        <a:rPr lang="en-IN" sz="1100" i="1">
                          <a:solidFill>
                            <a:srgbClr val="333333"/>
                          </a:solidFill>
                          <a:effectLst/>
                          <a:latin typeface="inter-regular"/>
                        </a:rPr>
                        <a:t>expr</a:t>
                      </a:r>
                      <a:r>
                        <a:rPr lang="en-IN" sz="1100">
                          <a:solidFill>
                            <a:srgbClr val="333333"/>
                          </a:solidFill>
                          <a:effectLst/>
                          <a:latin typeface="inter-regular"/>
                        </a:rPr>
                        <a:t> --</a:t>
                      </a:r>
                      <a:r>
                        <a:rPr lang="en-IN" sz="1100" i="1">
                          <a:solidFill>
                            <a:srgbClr val="333333"/>
                          </a:solidFill>
                          <a:effectLst/>
                          <a:latin typeface="inter-regular"/>
                        </a:rPr>
                        <a:t>expr</a:t>
                      </a:r>
                      <a:r>
                        <a:rPr lang="en-IN" sz="1100">
                          <a:solidFill>
                            <a:srgbClr val="333333"/>
                          </a:solidFill>
                          <a:effectLst/>
                          <a:latin typeface="inter-regular"/>
                        </a:rPr>
                        <a:t> +</a:t>
                      </a:r>
                      <a:r>
                        <a:rPr lang="en-IN" sz="1100" i="1">
                          <a:solidFill>
                            <a:srgbClr val="333333"/>
                          </a:solidFill>
                          <a:effectLst/>
                          <a:latin typeface="inter-regular"/>
                        </a:rPr>
                        <a:t>expr</a:t>
                      </a:r>
                      <a:r>
                        <a:rPr lang="en-IN" sz="1100">
                          <a:solidFill>
                            <a:srgbClr val="333333"/>
                          </a:solidFill>
                          <a:effectLst/>
                          <a:latin typeface="inter-regular"/>
                        </a:rPr>
                        <a:t> -</a:t>
                      </a:r>
                      <a:r>
                        <a:rPr lang="en-IN" sz="1100" i="1">
                          <a:solidFill>
                            <a:srgbClr val="333333"/>
                          </a:solidFill>
                          <a:effectLst/>
                          <a:latin typeface="inter-regular"/>
                        </a:rPr>
                        <a:t>expr</a:t>
                      </a:r>
                      <a:r>
                        <a:rPr lang="en-IN" sz="1100">
                          <a:solidFill>
                            <a:srgbClr val="333333"/>
                          </a:solidFill>
                          <a:effectLst/>
                          <a:latin typeface="inter-regular"/>
                        </a:rPr>
                        <a:t> ~ !</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87190002"/>
                  </a:ext>
                </a:extLst>
              </a:tr>
              <a:tr h="308454">
                <a:tc rowSpan="2">
                  <a:txBody>
                    <a:bodyPr/>
                    <a:lstStyle/>
                    <a:p>
                      <a:pPr algn="just" fontAlgn="t"/>
                      <a:r>
                        <a:rPr lang="en-IN" sz="1100">
                          <a:solidFill>
                            <a:srgbClr val="333333"/>
                          </a:solidFill>
                          <a:effectLst/>
                          <a:latin typeface="inter-regular"/>
                        </a:rPr>
                        <a:t>Arithmetic</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multiplicative</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 / %</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0120960"/>
                  </a:ext>
                </a:extLst>
              </a:tr>
              <a:tr h="308454">
                <a:tc vMerge="1">
                  <a:txBody>
                    <a:bodyPr/>
                    <a:lstStyle/>
                    <a:p>
                      <a:endParaRPr lang="en-IN"/>
                    </a:p>
                  </a:txBody>
                  <a:tcPr/>
                </a:tc>
                <a:tc>
                  <a:txBody>
                    <a:bodyPr/>
                    <a:lstStyle/>
                    <a:p>
                      <a:pPr algn="just" fontAlgn="t"/>
                      <a:r>
                        <a:rPr lang="en-IN" sz="1100">
                          <a:solidFill>
                            <a:srgbClr val="333333"/>
                          </a:solidFill>
                          <a:effectLst/>
                          <a:latin typeface="inter-regular"/>
                        </a:rPr>
                        <a:t>additive</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a:solidFill>
                            <a:srgbClr val="333333"/>
                          </a:solidFill>
                          <a:effectLst/>
                          <a:latin typeface="inter-regular"/>
                        </a:rPr>
                        <a:t>+ -</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38945442"/>
                  </a:ext>
                </a:extLst>
              </a:tr>
              <a:tr h="308454">
                <a:tc>
                  <a:txBody>
                    <a:bodyPr/>
                    <a:lstStyle/>
                    <a:p>
                      <a:pPr algn="just" fontAlgn="t"/>
                      <a:r>
                        <a:rPr lang="en-IN" sz="1100">
                          <a:solidFill>
                            <a:srgbClr val="333333"/>
                          </a:solidFill>
                          <a:effectLst/>
                          <a:latin typeface="inter-regular"/>
                        </a:rPr>
                        <a:t>Shift</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shift</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&lt;&lt; &gt;&gt; &gt;&gt;&gt;</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5554340"/>
                  </a:ext>
                </a:extLst>
              </a:tr>
              <a:tr h="308454">
                <a:tc rowSpan="2">
                  <a:txBody>
                    <a:bodyPr/>
                    <a:lstStyle/>
                    <a:p>
                      <a:pPr algn="just" fontAlgn="t"/>
                      <a:r>
                        <a:rPr lang="en-IN" sz="1100">
                          <a:solidFill>
                            <a:srgbClr val="333333"/>
                          </a:solidFill>
                          <a:effectLst/>
                          <a:latin typeface="inter-regular"/>
                        </a:rPr>
                        <a:t>Relational</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a:solidFill>
                            <a:srgbClr val="333333"/>
                          </a:solidFill>
                          <a:effectLst/>
                          <a:latin typeface="inter-regular"/>
                        </a:rPr>
                        <a:t>comparison</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a:solidFill>
                            <a:srgbClr val="333333"/>
                          </a:solidFill>
                          <a:effectLst/>
                          <a:latin typeface="inter-regular"/>
                        </a:rPr>
                        <a:t>&lt; &gt; &lt;= &gt;= instanceof</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2006945"/>
                  </a:ext>
                </a:extLst>
              </a:tr>
              <a:tr h="308454">
                <a:tc vMerge="1">
                  <a:txBody>
                    <a:bodyPr/>
                    <a:lstStyle/>
                    <a:p>
                      <a:endParaRPr lang="en-IN"/>
                    </a:p>
                  </a:txBody>
                  <a:tcPr/>
                </a:tc>
                <a:tc>
                  <a:txBody>
                    <a:bodyPr/>
                    <a:lstStyle/>
                    <a:p>
                      <a:pPr algn="just" fontAlgn="t"/>
                      <a:r>
                        <a:rPr lang="en-IN" sz="1100">
                          <a:solidFill>
                            <a:srgbClr val="333333"/>
                          </a:solidFill>
                          <a:effectLst/>
                          <a:latin typeface="inter-regular"/>
                        </a:rPr>
                        <a:t>equality</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 !=</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17553154"/>
                  </a:ext>
                </a:extLst>
              </a:tr>
              <a:tr h="308454">
                <a:tc rowSpan="3">
                  <a:txBody>
                    <a:bodyPr/>
                    <a:lstStyle/>
                    <a:p>
                      <a:pPr algn="just" fontAlgn="t"/>
                      <a:r>
                        <a:rPr lang="en-IN" sz="1100">
                          <a:solidFill>
                            <a:srgbClr val="333333"/>
                          </a:solidFill>
                          <a:effectLst/>
                          <a:latin typeface="inter-regular"/>
                        </a:rPr>
                        <a:t>Bitwise</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a:solidFill>
                            <a:srgbClr val="333333"/>
                          </a:solidFill>
                          <a:effectLst/>
                          <a:latin typeface="inter-regular"/>
                        </a:rPr>
                        <a:t>bitwise AND</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a:solidFill>
                            <a:srgbClr val="333333"/>
                          </a:solidFill>
                          <a:effectLst/>
                          <a:latin typeface="inter-regular"/>
                        </a:rPr>
                        <a:t>&amp;</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5705518"/>
                  </a:ext>
                </a:extLst>
              </a:tr>
              <a:tr h="308454">
                <a:tc vMerge="1">
                  <a:txBody>
                    <a:bodyPr/>
                    <a:lstStyle/>
                    <a:p>
                      <a:endParaRPr lang="en-IN"/>
                    </a:p>
                  </a:txBody>
                  <a:tcPr/>
                </a:tc>
                <a:tc>
                  <a:txBody>
                    <a:bodyPr/>
                    <a:lstStyle/>
                    <a:p>
                      <a:pPr algn="just" fontAlgn="t"/>
                      <a:r>
                        <a:rPr lang="en-IN" sz="1100">
                          <a:solidFill>
                            <a:srgbClr val="333333"/>
                          </a:solidFill>
                          <a:effectLst/>
                          <a:latin typeface="inter-regular"/>
                        </a:rPr>
                        <a:t>bitwise exclusive OR</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5108101"/>
                  </a:ext>
                </a:extLst>
              </a:tr>
              <a:tr h="308454">
                <a:tc vMerge="1">
                  <a:txBody>
                    <a:bodyPr/>
                    <a:lstStyle/>
                    <a:p>
                      <a:endParaRPr lang="en-IN"/>
                    </a:p>
                  </a:txBody>
                  <a:tcPr/>
                </a:tc>
                <a:tc>
                  <a:txBody>
                    <a:bodyPr/>
                    <a:lstStyle/>
                    <a:p>
                      <a:pPr algn="just" fontAlgn="t"/>
                      <a:r>
                        <a:rPr lang="en-IN" sz="1100">
                          <a:solidFill>
                            <a:srgbClr val="333333"/>
                          </a:solidFill>
                          <a:effectLst/>
                          <a:latin typeface="inter-regular"/>
                        </a:rPr>
                        <a:t>bitwise inclusive OR</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a:solidFill>
                            <a:srgbClr val="333333"/>
                          </a:solidFill>
                          <a:effectLst/>
                          <a:latin typeface="inter-regular"/>
                        </a:rPr>
                        <a:t>|</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8338128"/>
                  </a:ext>
                </a:extLst>
              </a:tr>
              <a:tr h="308454">
                <a:tc rowSpan="2">
                  <a:txBody>
                    <a:bodyPr/>
                    <a:lstStyle/>
                    <a:p>
                      <a:pPr algn="just" fontAlgn="t"/>
                      <a:r>
                        <a:rPr lang="en-IN" sz="1100">
                          <a:solidFill>
                            <a:srgbClr val="333333"/>
                          </a:solidFill>
                          <a:effectLst/>
                          <a:latin typeface="inter-regular"/>
                        </a:rPr>
                        <a:t>Logical</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logical AND</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&amp;&amp;</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79888057"/>
                  </a:ext>
                </a:extLst>
              </a:tr>
              <a:tr h="308454">
                <a:tc vMerge="1">
                  <a:txBody>
                    <a:bodyPr/>
                    <a:lstStyle/>
                    <a:p>
                      <a:endParaRPr lang="en-IN"/>
                    </a:p>
                  </a:txBody>
                  <a:tcPr/>
                </a:tc>
                <a:tc>
                  <a:txBody>
                    <a:bodyPr/>
                    <a:lstStyle/>
                    <a:p>
                      <a:pPr algn="just" fontAlgn="t"/>
                      <a:r>
                        <a:rPr lang="en-IN" sz="1100">
                          <a:solidFill>
                            <a:srgbClr val="333333"/>
                          </a:solidFill>
                          <a:effectLst/>
                          <a:latin typeface="inter-regular"/>
                        </a:rPr>
                        <a:t>logical OR</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a:solidFill>
                            <a:srgbClr val="333333"/>
                          </a:solidFill>
                          <a:effectLst/>
                          <a:latin typeface="inter-regular"/>
                        </a:rPr>
                        <a:t>||</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08929260"/>
                  </a:ext>
                </a:extLst>
              </a:tr>
              <a:tr h="308454">
                <a:tc>
                  <a:txBody>
                    <a:bodyPr/>
                    <a:lstStyle/>
                    <a:p>
                      <a:pPr algn="just" fontAlgn="t"/>
                      <a:r>
                        <a:rPr lang="en-IN" sz="1100">
                          <a:solidFill>
                            <a:srgbClr val="333333"/>
                          </a:solidFill>
                          <a:effectLst/>
                          <a:latin typeface="inter-regular"/>
                        </a:rPr>
                        <a:t>Ternary</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ternary</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100">
                          <a:solidFill>
                            <a:srgbClr val="333333"/>
                          </a:solidFill>
                          <a:effectLst/>
                          <a:latin typeface="inter-regular"/>
                        </a:rPr>
                        <a:t>? :</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9818533"/>
                  </a:ext>
                </a:extLst>
              </a:tr>
              <a:tr h="506745">
                <a:tc>
                  <a:txBody>
                    <a:bodyPr/>
                    <a:lstStyle/>
                    <a:p>
                      <a:pPr algn="just" fontAlgn="t"/>
                      <a:r>
                        <a:rPr lang="en-IN" sz="1100">
                          <a:solidFill>
                            <a:srgbClr val="333333"/>
                          </a:solidFill>
                          <a:effectLst/>
                          <a:latin typeface="inter-regular"/>
                        </a:rPr>
                        <a:t>Assignment</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a:solidFill>
                            <a:srgbClr val="333333"/>
                          </a:solidFill>
                          <a:effectLst/>
                          <a:latin typeface="inter-regular"/>
                        </a:rPr>
                        <a:t>assignment</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dirty="0">
                          <a:solidFill>
                            <a:srgbClr val="333333"/>
                          </a:solidFill>
                          <a:effectLst/>
                          <a:latin typeface="inter-regular"/>
                        </a:rPr>
                        <a:t>= += -= *= /= %= &amp;= ^= |= &lt;&lt;= &gt;&gt;= &gt;&gt;&gt;=</a:t>
                      </a:r>
                    </a:p>
                  </a:txBody>
                  <a:tcPr marL="47356" marR="47356" marT="47356" marB="473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13363560"/>
                  </a:ext>
                </a:extLst>
              </a:tr>
            </a:tbl>
          </a:graphicData>
        </a:graphic>
      </p:graphicFrame>
    </p:spTree>
    <p:extLst>
      <p:ext uri="{BB962C8B-B14F-4D97-AF65-F5344CB8AC3E}">
        <p14:creationId xmlns:p14="http://schemas.microsoft.com/office/powerpoint/2010/main" val="3567159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Ternary Operator</a:t>
            </a:r>
            <a:endParaRPr lang="en-IN" dirty="0"/>
          </a:p>
        </p:txBody>
      </p:sp>
      <p:sp>
        <p:nvSpPr>
          <p:cNvPr id="3" name="TextBox 2"/>
          <p:cNvSpPr txBox="1"/>
          <p:nvPr/>
        </p:nvSpPr>
        <p:spPr>
          <a:xfrm>
            <a:off x="167885" y="887506"/>
            <a:ext cx="11636189" cy="6068328"/>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IN" sz="2000" dirty="0">
                <a:latin typeface="+mj-lt"/>
                <a:ea typeface="+mj-ea"/>
                <a:cs typeface="+mj-cs"/>
              </a:rPr>
              <a:t>The operator that requires three operands is called as Ternary Operator.</a:t>
            </a:r>
          </a:p>
          <a:p>
            <a:pPr marL="342900" indent="-342900">
              <a:spcBef>
                <a:spcPts val="1000"/>
              </a:spcBef>
              <a:buClr>
                <a:schemeClr val="bg2">
                  <a:lumMod val="40000"/>
                  <a:lumOff val="60000"/>
                </a:schemeClr>
              </a:buClr>
              <a:buSzPct val="80000"/>
              <a:buFont typeface="Wingdings 3" charset="2"/>
              <a:buChar char=""/>
            </a:pPr>
            <a:r>
              <a:rPr lang="en-IN" sz="2000" dirty="0">
                <a:latin typeface="+mj-lt"/>
                <a:ea typeface="+mj-ea"/>
                <a:cs typeface="+mj-cs"/>
              </a:rPr>
              <a:t>Java supports only one ternary operator  ? :</a:t>
            </a:r>
          </a:p>
          <a:p>
            <a:pPr marL="342900" indent="-342900">
              <a:spcBef>
                <a:spcPts val="1000"/>
              </a:spcBef>
              <a:buClr>
                <a:schemeClr val="bg2">
                  <a:lumMod val="40000"/>
                  <a:lumOff val="60000"/>
                </a:schemeClr>
              </a:buClr>
              <a:buSzPct val="80000"/>
              <a:buFont typeface="Wingdings 3" charset="2"/>
              <a:buChar char=""/>
            </a:pPr>
            <a:r>
              <a:rPr lang="en-IN" sz="2000" dirty="0">
                <a:latin typeface="+mj-lt"/>
                <a:ea typeface="+mj-ea"/>
                <a:cs typeface="+mj-cs"/>
              </a:rPr>
              <a:t>Syntax : (condition) ? (Value if true) : (value if false)</a:t>
            </a:r>
          </a:p>
          <a:p>
            <a:pPr>
              <a:spcBef>
                <a:spcPts val="1000"/>
              </a:spcBef>
              <a:buClr>
                <a:schemeClr val="bg2">
                  <a:lumMod val="40000"/>
                  <a:lumOff val="60000"/>
                </a:schemeClr>
              </a:buClr>
              <a:buSzPct val="80000"/>
            </a:pPr>
            <a:r>
              <a:rPr lang="en-IN" sz="2000" dirty="0">
                <a:latin typeface="+mj-lt"/>
                <a:ea typeface="+mj-ea"/>
                <a:cs typeface="+mj-cs"/>
              </a:rPr>
              <a:t>import </a:t>
            </a:r>
            <a:r>
              <a:rPr lang="en-IN" sz="2000" dirty="0" err="1">
                <a:latin typeface="+mj-lt"/>
                <a:ea typeface="+mj-ea"/>
                <a:cs typeface="+mj-cs"/>
              </a:rPr>
              <a:t>java.util</a:t>
            </a:r>
            <a:r>
              <a:rPr lang="en-IN" sz="2000" dirty="0">
                <a:latin typeface="+mj-lt"/>
                <a:ea typeface="+mj-ea"/>
                <a:cs typeface="+mj-cs"/>
              </a:rPr>
              <a:t>.*;</a:t>
            </a:r>
          </a:p>
          <a:p>
            <a:pPr>
              <a:spcBef>
                <a:spcPts val="1000"/>
              </a:spcBef>
              <a:buClr>
                <a:schemeClr val="bg2">
                  <a:lumMod val="40000"/>
                  <a:lumOff val="60000"/>
                </a:schemeClr>
              </a:buClr>
              <a:buSzPct val="80000"/>
            </a:pPr>
            <a:r>
              <a:rPr lang="en-IN" sz="2000" dirty="0">
                <a:latin typeface="+mj-lt"/>
                <a:ea typeface="+mj-ea"/>
                <a:cs typeface="+mj-cs"/>
              </a:rPr>
              <a:t>class Ternary{</a:t>
            </a:r>
          </a:p>
          <a:p>
            <a:pPr>
              <a:spcBef>
                <a:spcPts val="1000"/>
              </a:spcBef>
              <a:buClr>
                <a:schemeClr val="bg2">
                  <a:lumMod val="40000"/>
                  <a:lumOff val="60000"/>
                </a:schemeClr>
              </a:buClr>
              <a:buSzPct val="80000"/>
            </a:pPr>
            <a:r>
              <a:rPr lang="en-IN" sz="2000" dirty="0">
                <a:latin typeface="+mj-lt"/>
                <a:ea typeface="+mj-ea"/>
                <a:cs typeface="+mj-cs"/>
              </a:rPr>
              <a:t>    public static void main(String </a:t>
            </a:r>
            <a:r>
              <a:rPr lang="en-IN" sz="2000" dirty="0" err="1">
                <a:latin typeface="+mj-lt"/>
                <a:ea typeface="+mj-ea"/>
                <a:cs typeface="+mj-cs"/>
              </a:rPr>
              <a:t>args</a:t>
            </a:r>
            <a:r>
              <a:rPr lang="en-IN" sz="2000" dirty="0">
                <a:latin typeface="+mj-lt"/>
                <a:ea typeface="+mj-ea"/>
                <a:cs typeface="+mj-cs"/>
              </a:rPr>
              <a:t>[]){</a:t>
            </a:r>
          </a:p>
          <a:p>
            <a:pPr>
              <a:spcBef>
                <a:spcPts val="1000"/>
              </a:spcBef>
              <a:buClr>
                <a:schemeClr val="bg2">
                  <a:lumMod val="40000"/>
                  <a:lumOff val="60000"/>
                </a:schemeClr>
              </a:buClr>
              <a:buSzPct val="80000"/>
            </a:pPr>
            <a:r>
              <a:rPr lang="en-IN" sz="2000" dirty="0">
                <a:latin typeface="+mj-lt"/>
                <a:ea typeface="+mj-ea"/>
                <a:cs typeface="+mj-cs"/>
              </a:rPr>
              <a:t>        </a:t>
            </a:r>
            <a:r>
              <a:rPr lang="en-IN" sz="2000" dirty="0" err="1">
                <a:latin typeface="+mj-lt"/>
                <a:ea typeface="+mj-ea"/>
                <a:cs typeface="+mj-cs"/>
              </a:rPr>
              <a:t>int</a:t>
            </a:r>
            <a:r>
              <a:rPr lang="en-IN" sz="2000" dirty="0">
                <a:latin typeface="+mj-lt"/>
                <a:ea typeface="+mj-ea"/>
                <a:cs typeface="+mj-cs"/>
              </a:rPr>
              <a:t> a, b, large;</a:t>
            </a:r>
          </a:p>
          <a:p>
            <a:pPr>
              <a:spcBef>
                <a:spcPts val="1000"/>
              </a:spcBef>
              <a:buClr>
                <a:schemeClr val="bg2">
                  <a:lumMod val="40000"/>
                  <a:lumOff val="60000"/>
                </a:schemeClr>
              </a:buClr>
              <a:buSzPct val="80000"/>
            </a:pPr>
            <a:r>
              <a:rPr lang="en-IN" sz="2000" dirty="0">
                <a:latin typeface="+mj-lt"/>
                <a:ea typeface="+mj-ea"/>
                <a:cs typeface="+mj-cs"/>
              </a:rPr>
              <a:t>        Scanner </a:t>
            </a:r>
            <a:r>
              <a:rPr lang="en-IN" sz="2000" dirty="0" err="1">
                <a:latin typeface="+mj-lt"/>
                <a:ea typeface="+mj-ea"/>
                <a:cs typeface="+mj-cs"/>
              </a:rPr>
              <a:t>sc</a:t>
            </a:r>
            <a:r>
              <a:rPr lang="en-IN" sz="2000" dirty="0">
                <a:latin typeface="+mj-lt"/>
                <a:ea typeface="+mj-ea"/>
                <a:cs typeface="+mj-cs"/>
              </a:rPr>
              <a:t>=new Scanner(System.in);</a:t>
            </a:r>
          </a:p>
          <a:p>
            <a:pPr>
              <a:spcBef>
                <a:spcPts val="1000"/>
              </a:spcBef>
              <a:buClr>
                <a:schemeClr val="bg2">
                  <a:lumMod val="40000"/>
                  <a:lumOff val="60000"/>
                </a:schemeClr>
              </a:buClr>
              <a:buSzPct val="80000"/>
            </a:pPr>
            <a:r>
              <a:rPr lang="en-IN" sz="2000" dirty="0">
                <a:latin typeface="+mj-lt"/>
                <a:ea typeface="+mj-ea"/>
                <a:cs typeface="+mj-cs"/>
              </a:rPr>
              <a:t>        </a:t>
            </a:r>
            <a:r>
              <a:rPr lang="en-IN" sz="2000" dirty="0" err="1">
                <a:latin typeface="+mj-lt"/>
                <a:ea typeface="+mj-ea"/>
                <a:cs typeface="+mj-cs"/>
              </a:rPr>
              <a:t>System.out.println</a:t>
            </a:r>
            <a:r>
              <a:rPr lang="en-IN" sz="2000" dirty="0">
                <a:latin typeface="+mj-lt"/>
                <a:ea typeface="+mj-ea"/>
                <a:cs typeface="+mj-cs"/>
              </a:rPr>
              <a:t>("Enter 2 numbers");</a:t>
            </a:r>
          </a:p>
          <a:p>
            <a:pPr>
              <a:spcBef>
                <a:spcPts val="1000"/>
              </a:spcBef>
              <a:buClr>
                <a:schemeClr val="bg2">
                  <a:lumMod val="40000"/>
                  <a:lumOff val="60000"/>
                </a:schemeClr>
              </a:buClr>
              <a:buSzPct val="80000"/>
            </a:pPr>
            <a:r>
              <a:rPr lang="en-IN" sz="2000" dirty="0">
                <a:latin typeface="+mj-lt"/>
                <a:ea typeface="+mj-ea"/>
                <a:cs typeface="+mj-cs"/>
              </a:rPr>
              <a:t>        a=</a:t>
            </a:r>
            <a:r>
              <a:rPr lang="en-IN" sz="2000" dirty="0" err="1">
                <a:latin typeface="+mj-lt"/>
                <a:ea typeface="+mj-ea"/>
                <a:cs typeface="+mj-cs"/>
              </a:rPr>
              <a:t>sc.nextInt</a:t>
            </a:r>
            <a:r>
              <a:rPr lang="en-IN" sz="2000" dirty="0">
                <a:latin typeface="+mj-lt"/>
                <a:ea typeface="+mj-ea"/>
                <a:cs typeface="+mj-cs"/>
              </a:rPr>
              <a:t>();</a:t>
            </a:r>
          </a:p>
          <a:p>
            <a:pPr>
              <a:spcBef>
                <a:spcPts val="1000"/>
              </a:spcBef>
              <a:buClr>
                <a:schemeClr val="bg2">
                  <a:lumMod val="40000"/>
                  <a:lumOff val="60000"/>
                </a:schemeClr>
              </a:buClr>
              <a:buSzPct val="80000"/>
            </a:pPr>
            <a:r>
              <a:rPr lang="en-IN" sz="2000" dirty="0">
                <a:latin typeface="+mj-lt"/>
                <a:ea typeface="+mj-ea"/>
                <a:cs typeface="+mj-cs"/>
              </a:rPr>
              <a:t>        b=</a:t>
            </a:r>
            <a:r>
              <a:rPr lang="en-IN" sz="2000" dirty="0" err="1">
                <a:latin typeface="+mj-lt"/>
                <a:ea typeface="+mj-ea"/>
                <a:cs typeface="+mj-cs"/>
              </a:rPr>
              <a:t>sc.nextInt</a:t>
            </a:r>
            <a:r>
              <a:rPr lang="en-IN" sz="2000" dirty="0">
                <a:latin typeface="+mj-lt"/>
                <a:ea typeface="+mj-ea"/>
                <a:cs typeface="+mj-cs"/>
              </a:rPr>
              <a:t>();</a:t>
            </a:r>
          </a:p>
          <a:p>
            <a:pPr>
              <a:spcBef>
                <a:spcPts val="1000"/>
              </a:spcBef>
              <a:buClr>
                <a:schemeClr val="bg2">
                  <a:lumMod val="40000"/>
                  <a:lumOff val="60000"/>
                </a:schemeClr>
              </a:buClr>
              <a:buSzPct val="80000"/>
            </a:pPr>
            <a:r>
              <a:rPr lang="en-IN" sz="2000" dirty="0">
                <a:latin typeface="+mj-lt"/>
                <a:ea typeface="+mj-ea"/>
                <a:cs typeface="+mj-cs"/>
              </a:rPr>
              <a:t>        large=(a&gt;b)?</a:t>
            </a:r>
            <a:r>
              <a:rPr lang="en-IN" sz="2000" dirty="0" err="1">
                <a:latin typeface="+mj-lt"/>
                <a:ea typeface="+mj-ea"/>
                <a:cs typeface="+mj-cs"/>
              </a:rPr>
              <a:t>a:b</a:t>
            </a:r>
            <a:r>
              <a:rPr lang="en-IN" sz="2000" dirty="0">
                <a:latin typeface="+mj-lt"/>
                <a:ea typeface="+mj-ea"/>
                <a:cs typeface="+mj-cs"/>
              </a:rPr>
              <a:t>;</a:t>
            </a:r>
          </a:p>
          <a:p>
            <a:pPr>
              <a:spcBef>
                <a:spcPts val="1000"/>
              </a:spcBef>
              <a:buClr>
                <a:schemeClr val="bg2">
                  <a:lumMod val="40000"/>
                  <a:lumOff val="60000"/>
                </a:schemeClr>
              </a:buClr>
              <a:buSzPct val="80000"/>
            </a:pPr>
            <a:r>
              <a:rPr lang="en-IN" sz="2000" dirty="0">
                <a:latin typeface="+mj-lt"/>
                <a:ea typeface="+mj-ea"/>
                <a:cs typeface="+mj-cs"/>
              </a:rPr>
              <a:t>        </a:t>
            </a:r>
            <a:r>
              <a:rPr lang="en-IN" sz="2000" dirty="0" err="1">
                <a:latin typeface="+mj-lt"/>
                <a:ea typeface="+mj-ea"/>
                <a:cs typeface="+mj-cs"/>
              </a:rPr>
              <a:t>System.out.println</a:t>
            </a:r>
            <a:r>
              <a:rPr lang="en-IN" sz="2000" dirty="0">
                <a:latin typeface="+mj-lt"/>
                <a:ea typeface="+mj-ea"/>
                <a:cs typeface="+mj-cs"/>
              </a:rPr>
              <a:t>("Largest number is : "+large);</a:t>
            </a:r>
          </a:p>
          <a:p>
            <a:pPr>
              <a:spcBef>
                <a:spcPts val="1000"/>
              </a:spcBef>
              <a:buClr>
                <a:schemeClr val="bg2">
                  <a:lumMod val="40000"/>
                  <a:lumOff val="60000"/>
                </a:schemeClr>
              </a:buClr>
              <a:buSzPct val="80000"/>
            </a:pPr>
            <a:r>
              <a:rPr lang="en-IN" sz="2000" dirty="0">
                <a:latin typeface="+mj-lt"/>
                <a:ea typeface="+mj-ea"/>
                <a:cs typeface="+mj-cs"/>
              </a:rPr>
              <a:t>    } }</a:t>
            </a:r>
          </a:p>
        </p:txBody>
      </p:sp>
      <p:pic>
        <p:nvPicPr>
          <p:cNvPr id="4" name="Picture 3"/>
          <p:cNvPicPr>
            <a:picLocks noChangeAspect="1"/>
          </p:cNvPicPr>
          <p:nvPr/>
        </p:nvPicPr>
        <p:blipFill>
          <a:blip r:embed="rId2"/>
          <a:stretch>
            <a:fillRect/>
          </a:stretch>
        </p:blipFill>
        <p:spPr>
          <a:xfrm>
            <a:off x="6795568" y="4160000"/>
            <a:ext cx="5307764" cy="2625346"/>
          </a:xfrm>
          <a:prstGeom prst="rect">
            <a:avLst/>
          </a:prstGeom>
        </p:spPr>
      </p:pic>
    </p:spTree>
    <p:extLst>
      <p:ext uri="{BB962C8B-B14F-4D97-AF65-F5344CB8AC3E}">
        <p14:creationId xmlns:p14="http://schemas.microsoft.com/office/powerpoint/2010/main" val="73847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Comments</a:t>
            </a:r>
            <a:endParaRPr lang="en-IN" dirty="0"/>
          </a:p>
        </p:txBody>
      </p:sp>
      <p:sp>
        <p:nvSpPr>
          <p:cNvPr id="3" name="TextBox 2"/>
          <p:cNvSpPr txBox="1"/>
          <p:nvPr/>
        </p:nvSpPr>
        <p:spPr>
          <a:xfrm>
            <a:off x="251012" y="1147156"/>
            <a:ext cx="11636189" cy="1708160"/>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Single line Comments - // comments</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Multi line comments - /* comments */</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Documentation comments - /** comments */</a:t>
            </a:r>
          </a:p>
          <a:p>
            <a:pPr marL="342900" indent="-342900">
              <a:spcBef>
                <a:spcPts val="1000"/>
              </a:spcBef>
              <a:buClr>
                <a:schemeClr val="bg2">
                  <a:lumMod val="40000"/>
                  <a:lumOff val="60000"/>
                </a:schemeClr>
              </a:buClr>
              <a:buSzPct val="80000"/>
              <a:buFont typeface="Wingdings 3" charset="2"/>
              <a:buChar char=""/>
            </a:pPr>
            <a:endParaRPr lang="en-IN" sz="2000" dirty="0">
              <a:latin typeface="+mj-lt"/>
              <a:ea typeface="+mj-ea"/>
              <a:cs typeface="+mj-cs"/>
            </a:endParaRPr>
          </a:p>
        </p:txBody>
      </p:sp>
    </p:spTree>
    <p:extLst>
      <p:ext uri="{BB962C8B-B14F-4D97-AF65-F5344CB8AC3E}">
        <p14:creationId xmlns:p14="http://schemas.microsoft.com/office/powerpoint/2010/main" val="535440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err="1"/>
              <a:t>Input/Output</a:t>
            </a:r>
            <a:r>
              <a:rPr lang="en-US" dirty="0"/>
              <a:t> in Java</a:t>
            </a:r>
            <a:endParaRPr lang="en-IN" dirty="0"/>
          </a:p>
        </p:txBody>
      </p:sp>
      <p:sp>
        <p:nvSpPr>
          <p:cNvPr id="3" name="TextBox 2"/>
          <p:cNvSpPr txBox="1"/>
          <p:nvPr/>
        </p:nvSpPr>
        <p:spPr>
          <a:xfrm>
            <a:off x="251012" y="1147156"/>
            <a:ext cx="11636189" cy="3888244"/>
          </a:xfrm>
          <a:prstGeom prst="rect">
            <a:avLst/>
          </a:prstGeom>
          <a:noFill/>
        </p:spPr>
        <p:txBody>
          <a:bodyPr wrap="square" rtlCol="0">
            <a:spAutoFit/>
          </a:bodyPr>
          <a:lstStyle/>
          <a:p>
            <a:pPr>
              <a:spcBef>
                <a:spcPts val="1000"/>
              </a:spcBef>
              <a:buClr>
                <a:schemeClr val="bg2">
                  <a:lumMod val="40000"/>
                  <a:lumOff val="60000"/>
                </a:schemeClr>
              </a:buClr>
              <a:buSzPct val="80000"/>
            </a:pPr>
            <a:r>
              <a:rPr lang="en-US" sz="2000" b="1" dirty="0">
                <a:latin typeface="+mj-lt"/>
                <a:ea typeface="+mj-ea"/>
                <a:cs typeface="+mj-cs"/>
              </a:rPr>
              <a:t>Output in Java</a:t>
            </a:r>
          </a:p>
          <a:p>
            <a:pPr marL="342900" indent="-342900">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System.out.println</a:t>
            </a:r>
            <a:r>
              <a:rPr lang="en-US" sz="2000" dirty="0">
                <a:latin typeface="+mj-lt"/>
                <a:ea typeface="+mj-ea"/>
                <a:cs typeface="+mj-cs"/>
              </a:rPr>
              <a:t>(“Hello”);</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System – class of </a:t>
            </a:r>
            <a:r>
              <a:rPr lang="en-US" sz="2000" dirty="0" err="1">
                <a:latin typeface="+mj-lt"/>
                <a:ea typeface="+mj-ea"/>
                <a:cs typeface="+mj-cs"/>
              </a:rPr>
              <a:t>Java.lang</a:t>
            </a:r>
            <a:r>
              <a:rPr lang="en-US" sz="2000" dirty="0">
                <a:latin typeface="+mj-lt"/>
                <a:ea typeface="+mj-ea"/>
                <a:cs typeface="+mj-cs"/>
              </a:rPr>
              <a:t> package</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out – variable of class System corresponding to the </a:t>
            </a:r>
            <a:r>
              <a:rPr lang="en-US" sz="2000" dirty="0" err="1">
                <a:latin typeface="+mj-lt"/>
                <a:ea typeface="+mj-ea"/>
                <a:cs typeface="+mj-cs"/>
              </a:rPr>
              <a:t>std</a:t>
            </a:r>
            <a:r>
              <a:rPr lang="en-US" sz="2000" dirty="0">
                <a:latin typeface="+mj-lt"/>
                <a:ea typeface="+mj-ea"/>
                <a:cs typeface="+mj-cs"/>
              </a:rPr>
              <a:t> o/p device i.e. monitor</a:t>
            </a:r>
          </a:p>
          <a:p>
            <a:pPr marL="342900" indent="-342900">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println</a:t>
            </a:r>
            <a:r>
              <a:rPr lang="en-US" sz="2000" dirty="0">
                <a:latin typeface="+mj-lt"/>
                <a:ea typeface="+mj-ea"/>
                <a:cs typeface="+mj-cs"/>
              </a:rPr>
              <a:t>()/print() – static methods for displaying content</a:t>
            </a:r>
          </a:p>
          <a:p>
            <a:pPr>
              <a:spcBef>
                <a:spcPts val="1000"/>
              </a:spcBef>
              <a:buClr>
                <a:schemeClr val="bg2">
                  <a:lumMod val="40000"/>
                  <a:lumOff val="60000"/>
                </a:schemeClr>
              </a:buClr>
              <a:buSzPct val="80000"/>
            </a:pPr>
            <a:r>
              <a:rPr lang="en-US" sz="2000" b="1" dirty="0">
                <a:latin typeface="+mj-lt"/>
                <a:ea typeface="+mj-ea"/>
                <a:cs typeface="+mj-cs"/>
              </a:rPr>
              <a:t>Input in Java</a:t>
            </a:r>
          </a:p>
          <a:p>
            <a:pPr marL="342900" indent="-342900">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BufferedReader</a:t>
            </a:r>
            <a:r>
              <a:rPr lang="en-US" sz="2000" dirty="0">
                <a:latin typeface="+mj-lt"/>
                <a:ea typeface="+mj-ea"/>
                <a:cs typeface="+mj-cs"/>
              </a:rPr>
              <a:t> – </a:t>
            </a:r>
            <a:r>
              <a:rPr lang="en-US" sz="2000" dirty="0" err="1">
                <a:latin typeface="+mj-lt"/>
                <a:ea typeface="+mj-ea"/>
                <a:cs typeface="+mj-cs"/>
              </a:rPr>
              <a:t>readLine</a:t>
            </a:r>
            <a:r>
              <a:rPr lang="en-US" sz="2000" dirty="0">
                <a:latin typeface="+mj-lt"/>
                <a:ea typeface="+mj-ea"/>
                <a:cs typeface="+mj-cs"/>
              </a:rPr>
              <a:t>()</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Scanner – </a:t>
            </a:r>
            <a:r>
              <a:rPr lang="en-US" sz="2000" dirty="0" err="1">
                <a:latin typeface="+mj-lt"/>
                <a:ea typeface="+mj-ea"/>
                <a:cs typeface="+mj-cs"/>
              </a:rPr>
              <a:t>nextInt</a:t>
            </a:r>
            <a:r>
              <a:rPr lang="en-US" sz="2000" dirty="0">
                <a:latin typeface="+mj-lt"/>
                <a:ea typeface="+mj-ea"/>
                <a:cs typeface="+mj-cs"/>
              </a:rPr>
              <a:t>(), </a:t>
            </a:r>
            <a:r>
              <a:rPr lang="en-US" sz="2000" dirty="0" err="1">
                <a:latin typeface="+mj-lt"/>
                <a:ea typeface="+mj-ea"/>
                <a:cs typeface="+mj-cs"/>
              </a:rPr>
              <a:t>nextLong</a:t>
            </a:r>
            <a:r>
              <a:rPr lang="en-US" sz="2000" dirty="0">
                <a:latin typeface="+mj-lt"/>
                <a:ea typeface="+mj-ea"/>
                <a:cs typeface="+mj-cs"/>
              </a:rPr>
              <a:t>(), </a:t>
            </a:r>
            <a:r>
              <a:rPr lang="en-US" sz="2000" dirty="0" err="1">
                <a:latin typeface="+mj-lt"/>
                <a:ea typeface="+mj-ea"/>
                <a:cs typeface="+mj-cs"/>
              </a:rPr>
              <a:t>nextFloat</a:t>
            </a:r>
            <a:r>
              <a:rPr lang="en-US" sz="2000" dirty="0">
                <a:latin typeface="+mj-lt"/>
                <a:ea typeface="+mj-ea"/>
                <a:cs typeface="+mj-cs"/>
              </a:rPr>
              <a:t>(), </a:t>
            </a:r>
            <a:r>
              <a:rPr lang="en-US" sz="2000" dirty="0" err="1">
                <a:latin typeface="+mj-lt"/>
                <a:ea typeface="+mj-ea"/>
                <a:cs typeface="+mj-cs"/>
              </a:rPr>
              <a:t>nextDouble</a:t>
            </a:r>
            <a:r>
              <a:rPr lang="en-US" sz="2000" dirty="0">
                <a:latin typeface="+mj-lt"/>
                <a:ea typeface="+mj-ea"/>
                <a:cs typeface="+mj-cs"/>
              </a:rPr>
              <a:t>(), next(), </a:t>
            </a:r>
            <a:r>
              <a:rPr lang="en-US" sz="2000" dirty="0" err="1">
                <a:latin typeface="+mj-lt"/>
                <a:ea typeface="+mj-ea"/>
                <a:cs typeface="+mj-cs"/>
              </a:rPr>
              <a:t>nextLine</a:t>
            </a:r>
            <a:r>
              <a:rPr lang="en-US" sz="2000" dirty="0">
                <a:latin typeface="+mj-lt"/>
                <a:ea typeface="+mj-ea"/>
                <a:cs typeface="+mj-cs"/>
              </a:rPr>
              <a:t>()</a:t>
            </a:r>
          </a:p>
          <a:p>
            <a:pPr marL="342900" indent="-342900">
              <a:spcBef>
                <a:spcPts val="1000"/>
              </a:spcBef>
              <a:buClr>
                <a:schemeClr val="bg2">
                  <a:lumMod val="40000"/>
                  <a:lumOff val="60000"/>
                </a:schemeClr>
              </a:buClr>
              <a:buSzPct val="80000"/>
              <a:buFont typeface="Wingdings 3" charset="2"/>
              <a:buChar char=""/>
            </a:pPr>
            <a:endParaRPr lang="en-IN" sz="2000" b="1" dirty="0">
              <a:latin typeface="+mj-lt"/>
              <a:ea typeface="+mj-ea"/>
              <a:cs typeface="+mj-cs"/>
            </a:endParaRPr>
          </a:p>
        </p:txBody>
      </p:sp>
    </p:spTree>
    <p:extLst>
      <p:ext uri="{BB962C8B-B14F-4D97-AF65-F5344CB8AC3E}">
        <p14:creationId xmlns:p14="http://schemas.microsoft.com/office/powerpoint/2010/main" val="2318182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50144" cy="902257"/>
          </a:xfrm>
        </p:spPr>
        <p:txBody>
          <a:bodyPr/>
          <a:lstStyle/>
          <a:p>
            <a:r>
              <a:rPr lang="en-US" dirty="0"/>
              <a:t>Simple Java Program</a:t>
            </a:r>
            <a:endParaRPr lang="en-IN" dirty="0"/>
          </a:p>
        </p:txBody>
      </p:sp>
      <p:sp>
        <p:nvSpPr>
          <p:cNvPr id="3" name="Content Placeholder 2"/>
          <p:cNvSpPr>
            <a:spLocks noGrp="1"/>
          </p:cNvSpPr>
          <p:nvPr>
            <p:ph idx="1"/>
          </p:nvPr>
        </p:nvSpPr>
        <p:spPr>
          <a:xfrm>
            <a:off x="532015" y="1288474"/>
            <a:ext cx="11006049" cy="5295206"/>
          </a:xfrm>
        </p:spPr>
        <p:txBody>
          <a:bodyPr>
            <a:normAutofit/>
          </a:bodyPr>
          <a:lstStyle/>
          <a:p>
            <a:pPr marL="0" indent="0">
              <a:buNone/>
            </a:pPr>
            <a:r>
              <a:rPr lang="en-IN" dirty="0"/>
              <a:t>class Hello{</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a:t>
            </a:r>
            <a:r>
              <a:rPr lang="en-IN" dirty="0" err="1"/>
              <a:t>System.out.println</a:t>
            </a:r>
            <a:r>
              <a:rPr lang="en-IN" dirty="0"/>
              <a:t>("Hello World");    </a:t>
            </a:r>
          </a:p>
          <a:p>
            <a:pPr marL="0" indent="0">
              <a:buNone/>
            </a:pPr>
            <a:r>
              <a:rPr lang="en-IN" dirty="0"/>
              <a:t>    }</a:t>
            </a:r>
          </a:p>
          <a:p>
            <a:pPr marL="0" indent="0">
              <a:buNone/>
            </a:pPr>
            <a:r>
              <a:rPr lang="en-IN" dirty="0"/>
              <a:t>}</a:t>
            </a:r>
          </a:p>
          <a:p>
            <a:pPr marL="0" indent="0">
              <a:buNone/>
            </a:pPr>
            <a:endParaRPr lang="en-US" dirty="0"/>
          </a:p>
          <a:p>
            <a:pPr marL="0" indent="0">
              <a:buNone/>
            </a:pPr>
            <a:r>
              <a:rPr lang="en-US" dirty="0"/>
              <a:t>Output : </a:t>
            </a:r>
          </a:p>
          <a:p>
            <a:pPr marL="0" indent="0">
              <a:buNone/>
            </a:pPr>
            <a:endParaRPr lang="en-US" dirty="0"/>
          </a:p>
        </p:txBody>
      </p:sp>
      <p:pic>
        <p:nvPicPr>
          <p:cNvPr id="4" name="Picture 3"/>
          <p:cNvPicPr>
            <a:picLocks noChangeAspect="1"/>
          </p:cNvPicPr>
          <p:nvPr/>
        </p:nvPicPr>
        <p:blipFill>
          <a:blip r:embed="rId2"/>
          <a:stretch>
            <a:fillRect/>
          </a:stretch>
        </p:blipFill>
        <p:spPr>
          <a:xfrm>
            <a:off x="1910021" y="3728452"/>
            <a:ext cx="5662239" cy="3029795"/>
          </a:xfrm>
          <a:prstGeom prst="rect">
            <a:avLst/>
          </a:prstGeom>
        </p:spPr>
      </p:pic>
    </p:spTree>
    <p:extLst>
      <p:ext uri="{BB962C8B-B14F-4D97-AF65-F5344CB8AC3E}">
        <p14:creationId xmlns:p14="http://schemas.microsoft.com/office/powerpoint/2010/main" val="113023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1192" y="111896"/>
            <a:ext cx="11770822" cy="760940"/>
          </a:xfrm>
        </p:spPr>
        <p:txBody>
          <a:bodyPr/>
          <a:lstStyle/>
          <a:p>
            <a:r>
              <a:rPr lang="en-US" dirty="0"/>
              <a:t>Program for accepting input (Scanner)</a:t>
            </a:r>
            <a:endParaRPr lang="en-IN" dirty="0"/>
          </a:p>
        </p:txBody>
      </p:sp>
      <p:sp>
        <p:nvSpPr>
          <p:cNvPr id="5" name="Content Placeholder 4"/>
          <p:cNvSpPr>
            <a:spLocks noGrp="1"/>
          </p:cNvSpPr>
          <p:nvPr>
            <p:ph sz="half" idx="1"/>
          </p:nvPr>
        </p:nvSpPr>
        <p:spPr>
          <a:xfrm>
            <a:off x="191192" y="1054735"/>
            <a:ext cx="5619404" cy="5570509"/>
          </a:xfrm>
        </p:spPr>
        <p:txBody>
          <a:bodyPr/>
          <a:lstStyle/>
          <a:p>
            <a:pPr marL="0" indent="0">
              <a:buNone/>
            </a:pPr>
            <a:r>
              <a:rPr lang="en-US" dirty="0"/>
              <a:t>import </a:t>
            </a:r>
            <a:r>
              <a:rPr lang="en-US" dirty="0" err="1"/>
              <a:t>java.util</a:t>
            </a:r>
            <a:r>
              <a:rPr lang="en-US" dirty="0"/>
              <a:t>.*;</a:t>
            </a:r>
            <a:endParaRPr lang="en-IN" dirty="0"/>
          </a:p>
          <a:p>
            <a:pPr marL="0" indent="0">
              <a:buNone/>
            </a:pPr>
            <a:r>
              <a:rPr lang="en-IN" dirty="0"/>
              <a:t>class Square{</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US" dirty="0"/>
              <a:t>        </a:t>
            </a:r>
            <a:r>
              <a:rPr lang="en-US" dirty="0" err="1"/>
              <a:t>int</a:t>
            </a:r>
            <a:r>
              <a:rPr lang="en-US" dirty="0"/>
              <a:t> </a:t>
            </a:r>
            <a:r>
              <a:rPr lang="en-US" dirty="0" err="1"/>
              <a:t>i</a:t>
            </a:r>
            <a:r>
              <a:rPr lang="en-US" dirty="0"/>
              <a:t>, res;</a:t>
            </a:r>
          </a:p>
          <a:p>
            <a:pPr marL="0" indent="0">
              <a:buNone/>
            </a:pPr>
            <a:r>
              <a:rPr lang="en-US" dirty="0"/>
              <a:t>        Scanner </a:t>
            </a:r>
            <a:r>
              <a:rPr lang="en-US" dirty="0" err="1"/>
              <a:t>sc</a:t>
            </a:r>
            <a:r>
              <a:rPr lang="en-US" dirty="0"/>
              <a:t>=new Scanner (System.in);</a:t>
            </a:r>
          </a:p>
          <a:p>
            <a:pPr marL="0" indent="0">
              <a:buNone/>
            </a:pPr>
            <a:r>
              <a:rPr lang="en-US" dirty="0"/>
              <a:t>        </a:t>
            </a:r>
            <a:r>
              <a:rPr lang="en-US" dirty="0" err="1"/>
              <a:t>System.out.println</a:t>
            </a:r>
            <a:r>
              <a:rPr lang="en-US" dirty="0"/>
              <a:t>(“Enter a number : “);</a:t>
            </a:r>
          </a:p>
          <a:p>
            <a:pPr marL="0" indent="0">
              <a:buNone/>
            </a:pPr>
            <a:r>
              <a:rPr lang="en-US" dirty="0"/>
              <a:t>        </a:t>
            </a:r>
            <a:r>
              <a:rPr lang="en-US" dirty="0" err="1"/>
              <a:t>i</a:t>
            </a:r>
            <a:r>
              <a:rPr lang="en-US" dirty="0"/>
              <a:t>=</a:t>
            </a:r>
            <a:r>
              <a:rPr lang="en-US" dirty="0" err="1"/>
              <a:t>sc.nextInt</a:t>
            </a:r>
            <a:r>
              <a:rPr lang="en-US" dirty="0"/>
              <a:t>();</a:t>
            </a:r>
          </a:p>
          <a:p>
            <a:pPr marL="0" indent="0">
              <a:buNone/>
            </a:pPr>
            <a:r>
              <a:rPr lang="en-US" dirty="0"/>
              <a:t>        res=</a:t>
            </a:r>
            <a:r>
              <a:rPr lang="en-US" dirty="0" err="1"/>
              <a:t>i</a:t>
            </a:r>
            <a:r>
              <a:rPr lang="en-US" dirty="0"/>
              <a:t>*</a:t>
            </a:r>
            <a:r>
              <a:rPr lang="en-US" dirty="0" err="1"/>
              <a:t>i</a:t>
            </a:r>
            <a:r>
              <a:rPr lang="en-US" dirty="0"/>
              <a:t>;</a:t>
            </a:r>
            <a:endParaRPr lang="en-IN" dirty="0"/>
          </a:p>
          <a:p>
            <a:pPr marL="0" indent="0">
              <a:buNone/>
            </a:pPr>
            <a:r>
              <a:rPr lang="en-IN" dirty="0"/>
              <a:t>        </a:t>
            </a:r>
            <a:r>
              <a:rPr lang="en-IN" dirty="0" err="1"/>
              <a:t>System.out.println</a:t>
            </a:r>
            <a:r>
              <a:rPr lang="en-IN" dirty="0"/>
              <a:t>(“The square of “ + </a:t>
            </a:r>
            <a:r>
              <a:rPr lang="en-IN" dirty="0" err="1"/>
              <a:t>i</a:t>
            </a:r>
            <a:r>
              <a:rPr lang="en-IN" dirty="0"/>
              <a:t> +  “ is :  “ + res);    </a:t>
            </a:r>
          </a:p>
          <a:p>
            <a:pPr marL="0" indent="0">
              <a:buNone/>
            </a:pPr>
            <a:r>
              <a:rPr lang="en-IN" dirty="0"/>
              <a:t>    }</a:t>
            </a:r>
          </a:p>
          <a:p>
            <a:pPr marL="0" indent="0">
              <a:buNone/>
            </a:pPr>
            <a:r>
              <a:rPr lang="en-IN" dirty="0"/>
              <a:t>}</a:t>
            </a:r>
          </a:p>
          <a:p>
            <a:endParaRPr lang="en-IN" dirty="0"/>
          </a:p>
        </p:txBody>
      </p:sp>
      <p:pic>
        <p:nvPicPr>
          <p:cNvPr id="7" name="Content Placeholder 6"/>
          <p:cNvPicPr>
            <a:picLocks noGrp="1" noChangeAspect="1"/>
          </p:cNvPicPr>
          <p:nvPr>
            <p:ph sz="half" idx="2"/>
          </p:nvPr>
        </p:nvPicPr>
        <p:blipFill>
          <a:blip r:embed="rId2"/>
          <a:stretch>
            <a:fillRect/>
          </a:stretch>
        </p:blipFill>
        <p:spPr>
          <a:xfrm>
            <a:off x="6406429" y="1452749"/>
            <a:ext cx="5272953" cy="3684036"/>
          </a:xfrm>
          <a:prstGeom prst="rect">
            <a:avLst/>
          </a:prstGeom>
        </p:spPr>
      </p:pic>
    </p:spTree>
    <p:extLst>
      <p:ext uri="{BB962C8B-B14F-4D97-AF65-F5344CB8AC3E}">
        <p14:creationId xmlns:p14="http://schemas.microsoft.com/office/powerpoint/2010/main" val="11179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1192" y="111896"/>
            <a:ext cx="11770822" cy="760940"/>
          </a:xfrm>
        </p:spPr>
        <p:txBody>
          <a:bodyPr/>
          <a:lstStyle/>
          <a:p>
            <a:r>
              <a:rPr lang="en-US" sz="4000" dirty="0"/>
              <a:t>Program for accepting input (</a:t>
            </a:r>
            <a:r>
              <a:rPr lang="en-US" sz="4000" dirty="0" err="1"/>
              <a:t>BufferedReader</a:t>
            </a:r>
            <a:r>
              <a:rPr lang="en-US" sz="4000" dirty="0"/>
              <a:t>)</a:t>
            </a:r>
            <a:endParaRPr lang="en-IN" sz="4000" dirty="0"/>
          </a:p>
        </p:txBody>
      </p:sp>
      <p:sp>
        <p:nvSpPr>
          <p:cNvPr id="5" name="Content Placeholder 4"/>
          <p:cNvSpPr>
            <a:spLocks noGrp="1"/>
          </p:cNvSpPr>
          <p:nvPr>
            <p:ph sz="half" idx="1"/>
          </p:nvPr>
        </p:nvSpPr>
        <p:spPr>
          <a:xfrm>
            <a:off x="191191" y="1054735"/>
            <a:ext cx="7015943" cy="5570509"/>
          </a:xfrm>
        </p:spPr>
        <p:txBody>
          <a:bodyPr>
            <a:normAutofit lnSpcReduction="10000"/>
          </a:bodyPr>
          <a:lstStyle/>
          <a:p>
            <a:pPr marL="0" indent="0">
              <a:buNone/>
            </a:pPr>
            <a:r>
              <a:rPr lang="en-US" dirty="0"/>
              <a:t>import java.io.*;</a:t>
            </a:r>
            <a:endParaRPr lang="en-IN" dirty="0"/>
          </a:p>
          <a:p>
            <a:pPr marL="0" indent="0">
              <a:buNone/>
            </a:pPr>
            <a:r>
              <a:rPr lang="en-IN" dirty="0"/>
              <a:t>class Square{</a:t>
            </a:r>
          </a:p>
          <a:p>
            <a:pPr marL="0" indent="0">
              <a:buNone/>
            </a:pPr>
            <a:r>
              <a:rPr lang="en-IN" dirty="0"/>
              <a:t>    public static void main(String </a:t>
            </a:r>
            <a:r>
              <a:rPr lang="en-IN" dirty="0" err="1"/>
              <a:t>args</a:t>
            </a:r>
            <a:r>
              <a:rPr lang="en-IN" dirty="0"/>
              <a:t>[]) throws </a:t>
            </a:r>
            <a:r>
              <a:rPr lang="en-IN" dirty="0" err="1"/>
              <a:t>IOException</a:t>
            </a:r>
            <a:endParaRPr lang="en-IN" dirty="0"/>
          </a:p>
          <a:p>
            <a:pPr marL="0" indent="0">
              <a:buNone/>
            </a:pPr>
            <a:r>
              <a:rPr lang="en-IN" dirty="0"/>
              <a:t>    {</a:t>
            </a:r>
          </a:p>
          <a:p>
            <a:pPr marL="0" indent="0">
              <a:buNone/>
            </a:pPr>
            <a:r>
              <a:rPr lang="en-US" dirty="0"/>
              <a:t>        </a:t>
            </a:r>
            <a:r>
              <a:rPr lang="en-US" dirty="0" err="1"/>
              <a:t>int</a:t>
            </a:r>
            <a:r>
              <a:rPr lang="en-US" dirty="0"/>
              <a:t> </a:t>
            </a:r>
            <a:r>
              <a:rPr lang="en-US" dirty="0" err="1"/>
              <a:t>i</a:t>
            </a:r>
            <a:r>
              <a:rPr lang="en-US" dirty="0"/>
              <a:t>, res;</a:t>
            </a:r>
          </a:p>
          <a:p>
            <a:pPr marL="0" indent="0">
              <a:buNone/>
            </a:pPr>
            <a:r>
              <a:rPr lang="en-US" dirty="0"/>
              <a:t>        </a:t>
            </a:r>
            <a:r>
              <a:rPr lang="en-US" dirty="0" err="1"/>
              <a:t>BufferedReader</a:t>
            </a:r>
            <a:r>
              <a:rPr lang="en-US" dirty="0"/>
              <a:t> </a:t>
            </a:r>
            <a:r>
              <a:rPr lang="en-US" dirty="0" err="1"/>
              <a:t>br</a:t>
            </a:r>
            <a:r>
              <a:rPr lang="en-US" dirty="0"/>
              <a:t>=new </a:t>
            </a:r>
            <a:r>
              <a:rPr lang="en-US" dirty="0" err="1"/>
              <a:t>BufferedReader</a:t>
            </a:r>
            <a:r>
              <a:rPr lang="en-US" dirty="0"/>
              <a:t> (new </a:t>
            </a:r>
            <a:r>
              <a:rPr lang="en-US" dirty="0" err="1"/>
              <a:t>InputStreamReader</a:t>
            </a:r>
            <a:r>
              <a:rPr lang="en-US" dirty="0"/>
              <a:t>(System.in));</a:t>
            </a:r>
          </a:p>
          <a:p>
            <a:pPr marL="0" indent="0">
              <a:buNone/>
            </a:pPr>
            <a:r>
              <a:rPr lang="en-US" dirty="0"/>
              <a:t>        String </a:t>
            </a:r>
            <a:r>
              <a:rPr lang="en-US" dirty="0" err="1"/>
              <a:t>str</a:t>
            </a:r>
            <a:r>
              <a:rPr lang="en-US" dirty="0"/>
              <a:t>;</a:t>
            </a:r>
          </a:p>
          <a:p>
            <a:pPr marL="0" indent="0">
              <a:buNone/>
            </a:pPr>
            <a:r>
              <a:rPr lang="en-US" dirty="0"/>
              <a:t>        </a:t>
            </a:r>
            <a:r>
              <a:rPr lang="en-US" dirty="0" err="1"/>
              <a:t>System.out.println</a:t>
            </a:r>
            <a:r>
              <a:rPr lang="en-US" dirty="0"/>
              <a:t>(“Enter a number : “);</a:t>
            </a:r>
          </a:p>
          <a:p>
            <a:pPr marL="0" indent="0">
              <a:buNone/>
            </a:pPr>
            <a:r>
              <a:rPr lang="en-US" dirty="0"/>
              <a:t>        </a:t>
            </a:r>
            <a:r>
              <a:rPr lang="en-US" dirty="0" err="1"/>
              <a:t>str</a:t>
            </a:r>
            <a:r>
              <a:rPr lang="en-US" dirty="0"/>
              <a:t>=</a:t>
            </a:r>
            <a:r>
              <a:rPr lang="en-US" dirty="0" err="1"/>
              <a:t>br.readLine</a:t>
            </a:r>
            <a:r>
              <a:rPr lang="en-US" dirty="0"/>
              <a:t>();</a:t>
            </a:r>
          </a:p>
          <a:p>
            <a:pPr marL="0" indent="0">
              <a:buNone/>
            </a:pPr>
            <a:r>
              <a:rPr lang="en-US" dirty="0"/>
              <a:t>        </a:t>
            </a:r>
            <a:r>
              <a:rPr lang="en-US" dirty="0" err="1"/>
              <a:t>i</a:t>
            </a:r>
            <a:r>
              <a:rPr lang="en-US" dirty="0"/>
              <a:t>=</a:t>
            </a:r>
            <a:r>
              <a:rPr lang="en-US" dirty="0" err="1"/>
              <a:t>Integer.parseInt</a:t>
            </a:r>
            <a:r>
              <a:rPr lang="en-US" dirty="0"/>
              <a:t>(</a:t>
            </a:r>
            <a:r>
              <a:rPr lang="en-US" dirty="0" err="1"/>
              <a:t>str</a:t>
            </a:r>
            <a:r>
              <a:rPr lang="en-US" dirty="0"/>
              <a:t>);</a:t>
            </a:r>
          </a:p>
          <a:p>
            <a:pPr marL="0" indent="0">
              <a:buNone/>
            </a:pPr>
            <a:r>
              <a:rPr lang="en-US" dirty="0"/>
              <a:t>        res=</a:t>
            </a:r>
            <a:r>
              <a:rPr lang="en-US" dirty="0" err="1"/>
              <a:t>i</a:t>
            </a:r>
            <a:r>
              <a:rPr lang="en-US" dirty="0"/>
              <a:t>*</a:t>
            </a:r>
            <a:r>
              <a:rPr lang="en-US" dirty="0" err="1"/>
              <a:t>i</a:t>
            </a:r>
            <a:r>
              <a:rPr lang="en-US" dirty="0"/>
              <a:t>;</a:t>
            </a:r>
            <a:endParaRPr lang="en-IN" dirty="0"/>
          </a:p>
          <a:p>
            <a:pPr marL="0" indent="0">
              <a:buNone/>
            </a:pPr>
            <a:r>
              <a:rPr lang="en-IN" dirty="0"/>
              <a:t>        </a:t>
            </a:r>
            <a:r>
              <a:rPr lang="en-IN" dirty="0" err="1"/>
              <a:t>System.out.println</a:t>
            </a:r>
            <a:r>
              <a:rPr lang="en-IN" dirty="0"/>
              <a:t>(“The square of “ + </a:t>
            </a:r>
            <a:r>
              <a:rPr lang="en-IN" dirty="0" err="1"/>
              <a:t>i</a:t>
            </a:r>
            <a:r>
              <a:rPr lang="en-IN" dirty="0"/>
              <a:t> +  “ is :  “ + res);    </a:t>
            </a:r>
          </a:p>
          <a:p>
            <a:pPr marL="0" indent="0">
              <a:buNone/>
            </a:pPr>
            <a:r>
              <a:rPr lang="en-IN" dirty="0"/>
              <a:t>    }</a:t>
            </a:r>
          </a:p>
          <a:p>
            <a:pPr marL="0" indent="0">
              <a:buNone/>
            </a:pPr>
            <a:r>
              <a:rPr lang="en-IN" dirty="0"/>
              <a:t>}</a:t>
            </a:r>
          </a:p>
          <a:p>
            <a:endParaRPr lang="en-IN" dirty="0"/>
          </a:p>
        </p:txBody>
      </p:sp>
      <p:pic>
        <p:nvPicPr>
          <p:cNvPr id="3" name="Picture 2"/>
          <p:cNvPicPr>
            <a:picLocks noChangeAspect="1"/>
          </p:cNvPicPr>
          <p:nvPr/>
        </p:nvPicPr>
        <p:blipFill>
          <a:blip r:embed="rId2"/>
          <a:stretch>
            <a:fillRect/>
          </a:stretch>
        </p:blipFill>
        <p:spPr>
          <a:xfrm>
            <a:off x="6680142" y="2259762"/>
            <a:ext cx="4999240" cy="3159418"/>
          </a:xfrm>
          <a:prstGeom prst="rect">
            <a:avLst/>
          </a:prstGeom>
        </p:spPr>
      </p:pic>
    </p:spTree>
    <p:extLst>
      <p:ext uri="{BB962C8B-B14F-4D97-AF65-F5344CB8AC3E}">
        <p14:creationId xmlns:p14="http://schemas.microsoft.com/office/powerpoint/2010/main" val="367011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68605" y="238904"/>
            <a:ext cx="8775031" cy="6461154"/>
          </a:xfrm>
          <a:prstGeom prst="rect">
            <a:avLst/>
          </a:prstGeom>
        </p:spPr>
      </p:pic>
    </p:spTree>
    <p:extLst>
      <p:ext uri="{BB962C8B-B14F-4D97-AF65-F5344CB8AC3E}">
        <p14:creationId xmlns:p14="http://schemas.microsoft.com/office/powerpoint/2010/main" val="3908468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1192" y="111896"/>
            <a:ext cx="11770822" cy="760940"/>
          </a:xfrm>
        </p:spPr>
        <p:txBody>
          <a:bodyPr/>
          <a:lstStyle/>
          <a:p>
            <a:r>
              <a:rPr lang="en-US" sz="4000" dirty="0"/>
              <a:t>Program for accepting input (command line)</a:t>
            </a:r>
            <a:endParaRPr lang="en-IN" sz="4000" dirty="0"/>
          </a:p>
        </p:txBody>
      </p:sp>
      <p:sp>
        <p:nvSpPr>
          <p:cNvPr id="5" name="Content Placeholder 4"/>
          <p:cNvSpPr>
            <a:spLocks noGrp="1"/>
          </p:cNvSpPr>
          <p:nvPr>
            <p:ph sz="half" idx="1"/>
          </p:nvPr>
        </p:nvSpPr>
        <p:spPr>
          <a:xfrm>
            <a:off x="191191" y="1054735"/>
            <a:ext cx="7398329" cy="5570509"/>
          </a:xfrm>
        </p:spPr>
        <p:txBody>
          <a:bodyPr>
            <a:normAutofit/>
          </a:bodyPr>
          <a:lstStyle/>
          <a:p>
            <a:pPr marL="0" indent="0">
              <a:buNone/>
            </a:pPr>
            <a:r>
              <a:rPr lang="en-US" dirty="0"/>
              <a:t>class </a:t>
            </a:r>
            <a:r>
              <a:rPr lang="en-US" dirty="0" err="1"/>
              <a:t>Cmdline</a:t>
            </a:r>
            <a:r>
              <a:rPr lang="en-US" dirty="0"/>
              <a:t>{</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a:t>
            </a:r>
            <a:r>
              <a:rPr lang="en-US" dirty="0" err="1"/>
              <a:t>int</a:t>
            </a:r>
            <a:r>
              <a:rPr lang="en-US" dirty="0"/>
              <a:t> n,d1,d2;</a:t>
            </a:r>
          </a:p>
          <a:p>
            <a:pPr marL="0" indent="0">
              <a:buNone/>
            </a:pPr>
            <a:r>
              <a:rPr lang="en-US" dirty="0"/>
              <a:t>        n=</a:t>
            </a:r>
            <a:r>
              <a:rPr lang="en-US" dirty="0" err="1"/>
              <a:t>Integer.parseInt</a:t>
            </a:r>
            <a:r>
              <a:rPr lang="en-US" dirty="0"/>
              <a:t>(</a:t>
            </a:r>
            <a:r>
              <a:rPr lang="en-US" dirty="0" err="1"/>
              <a:t>args</a:t>
            </a:r>
            <a:r>
              <a:rPr lang="en-US" dirty="0"/>
              <a:t>[0]);</a:t>
            </a:r>
          </a:p>
          <a:p>
            <a:pPr marL="0" indent="0">
              <a:buNone/>
            </a:pPr>
            <a:r>
              <a:rPr lang="en-US" dirty="0"/>
              <a:t>        d2=n%10;</a:t>
            </a:r>
          </a:p>
          <a:p>
            <a:pPr marL="0" indent="0">
              <a:buNone/>
            </a:pPr>
            <a:r>
              <a:rPr lang="en-US" dirty="0"/>
              <a:t>        d1=n/10;System.out.println("Digit 1 = "+d1+"\</a:t>
            </a:r>
            <a:r>
              <a:rPr lang="en-US" dirty="0" err="1"/>
              <a:t>nDigit</a:t>
            </a:r>
            <a:r>
              <a:rPr lang="en-US" dirty="0"/>
              <a:t> 2 = "+d2);</a:t>
            </a:r>
          </a:p>
          <a:p>
            <a:pPr marL="0" indent="0">
              <a:buNone/>
            </a:pPr>
            <a:r>
              <a:rPr lang="en-US" dirty="0"/>
              <a:t>    }</a:t>
            </a:r>
          </a:p>
          <a:p>
            <a:pPr marL="0" indent="0">
              <a:buNone/>
            </a:pPr>
            <a:r>
              <a:rPr lang="en-US" dirty="0"/>
              <a:t>}</a:t>
            </a:r>
            <a:endParaRPr lang="en-IN" dirty="0"/>
          </a:p>
        </p:txBody>
      </p:sp>
      <p:pic>
        <p:nvPicPr>
          <p:cNvPr id="2" name="Picture 1"/>
          <p:cNvPicPr>
            <a:picLocks noChangeAspect="1"/>
          </p:cNvPicPr>
          <p:nvPr/>
        </p:nvPicPr>
        <p:blipFill>
          <a:blip r:embed="rId2"/>
          <a:stretch>
            <a:fillRect/>
          </a:stretch>
        </p:blipFill>
        <p:spPr>
          <a:xfrm>
            <a:off x="7589519" y="2138622"/>
            <a:ext cx="4305993" cy="3006978"/>
          </a:xfrm>
          <a:prstGeom prst="rect">
            <a:avLst/>
          </a:prstGeom>
        </p:spPr>
      </p:pic>
    </p:spTree>
    <p:extLst>
      <p:ext uri="{BB962C8B-B14F-4D97-AF65-F5344CB8AC3E}">
        <p14:creationId xmlns:p14="http://schemas.microsoft.com/office/powerpoint/2010/main" val="3150181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29" y="136834"/>
            <a:ext cx="11407344" cy="752627"/>
          </a:xfrm>
        </p:spPr>
        <p:txBody>
          <a:bodyPr/>
          <a:lstStyle/>
          <a:p>
            <a:pPr algn="ctr"/>
            <a:r>
              <a:rPr lang="en-US" dirty="0"/>
              <a:t>Typecasting in Java</a:t>
            </a:r>
            <a:endParaRPr lang="en-IN" dirty="0"/>
          </a:p>
        </p:txBody>
      </p:sp>
      <p:sp>
        <p:nvSpPr>
          <p:cNvPr id="3" name="Content Placeholder 2"/>
          <p:cNvSpPr>
            <a:spLocks noGrp="1"/>
          </p:cNvSpPr>
          <p:nvPr>
            <p:ph sz="half" idx="1"/>
          </p:nvPr>
        </p:nvSpPr>
        <p:spPr>
          <a:xfrm>
            <a:off x="396729" y="1054735"/>
            <a:ext cx="5679875" cy="5504007"/>
          </a:xfrm>
        </p:spPr>
        <p:txBody>
          <a:bodyPr/>
          <a:lstStyle/>
          <a:p>
            <a:r>
              <a:rPr lang="en-US" dirty="0"/>
              <a:t> </a:t>
            </a:r>
            <a:r>
              <a:rPr lang="en-US" b="1" dirty="0"/>
              <a:t>Type casting</a:t>
            </a:r>
            <a:r>
              <a:rPr lang="en-US" dirty="0"/>
              <a:t> is a method or process that converts a data type into another data type in both ways manually and automatically. </a:t>
            </a:r>
          </a:p>
          <a:p>
            <a:r>
              <a:rPr lang="en-US" dirty="0"/>
              <a:t>The automatic conversion is done by the compiler and manual conversion performed by the programmer</a:t>
            </a:r>
          </a:p>
          <a:p>
            <a:r>
              <a:rPr lang="en-US" dirty="0"/>
              <a:t>Converting a lower data type into a higher one is called as </a:t>
            </a:r>
            <a:r>
              <a:rPr lang="en-US" b="1" dirty="0"/>
              <a:t>implicit conversion</a:t>
            </a:r>
            <a:r>
              <a:rPr lang="en-US" dirty="0"/>
              <a:t> or </a:t>
            </a:r>
            <a:r>
              <a:rPr lang="en-US" b="1" dirty="0"/>
              <a:t>casting down</a:t>
            </a:r>
            <a:r>
              <a:rPr lang="en-US" dirty="0"/>
              <a:t>. </a:t>
            </a:r>
          </a:p>
          <a:p>
            <a:r>
              <a:rPr lang="en-US" dirty="0"/>
              <a:t>It is done automatically. </a:t>
            </a:r>
          </a:p>
          <a:p>
            <a:r>
              <a:rPr lang="en-US" dirty="0"/>
              <a:t>It takes place when:</a:t>
            </a:r>
          </a:p>
          <a:p>
            <a:pPr lvl="1"/>
            <a:r>
              <a:rPr lang="en-US" dirty="0"/>
              <a:t>Both data types must be compatible with each other.</a:t>
            </a:r>
          </a:p>
          <a:p>
            <a:pPr lvl="1"/>
            <a:r>
              <a:rPr lang="en-US" dirty="0"/>
              <a:t>The target type must be larger than the source type.</a:t>
            </a:r>
          </a:p>
          <a:p>
            <a:r>
              <a:rPr lang="en-US" dirty="0" err="1"/>
              <a:t>Eg</a:t>
            </a:r>
            <a:r>
              <a:rPr lang="en-US" dirty="0"/>
              <a:t> : typecasting </a:t>
            </a:r>
            <a:r>
              <a:rPr lang="en-US" dirty="0" err="1"/>
              <a:t>int</a:t>
            </a:r>
            <a:r>
              <a:rPr lang="en-US" dirty="0"/>
              <a:t> to long</a:t>
            </a:r>
            <a:endParaRPr lang="en-IN" dirty="0"/>
          </a:p>
        </p:txBody>
      </p:sp>
      <p:sp>
        <p:nvSpPr>
          <p:cNvPr id="4" name="Content Placeholder 3"/>
          <p:cNvSpPr>
            <a:spLocks noGrp="1"/>
          </p:cNvSpPr>
          <p:nvPr>
            <p:ph sz="half" idx="2"/>
          </p:nvPr>
        </p:nvSpPr>
        <p:spPr>
          <a:xfrm>
            <a:off x="6076604" y="1050253"/>
            <a:ext cx="5727470" cy="5583303"/>
          </a:xfrm>
        </p:spPr>
        <p:txBody>
          <a:bodyPr/>
          <a:lstStyle/>
          <a:p>
            <a:r>
              <a:rPr lang="en-US" dirty="0"/>
              <a:t>Converting a higher data type into a lower one is called as </a:t>
            </a:r>
            <a:r>
              <a:rPr lang="en-US" b="1" dirty="0"/>
              <a:t>explicit conversion</a:t>
            </a:r>
            <a:r>
              <a:rPr lang="en-US" dirty="0"/>
              <a:t> or </a:t>
            </a:r>
            <a:r>
              <a:rPr lang="en-US" b="1" dirty="0"/>
              <a:t>casting up</a:t>
            </a:r>
            <a:r>
              <a:rPr lang="en-US" dirty="0"/>
              <a:t>. </a:t>
            </a:r>
          </a:p>
          <a:p>
            <a:r>
              <a:rPr lang="en-US" dirty="0"/>
              <a:t>It is done manually by the programmer. </a:t>
            </a:r>
          </a:p>
          <a:p>
            <a:r>
              <a:rPr lang="en-US" dirty="0"/>
              <a:t>If we do not perform casting then the compiler reports a compile-time error.</a:t>
            </a:r>
          </a:p>
          <a:p>
            <a:r>
              <a:rPr lang="en-US" dirty="0" err="1"/>
              <a:t>Eg</a:t>
            </a:r>
            <a:r>
              <a:rPr lang="en-US" dirty="0"/>
              <a:t> : typecasting float to byte</a:t>
            </a:r>
          </a:p>
          <a:p>
            <a:r>
              <a:rPr lang="en-US" dirty="0"/>
              <a:t>Syntax for explicit typecasting – </a:t>
            </a:r>
          </a:p>
          <a:p>
            <a:pPr marL="0" indent="0">
              <a:buNone/>
            </a:pPr>
            <a:r>
              <a:rPr lang="en-US" dirty="0"/>
              <a:t>      (target datatype)source datatype variable</a:t>
            </a:r>
          </a:p>
          <a:p>
            <a:r>
              <a:rPr lang="en-US" dirty="0" err="1"/>
              <a:t>Eg</a:t>
            </a:r>
            <a:r>
              <a:rPr lang="en-US" dirty="0"/>
              <a:t> : float x;</a:t>
            </a:r>
          </a:p>
          <a:p>
            <a:pPr marL="0" indent="0">
              <a:buNone/>
            </a:pPr>
            <a:r>
              <a:rPr lang="en-US" dirty="0"/>
              <a:t>             (byte) x;</a:t>
            </a:r>
            <a:endParaRPr lang="en-IN" dirty="0"/>
          </a:p>
        </p:txBody>
      </p:sp>
    </p:spTree>
    <p:extLst>
      <p:ext uri="{BB962C8B-B14F-4D97-AF65-F5344CB8AC3E}">
        <p14:creationId xmlns:p14="http://schemas.microsoft.com/office/powerpoint/2010/main" val="1144310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29" y="136834"/>
            <a:ext cx="11407344" cy="752627"/>
          </a:xfrm>
        </p:spPr>
        <p:txBody>
          <a:bodyPr/>
          <a:lstStyle/>
          <a:p>
            <a:pPr algn="ctr"/>
            <a:r>
              <a:rPr lang="en-US" dirty="0"/>
              <a:t>Typecasting in Java</a:t>
            </a:r>
            <a:endParaRPr lang="en-IN" dirty="0"/>
          </a:p>
        </p:txBody>
      </p:sp>
      <p:sp>
        <p:nvSpPr>
          <p:cNvPr id="5" name="Content Placeholder 4"/>
          <p:cNvSpPr>
            <a:spLocks noGrp="1"/>
          </p:cNvSpPr>
          <p:nvPr>
            <p:ph sz="half" idx="1"/>
          </p:nvPr>
        </p:nvSpPr>
        <p:spPr>
          <a:xfrm>
            <a:off x="249381" y="889462"/>
            <a:ext cx="6824749" cy="5636030"/>
          </a:xfrm>
        </p:spPr>
        <p:txBody>
          <a:bodyPr>
            <a:normAutofit lnSpcReduction="10000"/>
          </a:bodyPr>
          <a:lstStyle/>
          <a:p>
            <a:pPr marL="0" indent="0">
              <a:buNone/>
            </a:pPr>
            <a:r>
              <a:rPr lang="en-IN" dirty="0"/>
              <a:t>class Convert{</a:t>
            </a:r>
          </a:p>
          <a:p>
            <a:pPr marL="0" indent="0">
              <a:buNone/>
            </a:pPr>
            <a:r>
              <a:rPr lang="en-IN" dirty="0"/>
              <a:t>    public static void main(String </a:t>
            </a:r>
            <a:r>
              <a:rPr lang="en-IN" dirty="0" err="1"/>
              <a:t>args</a:t>
            </a:r>
            <a:r>
              <a:rPr lang="en-IN" dirty="0"/>
              <a:t>[]) </a:t>
            </a:r>
          </a:p>
          <a:p>
            <a:pPr marL="0" indent="0">
              <a:buNone/>
            </a:pPr>
            <a:r>
              <a:rPr lang="en-IN" dirty="0"/>
              <a:t>    {</a:t>
            </a:r>
          </a:p>
          <a:p>
            <a:pPr marL="0" indent="0">
              <a:buNone/>
            </a:pPr>
            <a:r>
              <a:rPr lang="en-IN" dirty="0"/>
              <a:t>        byte b;</a:t>
            </a:r>
          </a:p>
          <a:p>
            <a:pPr marL="0" indent="0">
              <a:buNone/>
            </a:pPr>
            <a:r>
              <a:rPr lang="en-IN" dirty="0"/>
              <a:t>        </a:t>
            </a:r>
            <a:r>
              <a:rPr lang="en-IN" dirty="0" err="1"/>
              <a:t>int</a:t>
            </a:r>
            <a:r>
              <a:rPr lang="en-IN" dirty="0"/>
              <a:t> </a:t>
            </a:r>
            <a:r>
              <a:rPr lang="en-IN" dirty="0" err="1"/>
              <a:t>i</a:t>
            </a:r>
            <a:r>
              <a:rPr lang="en-IN" dirty="0"/>
              <a:t>=500;</a:t>
            </a:r>
          </a:p>
          <a:p>
            <a:pPr marL="0" indent="0">
              <a:buNone/>
            </a:pPr>
            <a:r>
              <a:rPr lang="en-IN" dirty="0"/>
              <a:t>        float f=123.456f;</a:t>
            </a:r>
          </a:p>
          <a:p>
            <a:pPr marL="0" indent="0">
              <a:buNone/>
            </a:pPr>
            <a:r>
              <a:rPr lang="en-IN" dirty="0"/>
              <a:t>        </a:t>
            </a:r>
            <a:r>
              <a:rPr lang="en-IN" dirty="0" err="1"/>
              <a:t>System.out.println</a:t>
            </a:r>
            <a:r>
              <a:rPr lang="en-IN" dirty="0"/>
              <a:t>("Conversion of float to byte");</a:t>
            </a:r>
          </a:p>
          <a:p>
            <a:pPr marL="0" indent="0">
              <a:buNone/>
            </a:pPr>
            <a:r>
              <a:rPr lang="en-IN" dirty="0"/>
              <a:t>        b=(byte) f;   // explicit typecasting                                       </a:t>
            </a:r>
          </a:p>
          <a:p>
            <a:pPr marL="0" indent="0">
              <a:buNone/>
            </a:pPr>
            <a:r>
              <a:rPr lang="en-IN" dirty="0"/>
              <a:t>        </a:t>
            </a:r>
            <a:r>
              <a:rPr lang="en-IN" dirty="0" err="1"/>
              <a:t>System.out.println</a:t>
            </a:r>
            <a:r>
              <a:rPr lang="en-IN" dirty="0"/>
              <a:t>("float was "+f+ " and byte is "+b+"\n");</a:t>
            </a:r>
          </a:p>
          <a:p>
            <a:pPr marL="0" indent="0">
              <a:buNone/>
            </a:pPr>
            <a:r>
              <a:rPr lang="en-IN" dirty="0"/>
              <a:t>        </a:t>
            </a:r>
            <a:r>
              <a:rPr lang="en-IN" dirty="0" err="1"/>
              <a:t>System.out.println</a:t>
            </a:r>
            <a:r>
              <a:rPr lang="en-IN" dirty="0"/>
              <a:t>("Conversion of </a:t>
            </a:r>
            <a:r>
              <a:rPr lang="en-IN" dirty="0" err="1"/>
              <a:t>int</a:t>
            </a:r>
            <a:r>
              <a:rPr lang="en-IN" dirty="0"/>
              <a:t> to float");</a:t>
            </a:r>
          </a:p>
          <a:p>
            <a:pPr marL="0" indent="0">
              <a:buNone/>
            </a:pPr>
            <a:r>
              <a:rPr lang="en-IN" dirty="0"/>
              <a:t>        f=</a:t>
            </a:r>
            <a:r>
              <a:rPr lang="en-IN" dirty="0" err="1"/>
              <a:t>i</a:t>
            </a:r>
            <a:r>
              <a:rPr lang="en-IN" dirty="0"/>
              <a:t>;     // implicit typecasting </a:t>
            </a:r>
          </a:p>
          <a:p>
            <a:pPr marL="0" indent="0">
              <a:buNone/>
            </a:pPr>
            <a:r>
              <a:rPr lang="en-IN" dirty="0"/>
              <a:t>        </a:t>
            </a:r>
            <a:r>
              <a:rPr lang="en-IN" dirty="0" err="1"/>
              <a:t>System.out.println</a:t>
            </a:r>
            <a:r>
              <a:rPr lang="en-IN" dirty="0"/>
              <a:t>("integer was "+</a:t>
            </a:r>
            <a:r>
              <a:rPr lang="en-IN" dirty="0" err="1"/>
              <a:t>i</a:t>
            </a:r>
            <a:r>
              <a:rPr lang="en-IN" dirty="0"/>
              <a:t>+ " and float is "+f); </a:t>
            </a:r>
          </a:p>
          <a:p>
            <a:pPr marL="0" indent="0">
              <a:buNone/>
            </a:pPr>
            <a:r>
              <a:rPr lang="en-IN" dirty="0"/>
              <a:t>    }</a:t>
            </a:r>
          </a:p>
          <a:p>
            <a:pPr marL="0" indent="0">
              <a:buNone/>
            </a:pPr>
            <a:r>
              <a:rPr lang="en-IN" dirty="0"/>
              <a:t>}</a:t>
            </a:r>
          </a:p>
          <a:p>
            <a:endParaRPr lang="en-IN" dirty="0"/>
          </a:p>
        </p:txBody>
      </p:sp>
      <p:pic>
        <p:nvPicPr>
          <p:cNvPr id="7" name="Picture 6"/>
          <p:cNvPicPr>
            <a:picLocks noChangeAspect="1"/>
          </p:cNvPicPr>
          <p:nvPr/>
        </p:nvPicPr>
        <p:blipFill>
          <a:blip r:embed="rId2"/>
          <a:stretch>
            <a:fillRect/>
          </a:stretch>
        </p:blipFill>
        <p:spPr>
          <a:xfrm>
            <a:off x="7001027" y="1877117"/>
            <a:ext cx="4902798" cy="3368335"/>
          </a:xfrm>
          <a:prstGeom prst="rect">
            <a:avLst/>
          </a:prstGeom>
        </p:spPr>
      </p:pic>
    </p:spTree>
    <p:extLst>
      <p:ext uri="{BB962C8B-B14F-4D97-AF65-F5344CB8AC3E}">
        <p14:creationId xmlns:p14="http://schemas.microsoft.com/office/powerpoint/2010/main" val="860883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Control statements</a:t>
            </a:r>
            <a:endParaRPr lang="en-IN" dirty="0"/>
          </a:p>
        </p:txBody>
      </p:sp>
      <p:sp>
        <p:nvSpPr>
          <p:cNvPr id="3" name="TextBox 2"/>
          <p:cNvSpPr txBox="1"/>
          <p:nvPr/>
        </p:nvSpPr>
        <p:spPr>
          <a:xfrm>
            <a:off x="251012" y="1147156"/>
            <a:ext cx="11636189" cy="2144177"/>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Control statements are of two types </a:t>
            </a:r>
          </a:p>
          <a:p>
            <a:pPr marL="800100" lvl="1"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Conditional statements – if-else, switch case</a:t>
            </a:r>
          </a:p>
          <a:p>
            <a:pPr marL="800100" lvl="1" indent="-342900">
              <a:spcBef>
                <a:spcPts val="1000"/>
              </a:spcBef>
              <a:buClr>
                <a:schemeClr val="bg2">
                  <a:lumMod val="40000"/>
                  <a:lumOff val="60000"/>
                </a:schemeClr>
              </a:buClr>
              <a:buSzPct val="80000"/>
              <a:buFont typeface="Wingdings 3" charset="2"/>
              <a:buChar char=""/>
            </a:pPr>
            <a:r>
              <a:rPr lang="en-US" sz="2000" dirty="0"/>
              <a:t>Iterative statements – for, while, do while</a:t>
            </a:r>
          </a:p>
          <a:p>
            <a:pPr>
              <a:spcBef>
                <a:spcPts val="1000"/>
              </a:spcBef>
              <a:buClr>
                <a:schemeClr val="bg2">
                  <a:lumMod val="40000"/>
                  <a:lumOff val="60000"/>
                </a:schemeClr>
              </a:buClr>
              <a:buSzPct val="80000"/>
            </a:pPr>
            <a:endParaRPr lang="en-US" sz="2000" dirty="0"/>
          </a:p>
          <a:p>
            <a:pPr>
              <a:spcBef>
                <a:spcPts val="1000"/>
              </a:spcBef>
              <a:buClr>
                <a:schemeClr val="bg2">
                  <a:lumMod val="40000"/>
                  <a:lumOff val="60000"/>
                </a:schemeClr>
              </a:buClr>
              <a:buSzPct val="80000"/>
            </a:pPr>
            <a:endParaRPr lang="en-US" sz="2000" dirty="0">
              <a:latin typeface="+mj-lt"/>
              <a:ea typeface="+mj-ea"/>
              <a:cs typeface="+mj-cs"/>
            </a:endParaRPr>
          </a:p>
        </p:txBody>
      </p:sp>
    </p:spTree>
    <p:extLst>
      <p:ext uri="{BB962C8B-B14F-4D97-AF65-F5344CB8AC3E}">
        <p14:creationId xmlns:p14="http://schemas.microsoft.com/office/powerpoint/2010/main" val="3239515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3603" y="78646"/>
            <a:ext cx="11607595" cy="694438"/>
          </a:xfrm>
        </p:spPr>
        <p:txBody>
          <a:bodyPr/>
          <a:lstStyle/>
          <a:p>
            <a:pPr algn="ctr"/>
            <a:r>
              <a:rPr lang="en-US" dirty="0"/>
              <a:t>Conditional Statements</a:t>
            </a:r>
            <a:endParaRPr lang="en-IN" dirty="0"/>
          </a:p>
        </p:txBody>
      </p:sp>
      <p:sp>
        <p:nvSpPr>
          <p:cNvPr id="15" name="Text Placeholder 14"/>
          <p:cNvSpPr>
            <a:spLocks noGrp="1"/>
          </p:cNvSpPr>
          <p:nvPr>
            <p:ph type="body" idx="1"/>
          </p:nvPr>
        </p:nvSpPr>
        <p:spPr>
          <a:xfrm>
            <a:off x="313603" y="924098"/>
            <a:ext cx="3934201" cy="580506"/>
          </a:xfrm>
          <a:ln>
            <a:solidFill>
              <a:schemeClr val="bg1"/>
            </a:solidFill>
          </a:ln>
        </p:spPr>
        <p:txBody>
          <a:bodyPr/>
          <a:lstStyle/>
          <a:p>
            <a:r>
              <a:rPr lang="en-US" dirty="0"/>
              <a:t>If-Else statements</a:t>
            </a:r>
            <a:endParaRPr lang="en-IN" dirty="0"/>
          </a:p>
        </p:txBody>
      </p:sp>
      <p:sp>
        <p:nvSpPr>
          <p:cNvPr id="16" name="Content Placeholder 15"/>
          <p:cNvSpPr>
            <a:spLocks noGrp="1"/>
          </p:cNvSpPr>
          <p:nvPr>
            <p:ph sz="half" idx="2"/>
          </p:nvPr>
        </p:nvSpPr>
        <p:spPr>
          <a:xfrm>
            <a:off x="313604" y="1655617"/>
            <a:ext cx="3934200" cy="5069378"/>
          </a:xfrm>
          <a:ln>
            <a:solidFill>
              <a:schemeClr val="bg1"/>
            </a:solidFill>
          </a:ln>
        </p:spPr>
        <p:txBody>
          <a:bodyPr>
            <a:normAutofit fontScale="55000" lnSpcReduction="20000"/>
          </a:bodyPr>
          <a:lstStyle/>
          <a:p>
            <a:pPr marL="0" indent="0">
              <a:buNone/>
            </a:pPr>
            <a:r>
              <a:rPr lang="en-US" sz="2200" dirty="0"/>
              <a:t>import </a:t>
            </a:r>
            <a:r>
              <a:rPr lang="en-US" sz="2200" dirty="0" err="1"/>
              <a:t>java.util</a:t>
            </a:r>
            <a:r>
              <a:rPr lang="en-US" sz="2200" dirty="0"/>
              <a:t>.*;</a:t>
            </a:r>
            <a:endParaRPr lang="en-IN" sz="2200" dirty="0"/>
          </a:p>
          <a:p>
            <a:pPr marL="0" indent="0">
              <a:buNone/>
            </a:pPr>
            <a:r>
              <a:rPr lang="en-IN" sz="2200" dirty="0"/>
              <a:t>class </a:t>
            </a:r>
            <a:r>
              <a:rPr lang="en-IN" sz="2200" dirty="0" err="1"/>
              <a:t>PositiveNegativeExample</a:t>
            </a:r>
            <a:r>
              <a:rPr lang="en-IN" sz="2200" dirty="0"/>
              <a:t> {    </a:t>
            </a:r>
          </a:p>
          <a:p>
            <a:pPr marL="0" indent="0">
              <a:buNone/>
            </a:pPr>
            <a:r>
              <a:rPr lang="en-IN" sz="2200" dirty="0"/>
              <a:t>public static void main(String[] </a:t>
            </a:r>
            <a:r>
              <a:rPr lang="en-IN" sz="2200" dirty="0" err="1"/>
              <a:t>args</a:t>
            </a:r>
            <a:r>
              <a:rPr lang="en-IN" sz="2200" dirty="0"/>
              <a:t>) {    </a:t>
            </a:r>
          </a:p>
          <a:p>
            <a:pPr marL="0" indent="0">
              <a:buNone/>
            </a:pPr>
            <a:r>
              <a:rPr lang="en-IN" sz="2200" dirty="0"/>
              <a:t>    </a:t>
            </a:r>
            <a:r>
              <a:rPr lang="en-IN" sz="2200" dirty="0" err="1"/>
              <a:t>int</a:t>
            </a:r>
            <a:r>
              <a:rPr lang="en-IN" sz="2200" dirty="0"/>
              <a:t> n;    </a:t>
            </a:r>
          </a:p>
          <a:p>
            <a:pPr marL="0" indent="0">
              <a:buNone/>
            </a:pPr>
            <a:r>
              <a:rPr lang="en-US" sz="2200" dirty="0"/>
              <a:t>   Scanner </a:t>
            </a:r>
            <a:r>
              <a:rPr lang="en-US" sz="2200" dirty="0" err="1"/>
              <a:t>sc</a:t>
            </a:r>
            <a:r>
              <a:rPr lang="en-US" sz="2200" dirty="0"/>
              <a:t>=new Scanner (System.in);</a:t>
            </a:r>
          </a:p>
          <a:p>
            <a:pPr marL="0" indent="0">
              <a:buNone/>
            </a:pPr>
            <a:r>
              <a:rPr lang="en-US" sz="2200" dirty="0"/>
              <a:t>   </a:t>
            </a:r>
            <a:r>
              <a:rPr lang="en-US" sz="2200" dirty="0" err="1"/>
              <a:t>System.out.println</a:t>
            </a:r>
            <a:r>
              <a:rPr lang="en-US" sz="2200" dirty="0"/>
              <a:t>(“Enter n : “);</a:t>
            </a:r>
          </a:p>
          <a:p>
            <a:pPr marL="0" indent="0">
              <a:buNone/>
            </a:pPr>
            <a:r>
              <a:rPr lang="en-US" sz="2200" dirty="0"/>
              <a:t>   n=</a:t>
            </a:r>
            <a:r>
              <a:rPr lang="en-US" sz="2200" dirty="0" err="1"/>
              <a:t>sc.nextInt</a:t>
            </a:r>
            <a:r>
              <a:rPr lang="en-US" sz="2200" dirty="0"/>
              <a:t>();</a:t>
            </a:r>
          </a:p>
          <a:p>
            <a:pPr marL="0" indent="0">
              <a:buNone/>
            </a:pPr>
            <a:r>
              <a:rPr lang="en-IN" sz="2200" dirty="0"/>
              <a:t>    if(n&gt;0){  </a:t>
            </a:r>
          </a:p>
          <a:p>
            <a:pPr marL="0" indent="0">
              <a:buNone/>
            </a:pPr>
            <a:r>
              <a:rPr lang="en-IN" sz="2200" dirty="0"/>
              <a:t>    </a:t>
            </a:r>
            <a:r>
              <a:rPr lang="en-IN" sz="2200" dirty="0" err="1"/>
              <a:t>System.out.println</a:t>
            </a:r>
            <a:r>
              <a:rPr lang="en-IN" sz="2200" dirty="0"/>
              <a:t>("POSITIVE");  </a:t>
            </a:r>
          </a:p>
          <a:p>
            <a:pPr marL="0" indent="0">
              <a:buNone/>
            </a:pPr>
            <a:r>
              <a:rPr lang="en-IN" sz="2200" dirty="0"/>
              <a:t>    }</a:t>
            </a:r>
          </a:p>
          <a:p>
            <a:pPr marL="0" indent="0">
              <a:buNone/>
            </a:pPr>
            <a:r>
              <a:rPr lang="en-IN" sz="2200" dirty="0"/>
              <a:t>   else if(n&lt;0){  </a:t>
            </a:r>
          </a:p>
          <a:p>
            <a:pPr marL="0" indent="0">
              <a:buNone/>
            </a:pPr>
            <a:r>
              <a:rPr lang="en-IN" sz="2200" dirty="0"/>
              <a:t>    </a:t>
            </a:r>
            <a:r>
              <a:rPr lang="en-IN" sz="2200" dirty="0" err="1"/>
              <a:t>System.out.println</a:t>
            </a:r>
            <a:r>
              <a:rPr lang="en-IN" sz="2200" dirty="0"/>
              <a:t>("NEGATIVE");  </a:t>
            </a:r>
          </a:p>
          <a:p>
            <a:pPr marL="0" indent="0">
              <a:buNone/>
            </a:pPr>
            <a:r>
              <a:rPr lang="en-IN" sz="2200" dirty="0"/>
              <a:t>    }</a:t>
            </a:r>
          </a:p>
          <a:p>
            <a:pPr marL="0" indent="0">
              <a:buNone/>
            </a:pPr>
            <a:r>
              <a:rPr lang="en-IN" sz="2200" dirty="0"/>
              <a:t>else{  </a:t>
            </a:r>
          </a:p>
          <a:p>
            <a:pPr marL="0" indent="0">
              <a:buNone/>
            </a:pPr>
            <a:r>
              <a:rPr lang="en-IN" sz="2200" dirty="0"/>
              <a:t>    </a:t>
            </a:r>
            <a:r>
              <a:rPr lang="en-IN" sz="2200" dirty="0" err="1"/>
              <a:t>System.out.println</a:t>
            </a:r>
            <a:r>
              <a:rPr lang="en-IN" sz="2200" dirty="0"/>
              <a:t>("ZERO");  </a:t>
            </a:r>
          </a:p>
          <a:p>
            <a:pPr marL="0" indent="0">
              <a:buNone/>
            </a:pPr>
            <a:r>
              <a:rPr lang="en-IN" sz="2200" dirty="0"/>
              <a:t>  }  </a:t>
            </a:r>
          </a:p>
          <a:p>
            <a:pPr marL="0" indent="0">
              <a:buNone/>
            </a:pPr>
            <a:r>
              <a:rPr lang="en-IN" sz="2200" dirty="0"/>
              <a:t>}    </a:t>
            </a:r>
          </a:p>
          <a:p>
            <a:pPr marL="0" indent="0">
              <a:buNone/>
            </a:pPr>
            <a:r>
              <a:rPr lang="en-IN" sz="2200" dirty="0"/>
              <a:t>}    </a:t>
            </a:r>
          </a:p>
          <a:p>
            <a:pPr marL="0" indent="0">
              <a:buNone/>
            </a:pPr>
            <a:endParaRPr lang="en-IN" dirty="0"/>
          </a:p>
        </p:txBody>
      </p:sp>
      <p:sp>
        <p:nvSpPr>
          <p:cNvPr id="17" name="Text Placeholder 16"/>
          <p:cNvSpPr>
            <a:spLocks noGrp="1"/>
          </p:cNvSpPr>
          <p:nvPr>
            <p:ph type="body" sz="quarter" idx="3"/>
          </p:nvPr>
        </p:nvSpPr>
        <p:spPr>
          <a:xfrm>
            <a:off x="4701767" y="928342"/>
            <a:ext cx="7219432" cy="576262"/>
          </a:xfrm>
          <a:ln>
            <a:solidFill>
              <a:schemeClr val="bg1"/>
            </a:solidFill>
          </a:ln>
        </p:spPr>
        <p:txBody>
          <a:bodyPr/>
          <a:lstStyle/>
          <a:p>
            <a:pPr algn="ctr"/>
            <a:r>
              <a:rPr lang="en-US" dirty="0"/>
              <a:t>Switch statements</a:t>
            </a:r>
            <a:endParaRPr lang="en-IN" dirty="0"/>
          </a:p>
        </p:txBody>
      </p:sp>
      <p:sp>
        <p:nvSpPr>
          <p:cNvPr id="19" name="Content Placeholder 18"/>
          <p:cNvSpPr>
            <a:spLocks noGrp="1"/>
          </p:cNvSpPr>
          <p:nvPr>
            <p:ph sz="quarter" idx="4"/>
          </p:nvPr>
        </p:nvSpPr>
        <p:spPr>
          <a:xfrm>
            <a:off x="4701767" y="1566949"/>
            <a:ext cx="3564319" cy="5158047"/>
          </a:xfrm>
          <a:ln>
            <a:solidFill>
              <a:schemeClr val="bg1"/>
            </a:solidFill>
          </a:ln>
        </p:spPr>
        <p:txBody>
          <a:bodyPr>
            <a:normAutofit fontScale="55000" lnSpcReduction="20000"/>
          </a:bodyPr>
          <a:lstStyle/>
          <a:p>
            <a:pPr marL="0" indent="0">
              <a:buNone/>
            </a:pPr>
            <a:r>
              <a:rPr lang="en-US" sz="2200" dirty="0"/>
              <a:t>import </a:t>
            </a:r>
            <a:r>
              <a:rPr lang="en-US" sz="2200" dirty="0" err="1"/>
              <a:t>java.util</a:t>
            </a:r>
            <a:r>
              <a:rPr lang="en-US" sz="2200" dirty="0"/>
              <a:t>.*;</a:t>
            </a:r>
            <a:endParaRPr lang="en-IN" sz="2200" dirty="0"/>
          </a:p>
          <a:p>
            <a:pPr marL="0" indent="0">
              <a:buNone/>
            </a:pPr>
            <a:r>
              <a:rPr lang="en-IN" sz="2200" dirty="0"/>
              <a:t>public class Main {</a:t>
            </a:r>
          </a:p>
          <a:p>
            <a:pPr marL="0" indent="0">
              <a:buNone/>
            </a:pPr>
            <a:r>
              <a:rPr lang="en-IN" sz="2200" dirty="0"/>
              <a:t>  public static void main(String[] </a:t>
            </a:r>
            <a:r>
              <a:rPr lang="en-IN" sz="2200" dirty="0" err="1"/>
              <a:t>args</a:t>
            </a:r>
            <a:r>
              <a:rPr lang="en-IN" sz="2200" dirty="0"/>
              <a:t>) {</a:t>
            </a:r>
          </a:p>
          <a:p>
            <a:pPr marL="0" indent="0">
              <a:buNone/>
            </a:pPr>
            <a:r>
              <a:rPr lang="en-IN" sz="2200" dirty="0"/>
              <a:t>    </a:t>
            </a:r>
            <a:r>
              <a:rPr lang="en-IN" sz="2200" dirty="0" err="1"/>
              <a:t>int</a:t>
            </a:r>
            <a:r>
              <a:rPr lang="en-IN" sz="2200" dirty="0"/>
              <a:t> day;</a:t>
            </a:r>
          </a:p>
          <a:p>
            <a:pPr marL="0" indent="0">
              <a:buNone/>
            </a:pPr>
            <a:r>
              <a:rPr lang="en-US" sz="2200" dirty="0"/>
              <a:t>Scanner </a:t>
            </a:r>
            <a:r>
              <a:rPr lang="en-US" sz="2200" dirty="0" err="1"/>
              <a:t>sc</a:t>
            </a:r>
            <a:r>
              <a:rPr lang="en-US" sz="2200" dirty="0"/>
              <a:t>=new Scanner (System.in);</a:t>
            </a:r>
          </a:p>
          <a:p>
            <a:pPr marL="0" indent="0">
              <a:buNone/>
            </a:pPr>
            <a:r>
              <a:rPr lang="en-US" sz="2200" dirty="0"/>
              <a:t>   </a:t>
            </a:r>
            <a:r>
              <a:rPr lang="en-US" sz="2200" dirty="0" err="1"/>
              <a:t>System.out.println</a:t>
            </a:r>
            <a:r>
              <a:rPr lang="en-US" sz="2200" dirty="0"/>
              <a:t>(“Enter the day number : “);</a:t>
            </a:r>
          </a:p>
          <a:p>
            <a:pPr marL="0" indent="0">
              <a:buNone/>
            </a:pPr>
            <a:r>
              <a:rPr lang="en-US" sz="2200" dirty="0"/>
              <a:t>   day=</a:t>
            </a:r>
            <a:r>
              <a:rPr lang="en-US" sz="2200" dirty="0" err="1"/>
              <a:t>sc.nextInt</a:t>
            </a:r>
            <a:r>
              <a:rPr lang="en-US" sz="2200" dirty="0"/>
              <a:t>();</a:t>
            </a:r>
          </a:p>
          <a:p>
            <a:pPr marL="0" indent="0">
              <a:buNone/>
            </a:pPr>
            <a:r>
              <a:rPr lang="en-IN" sz="2200" dirty="0"/>
              <a:t>    switch (day) {</a:t>
            </a:r>
          </a:p>
          <a:p>
            <a:pPr marL="0" indent="0">
              <a:buNone/>
            </a:pPr>
            <a:r>
              <a:rPr lang="en-IN" sz="2200" dirty="0"/>
              <a:t>      case 1:</a:t>
            </a:r>
          </a:p>
          <a:p>
            <a:pPr marL="0" indent="0">
              <a:buNone/>
            </a:pPr>
            <a:r>
              <a:rPr lang="en-IN" sz="2200" dirty="0"/>
              <a:t>        </a:t>
            </a:r>
            <a:r>
              <a:rPr lang="en-IN" sz="2200" dirty="0" err="1"/>
              <a:t>System.out.println</a:t>
            </a:r>
            <a:r>
              <a:rPr lang="en-IN" sz="2200" dirty="0"/>
              <a:t>("Monday");</a:t>
            </a:r>
          </a:p>
          <a:p>
            <a:pPr marL="0" indent="0">
              <a:buNone/>
            </a:pPr>
            <a:r>
              <a:rPr lang="en-IN" sz="2200" dirty="0"/>
              <a:t>        break;</a:t>
            </a:r>
          </a:p>
          <a:p>
            <a:pPr marL="0" indent="0">
              <a:buNone/>
            </a:pPr>
            <a:r>
              <a:rPr lang="en-IN" sz="2200" dirty="0"/>
              <a:t>      case 2:</a:t>
            </a:r>
          </a:p>
          <a:p>
            <a:pPr marL="0" indent="0">
              <a:buNone/>
            </a:pPr>
            <a:r>
              <a:rPr lang="en-IN" sz="2200" dirty="0"/>
              <a:t>        </a:t>
            </a:r>
            <a:r>
              <a:rPr lang="en-IN" sz="2200" dirty="0" err="1"/>
              <a:t>System.out.println</a:t>
            </a:r>
            <a:r>
              <a:rPr lang="en-IN" sz="2200" dirty="0"/>
              <a:t>("Tuesday");</a:t>
            </a:r>
          </a:p>
          <a:p>
            <a:pPr marL="0" indent="0">
              <a:buNone/>
            </a:pPr>
            <a:r>
              <a:rPr lang="en-IN" sz="2200" dirty="0"/>
              <a:t>        break;</a:t>
            </a:r>
          </a:p>
          <a:p>
            <a:pPr marL="0" indent="0">
              <a:buNone/>
            </a:pPr>
            <a:r>
              <a:rPr lang="en-IN" sz="2200" dirty="0"/>
              <a:t>      case 3:</a:t>
            </a:r>
          </a:p>
          <a:p>
            <a:pPr marL="0" indent="0">
              <a:buNone/>
            </a:pPr>
            <a:r>
              <a:rPr lang="en-IN" sz="2200" dirty="0"/>
              <a:t>        </a:t>
            </a:r>
            <a:r>
              <a:rPr lang="en-IN" sz="2200" dirty="0" err="1"/>
              <a:t>System.out.println</a:t>
            </a:r>
            <a:r>
              <a:rPr lang="en-IN" sz="2200" dirty="0"/>
              <a:t>("Wednesday");</a:t>
            </a:r>
          </a:p>
          <a:p>
            <a:pPr marL="0" indent="0">
              <a:buNone/>
            </a:pPr>
            <a:r>
              <a:rPr lang="en-IN" sz="2200" dirty="0"/>
              <a:t>        break;</a:t>
            </a:r>
          </a:p>
        </p:txBody>
      </p:sp>
      <p:sp>
        <p:nvSpPr>
          <p:cNvPr id="20" name="Content Placeholder 18"/>
          <p:cNvSpPr txBox="1">
            <a:spLocks/>
          </p:cNvSpPr>
          <p:nvPr/>
        </p:nvSpPr>
        <p:spPr>
          <a:xfrm>
            <a:off x="8266085" y="1566948"/>
            <a:ext cx="3655113" cy="5158047"/>
          </a:xfrm>
          <a:prstGeom prst="rect">
            <a:avLst/>
          </a:prstGeom>
          <a:ln>
            <a:solidFill>
              <a:schemeClr val="bg1"/>
            </a:solidFill>
          </a:ln>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r>
              <a:rPr lang="en-IN" dirty="0"/>
              <a:t>      case 4:</a:t>
            </a:r>
          </a:p>
          <a:p>
            <a:pPr marL="0" indent="0">
              <a:buFont typeface="Wingdings 3" charset="2"/>
              <a:buNone/>
            </a:pPr>
            <a:r>
              <a:rPr lang="en-IN" dirty="0"/>
              <a:t>        </a:t>
            </a:r>
            <a:r>
              <a:rPr lang="en-IN" dirty="0" err="1"/>
              <a:t>System.out.println</a:t>
            </a:r>
            <a:r>
              <a:rPr lang="en-IN" dirty="0"/>
              <a:t>("Thursday");</a:t>
            </a:r>
          </a:p>
          <a:p>
            <a:pPr marL="0" indent="0">
              <a:buFont typeface="Wingdings 3" charset="2"/>
              <a:buNone/>
            </a:pPr>
            <a:r>
              <a:rPr lang="en-IN" dirty="0"/>
              <a:t>        break;</a:t>
            </a:r>
          </a:p>
          <a:p>
            <a:pPr marL="0" indent="0">
              <a:buFont typeface="Wingdings 3" charset="2"/>
              <a:buNone/>
            </a:pPr>
            <a:r>
              <a:rPr lang="en-IN" dirty="0"/>
              <a:t>      case 5:</a:t>
            </a:r>
          </a:p>
          <a:p>
            <a:pPr marL="0" indent="0">
              <a:buFont typeface="Wingdings 3" charset="2"/>
              <a:buNone/>
            </a:pPr>
            <a:r>
              <a:rPr lang="en-IN" dirty="0"/>
              <a:t>        </a:t>
            </a:r>
            <a:r>
              <a:rPr lang="en-IN" dirty="0" err="1"/>
              <a:t>System.out.println</a:t>
            </a:r>
            <a:r>
              <a:rPr lang="en-IN" dirty="0"/>
              <a:t>("Friday");</a:t>
            </a:r>
          </a:p>
          <a:p>
            <a:pPr marL="0" indent="0">
              <a:buFont typeface="Wingdings 3" charset="2"/>
              <a:buNone/>
            </a:pPr>
            <a:r>
              <a:rPr lang="en-IN" dirty="0"/>
              <a:t>        break;</a:t>
            </a:r>
          </a:p>
          <a:p>
            <a:pPr marL="0" indent="0">
              <a:buFont typeface="Wingdings 3" charset="2"/>
              <a:buNone/>
            </a:pPr>
            <a:r>
              <a:rPr lang="en-IN" dirty="0"/>
              <a:t>      case 6:</a:t>
            </a:r>
          </a:p>
          <a:p>
            <a:pPr marL="0" indent="0">
              <a:buFont typeface="Wingdings 3" charset="2"/>
              <a:buNone/>
            </a:pPr>
            <a:r>
              <a:rPr lang="en-IN" dirty="0"/>
              <a:t>        </a:t>
            </a:r>
            <a:r>
              <a:rPr lang="en-IN" dirty="0" err="1"/>
              <a:t>System.out.println</a:t>
            </a:r>
            <a:r>
              <a:rPr lang="en-IN" dirty="0"/>
              <a:t>("Saturday");</a:t>
            </a:r>
          </a:p>
          <a:p>
            <a:pPr marL="0" indent="0">
              <a:buFont typeface="Wingdings 3" charset="2"/>
              <a:buNone/>
            </a:pPr>
            <a:r>
              <a:rPr lang="en-IN" dirty="0"/>
              <a:t>        break;</a:t>
            </a:r>
          </a:p>
          <a:p>
            <a:pPr marL="0" indent="0">
              <a:buFont typeface="Wingdings 3" charset="2"/>
              <a:buNone/>
            </a:pPr>
            <a:r>
              <a:rPr lang="en-IN" dirty="0"/>
              <a:t>      case 7:</a:t>
            </a:r>
          </a:p>
          <a:p>
            <a:pPr marL="0" indent="0">
              <a:buFont typeface="Wingdings 3" charset="2"/>
              <a:buNone/>
            </a:pPr>
            <a:r>
              <a:rPr lang="en-IN" dirty="0"/>
              <a:t>        </a:t>
            </a:r>
            <a:r>
              <a:rPr lang="en-IN" dirty="0" err="1"/>
              <a:t>System.out.println</a:t>
            </a:r>
            <a:r>
              <a:rPr lang="en-IN" dirty="0"/>
              <a:t>("Sunday");</a:t>
            </a:r>
          </a:p>
          <a:p>
            <a:pPr marL="0" indent="0">
              <a:buFont typeface="Wingdings 3" charset="2"/>
              <a:buNone/>
            </a:pPr>
            <a:r>
              <a:rPr lang="en-IN" dirty="0"/>
              <a:t>        break;</a:t>
            </a:r>
          </a:p>
          <a:p>
            <a:pPr marL="0" indent="0">
              <a:buFont typeface="Wingdings 3" charset="2"/>
              <a:buNone/>
            </a:pPr>
            <a:r>
              <a:rPr lang="en-IN" dirty="0"/>
              <a:t>    }</a:t>
            </a:r>
          </a:p>
          <a:p>
            <a:pPr marL="0" indent="0">
              <a:buFont typeface="Wingdings 3" charset="2"/>
              <a:buNone/>
            </a:pPr>
            <a:r>
              <a:rPr lang="en-IN" dirty="0"/>
              <a:t>  }</a:t>
            </a:r>
          </a:p>
          <a:p>
            <a:pPr marL="0" indent="0">
              <a:buFont typeface="Wingdings 3" charset="2"/>
              <a:buNone/>
            </a:pPr>
            <a:r>
              <a:rPr lang="en-IN" dirty="0"/>
              <a:t>}</a:t>
            </a:r>
          </a:p>
        </p:txBody>
      </p:sp>
    </p:spTree>
    <p:extLst>
      <p:ext uri="{BB962C8B-B14F-4D97-AF65-F5344CB8AC3E}">
        <p14:creationId xmlns:p14="http://schemas.microsoft.com/office/powerpoint/2010/main" val="79130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3813"/>
            <a:ext cx="9404350" cy="661987"/>
          </a:xfrm>
        </p:spPr>
        <p:txBody>
          <a:bodyPr/>
          <a:lstStyle/>
          <a:p>
            <a:pPr algn="ctr"/>
            <a:r>
              <a:rPr lang="en-US" dirty="0"/>
              <a:t>Conditional Statements</a:t>
            </a:r>
            <a:endParaRPr lang="en-IN" dirty="0"/>
          </a:p>
        </p:txBody>
      </p:sp>
      <p:sp>
        <p:nvSpPr>
          <p:cNvPr id="2" name="TextBox 1"/>
          <p:cNvSpPr txBox="1"/>
          <p:nvPr/>
        </p:nvSpPr>
        <p:spPr>
          <a:xfrm>
            <a:off x="141316" y="964276"/>
            <a:ext cx="6542117" cy="4696670"/>
          </a:xfrm>
          <a:prstGeom prst="rect">
            <a:avLst/>
          </a:prstGeom>
          <a:noFill/>
        </p:spPr>
        <p:txBody>
          <a:bodyPr wrap="square" rtlCol="0">
            <a:spAutoFit/>
          </a:bodyPr>
          <a:lstStyle/>
          <a:p>
            <a:r>
              <a:rPr lang="en-IN" dirty="0"/>
              <a:t>WAP to check if the user entered year is leap or not</a:t>
            </a:r>
          </a:p>
          <a:p>
            <a:endParaRPr lang="en-IN" dirty="0"/>
          </a:p>
          <a:p>
            <a:pPr>
              <a:lnSpc>
                <a:spcPct val="80000"/>
              </a:lnSpc>
              <a:spcBef>
                <a:spcPts val="1000"/>
              </a:spcBef>
              <a:buClr>
                <a:schemeClr val="bg2">
                  <a:lumMod val="40000"/>
                  <a:lumOff val="60000"/>
                </a:schemeClr>
              </a:buClr>
              <a:buSzPct val="80000"/>
            </a:pPr>
            <a:r>
              <a:rPr lang="en-IN" sz="1700" dirty="0">
                <a:latin typeface="+mj-lt"/>
                <a:ea typeface="+mj-ea"/>
                <a:cs typeface="+mj-cs"/>
              </a:rPr>
              <a:t>import </a:t>
            </a:r>
            <a:r>
              <a:rPr lang="en-IN" sz="1700" dirty="0" err="1">
                <a:latin typeface="+mj-lt"/>
                <a:ea typeface="+mj-ea"/>
                <a:cs typeface="+mj-cs"/>
              </a:rPr>
              <a:t>java.util</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class Leap {</a:t>
            </a:r>
          </a:p>
          <a:p>
            <a:pPr>
              <a:lnSpc>
                <a:spcPct val="80000"/>
              </a:lnSpc>
              <a:spcBef>
                <a:spcPts val="1000"/>
              </a:spcBef>
              <a:buClr>
                <a:schemeClr val="bg2">
                  <a:lumMod val="40000"/>
                  <a:lumOff val="60000"/>
                </a:schemeClr>
              </a:buClr>
              <a:buSzPct val="80000"/>
            </a:pPr>
            <a:r>
              <a:rPr lang="en-IN" sz="1700" dirty="0">
                <a:latin typeface="+mj-lt"/>
                <a:ea typeface="+mj-ea"/>
                <a:cs typeface="+mj-cs"/>
              </a:rPr>
              <a:t>    public static void main(String[] </a:t>
            </a:r>
            <a:r>
              <a:rPr lang="en-IN" sz="1700" dirty="0" err="1">
                <a:latin typeface="+mj-lt"/>
                <a:ea typeface="+mj-ea"/>
                <a:cs typeface="+mj-cs"/>
              </a:rPr>
              <a:t>args</a:t>
            </a:r>
            <a:r>
              <a:rPr lang="en-IN" sz="1700" dirty="0">
                <a:latin typeface="+mj-lt"/>
                <a:ea typeface="+mj-ea"/>
                <a:cs typeface="+mj-cs"/>
              </a:rPr>
              <a:t>) {</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r>
              <a:rPr lang="en-IN" sz="1700" dirty="0" err="1">
                <a:latin typeface="+mj-lt"/>
                <a:ea typeface="+mj-ea"/>
                <a:cs typeface="+mj-cs"/>
              </a:rPr>
              <a:t>int</a:t>
            </a:r>
            <a:r>
              <a:rPr lang="en-IN" sz="1700" dirty="0">
                <a:latin typeface="+mj-lt"/>
                <a:ea typeface="+mj-ea"/>
                <a:cs typeface="+mj-cs"/>
              </a:rPr>
              <a:t> </a:t>
            </a:r>
            <a:r>
              <a:rPr lang="en-IN" sz="1700" dirty="0" err="1">
                <a:latin typeface="+mj-lt"/>
                <a:ea typeface="+mj-ea"/>
                <a:cs typeface="+mj-cs"/>
              </a:rPr>
              <a:t>yr</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        Scanner </a:t>
            </a:r>
            <a:r>
              <a:rPr lang="en-IN" sz="1700" dirty="0" err="1">
                <a:latin typeface="+mj-lt"/>
                <a:ea typeface="+mj-ea"/>
                <a:cs typeface="+mj-cs"/>
              </a:rPr>
              <a:t>sc</a:t>
            </a:r>
            <a:r>
              <a:rPr lang="en-IN" sz="1700" dirty="0">
                <a:latin typeface="+mj-lt"/>
                <a:ea typeface="+mj-ea"/>
                <a:cs typeface="+mj-cs"/>
              </a:rPr>
              <a:t>=new Scanner(System.in);</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r>
              <a:rPr lang="en-IN" sz="1700" dirty="0" err="1">
                <a:latin typeface="+mj-lt"/>
                <a:ea typeface="+mj-ea"/>
                <a:cs typeface="+mj-cs"/>
              </a:rPr>
              <a:t>System.out.println</a:t>
            </a:r>
            <a:r>
              <a:rPr lang="en-IN" sz="1700" dirty="0">
                <a:latin typeface="+mj-lt"/>
                <a:ea typeface="+mj-ea"/>
                <a:cs typeface="+mj-cs"/>
              </a:rPr>
              <a:t>("Enter the </a:t>
            </a:r>
            <a:r>
              <a:rPr lang="en-IN" sz="1700" dirty="0" err="1">
                <a:latin typeface="+mj-lt"/>
                <a:ea typeface="+mj-ea"/>
                <a:cs typeface="+mj-cs"/>
              </a:rPr>
              <a:t>yr</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r>
              <a:rPr lang="en-IN" sz="1700" dirty="0" err="1">
                <a:latin typeface="+mj-lt"/>
                <a:ea typeface="+mj-ea"/>
                <a:cs typeface="+mj-cs"/>
              </a:rPr>
              <a:t>yr</a:t>
            </a:r>
            <a:r>
              <a:rPr lang="en-IN" sz="1700" dirty="0">
                <a:latin typeface="+mj-lt"/>
                <a:ea typeface="+mj-ea"/>
                <a:cs typeface="+mj-cs"/>
              </a:rPr>
              <a:t>=</a:t>
            </a:r>
            <a:r>
              <a:rPr lang="en-IN" sz="1700" dirty="0" err="1">
                <a:latin typeface="+mj-lt"/>
                <a:ea typeface="+mj-ea"/>
                <a:cs typeface="+mj-cs"/>
              </a:rPr>
              <a:t>sc.nextInt</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        if((yr%4==0 &amp;&amp; yr%100!=0)||(yr%100==0 &amp;&amp; yr%400==0))</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r>
              <a:rPr lang="en-IN" sz="1700" dirty="0" err="1">
                <a:latin typeface="+mj-lt"/>
                <a:ea typeface="+mj-ea"/>
                <a:cs typeface="+mj-cs"/>
              </a:rPr>
              <a:t>System.out.println</a:t>
            </a:r>
            <a:r>
              <a:rPr lang="en-IN" sz="1700" dirty="0">
                <a:latin typeface="+mj-lt"/>
                <a:ea typeface="+mj-ea"/>
                <a:cs typeface="+mj-cs"/>
              </a:rPr>
              <a:t>("Leap Year");</a:t>
            </a:r>
          </a:p>
          <a:p>
            <a:pPr>
              <a:lnSpc>
                <a:spcPct val="80000"/>
              </a:lnSpc>
              <a:spcBef>
                <a:spcPts val="1000"/>
              </a:spcBef>
              <a:buClr>
                <a:schemeClr val="bg2">
                  <a:lumMod val="40000"/>
                  <a:lumOff val="60000"/>
                </a:schemeClr>
              </a:buClr>
              <a:buSzPct val="80000"/>
            </a:pPr>
            <a:r>
              <a:rPr lang="en-IN" sz="1700" dirty="0">
                <a:latin typeface="+mj-lt"/>
                <a:ea typeface="+mj-ea"/>
                <a:cs typeface="+mj-cs"/>
              </a:rPr>
              <a:t>        else</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r>
              <a:rPr lang="en-IN" sz="1700" dirty="0" err="1">
                <a:latin typeface="+mj-lt"/>
                <a:ea typeface="+mj-ea"/>
                <a:cs typeface="+mj-cs"/>
              </a:rPr>
              <a:t>System.out.println</a:t>
            </a:r>
            <a:r>
              <a:rPr lang="en-IN" sz="1700" dirty="0">
                <a:latin typeface="+mj-lt"/>
                <a:ea typeface="+mj-ea"/>
                <a:cs typeface="+mj-cs"/>
              </a:rPr>
              <a:t>("Not a Leap Year");</a:t>
            </a:r>
          </a:p>
          <a:p>
            <a:pPr>
              <a:lnSpc>
                <a:spcPct val="80000"/>
              </a:lnSpc>
              <a:spcBef>
                <a:spcPts val="1000"/>
              </a:spcBef>
              <a:buClr>
                <a:schemeClr val="bg2">
                  <a:lumMod val="40000"/>
                  <a:lumOff val="60000"/>
                </a:schemeClr>
              </a:buClr>
              <a:buSzPct val="80000"/>
            </a:pPr>
            <a:r>
              <a:rPr lang="en-IN" sz="1700" dirty="0">
                <a:latin typeface="+mj-lt"/>
                <a:ea typeface="+mj-ea"/>
                <a:cs typeface="+mj-cs"/>
              </a:rPr>
              <a:t>        } }</a:t>
            </a:r>
          </a:p>
        </p:txBody>
      </p:sp>
      <p:pic>
        <p:nvPicPr>
          <p:cNvPr id="5" name="Picture 4"/>
          <p:cNvPicPr>
            <a:picLocks noChangeAspect="1"/>
          </p:cNvPicPr>
          <p:nvPr/>
        </p:nvPicPr>
        <p:blipFill>
          <a:blip r:embed="rId2"/>
          <a:stretch>
            <a:fillRect/>
          </a:stretch>
        </p:blipFill>
        <p:spPr>
          <a:xfrm>
            <a:off x="7099069" y="4243811"/>
            <a:ext cx="2685009" cy="2489498"/>
          </a:xfrm>
          <a:prstGeom prst="rect">
            <a:avLst/>
          </a:prstGeom>
        </p:spPr>
      </p:pic>
    </p:spTree>
    <p:extLst>
      <p:ext uri="{BB962C8B-B14F-4D97-AF65-F5344CB8AC3E}">
        <p14:creationId xmlns:p14="http://schemas.microsoft.com/office/powerpoint/2010/main" val="2989810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3813"/>
            <a:ext cx="9404350" cy="661987"/>
          </a:xfrm>
        </p:spPr>
        <p:txBody>
          <a:bodyPr/>
          <a:lstStyle/>
          <a:p>
            <a:pPr algn="ctr"/>
            <a:r>
              <a:rPr lang="en-US" dirty="0"/>
              <a:t>Conditional Statements</a:t>
            </a:r>
            <a:endParaRPr lang="en-IN" dirty="0"/>
          </a:p>
        </p:txBody>
      </p:sp>
      <p:sp>
        <p:nvSpPr>
          <p:cNvPr id="2" name="TextBox 1"/>
          <p:cNvSpPr txBox="1"/>
          <p:nvPr/>
        </p:nvSpPr>
        <p:spPr>
          <a:xfrm>
            <a:off x="108065" y="685800"/>
            <a:ext cx="12083935" cy="6370975"/>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US" sz="1700" dirty="0"/>
              <a:t>WAP to display the class according to the marks scored by student using switch case. The marks scored is taken input from the user and the class is displayed based on the range given below</a:t>
            </a:r>
          </a:p>
          <a:p>
            <a:endParaRPr lang="en-IN" sz="1700" dirty="0"/>
          </a:p>
          <a:p>
            <a:r>
              <a:rPr lang="en-IN" sz="1700" dirty="0"/>
              <a:t>import </a:t>
            </a:r>
            <a:r>
              <a:rPr lang="en-IN" sz="1700" dirty="0" err="1"/>
              <a:t>java.util</a:t>
            </a:r>
            <a:r>
              <a:rPr lang="en-IN" sz="1700" dirty="0"/>
              <a:t>.*;</a:t>
            </a:r>
          </a:p>
          <a:p>
            <a:r>
              <a:rPr lang="en-IN" sz="1700" dirty="0"/>
              <a:t>class Marks {</a:t>
            </a:r>
          </a:p>
          <a:p>
            <a:r>
              <a:rPr lang="en-IN" sz="1700" dirty="0"/>
              <a:t>    public static void main(String[] </a:t>
            </a:r>
            <a:r>
              <a:rPr lang="en-IN" sz="1700" dirty="0" err="1"/>
              <a:t>args</a:t>
            </a:r>
            <a:r>
              <a:rPr lang="en-IN" sz="1700" dirty="0"/>
              <a:t>) {</a:t>
            </a:r>
          </a:p>
          <a:p>
            <a:r>
              <a:rPr lang="en-IN" sz="1700" dirty="0"/>
              <a:t>        </a:t>
            </a:r>
            <a:r>
              <a:rPr lang="en-IN" sz="1700" dirty="0" err="1"/>
              <a:t>int</a:t>
            </a:r>
            <a:r>
              <a:rPr lang="en-IN" sz="1700" dirty="0"/>
              <a:t> marks;</a:t>
            </a:r>
          </a:p>
          <a:p>
            <a:r>
              <a:rPr lang="en-IN" sz="1700" dirty="0"/>
              <a:t>        Scanner </a:t>
            </a:r>
            <a:r>
              <a:rPr lang="en-IN" sz="1700" dirty="0" err="1"/>
              <a:t>sc</a:t>
            </a:r>
            <a:r>
              <a:rPr lang="en-IN" sz="1700" dirty="0"/>
              <a:t>=new Scanner(System.in);</a:t>
            </a:r>
          </a:p>
          <a:p>
            <a:r>
              <a:rPr lang="en-IN" sz="1700" dirty="0"/>
              <a:t>        </a:t>
            </a:r>
            <a:r>
              <a:rPr lang="en-IN" sz="1700" dirty="0" err="1"/>
              <a:t>System.out.println</a:t>
            </a:r>
            <a:r>
              <a:rPr lang="en-IN" sz="1700" dirty="0"/>
              <a:t>("Enter marks out of 100");</a:t>
            </a:r>
          </a:p>
          <a:p>
            <a:r>
              <a:rPr lang="en-IN" sz="1700" dirty="0"/>
              <a:t>        marks=</a:t>
            </a:r>
            <a:r>
              <a:rPr lang="en-IN" sz="1700" dirty="0" err="1"/>
              <a:t>sc.nextInt</a:t>
            </a:r>
            <a:r>
              <a:rPr lang="en-IN" sz="1700" dirty="0"/>
              <a:t>();</a:t>
            </a:r>
          </a:p>
          <a:p>
            <a:r>
              <a:rPr lang="en-IN" sz="1700" dirty="0"/>
              <a:t>        if (marks==100)</a:t>
            </a:r>
          </a:p>
          <a:p>
            <a:r>
              <a:rPr lang="en-IN" sz="1700" dirty="0"/>
              <a:t>        </a:t>
            </a:r>
            <a:r>
              <a:rPr lang="en-IN" sz="1700" dirty="0" err="1"/>
              <a:t>System.out.println</a:t>
            </a:r>
            <a:r>
              <a:rPr lang="en-IN" sz="1700" dirty="0"/>
              <a:t>("Distinction");</a:t>
            </a:r>
          </a:p>
          <a:p>
            <a:r>
              <a:rPr lang="en-IN" sz="1700" dirty="0"/>
              <a:t>        switch(marks/10)</a:t>
            </a:r>
          </a:p>
          <a:p>
            <a:r>
              <a:rPr lang="en-IN" sz="1700" dirty="0"/>
              <a:t>        {</a:t>
            </a:r>
          </a:p>
          <a:p>
            <a:r>
              <a:rPr lang="en-IN" sz="1700" dirty="0"/>
              <a:t>            case 0:</a:t>
            </a:r>
          </a:p>
          <a:p>
            <a:r>
              <a:rPr lang="en-IN" sz="1700" dirty="0"/>
              <a:t>            case 1:</a:t>
            </a:r>
          </a:p>
          <a:p>
            <a:r>
              <a:rPr lang="en-IN" sz="1700" dirty="0"/>
              <a:t>            case 2:</a:t>
            </a:r>
          </a:p>
          <a:p>
            <a:r>
              <a:rPr lang="en-IN" sz="1700" dirty="0"/>
              <a:t>            case 3: </a:t>
            </a:r>
            <a:r>
              <a:rPr lang="en-IN" sz="1700" dirty="0" err="1"/>
              <a:t>System.out.println</a:t>
            </a:r>
            <a:r>
              <a:rPr lang="en-IN" sz="1700" dirty="0"/>
              <a:t>("Fail");</a:t>
            </a:r>
          </a:p>
          <a:p>
            <a:r>
              <a:rPr lang="en-IN" sz="1700" dirty="0"/>
              <a:t>            break;</a:t>
            </a:r>
          </a:p>
          <a:p>
            <a:r>
              <a:rPr lang="en-IN" sz="1700" dirty="0"/>
              <a:t>            case 4: </a:t>
            </a:r>
            <a:r>
              <a:rPr lang="en-IN" sz="1700" dirty="0" err="1"/>
              <a:t>System.out.println</a:t>
            </a:r>
            <a:r>
              <a:rPr lang="en-IN" sz="1700" dirty="0"/>
              <a:t>("Pass Class");</a:t>
            </a:r>
          </a:p>
          <a:p>
            <a:r>
              <a:rPr lang="en-IN" sz="1700" dirty="0"/>
              <a:t>            break;</a:t>
            </a:r>
          </a:p>
          <a:p>
            <a:r>
              <a:rPr lang="en-IN" sz="1700" dirty="0"/>
              <a:t>            case 5: </a:t>
            </a:r>
            <a:r>
              <a:rPr lang="en-IN" sz="1700" dirty="0" err="1"/>
              <a:t>System.out.println</a:t>
            </a:r>
            <a:r>
              <a:rPr lang="en-IN" sz="1700" dirty="0"/>
              <a:t>("Second Class");</a:t>
            </a:r>
          </a:p>
          <a:p>
            <a:r>
              <a:rPr lang="en-IN" sz="1700" dirty="0"/>
              <a:t>            break;</a:t>
            </a:r>
          </a:p>
          <a:p>
            <a:r>
              <a:rPr lang="en-IN" sz="1700" dirty="0"/>
              <a:t>           </a:t>
            </a:r>
          </a:p>
        </p:txBody>
      </p:sp>
      <p:graphicFrame>
        <p:nvGraphicFramePr>
          <p:cNvPr id="6" name="Table 5"/>
          <p:cNvGraphicFramePr>
            <a:graphicFrameLocks noGrp="1"/>
          </p:cNvGraphicFramePr>
          <p:nvPr>
            <p:extLst>
              <p:ext uri="{D42A27DB-BD31-4B8C-83A1-F6EECF244321}">
                <p14:modId xmlns:p14="http://schemas.microsoft.com/office/powerpoint/2010/main" val="2900653172"/>
              </p:ext>
            </p:extLst>
          </p:nvPr>
        </p:nvGraphicFramePr>
        <p:xfrm>
          <a:off x="9900458" y="1038575"/>
          <a:ext cx="2136372" cy="1828800"/>
        </p:xfrm>
        <a:graphic>
          <a:graphicData uri="http://schemas.openxmlformats.org/drawingml/2006/table">
            <a:tbl>
              <a:tblPr firstRow="1" bandRow="1">
                <a:tableStyleId>{5940675A-B579-460E-94D1-54222C63F5DA}</a:tableStyleId>
              </a:tblPr>
              <a:tblGrid>
                <a:gridCol w="1065209">
                  <a:extLst>
                    <a:ext uri="{9D8B030D-6E8A-4147-A177-3AD203B41FA5}">
                      <a16:colId xmlns:a16="http://schemas.microsoft.com/office/drawing/2014/main" val="3372154765"/>
                    </a:ext>
                  </a:extLst>
                </a:gridCol>
                <a:gridCol w="1071163">
                  <a:extLst>
                    <a:ext uri="{9D8B030D-6E8A-4147-A177-3AD203B41FA5}">
                      <a16:colId xmlns:a16="http://schemas.microsoft.com/office/drawing/2014/main" val="1196097315"/>
                    </a:ext>
                  </a:extLst>
                </a:gridCol>
              </a:tblGrid>
              <a:tr h="263322">
                <a:tc>
                  <a:txBody>
                    <a:bodyPr/>
                    <a:lstStyle/>
                    <a:p>
                      <a:pPr algn="ctr"/>
                      <a:r>
                        <a:rPr lang="en-IN" sz="1400" b="1" dirty="0"/>
                        <a:t>Marks</a:t>
                      </a:r>
                    </a:p>
                  </a:txBody>
                  <a:tcPr anchor="ctr">
                    <a:solidFill>
                      <a:schemeClr val="bg1">
                        <a:lumMod val="50000"/>
                        <a:lumOff val="50000"/>
                      </a:schemeClr>
                    </a:solidFill>
                  </a:tcPr>
                </a:tc>
                <a:tc>
                  <a:txBody>
                    <a:bodyPr/>
                    <a:lstStyle/>
                    <a:p>
                      <a:pPr algn="ctr"/>
                      <a:r>
                        <a:rPr lang="en-IN" sz="1400" b="1" dirty="0"/>
                        <a:t>Class</a:t>
                      </a:r>
                    </a:p>
                  </a:txBody>
                  <a:tcPr anchor="ctr">
                    <a:solidFill>
                      <a:schemeClr val="bg1">
                        <a:lumMod val="50000"/>
                        <a:lumOff val="50000"/>
                      </a:schemeClr>
                    </a:solidFill>
                  </a:tcPr>
                </a:tc>
                <a:extLst>
                  <a:ext uri="{0D108BD9-81ED-4DB2-BD59-A6C34878D82A}">
                    <a16:rowId xmlns:a16="http://schemas.microsoft.com/office/drawing/2014/main" val="3514163809"/>
                  </a:ext>
                </a:extLst>
              </a:tr>
              <a:tr h="263322">
                <a:tc>
                  <a:txBody>
                    <a:bodyPr/>
                    <a:lstStyle/>
                    <a:p>
                      <a:pPr algn="ctr"/>
                      <a:r>
                        <a:rPr lang="en-IN" sz="1400" dirty="0"/>
                        <a:t>70-100</a:t>
                      </a:r>
                    </a:p>
                  </a:txBody>
                  <a:tcPr anchor="ctr"/>
                </a:tc>
                <a:tc>
                  <a:txBody>
                    <a:bodyPr/>
                    <a:lstStyle/>
                    <a:p>
                      <a:pPr algn="ctr"/>
                      <a:r>
                        <a:rPr lang="en-IN" sz="1400" dirty="0"/>
                        <a:t>Distinction</a:t>
                      </a:r>
                    </a:p>
                  </a:txBody>
                  <a:tcPr anchor="ctr"/>
                </a:tc>
                <a:extLst>
                  <a:ext uri="{0D108BD9-81ED-4DB2-BD59-A6C34878D82A}">
                    <a16:rowId xmlns:a16="http://schemas.microsoft.com/office/drawing/2014/main" val="3738319562"/>
                  </a:ext>
                </a:extLst>
              </a:tr>
              <a:tr h="263322">
                <a:tc>
                  <a:txBody>
                    <a:bodyPr/>
                    <a:lstStyle/>
                    <a:p>
                      <a:pPr algn="ctr"/>
                      <a:r>
                        <a:rPr lang="en-IN" sz="1400" dirty="0"/>
                        <a:t>60-69</a:t>
                      </a:r>
                    </a:p>
                  </a:txBody>
                  <a:tcPr anchor="ctr"/>
                </a:tc>
                <a:tc>
                  <a:txBody>
                    <a:bodyPr/>
                    <a:lstStyle/>
                    <a:p>
                      <a:pPr algn="ctr"/>
                      <a:r>
                        <a:rPr lang="en-IN" sz="1400" dirty="0"/>
                        <a:t>First</a:t>
                      </a:r>
                    </a:p>
                  </a:txBody>
                  <a:tcPr anchor="ctr"/>
                </a:tc>
                <a:extLst>
                  <a:ext uri="{0D108BD9-81ED-4DB2-BD59-A6C34878D82A}">
                    <a16:rowId xmlns:a16="http://schemas.microsoft.com/office/drawing/2014/main" val="2522136737"/>
                  </a:ext>
                </a:extLst>
              </a:tr>
              <a:tr h="263322">
                <a:tc>
                  <a:txBody>
                    <a:bodyPr/>
                    <a:lstStyle/>
                    <a:p>
                      <a:pPr algn="ctr"/>
                      <a:r>
                        <a:rPr lang="en-IN" sz="1400" dirty="0"/>
                        <a:t>50-59</a:t>
                      </a:r>
                    </a:p>
                  </a:txBody>
                  <a:tcPr anchor="ctr"/>
                </a:tc>
                <a:tc>
                  <a:txBody>
                    <a:bodyPr/>
                    <a:lstStyle/>
                    <a:p>
                      <a:pPr algn="ctr"/>
                      <a:r>
                        <a:rPr lang="en-IN" sz="1400" dirty="0"/>
                        <a:t>Second</a:t>
                      </a:r>
                    </a:p>
                  </a:txBody>
                  <a:tcPr anchor="ctr"/>
                </a:tc>
                <a:extLst>
                  <a:ext uri="{0D108BD9-81ED-4DB2-BD59-A6C34878D82A}">
                    <a16:rowId xmlns:a16="http://schemas.microsoft.com/office/drawing/2014/main" val="839120990"/>
                  </a:ext>
                </a:extLst>
              </a:tr>
              <a:tr h="263322">
                <a:tc>
                  <a:txBody>
                    <a:bodyPr/>
                    <a:lstStyle/>
                    <a:p>
                      <a:pPr algn="ctr"/>
                      <a:r>
                        <a:rPr lang="en-IN" sz="1400" dirty="0"/>
                        <a:t>40-49</a:t>
                      </a:r>
                    </a:p>
                  </a:txBody>
                  <a:tcPr anchor="ctr"/>
                </a:tc>
                <a:tc>
                  <a:txBody>
                    <a:bodyPr/>
                    <a:lstStyle/>
                    <a:p>
                      <a:pPr algn="ctr"/>
                      <a:r>
                        <a:rPr lang="en-IN" sz="1400" dirty="0"/>
                        <a:t>Pass</a:t>
                      </a:r>
                    </a:p>
                  </a:txBody>
                  <a:tcPr anchor="ctr"/>
                </a:tc>
                <a:extLst>
                  <a:ext uri="{0D108BD9-81ED-4DB2-BD59-A6C34878D82A}">
                    <a16:rowId xmlns:a16="http://schemas.microsoft.com/office/drawing/2014/main" val="2040686155"/>
                  </a:ext>
                </a:extLst>
              </a:tr>
              <a:tr h="263322">
                <a:tc>
                  <a:txBody>
                    <a:bodyPr/>
                    <a:lstStyle/>
                    <a:p>
                      <a:pPr algn="ctr"/>
                      <a:r>
                        <a:rPr lang="en-IN" sz="1400" dirty="0"/>
                        <a:t>0-39</a:t>
                      </a:r>
                    </a:p>
                  </a:txBody>
                  <a:tcPr anchor="ctr"/>
                </a:tc>
                <a:tc>
                  <a:txBody>
                    <a:bodyPr/>
                    <a:lstStyle/>
                    <a:p>
                      <a:pPr algn="ctr"/>
                      <a:r>
                        <a:rPr lang="en-IN" sz="1400" dirty="0"/>
                        <a:t>Fail</a:t>
                      </a:r>
                    </a:p>
                  </a:txBody>
                  <a:tcPr anchor="ctr"/>
                </a:tc>
                <a:extLst>
                  <a:ext uri="{0D108BD9-81ED-4DB2-BD59-A6C34878D82A}">
                    <a16:rowId xmlns:a16="http://schemas.microsoft.com/office/drawing/2014/main" val="2793137224"/>
                  </a:ext>
                </a:extLst>
              </a:tr>
            </a:tbl>
          </a:graphicData>
        </a:graphic>
      </p:graphicFrame>
      <p:sp>
        <p:nvSpPr>
          <p:cNvPr id="3" name="Rectangle 2"/>
          <p:cNvSpPr/>
          <p:nvPr/>
        </p:nvSpPr>
        <p:spPr>
          <a:xfrm>
            <a:off x="5004261" y="1424463"/>
            <a:ext cx="5885412" cy="2185214"/>
          </a:xfrm>
          <a:prstGeom prst="rect">
            <a:avLst/>
          </a:prstGeom>
        </p:spPr>
        <p:txBody>
          <a:bodyPr wrap="square">
            <a:spAutoFit/>
          </a:bodyPr>
          <a:lstStyle/>
          <a:p>
            <a:r>
              <a:rPr lang="en-IN" sz="1700" dirty="0"/>
              <a:t>case 6: </a:t>
            </a:r>
            <a:r>
              <a:rPr lang="en-IN" sz="1700" dirty="0" err="1"/>
              <a:t>System.out.println</a:t>
            </a:r>
            <a:r>
              <a:rPr lang="en-IN" sz="1700" dirty="0"/>
              <a:t>("First Class");</a:t>
            </a:r>
          </a:p>
          <a:p>
            <a:r>
              <a:rPr lang="en-IN" sz="1700" dirty="0"/>
              <a:t>            break;</a:t>
            </a:r>
          </a:p>
          <a:p>
            <a:r>
              <a:rPr lang="en-IN" sz="1700" dirty="0"/>
              <a:t>            case 7:</a:t>
            </a:r>
          </a:p>
          <a:p>
            <a:r>
              <a:rPr lang="en-IN" sz="1700" dirty="0"/>
              <a:t>            case 8:</a:t>
            </a:r>
          </a:p>
          <a:p>
            <a:r>
              <a:rPr lang="en-IN" sz="1700" dirty="0"/>
              <a:t>            case 9: </a:t>
            </a:r>
            <a:r>
              <a:rPr lang="en-IN" sz="1700" dirty="0" err="1"/>
              <a:t>System.out.println</a:t>
            </a:r>
            <a:r>
              <a:rPr lang="en-IN" sz="1700" dirty="0"/>
              <a:t>("Distinction");</a:t>
            </a:r>
          </a:p>
          <a:p>
            <a:r>
              <a:rPr lang="en-IN" sz="1700" dirty="0"/>
              <a:t>            break;</a:t>
            </a:r>
          </a:p>
          <a:p>
            <a:r>
              <a:rPr lang="en-IN" sz="1700" dirty="0"/>
              <a:t>            default: </a:t>
            </a:r>
            <a:r>
              <a:rPr lang="en-IN" sz="1700" dirty="0" err="1"/>
              <a:t>System.out.println</a:t>
            </a:r>
            <a:r>
              <a:rPr lang="en-IN" sz="1700" dirty="0"/>
              <a:t>("</a:t>
            </a:r>
            <a:r>
              <a:rPr lang="en-IN" sz="1700" dirty="0" err="1"/>
              <a:t>InvalidMarks</a:t>
            </a:r>
            <a:r>
              <a:rPr lang="en-IN" sz="1700" dirty="0"/>
              <a:t>");          </a:t>
            </a:r>
          </a:p>
          <a:p>
            <a:r>
              <a:rPr lang="en-IN" sz="1700" dirty="0"/>
              <a:t>        }   }   }</a:t>
            </a:r>
          </a:p>
        </p:txBody>
      </p:sp>
      <p:pic>
        <p:nvPicPr>
          <p:cNvPr id="7" name="Picture 6"/>
          <p:cNvPicPr>
            <a:picLocks noChangeAspect="1"/>
          </p:cNvPicPr>
          <p:nvPr/>
        </p:nvPicPr>
        <p:blipFill>
          <a:blip r:embed="rId2"/>
          <a:stretch>
            <a:fillRect/>
          </a:stretch>
        </p:blipFill>
        <p:spPr>
          <a:xfrm>
            <a:off x="8562109" y="3718891"/>
            <a:ext cx="3474721" cy="3026370"/>
          </a:xfrm>
          <a:prstGeom prst="rect">
            <a:avLst/>
          </a:prstGeom>
        </p:spPr>
      </p:pic>
    </p:spTree>
    <p:extLst>
      <p:ext uri="{BB962C8B-B14F-4D97-AF65-F5344CB8AC3E}">
        <p14:creationId xmlns:p14="http://schemas.microsoft.com/office/powerpoint/2010/main" val="357520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983" y="24515"/>
            <a:ext cx="9404723" cy="661187"/>
          </a:xfrm>
        </p:spPr>
        <p:txBody>
          <a:bodyPr/>
          <a:lstStyle/>
          <a:p>
            <a:pPr algn="ctr"/>
            <a:r>
              <a:rPr lang="en-US" dirty="0"/>
              <a:t>Iterative Statements</a:t>
            </a:r>
            <a:endParaRPr lang="en-IN" dirty="0"/>
          </a:p>
        </p:txBody>
      </p:sp>
      <p:sp>
        <p:nvSpPr>
          <p:cNvPr id="5" name="Text Placeholder 4"/>
          <p:cNvSpPr>
            <a:spLocks noGrp="1"/>
          </p:cNvSpPr>
          <p:nvPr>
            <p:ph type="body" idx="1"/>
          </p:nvPr>
        </p:nvSpPr>
        <p:spPr>
          <a:xfrm>
            <a:off x="75857" y="968405"/>
            <a:ext cx="3609517" cy="486252"/>
          </a:xfrm>
        </p:spPr>
        <p:txBody>
          <a:bodyPr/>
          <a:lstStyle/>
          <a:p>
            <a:r>
              <a:rPr lang="en-US" dirty="0"/>
              <a:t>For loop</a:t>
            </a:r>
            <a:endParaRPr lang="en-IN" dirty="0"/>
          </a:p>
        </p:txBody>
      </p:sp>
      <p:sp>
        <p:nvSpPr>
          <p:cNvPr id="8" name="Text Placeholder 7"/>
          <p:cNvSpPr>
            <a:spLocks noGrp="1"/>
          </p:cNvSpPr>
          <p:nvPr>
            <p:ph type="body" sz="half" idx="15"/>
          </p:nvPr>
        </p:nvSpPr>
        <p:spPr>
          <a:xfrm>
            <a:off x="75858" y="1737360"/>
            <a:ext cx="3609517" cy="4995947"/>
          </a:xfrm>
        </p:spPr>
        <p:txBody>
          <a:bodyPr/>
          <a:lstStyle/>
          <a:p>
            <a:r>
              <a:rPr lang="en-US" dirty="0"/>
              <a:t>import </a:t>
            </a:r>
            <a:r>
              <a:rPr lang="en-US" dirty="0" err="1"/>
              <a:t>java.util</a:t>
            </a:r>
            <a:r>
              <a:rPr lang="en-US" dirty="0"/>
              <a:t>.*;</a:t>
            </a:r>
            <a:endParaRPr lang="en-IN" dirty="0"/>
          </a:p>
          <a:p>
            <a:r>
              <a:rPr lang="en-IN" dirty="0"/>
              <a:t>class Natural{</a:t>
            </a:r>
          </a:p>
          <a:p>
            <a:r>
              <a:rPr lang="en-IN" dirty="0"/>
              <a:t>    public static void main(String </a:t>
            </a:r>
            <a:r>
              <a:rPr lang="en-IN" dirty="0" err="1"/>
              <a:t>args</a:t>
            </a:r>
            <a:r>
              <a:rPr lang="en-IN" dirty="0"/>
              <a:t>[])</a:t>
            </a:r>
          </a:p>
          <a:p>
            <a:r>
              <a:rPr lang="en-IN" dirty="0"/>
              <a:t>    {</a:t>
            </a:r>
          </a:p>
          <a:p>
            <a:r>
              <a:rPr lang="en-US" dirty="0"/>
              <a:t>        </a:t>
            </a:r>
            <a:r>
              <a:rPr lang="en-US" dirty="0" err="1"/>
              <a:t>int</a:t>
            </a:r>
            <a:r>
              <a:rPr lang="en-US" dirty="0"/>
              <a:t> </a:t>
            </a:r>
            <a:r>
              <a:rPr lang="en-US" dirty="0" err="1"/>
              <a:t>i</a:t>
            </a:r>
            <a:r>
              <a:rPr lang="en-US" dirty="0"/>
              <a:t>, n;</a:t>
            </a:r>
          </a:p>
          <a:p>
            <a:r>
              <a:rPr lang="en-US" dirty="0"/>
              <a:t>        Scanner </a:t>
            </a:r>
            <a:r>
              <a:rPr lang="en-US" dirty="0" err="1"/>
              <a:t>sc</a:t>
            </a:r>
            <a:r>
              <a:rPr lang="en-US" dirty="0"/>
              <a:t>=new Scanner (System.in);</a:t>
            </a:r>
          </a:p>
          <a:p>
            <a:r>
              <a:rPr lang="en-US" dirty="0"/>
              <a:t>        </a:t>
            </a:r>
            <a:r>
              <a:rPr lang="en-US" dirty="0" err="1"/>
              <a:t>System.out.println</a:t>
            </a:r>
            <a:r>
              <a:rPr lang="en-US" dirty="0"/>
              <a:t>(“Enter n : “);</a:t>
            </a:r>
          </a:p>
          <a:p>
            <a:r>
              <a:rPr lang="en-US" dirty="0"/>
              <a:t>        n=</a:t>
            </a:r>
            <a:r>
              <a:rPr lang="en-US" dirty="0" err="1"/>
              <a:t>sc.nextInt</a:t>
            </a:r>
            <a:r>
              <a:rPr lang="en-US" dirty="0"/>
              <a:t>();</a:t>
            </a:r>
          </a:p>
          <a:p>
            <a:r>
              <a:rPr lang="en-US" dirty="0"/>
              <a:t>        for(</a:t>
            </a:r>
            <a:r>
              <a:rPr lang="en-US" dirty="0" err="1"/>
              <a:t>i</a:t>
            </a:r>
            <a:r>
              <a:rPr lang="en-US" dirty="0"/>
              <a:t>=1;i&lt;=</a:t>
            </a:r>
            <a:r>
              <a:rPr lang="en-US" dirty="0" err="1"/>
              <a:t>n;i</a:t>
            </a:r>
            <a:r>
              <a:rPr lang="en-US" dirty="0"/>
              <a:t>++)</a:t>
            </a:r>
          </a:p>
          <a:p>
            <a:r>
              <a:rPr lang="en-US" dirty="0"/>
              <a:t>        {</a:t>
            </a:r>
          </a:p>
          <a:p>
            <a:r>
              <a:rPr lang="en-US" dirty="0"/>
              <a:t>        </a:t>
            </a:r>
            <a:r>
              <a:rPr lang="en-US" dirty="0" err="1"/>
              <a:t>System.out.println</a:t>
            </a:r>
            <a:r>
              <a:rPr lang="en-US" dirty="0"/>
              <a:t>(</a:t>
            </a:r>
            <a:r>
              <a:rPr lang="en-US" dirty="0" err="1"/>
              <a:t>i</a:t>
            </a:r>
            <a:r>
              <a:rPr lang="en-US" dirty="0"/>
              <a:t>);</a:t>
            </a:r>
          </a:p>
          <a:p>
            <a:r>
              <a:rPr lang="en-US" dirty="0"/>
              <a:t>       }</a:t>
            </a:r>
            <a:endParaRPr lang="en-IN" dirty="0"/>
          </a:p>
          <a:p>
            <a:r>
              <a:rPr lang="en-IN" dirty="0"/>
              <a:t>    }</a:t>
            </a:r>
          </a:p>
          <a:p>
            <a:r>
              <a:rPr lang="en-IN" dirty="0"/>
              <a:t>}</a:t>
            </a:r>
          </a:p>
          <a:p>
            <a:endParaRPr lang="en-IN" dirty="0"/>
          </a:p>
          <a:p>
            <a:endParaRPr lang="en-IN" dirty="0"/>
          </a:p>
        </p:txBody>
      </p:sp>
      <p:sp>
        <p:nvSpPr>
          <p:cNvPr id="6" name="Text Placeholder 5"/>
          <p:cNvSpPr>
            <a:spLocks noGrp="1"/>
          </p:cNvSpPr>
          <p:nvPr>
            <p:ph type="body" sz="quarter" idx="3"/>
          </p:nvPr>
        </p:nvSpPr>
        <p:spPr>
          <a:xfrm>
            <a:off x="3704952" y="993899"/>
            <a:ext cx="3774603" cy="477939"/>
          </a:xfrm>
        </p:spPr>
        <p:txBody>
          <a:bodyPr/>
          <a:lstStyle/>
          <a:p>
            <a:r>
              <a:rPr lang="en-US" dirty="0"/>
              <a:t>While loop </a:t>
            </a:r>
            <a:endParaRPr lang="en-IN" dirty="0"/>
          </a:p>
        </p:txBody>
      </p:sp>
      <p:sp>
        <p:nvSpPr>
          <p:cNvPr id="9" name="Text Placeholder 8"/>
          <p:cNvSpPr>
            <a:spLocks noGrp="1"/>
          </p:cNvSpPr>
          <p:nvPr>
            <p:ph type="body" sz="half" idx="16"/>
          </p:nvPr>
        </p:nvSpPr>
        <p:spPr>
          <a:xfrm>
            <a:off x="3735714" y="1780033"/>
            <a:ext cx="3694940" cy="4995947"/>
          </a:xfrm>
        </p:spPr>
        <p:txBody>
          <a:bodyPr>
            <a:normAutofit fontScale="92500" lnSpcReduction="10000"/>
          </a:bodyPr>
          <a:lstStyle/>
          <a:p>
            <a:r>
              <a:rPr lang="en-US" dirty="0"/>
              <a:t>import </a:t>
            </a:r>
            <a:r>
              <a:rPr lang="en-US" dirty="0" err="1"/>
              <a:t>java.util</a:t>
            </a:r>
            <a:r>
              <a:rPr lang="en-US" dirty="0"/>
              <a:t>.*;</a:t>
            </a:r>
            <a:endParaRPr lang="en-IN" dirty="0"/>
          </a:p>
          <a:p>
            <a:r>
              <a:rPr lang="en-IN" dirty="0"/>
              <a:t>class </a:t>
            </a:r>
            <a:r>
              <a:rPr lang="en-IN" dirty="0" err="1"/>
              <a:t>NaturalWhile</a:t>
            </a:r>
            <a:r>
              <a:rPr lang="en-IN" dirty="0"/>
              <a:t>{</a:t>
            </a:r>
          </a:p>
          <a:p>
            <a:r>
              <a:rPr lang="en-IN" dirty="0"/>
              <a:t>    public static void main(String </a:t>
            </a:r>
            <a:r>
              <a:rPr lang="en-IN" dirty="0" err="1"/>
              <a:t>args</a:t>
            </a:r>
            <a:r>
              <a:rPr lang="en-IN" dirty="0"/>
              <a:t>[])</a:t>
            </a:r>
          </a:p>
          <a:p>
            <a:r>
              <a:rPr lang="en-IN" dirty="0"/>
              <a:t>    {</a:t>
            </a:r>
          </a:p>
          <a:p>
            <a:r>
              <a:rPr lang="en-US" dirty="0"/>
              <a:t>        </a:t>
            </a:r>
            <a:r>
              <a:rPr lang="en-US" dirty="0" err="1"/>
              <a:t>int</a:t>
            </a:r>
            <a:r>
              <a:rPr lang="en-US" dirty="0"/>
              <a:t> </a:t>
            </a:r>
            <a:r>
              <a:rPr lang="en-US" dirty="0" err="1"/>
              <a:t>i</a:t>
            </a:r>
            <a:r>
              <a:rPr lang="en-US" dirty="0"/>
              <a:t>, n;</a:t>
            </a:r>
          </a:p>
          <a:p>
            <a:r>
              <a:rPr lang="en-US" dirty="0"/>
              <a:t>        Scanner </a:t>
            </a:r>
            <a:r>
              <a:rPr lang="en-US" dirty="0" err="1"/>
              <a:t>sc</a:t>
            </a:r>
            <a:r>
              <a:rPr lang="en-US" dirty="0"/>
              <a:t>=new Scanner (System.in);</a:t>
            </a:r>
          </a:p>
          <a:p>
            <a:r>
              <a:rPr lang="en-US" dirty="0"/>
              <a:t>        </a:t>
            </a:r>
            <a:r>
              <a:rPr lang="en-US" dirty="0" err="1"/>
              <a:t>System.out.println</a:t>
            </a:r>
            <a:r>
              <a:rPr lang="en-US" dirty="0"/>
              <a:t>(“Enter n : “);</a:t>
            </a:r>
          </a:p>
          <a:p>
            <a:r>
              <a:rPr lang="en-US" dirty="0"/>
              <a:t>        n=</a:t>
            </a:r>
            <a:r>
              <a:rPr lang="en-US" dirty="0" err="1"/>
              <a:t>sc.nextInt</a:t>
            </a:r>
            <a:r>
              <a:rPr lang="en-US" dirty="0"/>
              <a:t>();</a:t>
            </a:r>
          </a:p>
          <a:p>
            <a:r>
              <a:rPr lang="en-US" dirty="0"/>
              <a:t>        </a:t>
            </a:r>
            <a:r>
              <a:rPr lang="en-US" dirty="0" err="1"/>
              <a:t>i</a:t>
            </a:r>
            <a:r>
              <a:rPr lang="en-US" dirty="0"/>
              <a:t>=1;</a:t>
            </a:r>
          </a:p>
          <a:p>
            <a:r>
              <a:rPr lang="en-US" dirty="0"/>
              <a:t>        while(</a:t>
            </a:r>
            <a:r>
              <a:rPr lang="en-US" dirty="0" err="1"/>
              <a:t>i</a:t>
            </a:r>
            <a:r>
              <a:rPr lang="en-US" dirty="0"/>
              <a:t>&lt;=n)</a:t>
            </a:r>
          </a:p>
          <a:p>
            <a:r>
              <a:rPr lang="en-US" dirty="0"/>
              <a:t>        {</a:t>
            </a:r>
          </a:p>
          <a:p>
            <a:r>
              <a:rPr lang="en-US" dirty="0"/>
              <a:t>        </a:t>
            </a:r>
            <a:r>
              <a:rPr lang="en-US" dirty="0" err="1"/>
              <a:t>System.out.println</a:t>
            </a:r>
            <a:r>
              <a:rPr lang="en-US" dirty="0"/>
              <a:t>(</a:t>
            </a:r>
            <a:r>
              <a:rPr lang="en-US" dirty="0" err="1"/>
              <a:t>i</a:t>
            </a:r>
            <a:r>
              <a:rPr lang="en-US" dirty="0"/>
              <a:t>);</a:t>
            </a:r>
          </a:p>
          <a:p>
            <a:r>
              <a:rPr lang="en-US" dirty="0"/>
              <a:t>        </a:t>
            </a:r>
            <a:r>
              <a:rPr lang="en-US" dirty="0" err="1"/>
              <a:t>i</a:t>
            </a:r>
            <a:r>
              <a:rPr lang="en-US" dirty="0"/>
              <a:t>++;</a:t>
            </a:r>
          </a:p>
          <a:p>
            <a:r>
              <a:rPr lang="en-US" dirty="0"/>
              <a:t>       }</a:t>
            </a:r>
            <a:endParaRPr lang="en-IN" dirty="0"/>
          </a:p>
          <a:p>
            <a:r>
              <a:rPr lang="en-IN" dirty="0"/>
              <a:t>    }</a:t>
            </a:r>
          </a:p>
          <a:p>
            <a:r>
              <a:rPr lang="en-IN" dirty="0"/>
              <a:t>}</a:t>
            </a:r>
          </a:p>
          <a:p>
            <a:endParaRPr lang="en-IN" dirty="0"/>
          </a:p>
        </p:txBody>
      </p:sp>
      <p:sp>
        <p:nvSpPr>
          <p:cNvPr id="7" name="Text Placeholder 6"/>
          <p:cNvSpPr>
            <a:spLocks noGrp="1"/>
          </p:cNvSpPr>
          <p:nvPr>
            <p:ph type="body" sz="quarter" idx="13"/>
          </p:nvPr>
        </p:nvSpPr>
        <p:spPr>
          <a:xfrm>
            <a:off x="7447891" y="993898"/>
            <a:ext cx="3374967" cy="477939"/>
          </a:xfrm>
        </p:spPr>
        <p:txBody>
          <a:bodyPr/>
          <a:lstStyle/>
          <a:p>
            <a:r>
              <a:rPr lang="en-US" dirty="0"/>
              <a:t>Do-while loop</a:t>
            </a:r>
            <a:endParaRPr lang="en-IN" dirty="0"/>
          </a:p>
        </p:txBody>
      </p:sp>
      <p:sp>
        <p:nvSpPr>
          <p:cNvPr id="10" name="Text Placeholder 9"/>
          <p:cNvSpPr>
            <a:spLocks noGrp="1"/>
          </p:cNvSpPr>
          <p:nvPr>
            <p:ph type="body" sz="half" idx="17"/>
          </p:nvPr>
        </p:nvSpPr>
        <p:spPr>
          <a:xfrm>
            <a:off x="7447891" y="1862052"/>
            <a:ext cx="3406632" cy="4995948"/>
          </a:xfrm>
        </p:spPr>
        <p:txBody>
          <a:bodyPr>
            <a:normAutofit fontScale="92500" lnSpcReduction="20000"/>
          </a:bodyPr>
          <a:lstStyle/>
          <a:p>
            <a:r>
              <a:rPr lang="en-US" dirty="0"/>
              <a:t>import </a:t>
            </a:r>
            <a:r>
              <a:rPr lang="en-US" dirty="0" err="1"/>
              <a:t>java.util</a:t>
            </a:r>
            <a:r>
              <a:rPr lang="en-US" dirty="0"/>
              <a:t>.*;</a:t>
            </a:r>
            <a:endParaRPr lang="en-IN" dirty="0"/>
          </a:p>
          <a:p>
            <a:r>
              <a:rPr lang="en-IN" dirty="0"/>
              <a:t>class </a:t>
            </a:r>
            <a:r>
              <a:rPr lang="en-IN" dirty="0" err="1"/>
              <a:t>NaturalWhile</a:t>
            </a:r>
            <a:r>
              <a:rPr lang="en-IN" dirty="0"/>
              <a:t>{</a:t>
            </a:r>
          </a:p>
          <a:p>
            <a:r>
              <a:rPr lang="en-IN" dirty="0"/>
              <a:t>    public static void main(String </a:t>
            </a:r>
            <a:r>
              <a:rPr lang="en-IN" dirty="0" err="1"/>
              <a:t>args</a:t>
            </a:r>
            <a:r>
              <a:rPr lang="en-IN" dirty="0"/>
              <a:t>[])</a:t>
            </a:r>
          </a:p>
          <a:p>
            <a:r>
              <a:rPr lang="en-IN" dirty="0"/>
              <a:t>    {</a:t>
            </a:r>
          </a:p>
          <a:p>
            <a:r>
              <a:rPr lang="en-US" dirty="0"/>
              <a:t>        </a:t>
            </a:r>
            <a:r>
              <a:rPr lang="en-US" dirty="0" err="1"/>
              <a:t>int</a:t>
            </a:r>
            <a:r>
              <a:rPr lang="en-US" dirty="0"/>
              <a:t> </a:t>
            </a:r>
            <a:r>
              <a:rPr lang="en-US" dirty="0" err="1"/>
              <a:t>i</a:t>
            </a:r>
            <a:r>
              <a:rPr lang="en-US" dirty="0"/>
              <a:t>, n;</a:t>
            </a:r>
          </a:p>
          <a:p>
            <a:r>
              <a:rPr lang="en-US" dirty="0"/>
              <a:t>        Scanner </a:t>
            </a:r>
            <a:r>
              <a:rPr lang="en-US" dirty="0" err="1"/>
              <a:t>sc</a:t>
            </a:r>
            <a:r>
              <a:rPr lang="en-US" dirty="0"/>
              <a:t>=new Scanner (System.in);</a:t>
            </a:r>
          </a:p>
          <a:p>
            <a:r>
              <a:rPr lang="en-US" dirty="0"/>
              <a:t>        </a:t>
            </a:r>
            <a:r>
              <a:rPr lang="en-US" dirty="0" err="1"/>
              <a:t>System.out.println</a:t>
            </a:r>
            <a:r>
              <a:rPr lang="en-US" dirty="0"/>
              <a:t>(“Enter n : “);</a:t>
            </a:r>
          </a:p>
          <a:p>
            <a:r>
              <a:rPr lang="en-US" dirty="0"/>
              <a:t>        n=</a:t>
            </a:r>
            <a:r>
              <a:rPr lang="en-US" dirty="0" err="1"/>
              <a:t>sc.nextInt</a:t>
            </a:r>
            <a:r>
              <a:rPr lang="en-US" dirty="0"/>
              <a:t>();</a:t>
            </a:r>
          </a:p>
          <a:p>
            <a:r>
              <a:rPr lang="en-US" dirty="0"/>
              <a:t>        </a:t>
            </a:r>
            <a:r>
              <a:rPr lang="en-US" dirty="0" err="1"/>
              <a:t>i</a:t>
            </a:r>
            <a:r>
              <a:rPr lang="en-US" dirty="0"/>
              <a:t>=1;</a:t>
            </a:r>
          </a:p>
          <a:p>
            <a:r>
              <a:rPr lang="en-US" dirty="0"/>
              <a:t>        do</a:t>
            </a:r>
          </a:p>
          <a:p>
            <a:r>
              <a:rPr lang="en-US" dirty="0"/>
              <a:t>        {</a:t>
            </a:r>
          </a:p>
          <a:p>
            <a:r>
              <a:rPr lang="en-US" dirty="0"/>
              <a:t>        </a:t>
            </a:r>
            <a:r>
              <a:rPr lang="en-US" dirty="0" err="1"/>
              <a:t>System.out.println</a:t>
            </a:r>
            <a:r>
              <a:rPr lang="en-US" dirty="0"/>
              <a:t>(</a:t>
            </a:r>
            <a:r>
              <a:rPr lang="en-US" dirty="0" err="1"/>
              <a:t>i</a:t>
            </a:r>
            <a:r>
              <a:rPr lang="en-US" dirty="0"/>
              <a:t>);</a:t>
            </a:r>
          </a:p>
          <a:p>
            <a:r>
              <a:rPr lang="en-US" dirty="0"/>
              <a:t>        </a:t>
            </a:r>
            <a:r>
              <a:rPr lang="en-US" dirty="0" err="1"/>
              <a:t>i</a:t>
            </a:r>
            <a:r>
              <a:rPr lang="en-US" dirty="0"/>
              <a:t>++;</a:t>
            </a:r>
          </a:p>
          <a:p>
            <a:r>
              <a:rPr lang="en-US" dirty="0"/>
              <a:t>       }while(</a:t>
            </a:r>
            <a:r>
              <a:rPr lang="en-US" dirty="0" err="1"/>
              <a:t>i</a:t>
            </a:r>
            <a:r>
              <a:rPr lang="en-US" dirty="0"/>
              <a:t>&lt;=n);</a:t>
            </a:r>
            <a:endParaRPr lang="en-IN" dirty="0"/>
          </a:p>
          <a:p>
            <a:r>
              <a:rPr lang="en-IN" dirty="0"/>
              <a:t>    }</a:t>
            </a:r>
          </a:p>
          <a:p>
            <a:r>
              <a:rPr lang="en-IN" dirty="0"/>
              <a:t>}</a:t>
            </a:r>
          </a:p>
          <a:p>
            <a:endParaRPr lang="en-IN" dirty="0"/>
          </a:p>
        </p:txBody>
      </p:sp>
    </p:spTree>
    <p:extLst>
      <p:ext uri="{BB962C8B-B14F-4D97-AF65-F5344CB8AC3E}">
        <p14:creationId xmlns:p14="http://schemas.microsoft.com/office/powerpoint/2010/main" val="3287663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3813"/>
            <a:ext cx="9404350" cy="661987"/>
          </a:xfrm>
        </p:spPr>
        <p:txBody>
          <a:bodyPr/>
          <a:lstStyle/>
          <a:p>
            <a:pPr algn="ctr"/>
            <a:r>
              <a:rPr lang="en-US" dirty="0"/>
              <a:t>Iterative Statements</a:t>
            </a:r>
            <a:endParaRPr lang="en-IN" dirty="0"/>
          </a:p>
        </p:txBody>
      </p:sp>
      <p:sp>
        <p:nvSpPr>
          <p:cNvPr id="2" name="TextBox 1"/>
          <p:cNvSpPr txBox="1"/>
          <p:nvPr/>
        </p:nvSpPr>
        <p:spPr>
          <a:xfrm>
            <a:off x="141317" y="964276"/>
            <a:ext cx="5311832" cy="4696670"/>
          </a:xfrm>
          <a:prstGeom prst="rect">
            <a:avLst/>
          </a:prstGeom>
          <a:noFill/>
        </p:spPr>
        <p:txBody>
          <a:bodyPr wrap="square" rtlCol="0">
            <a:spAutoFit/>
          </a:bodyPr>
          <a:lstStyle/>
          <a:p>
            <a:r>
              <a:rPr lang="en-IN" dirty="0"/>
              <a:t>WAP to find factorial of a number</a:t>
            </a:r>
          </a:p>
          <a:p>
            <a:endParaRPr lang="en-IN" dirty="0"/>
          </a:p>
          <a:p>
            <a:pPr>
              <a:lnSpc>
                <a:spcPct val="80000"/>
              </a:lnSpc>
              <a:spcBef>
                <a:spcPts val="1000"/>
              </a:spcBef>
              <a:buClr>
                <a:schemeClr val="bg2">
                  <a:lumMod val="40000"/>
                  <a:lumOff val="60000"/>
                </a:schemeClr>
              </a:buClr>
              <a:buSzPct val="80000"/>
            </a:pPr>
            <a:r>
              <a:rPr lang="en-IN" sz="1700" dirty="0">
                <a:latin typeface="+mj-lt"/>
                <a:ea typeface="+mj-ea"/>
                <a:cs typeface="+mj-cs"/>
              </a:rPr>
              <a:t>import </a:t>
            </a:r>
            <a:r>
              <a:rPr lang="en-IN" sz="1700" dirty="0" err="1">
                <a:latin typeface="+mj-lt"/>
                <a:ea typeface="+mj-ea"/>
                <a:cs typeface="+mj-cs"/>
              </a:rPr>
              <a:t>java.util</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class Fact {</a:t>
            </a:r>
          </a:p>
          <a:p>
            <a:pPr>
              <a:lnSpc>
                <a:spcPct val="80000"/>
              </a:lnSpc>
              <a:spcBef>
                <a:spcPts val="1000"/>
              </a:spcBef>
              <a:buClr>
                <a:schemeClr val="bg2">
                  <a:lumMod val="40000"/>
                  <a:lumOff val="60000"/>
                </a:schemeClr>
              </a:buClr>
              <a:buSzPct val="80000"/>
            </a:pPr>
            <a:r>
              <a:rPr lang="en-IN" sz="1700" dirty="0">
                <a:latin typeface="+mj-lt"/>
                <a:ea typeface="+mj-ea"/>
                <a:cs typeface="+mj-cs"/>
              </a:rPr>
              <a:t>public static void main(String[] </a:t>
            </a:r>
            <a:r>
              <a:rPr lang="en-IN" sz="1700" dirty="0" err="1">
                <a:latin typeface="+mj-lt"/>
                <a:ea typeface="+mj-ea"/>
                <a:cs typeface="+mj-cs"/>
              </a:rPr>
              <a:t>args</a:t>
            </a:r>
            <a:r>
              <a:rPr lang="en-IN" sz="1700" dirty="0">
                <a:latin typeface="+mj-lt"/>
                <a:ea typeface="+mj-ea"/>
                <a:cs typeface="+mj-cs"/>
              </a:rPr>
              <a:t>) {</a:t>
            </a:r>
          </a:p>
          <a:p>
            <a:pPr>
              <a:lnSpc>
                <a:spcPct val="80000"/>
              </a:lnSpc>
              <a:spcBef>
                <a:spcPts val="1000"/>
              </a:spcBef>
              <a:buClr>
                <a:schemeClr val="bg2">
                  <a:lumMod val="40000"/>
                  <a:lumOff val="60000"/>
                </a:schemeClr>
              </a:buClr>
              <a:buSzPct val="80000"/>
            </a:pPr>
            <a:r>
              <a:rPr lang="en-IN" sz="1700" dirty="0" err="1">
                <a:latin typeface="+mj-lt"/>
                <a:ea typeface="+mj-ea"/>
                <a:cs typeface="+mj-cs"/>
              </a:rPr>
              <a:t>int</a:t>
            </a:r>
            <a:r>
              <a:rPr lang="en-IN" sz="1700" dirty="0">
                <a:latin typeface="+mj-lt"/>
                <a:ea typeface="+mj-ea"/>
                <a:cs typeface="+mj-cs"/>
              </a:rPr>
              <a:t> </a:t>
            </a:r>
            <a:r>
              <a:rPr lang="en-IN" sz="1700" dirty="0" err="1">
                <a:latin typeface="+mj-lt"/>
                <a:ea typeface="+mj-ea"/>
                <a:cs typeface="+mj-cs"/>
              </a:rPr>
              <a:t>n,i,fact</a:t>
            </a:r>
            <a:r>
              <a:rPr lang="en-IN" sz="1700" dirty="0">
                <a:latin typeface="+mj-lt"/>
                <a:ea typeface="+mj-ea"/>
                <a:cs typeface="+mj-cs"/>
              </a:rPr>
              <a:t>=1;</a:t>
            </a:r>
          </a:p>
          <a:p>
            <a:pPr>
              <a:lnSpc>
                <a:spcPct val="80000"/>
              </a:lnSpc>
              <a:spcBef>
                <a:spcPts val="1000"/>
              </a:spcBef>
              <a:buClr>
                <a:schemeClr val="bg2">
                  <a:lumMod val="40000"/>
                  <a:lumOff val="60000"/>
                </a:schemeClr>
              </a:buClr>
              <a:buSzPct val="80000"/>
            </a:pPr>
            <a:r>
              <a:rPr lang="en-IN" sz="1700" dirty="0">
                <a:latin typeface="+mj-lt"/>
                <a:ea typeface="+mj-ea"/>
                <a:cs typeface="+mj-cs"/>
              </a:rPr>
              <a:t>Scanner </a:t>
            </a:r>
            <a:r>
              <a:rPr lang="en-IN" sz="1700" dirty="0" err="1">
                <a:latin typeface="+mj-lt"/>
                <a:ea typeface="+mj-ea"/>
                <a:cs typeface="+mj-cs"/>
              </a:rPr>
              <a:t>sc</a:t>
            </a:r>
            <a:r>
              <a:rPr lang="en-IN" sz="1700" dirty="0">
                <a:latin typeface="+mj-lt"/>
                <a:ea typeface="+mj-ea"/>
                <a:cs typeface="+mj-cs"/>
              </a:rPr>
              <a:t>=new Scanner(System.in);</a:t>
            </a:r>
          </a:p>
          <a:p>
            <a:pPr>
              <a:lnSpc>
                <a:spcPct val="80000"/>
              </a:lnSpc>
              <a:spcBef>
                <a:spcPts val="1000"/>
              </a:spcBef>
              <a:buClr>
                <a:schemeClr val="bg2">
                  <a:lumMod val="40000"/>
                  <a:lumOff val="60000"/>
                </a:schemeClr>
              </a:buClr>
              <a:buSzPct val="80000"/>
            </a:pPr>
            <a:r>
              <a:rPr lang="en-IN" sz="1700" dirty="0" err="1">
                <a:latin typeface="+mj-lt"/>
                <a:ea typeface="+mj-ea"/>
                <a:cs typeface="+mj-cs"/>
              </a:rPr>
              <a:t>System.out.println</a:t>
            </a:r>
            <a:r>
              <a:rPr lang="en-IN" sz="1700" dirty="0">
                <a:latin typeface="+mj-lt"/>
                <a:ea typeface="+mj-ea"/>
                <a:cs typeface="+mj-cs"/>
              </a:rPr>
              <a:t>("Enter the number");</a:t>
            </a:r>
          </a:p>
          <a:p>
            <a:pPr>
              <a:lnSpc>
                <a:spcPct val="80000"/>
              </a:lnSpc>
              <a:spcBef>
                <a:spcPts val="1000"/>
              </a:spcBef>
              <a:buClr>
                <a:schemeClr val="bg2">
                  <a:lumMod val="40000"/>
                  <a:lumOff val="60000"/>
                </a:schemeClr>
              </a:buClr>
              <a:buSzPct val="80000"/>
            </a:pPr>
            <a:r>
              <a:rPr lang="en-IN" sz="1700" dirty="0">
                <a:latin typeface="+mj-lt"/>
                <a:ea typeface="+mj-ea"/>
                <a:cs typeface="+mj-cs"/>
              </a:rPr>
              <a:t>n=</a:t>
            </a:r>
            <a:r>
              <a:rPr lang="en-IN" sz="1700" dirty="0" err="1">
                <a:latin typeface="+mj-lt"/>
                <a:ea typeface="+mj-ea"/>
                <a:cs typeface="+mj-cs"/>
              </a:rPr>
              <a:t>sc.nextInt</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for(</a:t>
            </a:r>
            <a:r>
              <a:rPr lang="en-IN" sz="1700" dirty="0" err="1">
                <a:latin typeface="+mj-lt"/>
                <a:ea typeface="+mj-ea"/>
                <a:cs typeface="+mj-cs"/>
              </a:rPr>
              <a:t>i</a:t>
            </a:r>
            <a:r>
              <a:rPr lang="en-IN" sz="1700" dirty="0">
                <a:latin typeface="+mj-lt"/>
                <a:ea typeface="+mj-ea"/>
                <a:cs typeface="+mj-cs"/>
              </a:rPr>
              <a:t> = 1; </a:t>
            </a:r>
            <a:r>
              <a:rPr lang="en-IN" sz="1700" dirty="0" err="1">
                <a:latin typeface="+mj-lt"/>
                <a:ea typeface="+mj-ea"/>
                <a:cs typeface="+mj-cs"/>
              </a:rPr>
              <a:t>i</a:t>
            </a:r>
            <a:r>
              <a:rPr lang="en-IN" sz="1700" dirty="0">
                <a:latin typeface="+mj-lt"/>
                <a:ea typeface="+mj-ea"/>
                <a:cs typeface="+mj-cs"/>
              </a:rPr>
              <a:t> &lt;= n; </a:t>
            </a:r>
            <a:r>
              <a:rPr lang="en-IN" sz="1700" dirty="0" err="1">
                <a:latin typeface="+mj-lt"/>
                <a:ea typeface="+mj-ea"/>
                <a:cs typeface="+mj-cs"/>
              </a:rPr>
              <a:t>i</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 fact = fact * </a:t>
            </a:r>
            <a:r>
              <a:rPr lang="en-IN" sz="1700" dirty="0" err="1">
                <a:latin typeface="+mj-lt"/>
                <a:ea typeface="+mj-ea"/>
                <a:cs typeface="+mj-cs"/>
              </a:rPr>
              <a:t>i</a:t>
            </a:r>
            <a:r>
              <a:rPr lang="en-IN" sz="1700" dirty="0">
                <a:latin typeface="+mj-lt"/>
                <a:ea typeface="+mj-ea"/>
                <a:cs typeface="+mj-cs"/>
              </a:rPr>
              <a:t>; }</a:t>
            </a:r>
          </a:p>
          <a:p>
            <a:pPr>
              <a:lnSpc>
                <a:spcPct val="80000"/>
              </a:lnSpc>
              <a:spcBef>
                <a:spcPts val="1000"/>
              </a:spcBef>
              <a:buClr>
                <a:schemeClr val="bg2">
                  <a:lumMod val="40000"/>
                  <a:lumOff val="60000"/>
                </a:schemeClr>
              </a:buClr>
              <a:buSzPct val="80000"/>
            </a:pPr>
            <a:r>
              <a:rPr lang="en-IN" sz="1700" dirty="0" err="1">
                <a:latin typeface="+mj-lt"/>
                <a:ea typeface="+mj-ea"/>
                <a:cs typeface="+mj-cs"/>
              </a:rPr>
              <a:t>System.out.println</a:t>
            </a:r>
            <a:r>
              <a:rPr lang="en-IN" sz="1700" dirty="0">
                <a:latin typeface="+mj-lt"/>
                <a:ea typeface="+mj-ea"/>
                <a:cs typeface="+mj-cs"/>
              </a:rPr>
              <a:t>("Factorial of " + n + " is " + fact);</a:t>
            </a:r>
          </a:p>
          <a:p>
            <a:pPr>
              <a:lnSpc>
                <a:spcPct val="80000"/>
              </a:lnSpc>
              <a:spcBef>
                <a:spcPts val="1000"/>
              </a:spcBef>
              <a:buClr>
                <a:schemeClr val="bg2">
                  <a:lumMod val="40000"/>
                  <a:lumOff val="60000"/>
                </a:schemeClr>
              </a:buClr>
              <a:buSzPct val="80000"/>
            </a:pP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a:t>
            </a:r>
          </a:p>
        </p:txBody>
      </p:sp>
      <p:pic>
        <p:nvPicPr>
          <p:cNvPr id="3" name="Picture 2"/>
          <p:cNvPicPr>
            <a:picLocks noChangeAspect="1"/>
          </p:cNvPicPr>
          <p:nvPr/>
        </p:nvPicPr>
        <p:blipFill>
          <a:blip r:embed="rId2"/>
          <a:stretch>
            <a:fillRect/>
          </a:stretch>
        </p:blipFill>
        <p:spPr>
          <a:xfrm>
            <a:off x="813695" y="5095424"/>
            <a:ext cx="3367607" cy="1560598"/>
          </a:xfrm>
          <a:prstGeom prst="rect">
            <a:avLst/>
          </a:prstGeom>
        </p:spPr>
      </p:pic>
      <p:sp>
        <p:nvSpPr>
          <p:cNvPr id="11" name="TextBox 10"/>
          <p:cNvSpPr txBox="1"/>
          <p:nvPr/>
        </p:nvSpPr>
        <p:spPr>
          <a:xfrm>
            <a:off x="5453149" y="964276"/>
            <a:ext cx="5311832" cy="5709255"/>
          </a:xfrm>
          <a:prstGeom prst="rect">
            <a:avLst/>
          </a:prstGeom>
          <a:noFill/>
          <a:ln>
            <a:noFill/>
          </a:ln>
        </p:spPr>
        <p:txBody>
          <a:bodyPr wrap="square" rtlCol="0">
            <a:spAutoFit/>
          </a:bodyPr>
          <a:lstStyle/>
          <a:p>
            <a:r>
              <a:rPr lang="en-IN" dirty="0"/>
              <a:t>WAP to display the pattern</a:t>
            </a:r>
          </a:p>
          <a:p>
            <a:endParaRPr lang="en-IN" dirty="0"/>
          </a:p>
          <a:p>
            <a:pPr>
              <a:lnSpc>
                <a:spcPct val="80000"/>
              </a:lnSpc>
              <a:spcBef>
                <a:spcPts val="1000"/>
              </a:spcBef>
              <a:buClr>
                <a:schemeClr val="bg2">
                  <a:lumMod val="40000"/>
                  <a:lumOff val="60000"/>
                </a:schemeClr>
              </a:buClr>
              <a:buSzPct val="80000"/>
            </a:pPr>
            <a:r>
              <a:rPr lang="en-IN" sz="1700" dirty="0">
                <a:latin typeface="+mj-lt"/>
                <a:ea typeface="+mj-ea"/>
                <a:cs typeface="+mj-cs"/>
              </a:rPr>
              <a:t>import </a:t>
            </a:r>
            <a:r>
              <a:rPr lang="en-IN" sz="1700" dirty="0" err="1">
                <a:latin typeface="+mj-lt"/>
                <a:ea typeface="+mj-ea"/>
                <a:cs typeface="+mj-cs"/>
              </a:rPr>
              <a:t>java.util</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class </a:t>
            </a:r>
            <a:r>
              <a:rPr lang="en-IN" sz="1700" dirty="0" err="1">
                <a:latin typeface="+mj-lt"/>
                <a:ea typeface="+mj-ea"/>
                <a:cs typeface="+mj-cs"/>
              </a:rPr>
              <a:t>StarPattern</a:t>
            </a:r>
            <a:r>
              <a:rPr lang="en-IN" sz="1700" dirty="0">
                <a:latin typeface="+mj-lt"/>
                <a:ea typeface="+mj-ea"/>
                <a:cs typeface="+mj-cs"/>
              </a:rPr>
              <a:t> {</a:t>
            </a:r>
          </a:p>
          <a:p>
            <a:pPr>
              <a:lnSpc>
                <a:spcPct val="80000"/>
              </a:lnSpc>
              <a:spcBef>
                <a:spcPts val="1000"/>
              </a:spcBef>
              <a:buClr>
                <a:schemeClr val="bg2">
                  <a:lumMod val="40000"/>
                  <a:lumOff val="60000"/>
                </a:schemeClr>
              </a:buClr>
              <a:buSzPct val="80000"/>
            </a:pPr>
            <a:r>
              <a:rPr lang="en-IN" sz="1700" dirty="0">
                <a:latin typeface="+mj-lt"/>
                <a:ea typeface="+mj-ea"/>
                <a:cs typeface="+mj-cs"/>
              </a:rPr>
              <a:t>    public static void main(String[] </a:t>
            </a:r>
            <a:r>
              <a:rPr lang="en-IN" sz="1700" dirty="0" err="1">
                <a:latin typeface="+mj-lt"/>
                <a:ea typeface="+mj-ea"/>
                <a:cs typeface="+mj-cs"/>
              </a:rPr>
              <a:t>args</a:t>
            </a:r>
            <a:r>
              <a:rPr lang="en-IN" sz="1700" dirty="0">
                <a:latin typeface="+mj-lt"/>
                <a:ea typeface="+mj-ea"/>
                <a:cs typeface="+mj-cs"/>
              </a:rPr>
              <a:t>) {</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r>
              <a:rPr lang="en-IN" sz="1700" dirty="0" err="1">
                <a:latin typeface="+mj-lt"/>
                <a:ea typeface="+mj-ea"/>
                <a:cs typeface="+mj-cs"/>
              </a:rPr>
              <a:t>int</a:t>
            </a:r>
            <a:r>
              <a:rPr lang="en-IN" sz="1700" dirty="0">
                <a:latin typeface="+mj-lt"/>
                <a:ea typeface="+mj-ea"/>
                <a:cs typeface="+mj-cs"/>
              </a:rPr>
              <a:t> </a:t>
            </a:r>
            <a:r>
              <a:rPr lang="en-IN" sz="1700" dirty="0" err="1">
                <a:latin typeface="+mj-lt"/>
                <a:ea typeface="+mj-ea"/>
                <a:cs typeface="+mj-cs"/>
              </a:rPr>
              <a:t>n,i,j</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        Scanner </a:t>
            </a:r>
            <a:r>
              <a:rPr lang="en-IN" sz="1700" dirty="0" err="1">
                <a:latin typeface="+mj-lt"/>
                <a:ea typeface="+mj-ea"/>
                <a:cs typeface="+mj-cs"/>
              </a:rPr>
              <a:t>sc</a:t>
            </a:r>
            <a:r>
              <a:rPr lang="en-IN" sz="1700" dirty="0">
                <a:latin typeface="+mj-lt"/>
                <a:ea typeface="+mj-ea"/>
                <a:cs typeface="+mj-cs"/>
              </a:rPr>
              <a:t>=new Scanner(System.in);</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r>
              <a:rPr lang="en-IN" sz="1700" dirty="0" err="1">
                <a:latin typeface="+mj-lt"/>
                <a:ea typeface="+mj-ea"/>
                <a:cs typeface="+mj-cs"/>
              </a:rPr>
              <a:t>System.out.println</a:t>
            </a:r>
            <a:r>
              <a:rPr lang="en-IN" sz="1700" dirty="0">
                <a:latin typeface="+mj-lt"/>
                <a:ea typeface="+mj-ea"/>
                <a:cs typeface="+mj-cs"/>
              </a:rPr>
              <a:t>("Enter the number");</a:t>
            </a:r>
          </a:p>
          <a:p>
            <a:pPr>
              <a:lnSpc>
                <a:spcPct val="80000"/>
              </a:lnSpc>
              <a:spcBef>
                <a:spcPts val="1000"/>
              </a:spcBef>
              <a:buClr>
                <a:schemeClr val="bg2">
                  <a:lumMod val="40000"/>
                  <a:lumOff val="60000"/>
                </a:schemeClr>
              </a:buClr>
              <a:buSzPct val="80000"/>
            </a:pPr>
            <a:r>
              <a:rPr lang="en-IN" sz="1700" dirty="0">
                <a:latin typeface="+mj-lt"/>
                <a:ea typeface="+mj-ea"/>
                <a:cs typeface="+mj-cs"/>
              </a:rPr>
              <a:t>        n=</a:t>
            </a:r>
            <a:r>
              <a:rPr lang="en-IN" sz="1700" dirty="0" err="1">
                <a:latin typeface="+mj-lt"/>
                <a:ea typeface="+mj-ea"/>
                <a:cs typeface="+mj-cs"/>
              </a:rPr>
              <a:t>sc.nextInt</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        for(</a:t>
            </a:r>
            <a:r>
              <a:rPr lang="en-IN" sz="1700" dirty="0" err="1">
                <a:latin typeface="+mj-lt"/>
                <a:ea typeface="+mj-ea"/>
                <a:cs typeface="+mj-cs"/>
              </a:rPr>
              <a:t>i</a:t>
            </a:r>
            <a:r>
              <a:rPr lang="en-IN" sz="1700" dirty="0">
                <a:latin typeface="+mj-lt"/>
                <a:ea typeface="+mj-ea"/>
                <a:cs typeface="+mj-cs"/>
              </a:rPr>
              <a:t>=1;i&lt;=</a:t>
            </a:r>
            <a:r>
              <a:rPr lang="en-IN" sz="1700" dirty="0" err="1">
                <a:latin typeface="+mj-lt"/>
                <a:ea typeface="+mj-ea"/>
                <a:cs typeface="+mj-cs"/>
              </a:rPr>
              <a:t>n;i</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p>
          <a:p>
            <a:pPr>
              <a:lnSpc>
                <a:spcPct val="80000"/>
              </a:lnSpc>
              <a:spcBef>
                <a:spcPts val="1000"/>
              </a:spcBef>
              <a:buClr>
                <a:schemeClr val="bg2">
                  <a:lumMod val="40000"/>
                  <a:lumOff val="60000"/>
                </a:schemeClr>
              </a:buClr>
              <a:buSzPct val="80000"/>
            </a:pPr>
            <a:r>
              <a:rPr lang="en-IN" sz="1700" dirty="0">
                <a:latin typeface="+mj-lt"/>
                <a:ea typeface="+mj-ea"/>
                <a:cs typeface="+mj-cs"/>
              </a:rPr>
              <a:t>            for(j=1;j&lt;=</a:t>
            </a:r>
            <a:r>
              <a:rPr lang="en-IN" sz="1700" dirty="0" err="1">
                <a:latin typeface="+mj-lt"/>
                <a:ea typeface="+mj-ea"/>
                <a:cs typeface="+mj-cs"/>
              </a:rPr>
              <a:t>i;j</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r>
              <a:rPr lang="en-IN" sz="1700" dirty="0" err="1">
                <a:latin typeface="+mj-lt"/>
                <a:ea typeface="+mj-ea"/>
                <a:cs typeface="+mj-cs"/>
              </a:rPr>
              <a:t>System.out.print</a:t>
            </a:r>
            <a:r>
              <a:rPr lang="en-IN" sz="1700" dirty="0">
                <a:latin typeface="+mj-lt"/>
                <a:ea typeface="+mj-ea"/>
                <a:cs typeface="+mj-cs"/>
              </a:rPr>
              <a:t>("* ");</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p>
          <a:p>
            <a:pPr>
              <a:lnSpc>
                <a:spcPct val="80000"/>
              </a:lnSpc>
              <a:spcBef>
                <a:spcPts val="1000"/>
              </a:spcBef>
              <a:buClr>
                <a:schemeClr val="bg2">
                  <a:lumMod val="40000"/>
                  <a:lumOff val="60000"/>
                </a:schemeClr>
              </a:buClr>
              <a:buSzPct val="80000"/>
            </a:pPr>
            <a:r>
              <a:rPr lang="en-IN" sz="1700" dirty="0">
                <a:latin typeface="+mj-lt"/>
                <a:ea typeface="+mj-ea"/>
                <a:cs typeface="+mj-cs"/>
              </a:rPr>
              <a:t>            </a:t>
            </a:r>
            <a:r>
              <a:rPr lang="en-IN" sz="1700" dirty="0" err="1">
                <a:latin typeface="+mj-lt"/>
                <a:ea typeface="+mj-ea"/>
                <a:cs typeface="+mj-cs"/>
              </a:rPr>
              <a:t>System.out.println</a:t>
            </a:r>
            <a:r>
              <a:rPr lang="en-IN" sz="1700" dirty="0">
                <a:latin typeface="+mj-lt"/>
                <a:ea typeface="+mj-ea"/>
                <a:cs typeface="+mj-cs"/>
              </a:rPr>
              <a:t>();</a:t>
            </a:r>
          </a:p>
          <a:p>
            <a:pPr>
              <a:lnSpc>
                <a:spcPct val="80000"/>
              </a:lnSpc>
              <a:spcBef>
                <a:spcPts val="1000"/>
              </a:spcBef>
              <a:buClr>
                <a:schemeClr val="bg2">
                  <a:lumMod val="40000"/>
                  <a:lumOff val="60000"/>
                </a:schemeClr>
              </a:buClr>
              <a:buSzPct val="80000"/>
            </a:pPr>
            <a:r>
              <a:rPr lang="en-IN" sz="1700" dirty="0">
                <a:latin typeface="+mj-lt"/>
                <a:ea typeface="+mj-ea"/>
                <a:cs typeface="+mj-cs"/>
              </a:rPr>
              <a:t>        } } }</a:t>
            </a:r>
          </a:p>
        </p:txBody>
      </p:sp>
      <p:pic>
        <p:nvPicPr>
          <p:cNvPr id="12" name="Picture 11"/>
          <p:cNvPicPr>
            <a:picLocks noChangeAspect="1"/>
          </p:cNvPicPr>
          <p:nvPr/>
        </p:nvPicPr>
        <p:blipFill>
          <a:blip r:embed="rId3"/>
          <a:stretch>
            <a:fillRect/>
          </a:stretch>
        </p:blipFill>
        <p:spPr>
          <a:xfrm>
            <a:off x="8758751" y="4455622"/>
            <a:ext cx="3274499" cy="2313505"/>
          </a:xfrm>
          <a:prstGeom prst="rect">
            <a:avLst/>
          </a:prstGeom>
        </p:spPr>
      </p:pic>
    </p:spTree>
    <p:extLst>
      <p:ext uri="{BB962C8B-B14F-4D97-AF65-F5344CB8AC3E}">
        <p14:creationId xmlns:p14="http://schemas.microsoft.com/office/powerpoint/2010/main" val="819774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Arrays (single dimensional)</a:t>
            </a:r>
            <a:endParaRPr lang="en-IN" dirty="0"/>
          </a:p>
        </p:txBody>
      </p:sp>
      <p:sp>
        <p:nvSpPr>
          <p:cNvPr id="3" name="TextBox 2"/>
          <p:cNvSpPr txBox="1"/>
          <p:nvPr/>
        </p:nvSpPr>
        <p:spPr>
          <a:xfrm>
            <a:off x="251012" y="1147156"/>
            <a:ext cx="11636189" cy="2549416"/>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US" dirty="0"/>
              <a:t>an array is a collection of multiple data of same datatype</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Indexing in an array starts from 0. The last index is n-1 where n is the size of the array.</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Syntax for declaring array : datatype </a:t>
            </a:r>
            <a:r>
              <a:rPr lang="en-US" sz="2000" dirty="0" err="1">
                <a:latin typeface="+mj-lt"/>
                <a:ea typeface="+mj-ea"/>
                <a:cs typeface="+mj-cs"/>
              </a:rPr>
              <a:t>array_name</a:t>
            </a:r>
            <a:r>
              <a:rPr lang="en-US" sz="2000" dirty="0">
                <a:latin typeface="+mj-lt"/>
                <a:ea typeface="+mj-ea"/>
                <a:cs typeface="+mj-cs"/>
              </a:rPr>
              <a:t>[]=new datatype[</a:t>
            </a:r>
            <a:r>
              <a:rPr lang="en-US" sz="2000" dirty="0" err="1">
                <a:latin typeface="+mj-lt"/>
                <a:ea typeface="+mj-ea"/>
                <a:cs typeface="+mj-cs"/>
              </a:rPr>
              <a:t>array_size</a:t>
            </a:r>
            <a:r>
              <a:rPr lang="en-US" sz="2000" dirty="0">
                <a:latin typeface="+mj-lt"/>
                <a:ea typeface="+mj-ea"/>
                <a:cs typeface="+mj-cs"/>
              </a:rPr>
              <a:t>];</a:t>
            </a:r>
          </a:p>
          <a:p>
            <a:pPr marL="342900" indent="-342900">
              <a:spcBef>
                <a:spcPts val="1000"/>
              </a:spcBef>
              <a:buClr>
                <a:schemeClr val="bg2">
                  <a:lumMod val="40000"/>
                  <a:lumOff val="60000"/>
                </a:schemeClr>
              </a:buClr>
              <a:buSzPct val="80000"/>
              <a:buFont typeface="Wingdings 3" charset="2"/>
              <a:buChar char=""/>
            </a:pPr>
            <a:r>
              <a:rPr lang="en-US" sz="2000" dirty="0" err="1">
                <a:latin typeface="+mj-lt"/>
                <a:ea typeface="+mj-ea"/>
                <a:cs typeface="+mj-cs"/>
              </a:rPr>
              <a:t>Eg</a:t>
            </a:r>
            <a:r>
              <a:rPr lang="en-US" sz="2000" dirty="0">
                <a:latin typeface="+mj-lt"/>
                <a:ea typeface="+mj-ea"/>
                <a:cs typeface="+mj-cs"/>
              </a:rPr>
              <a:t> : </a:t>
            </a:r>
            <a:r>
              <a:rPr lang="en-US" sz="2000" dirty="0" err="1">
                <a:latin typeface="+mj-lt"/>
                <a:ea typeface="+mj-ea"/>
                <a:cs typeface="+mj-cs"/>
              </a:rPr>
              <a:t>int</a:t>
            </a:r>
            <a:r>
              <a:rPr lang="en-US" sz="2000" dirty="0">
                <a:latin typeface="+mj-lt"/>
                <a:ea typeface="+mj-ea"/>
                <a:cs typeface="+mj-cs"/>
              </a:rPr>
              <a:t> </a:t>
            </a:r>
            <a:r>
              <a:rPr lang="en-US" sz="2000" dirty="0" err="1">
                <a:latin typeface="+mj-lt"/>
                <a:ea typeface="+mj-ea"/>
                <a:cs typeface="+mj-cs"/>
              </a:rPr>
              <a:t>arr</a:t>
            </a:r>
            <a:r>
              <a:rPr lang="en-US" sz="2000" dirty="0">
                <a:latin typeface="+mj-lt"/>
                <a:ea typeface="+mj-ea"/>
                <a:cs typeface="+mj-cs"/>
              </a:rPr>
              <a:t>[]=new </a:t>
            </a:r>
            <a:r>
              <a:rPr lang="en-US" sz="2000" dirty="0" err="1">
                <a:latin typeface="+mj-lt"/>
                <a:ea typeface="+mj-ea"/>
                <a:cs typeface="+mj-cs"/>
              </a:rPr>
              <a:t>int</a:t>
            </a:r>
            <a:r>
              <a:rPr lang="en-US" sz="2000" dirty="0">
                <a:latin typeface="+mj-lt"/>
                <a:ea typeface="+mj-ea"/>
                <a:cs typeface="+mj-cs"/>
              </a:rPr>
              <a:t>[10];</a:t>
            </a:r>
          </a:p>
          <a:p>
            <a:pPr>
              <a:spcBef>
                <a:spcPts val="1000"/>
              </a:spcBef>
              <a:buClr>
                <a:schemeClr val="bg2">
                  <a:lumMod val="40000"/>
                  <a:lumOff val="60000"/>
                </a:schemeClr>
              </a:buClr>
              <a:buSzPct val="80000"/>
            </a:pPr>
            <a:endParaRPr lang="en-US" sz="2000" dirty="0">
              <a:latin typeface="+mj-lt"/>
              <a:ea typeface="+mj-ea"/>
              <a:cs typeface="+mj-cs"/>
            </a:endParaRPr>
          </a:p>
          <a:p>
            <a:pPr>
              <a:spcBef>
                <a:spcPts val="1000"/>
              </a:spcBef>
              <a:buClr>
                <a:schemeClr val="bg2">
                  <a:lumMod val="40000"/>
                  <a:lumOff val="60000"/>
                </a:schemeClr>
              </a:buClr>
              <a:buSzPct val="80000"/>
            </a:pPr>
            <a:endParaRPr lang="en-US" sz="2000" dirty="0">
              <a:latin typeface="+mj-lt"/>
              <a:ea typeface="+mj-ea"/>
              <a:cs typeface="+mj-cs"/>
            </a:endParaRPr>
          </a:p>
        </p:txBody>
      </p:sp>
    </p:spTree>
    <p:extLst>
      <p:ext uri="{BB962C8B-B14F-4D97-AF65-F5344CB8AC3E}">
        <p14:creationId xmlns:p14="http://schemas.microsoft.com/office/powerpoint/2010/main" val="228711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9524" y="483177"/>
            <a:ext cx="9054754" cy="5784620"/>
          </a:xfrm>
          <a:prstGeom prst="rect">
            <a:avLst/>
          </a:prstGeom>
        </p:spPr>
      </p:pic>
    </p:spTree>
    <p:extLst>
      <p:ext uri="{BB962C8B-B14F-4D97-AF65-F5344CB8AC3E}">
        <p14:creationId xmlns:p14="http://schemas.microsoft.com/office/powerpoint/2010/main" val="3779014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646111" y="87306"/>
            <a:ext cx="9404723" cy="794191"/>
          </a:xfrm>
        </p:spPr>
        <p:txBody>
          <a:bodyPr/>
          <a:lstStyle/>
          <a:p>
            <a:pPr algn="ctr"/>
            <a:r>
              <a:rPr lang="en-US" dirty="0"/>
              <a:t>Arrays (single dimensional)</a:t>
            </a:r>
            <a:endParaRPr lang="en-IN" dirty="0"/>
          </a:p>
        </p:txBody>
      </p:sp>
      <p:sp>
        <p:nvSpPr>
          <p:cNvPr id="5" name="Content Placeholder 4"/>
          <p:cNvSpPr>
            <a:spLocks noGrp="1"/>
          </p:cNvSpPr>
          <p:nvPr>
            <p:ph sz="half" idx="2"/>
          </p:nvPr>
        </p:nvSpPr>
        <p:spPr>
          <a:xfrm>
            <a:off x="157941" y="881497"/>
            <a:ext cx="9393383" cy="5827222"/>
          </a:xfrm>
        </p:spPr>
        <p:txBody>
          <a:bodyPr>
            <a:noAutofit/>
          </a:bodyPr>
          <a:lstStyle/>
          <a:p>
            <a:pPr marL="0" indent="0">
              <a:buNone/>
            </a:pPr>
            <a:r>
              <a:rPr lang="en-US" sz="1600" b="1" u="sng" dirty="0"/>
              <a:t>WAP to input and display n elements in an array</a:t>
            </a:r>
          </a:p>
          <a:p>
            <a:pPr marL="0" indent="0">
              <a:buNone/>
            </a:pPr>
            <a:r>
              <a:rPr lang="en-US" sz="1400" dirty="0"/>
              <a:t>import </a:t>
            </a:r>
            <a:r>
              <a:rPr lang="en-US" sz="1400" dirty="0" err="1"/>
              <a:t>java.util</a:t>
            </a:r>
            <a:r>
              <a:rPr lang="en-US" sz="1400" dirty="0"/>
              <a:t>.*;</a:t>
            </a:r>
          </a:p>
          <a:p>
            <a:pPr marL="0" indent="0">
              <a:buNone/>
            </a:pPr>
            <a:r>
              <a:rPr lang="en-US" sz="1400" dirty="0"/>
              <a:t>class Array{</a:t>
            </a:r>
          </a:p>
          <a:p>
            <a:pPr marL="0" indent="0">
              <a:buNone/>
            </a:pPr>
            <a:r>
              <a:rPr lang="en-US" sz="1400" dirty="0"/>
              <a:t>public static void main(String </a:t>
            </a:r>
            <a:r>
              <a:rPr lang="en-US" sz="1400" dirty="0" err="1"/>
              <a:t>args</a:t>
            </a:r>
            <a:r>
              <a:rPr lang="en-US" sz="1400" dirty="0"/>
              <a:t>[])</a:t>
            </a:r>
          </a:p>
          <a:p>
            <a:pPr marL="0" indent="0">
              <a:buNone/>
            </a:pPr>
            <a:r>
              <a:rPr lang="en-US" sz="1400" dirty="0"/>
              <a:t>{</a:t>
            </a:r>
          </a:p>
          <a:p>
            <a:pPr marL="0" indent="0">
              <a:buNone/>
            </a:pPr>
            <a:r>
              <a:rPr lang="en-US" sz="1400" dirty="0" err="1"/>
              <a:t>int</a:t>
            </a:r>
            <a:r>
              <a:rPr lang="en-US" sz="1400" dirty="0"/>
              <a:t> </a:t>
            </a:r>
            <a:r>
              <a:rPr lang="en-US" sz="1400" dirty="0" err="1"/>
              <a:t>i,n</a:t>
            </a:r>
            <a:r>
              <a:rPr lang="en-US" sz="1400" dirty="0"/>
              <a:t>;</a:t>
            </a:r>
          </a:p>
          <a:p>
            <a:pPr marL="0" indent="0">
              <a:buNone/>
            </a:pPr>
            <a:r>
              <a:rPr lang="en-US" sz="1400" dirty="0"/>
              <a:t>Scanner </a:t>
            </a:r>
            <a:r>
              <a:rPr lang="en-US" sz="1400" dirty="0" err="1"/>
              <a:t>sc</a:t>
            </a:r>
            <a:r>
              <a:rPr lang="en-US" sz="1400" dirty="0"/>
              <a:t>=new Scanner(System.in);</a:t>
            </a:r>
          </a:p>
          <a:p>
            <a:pPr marL="0" indent="0">
              <a:buNone/>
            </a:pPr>
            <a:r>
              <a:rPr lang="en-US" sz="1400" dirty="0" err="1"/>
              <a:t>System.out.println</a:t>
            </a:r>
            <a:r>
              <a:rPr lang="en-US" sz="1400" dirty="0"/>
              <a:t>("Enter no. of elements : ");</a:t>
            </a:r>
          </a:p>
          <a:p>
            <a:pPr marL="0" indent="0">
              <a:buNone/>
            </a:pPr>
            <a:r>
              <a:rPr lang="en-US" sz="1400" dirty="0"/>
              <a:t>n=</a:t>
            </a:r>
            <a:r>
              <a:rPr lang="en-US" sz="1400" dirty="0" err="1"/>
              <a:t>sc.nextInt</a:t>
            </a:r>
            <a:r>
              <a:rPr lang="en-US" sz="1400" dirty="0"/>
              <a:t>();</a:t>
            </a:r>
          </a:p>
          <a:p>
            <a:pPr marL="0" indent="0">
              <a:buNone/>
            </a:pPr>
            <a:r>
              <a:rPr lang="en-US" sz="1400" dirty="0" err="1"/>
              <a:t>int</a:t>
            </a:r>
            <a:r>
              <a:rPr lang="en-US" sz="1400" dirty="0"/>
              <a:t> a[]=new </a:t>
            </a:r>
            <a:r>
              <a:rPr lang="en-US" sz="1400" dirty="0" err="1"/>
              <a:t>int</a:t>
            </a:r>
            <a:r>
              <a:rPr lang="en-US" sz="1400" dirty="0"/>
              <a:t>[n];</a:t>
            </a:r>
          </a:p>
          <a:p>
            <a:pPr marL="0" indent="0">
              <a:buNone/>
            </a:pPr>
            <a:r>
              <a:rPr lang="en-US" sz="1400" dirty="0"/>
              <a:t>for(</a:t>
            </a:r>
            <a:r>
              <a:rPr lang="en-US" sz="1400" dirty="0" err="1"/>
              <a:t>i</a:t>
            </a:r>
            <a:r>
              <a:rPr lang="en-US" sz="1400" dirty="0"/>
              <a:t>=0;i&lt;=n-1;i++)</a:t>
            </a:r>
          </a:p>
          <a:p>
            <a:pPr marL="0" indent="0">
              <a:buNone/>
            </a:pPr>
            <a:r>
              <a:rPr lang="en-US" sz="1400" dirty="0"/>
              <a:t>{</a:t>
            </a:r>
          </a:p>
          <a:p>
            <a:pPr marL="0" indent="0">
              <a:buNone/>
            </a:pPr>
            <a:r>
              <a:rPr lang="en-US" sz="1400" dirty="0" err="1"/>
              <a:t>System.out.println</a:t>
            </a:r>
            <a:r>
              <a:rPr lang="en-US" sz="1400" dirty="0"/>
              <a:t>("Enter a number : ");</a:t>
            </a:r>
          </a:p>
          <a:p>
            <a:pPr marL="0" indent="0">
              <a:buNone/>
            </a:pPr>
            <a:r>
              <a:rPr lang="en-US" sz="1400" dirty="0"/>
              <a:t>a[</a:t>
            </a:r>
            <a:r>
              <a:rPr lang="en-US" sz="1400" dirty="0" err="1"/>
              <a:t>i</a:t>
            </a:r>
            <a:r>
              <a:rPr lang="en-US" sz="1400" dirty="0"/>
              <a:t>]=</a:t>
            </a:r>
            <a:r>
              <a:rPr lang="en-US" sz="1400" dirty="0" err="1"/>
              <a:t>sc.nextInt</a:t>
            </a:r>
            <a:r>
              <a:rPr lang="en-US" sz="1400" dirty="0"/>
              <a:t>();</a:t>
            </a:r>
          </a:p>
          <a:p>
            <a:pPr marL="0" indent="0">
              <a:buNone/>
            </a:pPr>
            <a:r>
              <a:rPr lang="en-US" sz="1400" dirty="0"/>
              <a:t>}</a:t>
            </a:r>
          </a:p>
          <a:p>
            <a:pPr marL="0" indent="0">
              <a:buNone/>
            </a:pPr>
            <a:endParaRPr lang="en-US" sz="1400" dirty="0"/>
          </a:p>
          <a:p>
            <a:pPr marL="0" indent="0">
              <a:buNone/>
            </a:pPr>
            <a:endParaRPr lang="en-US" sz="1400" dirty="0"/>
          </a:p>
        </p:txBody>
      </p:sp>
      <p:pic>
        <p:nvPicPr>
          <p:cNvPr id="3" name="Picture 2"/>
          <p:cNvPicPr>
            <a:picLocks noChangeAspect="1"/>
          </p:cNvPicPr>
          <p:nvPr/>
        </p:nvPicPr>
        <p:blipFill>
          <a:blip r:embed="rId2"/>
          <a:stretch>
            <a:fillRect/>
          </a:stretch>
        </p:blipFill>
        <p:spPr>
          <a:xfrm>
            <a:off x="7355607" y="1792431"/>
            <a:ext cx="4706161" cy="5006554"/>
          </a:xfrm>
          <a:prstGeom prst="rect">
            <a:avLst/>
          </a:prstGeom>
        </p:spPr>
      </p:pic>
      <p:sp>
        <p:nvSpPr>
          <p:cNvPr id="4" name="Rectangle 3"/>
          <p:cNvSpPr/>
          <p:nvPr/>
        </p:nvSpPr>
        <p:spPr>
          <a:xfrm>
            <a:off x="4394662" y="1207655"/>
            <a:ext cx="6096000" cy="1667188"/>
          </a:xfrm>
          <a:prstGeom prst="rect">
            <a:avLst/>
          </a:prstGeom>
        </p:spPr>
        <p:txBody>
          <a:bodyPr>
            <a:spAutoFit/>
          </a:bodyPr>
          <a:lstStyle/>
          <a:p>
            <a:pPr>
              <a:lnSpc>
                <a:spcPct val="150000"/>
              </a:lnSpc>
            </a:pPr>
            <a:r>
              <a:rPr lang="en-US" sz="1400" dirty="0" err="1"/>
              <a:t>System.out.println</a:t>
            </a:r>
            <a:r>
              <a:rPr lang="en-US" sz="1400" dirty="0"/>
              <a:t>("The elements in the array are : ");</a:t>
            </a:r>
          </a:p>
          <a:p>
            <a:pPr>
              <a:lnSpc>
                <a:spcPct val="150000"/>
              </a:lnSpc>
            </a:pPr>
            <a:r>
              <a:rPr lang="en-US" sz="1400" dirty="0"/>
              <a:t>for(</a:t>
            </a:r>
            <a:r>
              <a:rPr lang="en-US" sz="1400" dirty="0" err="1"/>
              <a:t>i</a:t>
            </a:r>
            <a:r>
              <a:rPr lang="en-US" sz="1400" dirty="0"/>
              <a:t>=0;i&lt;=n-1;i++)</a:t>
            </a:r>
          </a:p>
          <a:p>
            <a:pPr>
              <a:lnSpc>
                <a:spcPct val="150000"/>
              </a:lnSpc>
            </a:pPr>
            <a:r>
              <a:rPr lang="en-US" sz="1400" dirty="0"/>
              <a:t>{</a:t>
            </a:r>
          </a:p>
          <a:p>
            <a:pPr>
              <a:lnSpc>
                <a:spcPct val="150000"/>
              </a:lnSpc>
            </a:pPr>
            <a:r>
              <a:rPr lang="en-US" sz="1400" dirty="0" err="1"/>
              <a:t>System.out.print</a:t>
            </a:r>
            <a:r>
              <a:rPr lang="en-US" sz="1400" dirty="0"/>
              <a:t>(a[</a:t>
            </a:r>
            <a:r>
              <a:rPr lang="en-US" sz="1400" dirty="0" err="1"/>
              <a:t>i</a:t>
            </a:r>
            <a:r>
              <a:rPr lang="en-US" sz="1400" dirty="0"/>
              <a:t>]+"\t");</a:t>
            </a:r>
          </a:p>
          <a:p>
            <a:pPr>
              <a:lnSpc>
                <a:spcPct val="150000"/>
              </a:lnSpc>
            </a:pPr>
            <a:r>
              <a:rPr lang="en-US" sz="1400" dirty="0"/>
              <a:t>} } }</a:t>
            </a:r>
          </a:p>
        </p:txBody>
      </p:sp>
    </p:spTree>
    <p:extLst>
      <p:ext uri="{BB962C8B-B14F-4D97-AF65-F5344CB8AC3E}">
        <p14:creationId xmlns:p14="http://schemas.microsoft.com/office/powerpoint/2010/main" val="2376010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646111" y="87306"/>
            <a:ext cx="9404723" cy="794191"/>
          </a:xfrm>
        </p:spPr>
        <p:txBody>
          <a:bodyPr/>
          <a:lstStyle/>
          <a:p>
            <a:pPr algn="ctr"/>
            <a:r>
              <a:rPr lang="en-US" dirty="0"/>
              <a:t>Arrays (single dimensional)</a:t>
            </a:r>
            <a:endParaRPr lang="en-IN" dirty="0"/>
          </a:p>
        </p:txBody>
      </p:sp>
      <p:sp>
        <p:nvSpPr>
          <p:cNvPr id="5" name="Content Placeholder 4"/>
          <p:cNvSpPr>
            <a:spLocks noGrp="1"/>
          </p:cNvSpPr>
          <p:nvPr>
            <p:ph sz="half" idx="2"/>
          </p:nvPr>
        </p:nvSpPr>
        <p:spPr>
          <a:xfrm>
            <a:off x="157941" y="881497"/>
            <a:ext cx="3923607" cy="5827222"/>
          </a:xfrm>
        </p:spPr>
        <p:txBody>
          <a:bodyPr>
            <a:noAutofit/>
          </a:bodyPr>
          <a:lstStyle/>
          <a:p>
            <a:pPr marL="0" indent="0">
              <a:buNone/>
            </a:pPr>
            <a:r>
              <a:rPr lang="en-US" sz="1400" b="1" u="sng" dirty="0"/>
              <a:t>WAP to sort an array in ascending order</a:t>
            </a:r>
          </a:p>
          <a:p>
            <a:pPr marL="0" indent="0">
              <a:buNone/>
            </a:pPr>
            <a:r>
              <a:rPr lang="en-US" sz="1400" dirty="0"/>
              <a:t>import </a:t>
            </a:r>
            <a:r>
              <a:rPr lang="en-US" sz="1400" dirty="0" err="1"/>
              <a:t>java.util</a:t>
            </a:r>
            <a:r>
              <a:rPr lang="en-US" sz="1400" dirty="0"/>
              <a:t>.*;</a:t>
            </a:r>
          </a:p>
          <a:p>
            <a:pPr marL="0" indent="0">
              <a:buNone/>
            </a:pPr>
            <a:r>
              <a:rPr lang="en-US" sz="1400" dirty="0"/>
              <a:t>class </a:t>
            </a:r>
            <a:r>
              <a:rPr lang="en-US" sz="1400" dirty="0" err="1"/>
              <a:t>SortedArray</a:t>
            </a:r>
            <a:r>
              <a:rPr lang="en-US" sz="1400" dirty="0"/>
              <a:t>{</a:t>
            </a:r>
          </a:p>
          <a:p>
            <a:pPr marL="0" indent="0">
              <a:buNone/>
            </a:pPr>
            <a:r>
              <a:rPr lang="en-US" sz="1400" dirty="0"/>
              <a:t>public static void main(String </a:t>
            </a:r>
            <a:r>
              <a:rPr lang="en-US" sz="1400" dirty="0" err="1"/>
              <a:t>args</a:t>
            </a:r>
            <a:r>
              <a:rPr lang="en-US" sz="1400" dirty="0"/>
              <a:t>[])</a:t>
            </a:r>
          </a:p>
          <a:p>
            <a:pPr marL="0" indent="0">
              <a:buNone/>
            </a:pPr>
            <a:r>
              <a:rPr lang="en-US" sz="1400" dirty="0"/>
              <a:t>{</a:t>
            </a:r>
          </a:p>
          <a:p>
            <a:pPr marL="0" indent="0">
              <a:buNone/>
            </a:pPr>
            <a:r>
              <a:rPr lang="en-US" sz="1400" dirty="0" err="1"/>
              <a:t>int</a:t>
            </a:r>
            <a:r>
              <a:rPr lang="en-US" sz="1400" dirty="0"/>
              <a:t> </a:t>
            </a:r>
            <a:r>
              <a:rPr lang="en-US" sz="1400" dirty="0" err="1"/>
              <a:t>i,n,temp</a:t>
            </a:r>
            <a:r>
              <a:rPr lang="en-US" sz="1400" dirty="0"/>
              <a:t>;</a:t>
            </a:r>
          </a:p>
          <a:p>
            <a:pPr marL="0" indent="0">
              <a:buNone/>
            </a:pPr>
            <a:r>
              <a:rPr lang="en-US" sz="1400" dirty="0"/>
              <a:t>Scanner </a:t>
            </a:r>
            <a:r>
              <a:rPr lang="en-US" sz="1400" dirty="0" err="1"/>
              <a:t>sc</a:t>
            </a:r>
            <a:r>
              <a:rPr lang="en-US" sz="1400" dirty="0"/>
              <a:t>=new Scanner(System.in);</a:t>
            </a:r>
          </a:p>
          <a:p>
            <a:pPr marL="0" indent="0">
              <a:buNone/>
            </a:pPr>
            <a:r>
              <a:rPr lang="en-US" sz="1400" dirty="0" err="1"/>
              <a:t>System.out.println</a:t>
            </a:r>
            <a:r>
              <a:rPr lang="en-US" sz="1400" dirty="0"/>
              <a:t>("Enter no. of elements : ");</a:t>
            </a:r>
          </a:p>
          <a:p>
            <a:pPr marL="0" indent="0">
              <a:buNone/>
            </a:pPr>
            <a:r>
              <a:rPr lang="en-US" sz="1400" dirty="0"/>
              <a:t>n=</a:t>
            </a:r>
            <a:r>
              <a:rPr lang="en-US" sz="1400" dirty="0" err="1"/>
              <a:t>sc.nextInt</a:t>
            </a:r>
            <a:r>
              <a:rPr lang="en-US" sz="1400" dirty="0"/>
              <a:t>();</a:t>
            </a:r>
          </a:p>
          <a:p>
            <a:pPr marL="0" indent="0">
              <a:buNone/>
            </a:pPr>
            <a:r>
              <a:rPr lang="en-US" sz="1400" dirty="0" err="1"/>
              <a:t>int</a:t>
            </a:r>
            <a:r>
              <a:rPr lang="en-US" sz="1400" dirty="0"/>
              <a:t> a[]=new </a:t>
            </a:r>
            <a:r>
              <a:rPr lang="en-US" sz="1400" dirty="0" err="1"/>
              <a:t>int</a:t>
            </a:r>
            <a:r>
              <a:rPr lang="en-US" sz="1400" dirty="0"/>
              <a:t>[n];</a:t>
            </a:r>
          </a:p>
          <a:p>
            <a:pPr marL="0" indent="0">
              <a:buNone/>
            </a:pPr>
            <a:r>
              <a:rPr lang="en-US" sz="1400" dirty="0"/>
              <a:t>for(</a:t>
            </a:r>
            <a:r>
              <a:rPr lang="en-US" sz="1400" dirty="0" err="1"/>
              <a:t>i</a:t>
            </a:r>
            <a:r>
              <a:rPr lang="en-US" sz="1400" dirty="0"/>
              <a:t>=0;i&lt;=n-1;i++)</a:t>
            </a:r>
          </a:p>
          <a:p>
            <a:pPr marL="0" indent="0">
              <a:buNone/>
            </a:pPr>
            <a:r>
              <a:rPr lang="en-US" sz="1400" dirty="0"/>
              <a:t>{</a:t>
            </a:r>
          </a:p>
          <a:p>
            <a:pPr marL="0" indent="0">
              <a:buNone/>
            </a:pPr>
            <a:r>
              <a:rPr lang="en-US" sz="1400" dirty="0" err="1"/>
              <a:t>System.out.println</a:t>
            </a:r>
            <a:r>
              <a:rPr lang="en-US" sz="1400" dirty="0"/>
              <a:t>("Enter a number : ");</a:t>
            </a:r>
          </a:p>
          <a:p>
            <a:pPr marL="0" indent="0">
              <a:buNone/>
            </a:pPr>
            <a:r>
              <a:rPr lang="en-US" sz="1400" dirty="0"/>
              <a:t>a[</a:t>
            </a:r>
            <a:r>
              <a:rPr lang="en-US" sz="1400" dirty="0" err="1"/>
              <a:t>i</a:t>
            </a:r>
            <a:r>
              <a:rPr lang="en-US" sz="1400" dirty="0"/>
              <a:t>]=</a:t>
            </a:r>
            <a:r>
              <a:rPr lang="en-US" sz="1400" dirty="0" err="1"/>
              <a:t>sc.nextInt</a:t>
            </a:r>
            <a:r>
              <a:rPr lang="en-US" sz="1400" dirty="0"/>
              <a:t>();</a:t>
            </a:r>
          </a:p>
          <a:p>
            <a:pPr marL="0" indent="0">
              <a:buNone/>
            </a:pPr>
            <a:r>
              <a:rPr lang="en-US" sz="1400" dirty="0"/>
              <a:t>}</a:t>
            </a:r>
          </a:p>
          <a:p>
            <a:pPr marL="0" indent="0">
              <a:buNone/>
            </a:pPr>
            <a:endParaRPr lang="en-US" sz="1400" dirty="0"/>
          </a:p>
        </p:txBody>
      </p:sp>
      <p:sp>
        <p:nvSpPr>
          <p:cNvPr id="4" name="Rectangle 3"/>
          <p:cNvSpPr/>
          <p:nvPr/>
        </p:nvSpPr>
        <p:spPr>
          <a:xfrm>
            <a:off x="3954834" y="881497"/>
            <a:ext cx="6096000" cy="5806718"/>
          </a:xfrm>
          <a:prstGeom prst="rect">
            <a:avLst/>
          </a:prstGeom>
        </p:spPr>
        <p:txBody>
          <a:bodyPr>
            <a:spAutoFit/>
          </a:bodyPr>
          <a:lstStyle/>
          <a:p>
            <a:pPr>
              <a:spcBef>
                <a:spcPts val="1000"/>
              </a:spcBef>
            </a:pPr>
            <a:r>
              <a:rPr lang="en-US" sz="1400" dirty="0"/>
              <a:t>for(</a:t>
            </a:r>
            <a:r>
              <a:rPr lang="en-US" sz="1400" dirty="0" err="1"/>
              <a:t>i</a:t>
            </a:r>
            <a:r>
              <a:rPr lang="en-US" sz="1400" dirty="0"/>
              <a:t>=0;i&lt;=n-2;i++)</a:t>
            </a:r>
          </a:p>
          <a:p>
            <a:pPr>
              <a:spcBef>
                <a:spcPts val="1000"/>
              </a:spcBef>
            </a:pPr>
            <a:r>
              <a:rPr lang="en-US" sz="1400" dirty="0"/>
              <a:t>{</a:t>
            </a:r>
          </a:p>
          <a:p>
            <a:pPr>
              <a:spcBef>
                <a:spcPts val="1000"/>
              </a:spcBef>
            </a:pPr>
            <a:r>
              <a:rPr lang="en-US" sz="1400" dirty="0"/>
              <a:t>    for(</a:t>
            </a:r>
            <a:r>
              <a:rPr lang="en-US" sz="1400" dirty="0" err="1"/>
              <a:t>int</a:t>
            </a:r>
            <a:r>
              <a:rPr lang="en-US" sz="1400" dirty="0"/>
              <a:t> j=0;j&lt;=n-2;j++)</a:t>
            </a:r>
          </a:p>
          <a:p>
            <a:pPr>
              <a:spcBef>
                <a:spcPts val="1000"/>
              </a:spcBef>
            </a:pPr>
            <a:r>
              <a:rPr lang="en-US" sz="1400" dirty="0"/>
              <a:t>    {</a:t>
            </a:r>
          </a:p>
          <a:p>
            <a:pPr>
              <a:spcBef>
                <a:spcPts val="1000"/>
              </a:spcBef>
            </a:pPr>
            <a:r>
              <a:rPr lang="en-US" sz="1400" dirty="0"/>
              <a:t>        if(a[j]&gt;a[j+1])</a:t>
            </a:r>
          </a:p>
          <a:p>
            <a:pPr>
              <a:spcBef>
                <a:spcPts val="1000"/>
              </a:spcBef>
            </a:pPr>
            <a:r>
              <a:rPr lang="en-US" sz="1400" dirty="0"/>
              <a:t>        {</a:t>
            </a:r>
          </a:p>
          <a:p>
            <a:pPr>
              <a:spcBef>
                <a:spcPts val="1000"/>
              </a:spcBef>
            </a:pPr>
            <a:r>
              <a:rPr lang="en-US" sz="1400" dirty="0"/>
              <a:t>         temp=a[j];</a:t>
            </a:r>
          </a:p>
          <a:p>
            <a:pPr>
              <a:spcBef>
                <a:spcPts val="1000"/>
              </a:spcBef>
            </a:pPr>
            <a:r>
              <a:rPr lang="en-US" sz="1400" dirty="0"/>
              <a:t>         a[j]=a[j+1];</a:t>
            </a:r>
          </a:p>
          <a:p>
            <a:pPr>
              <a:spcBef>
                <a:spcPts val="1000"/>
              </a:spcBef>
            </a:pPr>
            <a:r>
              <a:rPr lang="en-US" sz="1400" dirty="0"/>
              <a:t>         a[j+1]=temp;</a:t>
            </a:r>
          </a:p>
          <a:p>
            <a:pPr>
              <a:spcBef>
                <a:spcPts val="1000"/>
              </a:spcBef>
            </a:pPr>
            <a:r>
              <a:rPr lang="en-US" sz="1400" dirty="0"/>
              <a:t>        }</a:t>
            </a:r>
          </a:p>
          <a:p>
            <a:pPr>
              <a:spcBef>
                <a:spcPts val="1000"/>
              </a:spcBef>
            </a:pPr>
            <a:r>
              <a:rPr lang="en-US" sz="1400" dirty="0"/>
              <a:t>    }</a:t>
            </a:r>
          </a:p>
          <a:p>
            <a:pPr>
              <a:spcBef>
                <a:spcPts val="1000"/>
              </a:spcBef>
            </a:pPr>
            <a:r>
              <a:rPr lang="en-US" sz="1400" dirty="0"/>
              <a:t>}</a:t>
            </a:r>
          </a:p>
          <a:p>
            <a:pPr>
              <a:spcBef>
                <a:spcPts val="1000"/>
              </a:spcBef>
            </a:pPr>
            <a:r>
              <a:rPr lang="en-US" sz="1400" dirty="0" err="1"/>
              <a:t>System.out.println</a:t>
            </a:r>
            <a:r>
              <a:rPr lang="en-US" sz="1400" dirty="0"/>
              <a:t>("Sorted Array: ");</a:t>
            </a:r>
          </a:p>
          <a:p>
            <a:pPr>
              <a:spcBef>
                <a:spcPts val="1000"/>
              </a:spcBef>
            </a:pPr>
            <a:r>
              <a:rPr lang="en-US" sz="1400" dirty="0"/>
              <a:t>for(</a:t>
            </a:r>
            <a:r>
              <a:rPr lang="en-US" sz="1400" dirty="0" err="1"/>
              <a:t>i</a:t>
            </a:r>
            <a:r>
              <a:rPr lang="en-US" sz="1400" dirty="0"/>
              <a:t>=0;i&lt;=n-1;i++)</a:t>
            </a:r>
          </a:p>
          <a:p>
            <a:pPr>
              <a:spcBef>
                <a:spcPts val="1000"/>
              </a:spcBef>
            </a:pPr>
            <a:r>
              <a:rPr lang="en-US" sz="1400" dirty="0"/>
              <a:t>{</a:t>
            </a:r>
          </a:p>
          <a:p>
            <a:pPr>
              <a:spcBef>
                <a:spcPts val="1000"/>
              </a:spcBef>
            </a:pPr>
            <a:r>
              <a:rPr lang="en-US" sz="1400" dirty="0" err="1"/>
              <a:t>System.out.print</a:t>
            </a:r>
            <a:r>
              <a:rPr lang="en-US" sz="1400" dirty="0"/>
              <a:t>(a[</a:t>
            </a:r>
            <a:r>
              <a:rPr lang="en-US" sz="1400" dirty="0" err="1"/>
              <a:t>i</a:t>
            </a:r>
            <a:r>
              <a:rPr lang="en-US" sz="1400" dirty="0"/>
              <a:t>]+"\t");</a:t>
            </a:r>
          </a:p>
          <a:p>
            <a:pPr>
              <a:spcBef>
                <a:spcPts val="1000"/>
              </a:spcBef>
            </a:pPr>
            <a:r>
              <a:rPr lang="en-US" sz="1400" dirty="0"/>
              <a:t>} } }</a:t>
            </a:r>
          </a:p>
        </p:txBody>
      </p:sp>
      <p:pic>
        <p:nvPicPr>
          <p:cNvPr id="6" name="Picture 5"/>
          <p:cNvPicPr>
            <a:picLocks noChangeAspect="1"/>
          </p:cNvPicPr>
          <p:nvPr/>
        </p:nvPicPr>
        <p:blipFill>
          <a:blip r:embed="rId2"/>
          <a:stretch>
            <a:fillRect/>
          </a:stretch>
        </p:blipFill>
        <p:spPr>
          <a:xfrm>
            <a:off x="7959003" y="2898864"/>
            <a:ext cx="4061200" cy="3809855"/>
          </a:xfrm>
          <a:prstGeom prst="rect">
            <a:avLst/>
          </a:prstGeom>
        </p:spPr>
      </p:pic>
    </p:spTree>
    <p:extLst>
      <p:ext uri="{BB962C8B-B14F-4D97-AF65-F5344CB8AC3E}">
        <p14:creationId xmlns:p14="http://schemas.microsoft.com/office/powerpoint/2010/main" val="1035926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Arrays (multi dimensional)</a:t>
            </a:r>
            <a:endParaRPr lang="en-IN" dirty="0"/>
          </a:p>
        </p:txBody>
      </p:sp>
      <p:sp>
        <p:nvSpPr>
          <p:cNvPr id="3" name="TextBox 2"/>
          <p:cNvSpPr txBox="1"/>
          <p:nvPr/>
        </p:nvSpPr>
        <p:spPr>
          <a:xfrm>
            <a:off x="251012" y="1147156"/>
            <a:ext cx="11636189" cy="6401753"/>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US" dirty="0"/>
              <a:t>The Java multidimensional arrays are arranged as an array of arrays i.e. each element of a multi-dimensional array is another array. </a:t>
            </a:r>
          </a:p>
          <a:p>
            <a:pPr marL="342900" indent="-342900">
              <a:spcBef>
                <a:spcPts val="1000"/>
              </a:spcBef>
              <a:buClr>
                <a:schemeClr val="bg2">
                  <a:lumMod val="40000"/>
                  <a:lumOff val="60000"/>
                </a:schemeClr>
              </a:buClr>
              <a:buSzPct val="80000"/>
              <a:buFont typeface="Wingdings 3" charset="2"/>
              <a:buChar char=""/>
            </a:pPr>
            <a:r>
              <a:rPr lang="en-US" dirty="0"/>
              <a:t>The representation of the elements is in rows and columns. </a:t>
            </a:r>
          </a:p>
          <a:p>
            <a:pPr marL="342900" indent="-342900">
              <a:spcBef>
                <a:spcPts val="1000"/>
              </a:spcBef>
              <a:buClr>
                <a:schemeClr val="bg2">
                  <a:lumMod val="40000"/>
                  <a:lumOff val="60000"/>
                </a:schemeClr>
              </a:buClr>
              <a:buSzPct val="80000"/>
              <a:buFont typeface="Wingdings 3" charset="2"/>
              <a:buChar char=""/>
            </a:pPr>
            <a:r>
              <a:rPr lang="en-US" dirty="0"/>
              <a:t>Thus, you can get a total number of elements in a multidimensional array by multiplying row size with column size.</a:t>
            </a:r>
          </a:p>
          <a:p>
            <a:pPr marL="342900" indent="-342900">
              <a:spcBef>
                <a:spcPts val="1000"/>
              </a:spcBef>
              <a:buClr>
                <a:schemeClr val="bg2">
                  <a:lumMod val="40000"/>
                  <a:lumOff val="60000"/>
                </a:schemeClr>
              </a:buClr>
              <a:buSzPct val="80000"/>
              <a:buFont typeface="Wingdings 3" charset="2"/>
              <a:buChar char=""/>
            </a:pPr>
            <a:r>
              <a:rPr lang="en-US" dirty="0"/>
              <a:t>So if you have a two-dimensional array of 3×4, then the total number of elements in this array = 3×4 = 12</a:t>
            </a:r>
          </a:p>
          <a:p>
            <a:pPr marL="342900" indent="-342900">
              <a:spcBef>
                <a:spcPts val="1000"/>
              </a:spcBef>
              <a:buClr>
                <a:schemeClr val="bg2">
                  <a:lumMod val="40000"/>
                  <a:lumOff val="60000"/>
                </a:schemeClr>
              </a:buClr>
              <a:buSzPct val="80000"/>
              <a:buFont typeface="Wingdings 3" charset="2"/>
              <a:buChar char=""/>
            </a:pPr>
            <a:r>
              <a:rPr lang="en-US" dirty="0"/>
              <a:t>The simplest of the multi-dimensional array is a two-dimensional array. </a:t>
            </a:r>
          </a:p>
          <a:p>
            <a:pPr marL="342900" indent="-342900">
              <a:spcBef>
                <a:spcPts val="1000"/>
              </a:spcBef>
              <a:buClr>
                <a:schemeClr val="bg2">
                  <a:lumMod val="40000"/>
                  <a:lumOff val="60000"/>
                </a:schemeClr>
              </a:buClr>
              <a:buSzPct val="80000"/>
              <a:buFont typeface="Wingdings 3" charset="2"/>
              <a:buChar char=""/>
            </a:pPr>
            <a:r>
              <a:rPr lang="en-US" dirty="0"/>
              <a:t>A simple definition of 2D arrays is: A 2D array is an array of one-dimensional arrays.</a:t>
            </a:r>
          </a:p>
          <a:p>
            <a:pPr marL="342900" indent="-342900">
              <a:spcBef>
                <a:spcPts val="1000"/>
              </a:spcBef>
              <a:buClr>
                <a:schemeClr val="bg2">
                  <a:lumMod val="40000"/>
                  <a:lumOff val="60000"/>
                </a:schemeClr>
              </a:buClr>
              <a:buSzPct val="80000"/>
              <a:buFont typeface="Wingdings 3" charset="2"/>
              <a:buChar char=""/>
            </a:pPr>
            <a:r>
              <a:rPr lang="en-US" dirty="0"/>
              <a:t>In Java, a two-dimensional array is stored in the form of rows and columns and is represented in the form of a matrix.</a:t>
            </a:r>
          </a:p>
          <a:p>
            <a:pPr marL="342900" indent="-342900">
              <a:spcBef>
                <a:spcPts val="1000"/>
              </a:spcBef>
              <a:buClr>
                <a:schemeClr val="bg2">
                  <a:lumMod val="40000"/>
                  <a:lumOff val="60000"/>
                </a:schemeClr>
              </a:buClr>
              <a:buSzPct val="80000"/>
              <a:buFont typeface="Wingdings 3" charset="2"/>
              <a:buChar char=""/>
            </a:pPr>
            <a:r>
              <a:rPr lang="en-US" dirty="0"/>
              <a:t>The general declaration of a two-dimensional array is,</a:t>
            </a:r>
          </a:p>
          <a:p>
            <a:pPr marL="342900" indent="-342900">
              <a:spcBef>
                <a:spcPts val="1000"/>
              </a:spcBef>
              <a:buClr>
                <a:schemeClr val="bg2">
                  <a:lumMod val="40000"/>
                  <a:lumOff val="60000"/>
                </a:schemeClr>
              </a:buClr>
              <a:buSzPct val="80000"/>
              <a:buFont typeface="Wingdings 3" charset="2"/>
              <a:buChar char=""/>
            </a:pPr>
            <a:r>
              <a:rPr lang="en-US" dirty="0" err="1"/>
              <a:t>data_type</a:t>
            </a:r>
            <a:r>
              <a:rPr lang="en-US" dirty="0"/>
              <a:t>[][] </a:t>
            </a:r>
            <a:r>
              <a:rPr lang="en-US" dirty="0" err="1"/>
              <a:t>array_name</a:t>
            </a:r>
            <a:r>
              <a:rPr lang="en-US" dirty="0"/>
              <a:t> = new </a:t>
            </a:r>
            <a:r>
              <a:rPr lang="en-US" dirty="0" err="1"/>
              <a:t>data_type</a:t>
            </a:r>
            <a:r>
              <a:rPr lang="en-US" dirty="0"/>
              <a:t>[</a:t>
            </a:r>
            <a:r>
              <a:rPr lang="en-US" dirty="0" err="1"/>
              <a:t>row_size</a:t>
            </a:r>
            <a:r>
              <a:rPr lang="en-US" dirty="0"/>
              <a:t>][</a:t>
            </a:r>
            <a:r>
              <a:rPr lang="en-US" dirty="0" err="1"/>
              <a:t>column_size</a:t>
            </a:r>
            <a:r>
              <a:rPr lang="en-US" dirty="0"/>
              <a:t>]; </a:t>
            </a:r>
          </a:p>
          <a:p>
            <a:pPr marL="342900" indent="-342900">
              <a:spcBef>
                <a:spcPts val="1000"/>
              </a:spcBef>
              <a:buClr>
                <a:schemeClr val="bg2">
                  <a:lumMod val="40000"/>
                  <a:lumOff val="60000"/>
                </a:schemeClr>
              </a:buClr>
              <a:buSzPct val="80000"/>
              <a:buFont typeface="Wingdings 3" charset="2"/>
              <a:buChar char=""/>
            </a:pPr>
            <a:r>
              <a:rPr lang="en-US" dirty="0" err="1"/>
              <a:t>Eg</a:t>
            </a:r>
            <a:r>
              <a:rPr lang="en-US" dirty="0"/>
              <a:t> : </a:t>
            </a:r>
            <a:r>
              <a:rPr lang="en-US" dirty="0" err="1"/>
              <a:t>int</a:t>
            </a:r>
            <a:r>
              <a:rPr lang="en-US" dirty="0"/>
              <a:t> a[][]=new </a:t>
            </a:r>
            <a:r>
              <a:rPr lang="en-US" dirty="0" err="1"/>
              <a:t>int</a:t>
            </a:r>
            <a:r>
              <a:rPr lang="en-US" dirty="0"/>
              <a:t>[3][4];</a:t>
            </a:r>
          </a:p>
          <a:p>
            <a:pPr marL="342900" indent="-342900">
              <a:spcBef>
                <a:spcPts val="1000"/>
              </a:spcBef>
              <a:buClr>
                <a:schemeClr val="bg2">
                  <a:lumMod val="40000"/>
                  <a:lumOff val="60000"/>
                </a:schemeClr>
              </a:buClr>
              <a:buSzPct val="80000"/>
              <a:buFont typeface="Wingdings 3" charset="2"/>
              <a:buChar char=""/>
            </a:pPr>
            <a:endParaRPr lang="en-US" dirty="0"/>
          </a:p>
          <a:p>
            <a:pPr marL="342900" indent="-342900">
              <a:spcBef>
                <a:spcPts val="1000"/>
              </a:spcBef>
              <a:buClr>
                <a:schemeClr val="bg2">
                  <a:lumMod val="40000"/>
                  <a:lumOff val="60000"/>
                </a:schemeClr>
              </a:buClr>
              <a:buSzPct val="80000"/>
              <a:buFont typeface="Wingdings 3" charset="2"/>
              <a:buChar char=""/>
            </a:pPr>
            <a:endParaRPr lang="en-US" sz="2000" dirty="0">
              <a:latin typeface="+mj-lt"/>
              <a:ea typeface="+mj-ea"/>
              <a:cs typeface="+mj-cs"/>
            </a:endParaRPr>
          </a:p>
          <a:p>
            <a:pPr>
              <a:spcBef>
                <a:spcPts val="1000"/>
              </a:spcBef>
              <a:buClr>
                <a:schemeClr val="bg2">
                  <a:lumMod val="40000"/>
                  <a:lumOff val="60000"/>
                </a:schemeClr>
              </a:buClr>
              <a:buSzPct val="80000"/>
            </a:pPr>
            <a:endParaRPr lang="en-US" sz="2000" dirty="0">
              <a:latin typeface="+mj-lt"/>
              <a:ea typeface="+mj-ea"/>
              <a:cs typeface="+mj-cs"/>
            </a:endParaRPr>
          </a:p>
        </p:txBody>
      </p:sp>
    </p:spTree>
    <p:extLst>
      <p:ext uri="{BB962C8B-B14F-4D97-AF65-F5344CB8AC3E}">
        <p14:creationId xmlns:p14="http://schemas.microsoft.com/office/powerpoint/2010/main" val="2403560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704300" y="0"/>
            <a:ext cx="9404723" cy="769253"/>
          </a:xfrm>
        </p:spPr>
        <p:txBody>
          <a:bodyPr/>
          <a:lstStyle/>
          <a:p>
            <a:pPr algn="ctr"/>
            <a:r>
              <a:rPr lang="en-US" dirty="0"/>
              <a:t>Arrays (multi dimensional)</a:t>
            </a:r>
            <a:endParaRPr lang="en-IN" dirty="0"/>
          </a:p>
        </p:txBody>
      </p:sp>
      <p:sp>
        <p:nvSpPr>
          <p:cNvPr id="5" name="Content Placeholder 4"/>
          <p:cNvSpPr>
            <a:spLocks noGrp="1"/>
          </p:cNvSpPr>
          <p:nvPr>
            <p:ph sz="half" idx="2"/>
          </p:nvPr>
        </p:nvSpPr>
        <p:spPr>
          <a:xfrm>
            <a:off x="73502" y="769253"/>
            <a:ext cx="5802283" cy="5955743"/>
          </a:xfrm>
        </p:spPr>
        <p:txBody>
          <a:bodyPr>
            <a:normAutofit fontScale="92500" lnSpcReduction="10000"/>
          </a:bodyPr>
          <a:lstStyle/>
          <a:p>
            <a:pPr marL="0" indent="0">
              <a:buNone/>
            </a:pPr>
            <a:r>
              <a:rPr lang="en-US" dirty="0"/>
              <a:t>import </a:t>
            </a:r>
            <a:r>
              <a:rPr lang="en-US" dirty="0" err="1"/>
              <a:t>java.util</a:t>
            </a:r>
            <a:r>
              <a:rPr lang="en-US" dirty="0"/>
              <a:t>.*;</a:t>
            </a:r>
          </a:p>
          <a:p>
            <a:pPr marL="0" indent="0">
              <a:buNone/>
            </a:pPr>
            <a:r>
              <a:rPr lang="en-US" dirty="0"/>
              <a:t>class Array2d</a:t>
            </a:r>
          </a:p>
          <a:p>
            <a:pPr marL="0" indent="0">
              <a:buNone/>
            </a:pPr>
            <a:r>
              <a:rPr lang="en-US" dirty="0"/>
              <a:t>{</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int</a:t>
            </a:r>
            <a:r>
              <a:rPr lang="en-US" dirty="0"/>
              <a:t> </a:t>
            </a:r>
            <a:r>
              <a:rPr lang="en-US" dirty="0" err="1"/>
              <a:t>i,j,m,n</a:t>
            </a:r>
            <a:r>
              <a:rPr lang="en-US" dirty="0"/>
              <a:t>;</a:t>
            </a:r>
          </a:p>
          <a:p>
            <a:pPr marL="0" indent="0">
              <a:buNone/>
            </a:pPr>
            <a:r>
              <a:rPr lang="en-US" dirty="0"/>
              <a:t>    Scanner </a:t>
            </a:r>
            <a:r>
              <a:rPr lang="en-US" dirty="0" err="1"/>
              <a:t>sc</a:t>
            </a:r>
            <a:r>
              <a:rPr lang="en-US" dirty="0"/>
              <a:t>=new Scanner(System.in);</a:t>
            </a:r>
          </a:p>
          <a:p>
            <a:pPr marL="0" indent="0">
              <a:buNone/>
            </a:pPr>
            <a:r>
              <a:rPr lang="en-US" dirty="0"/>
              <a:t>    </a:t>
            </a:r>
            <a:r>
              <a:rPr lang="en-US" dirty="0" err="1"/>
              <a:t>System.out.println</a:t>
            </a:r>
            <a:r>
              <a:rPr lang="en-US" dirty="0"/>
              <a:t>("Enter no. of rows and columns : ");</a:t>
            </a:r>
          </a:p>
          <a:p>
            <a:pPr marL="0" indent="0">
              <a:buNone/>
            </a:pPr>
            <a:r>
              <a:rPr lang="en-US" dirty="0"/>
              <a:t>    m=</a:t>
            </a:r>
            <a:r>
              <a:rPr lang="en-US" dirty="0" err="1"/>
              <a:t>sc.nextInt</a:t>
            </a:r>
            <a:r>
              <a:rPr lang="en-US" dirty="0"/>
              <a:t>();</a:t>
            </a:r>
          </a:p>
          <a:p>
            <a:pPr marL="0" indent="0">
              <a:buNone/>
            </a:pPr>
            <a:r>
              <a:rPr lang="en-US" dirty="0"/>
              <a:t>    n=</a:t>
            </a:r>
            <a:r>
              <a:rPr lang="en-US" dirty="0" err="1"/>
              <a:t>sc.nextInt</a:t>
            </a:r>
            <a:r>
              <a:rPr lang="en-US" dirty="0"/>
              <a:t>();</a:t>
            </a:r>
          </a:p>
          <a:p>
            <a:pPr marL="0" indent="0">
              <a:buNone/>
            </a:pPr>
            <a:r>
              <a:rPr lang="en-US" dirty="0"/>
              <a:t>   </a:t>
            </a:r>
            <a:r>
              <a:rPr lang="en-US" dirty="0" err="1"/>
              <a:t>int</a:t>
            </a:r>
            <a:r>
              <a:rPr lang="en-US" dirty="0"/>
              <a:t> a[][] = new </a:t>
            </a:r>
            <a:r>
              <a:rPr lang="en-US" dirty="0" err="1"/>
              <a:t>int</a:t>
            </a:r>
            <a:r>
              <a:rPr lang="en-US" dirty="0"/>
              <a:t>[m][n];</a:t>
            </a:r>
          </a:p>
          <a:p>
            <a:pPr marL="0" indent="0">
              <a:buNone/>
            </a:pPr>
            <a:r>
              <a:rPr lang="en-US" dirty="0"/>
              <a:t>for (</a:t>
            </a:r>
            <a:r>
              <a:rPr lang="en-US" dirty="0" err="1"/>
              <a:t>i</a:t>
            </a:r>
            <a:r>
              <a:rPr lang="en-US" dirty="0"/>
              <a:t>=0;i&lt;=m-1; </a:t>
            </a:r>
            <a:r>
              <a:rPr lang="en-US" dirty="0" err="1"/>
              <a:t>i</a:t>
            </a:r>
            <a:r>
              <a:rPr lang="en-US" dirty="0"/>
              <a:t>++) {</a:t>
            </a:r>
          </a:p>
          <a:p>
            <a:pPr marL="0" indent="0">
              <a:buNone/>
            </a:pPr>
            <a:r>
              <a:rPr lang="en-US" dirty="0"/>
              <a:t>            for (j=0;j&lt;=n-1;j++) {</a:t>
            </a:r>
          </a:p>
          <a:p>
            <a:pPr marL="0" indent="0">
              <a:buNone/>
            </a:pPr>
            <a:r>
              <a:rPr lang="en-US" dirty="0"/>
              <a:t>                </a:t>
            </a:r>
            <a:r>
              <a:rPr lang="en-US" dirty="0" err="1"/>
              <a:t>System.out.println</a:t>
            </a:r>
            <a:r>
              <a:rPr lang="en-US" dirty="0"/>
              <a:t>("Enter a number : ");</a:t>
            </a:r>
          </a:p>
          <a:p>
            <a:pPr marL="0" indent="0">
              <a:buNone/>
            </a:pPr>
            <a:r>
              <a:rPr lang="en-US" dirty="0"/>
              <a:t>                 a[</a:t>
            </a:r>
            <a:r>
              <a:rPr lang="en-US" dirty="0" err="1"/>
              <a:t>i</a:t>
            </a:r>
            <a:r>
              <a:rPr lang="en-US" dirty="0"/>
              <a:t>][j]=</a:t>
            </a:r>
            <a:r>
              <a:rPr lang="en-US" dirty="0" err="1"/>
              <a:t>sc.nextInt</a:t>
            </a:r>
            <a:r>
              <a:rPr lang="en-US" dirty="0"/>
              <a:t>();</a:t>
            </a:r>
          </a:p>
          <a:p>
            <a:pPr marL="0" indent="0">
              <a:buNone/>
            </a:pPr>
            <a:r>
              <a:rPr lang="en-US" dirty="0"/>
              <a:t>}  }</a:t>
            </a:r>
          </a:p>
        </p:txBody>
      </p:sp>
      <p:sp>
        <p:nvSpPr>
          <p:cNvPr id="7" name="Content Placeholder 6"/>
          <p:cNvSpPr>
            <a:spLocks noGrp="1"/>
          </p:cNvSpPr>
          <p:nvPr>
            <p:ph sz="quarter" idx="4"/>
          </p:nvPr>
        </p:nvSpPr>
        <p:spPr>
          <a:xfrm>
            <a:off x="5993476" y="769253"/>
            <a:ext cx="6043353" cy="5955743"/>
          </a:xfrm>
        </p:spPr>
        <p:txBody>
          <a:bodyPr/>
          <a:lstStyle/>
          <a:p>
            <a:pPr marL="0" indent="0">
              <a:buNone/>
            </a:pPr>
            <a:r>
              <a:rPr lang="en-US" dirty="0" err="1"/>
              <a:t>System.out.println</a:t>
            </a:r>
            <a:r>
              <a:rPr lang="en-US" dirty="0"/>
              <a:t>("The Array in matrix form is:");</a:t>
            </a:r>
          </a:p>
          <a:p>
            <a:pPr marL="0" indent="0">
              <a:buNone/>
            </a:pPr>
            <a:r>
              <a:rPr lang="en-US" dirty="0"/>
              <a:t>for (</a:t>
            </a:r>
            <a:r>
              <a:rPr lang="en-US" dirty="0" err="1"/>
              <a:t>i</a:t>
            </a:r>
            <a:r>
              <a:rPr lang="en-US" dirty="0"/>
              <a:t>=0;i&lt;=m-1;i++) {</a:t>
            </a:r>
          </a:p>
          <a:p>
            <a:pPr marL="0" indent="0">
              <a:buNone/>
            </a:pPr>
            <a:r>
              <a:rPr lang="en-US" dirty="0"/>
              <a:t>            for (j=0;j&lt;=n-1;j++) {</a:t>
            </a:r>
          </a:p>
          <a:p>
            <a:pPr marL="0" indent="0">
              <a:buNone/>
            </a:pPr>
            <a:r>
              <a:rPr lang="en-US" dirty="0"/>
              <a:t>                </a:t>
            </a:r>
            <a:r>
              <a:rPr lang="en-US" dirty="0" err="1"/>
              <a:t>System.out.print</a:t>
            </a:r>
            <a:r>
              <a:rPr lang="en-US" dirty="0"/>
              <a:t>(a[</a:t>
            </a:r>
            <a:r>
              <a:rPr lang="en-US" dirty="0" err="1"/>
              <a:t>i</a:t>
            </a:r>
            <a:r>
              <a:rPr lang="en-US" dirty="0"/>
              <a:t>][j]+"\t");</a:t>
            </a:r>
          </a:p>
          <a:p>
            <a:pPr marL="0" indent="0">
              <a:buNone/>
            </a:pPr>
            <a:r>
              <a:rPr lang="en-US" dirty="0"/>
              <a:t>}</a:t>
            </a:r>
          </a:p>
          <a:p>
            <a:pPr marL="0" indent="0">
              <a:buNone/>
            </a:pPr>
            <a:r>
              <a:rPr lang="en-US" dirty="0" err="1"/>
              <a:t>System.out.println</a:t>
            </a:r>
            <a:r>
              <a:rPr lang="en-US" dirty="0"/>
              <a:t>();</a:t>
            </a:r>
          </a:p>
          <a:p>
            <a:pPr marL="0" indent="0">
              <a:buNone/>
            </a:pPr>
            <a:r>
              <a:rPr lang="en-US" dirty="0"/>
              <a:t>}  }  }</a:t>
            </a:r>
            <a:endParaRPr lang="en-IN" dirty="0"/>
          </a:p>
          <a:p>
            <a:pPr marL="0" indent="0">
              <a:buNone/>
            </a:pPr>
            <a:endParaRPr lang="en-IN" dirty="0"/>
          </a:p>
        </p:txBody>
      </p:sp>
      <p:pic>
        <p:nvPicPr>
          <p:cNvPr id="3" name="Picture 2"/>
          <p:cNvPicPr>
            <a:picLocks noChangeAspect="1"/>
          </p:cNvPicPr>
          <p:nvPr/>
        </p:nvPicPr>
        <p:blipFill>
          <a:blip r:embed="rId2"/>
          <a:stretch>
            <a:fillRect/>
          </a:stretch>
        </p:blipFill>
        <p:spPr>
          <a:xfrm>
            <a:off x="8536851" y="2564650"/>
            <a:ext cx="3655149" cy="4293350"/>
          </a:xfrm>
          <a:prstGeom prst="rect">
            <a:avLst/>
          </a:prstGeom>
        </p:spPr>
      </p:pic>
    </p:spTree>
    <p:extLst>
      <p:ext uri="{BB962C8B-B14F-4D97-AF65-F5344CB8AC3E}">
        <p14:creationId xmlns:p14="http://schemas.microsoft.com/office/powerpoint/2010/main" val="3709128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704300" y="0"/>
            <a:ext cx="9404723" cy="769253"/>
          </a:xfrm>
        </p:spPr>
        <p:txBody>
          <a:bodyPr/>
          <a:lstStyle/>
          <a:p>
            <a:pPr algn="ctr"/>
            <a:r>
              <a:rPr lang="en-US" dirty="0"/>
              <a:t>Arrays (multi dimensional)</a:t>
            </a:r>
            <a:endParaRPr lang="en-IN" dirty="0"/>
          </a:p>
        </p:txBody>
      </p:sp>
      <p:sp>
        <p:nvSpPr>
          <p:cNvPr id="5" name="Content Placeholder 4"/>
          <p:cNvSpPr>
            <a:spLocks noGrp="1"/>
          </p:cNvSpPr>
          <p:nvPr>
            <p:ph sz="half" idx="2"/>
          </p:nvPr>
        </p:nvSpPr>
        <p:spPr>
          <a:xfrm>
            <a:off x="83127" y="769253"/>
            <a:ext cx="6259484" cy="5955743"/>
          </a:xfrm>
        </p:spPr>
        <p:txBody>
          <a:bodyPr>
            <a:normAutofit fontScale="92500" lnSpcReduction="20000"/>
          </a:bodyPr>
          <a:lstStyle/>
          <a:p>
            <a:pPr marL="0" indent="0">
              <a:lnSpc>
                <a:spcPct val="120000"/>
              </a:lnSpc>
              <a:buNone/>
            </a:pPr>
            <a:r>
              <a:rPr lang="en-US" b="1" u="sng" dirty="0">
                <a:effectLst>
                  <a:outerShdw blurRad="38100" dist="38100" dir="2700000" algn="tl">
                    <a:srgbClr val="000000">
                      <a:alpha val="43137"/>
                    </a:srgbClr>
                  </a:outerShdw>
                </a:effectLst>
              </a:rPr>
              <a:t>WAP to find and display sum of the diagonal elements of a square matrix</a:t>
            </a:r>
          </a:p>
          <a:p>
            <a:pPr marL="0" indent="0">
              <a:buNone/>
            </a:pPr>
            <a:r>
              <a:rPr lang="en-US" dirty="0"/>
              <a:t>import </a:t>
            </a:r>
            <a:r>
              <a:rPr lang="en-US" dirty="0" err="1"/>
              <a:t>java.util</a:t>
            </a:r>
            <a:r>
              <a:rPr lang="en-US" dirty="0"/>
              <a:t>.*;</a:t>
            </a:r>
          </a:p>
          <a:p>
            <a:pPr marL="0" indent="0">
              <a:buNone/>
            </a:pPr>
            <a:r>
              <a:rPr lang="en-US" dirty="0"/>
              <a:t>class Diagonal</a:t>
            </a:r>
          </a:p>
          <a:p>
            <a:pPr marL="0" indent="0">
              <a:buNone/>
            </a:pPr>
            <a:r>
              <a:rPr lang="en-US" dirty="0"/>
              <a:t>{</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int</a:t>
            </a:r>
            <a:r>
              <a:rPr lang="en-US" dirty="0"/>
              <a:t> </a:t>
            </a:r>
            <a:r>
              <a:rPr lang="en-US" dirty="0" err="1"/>
              <a:t>i,j,m,n,sum</a:t>
            </a:r>
            <a:r>
              <a:rPr lang="en-US" dirty="0"/>
              <a:t>=0;</a:t>
            </a:r>
          </a:p>
          <a:p>
            <a:pPr marL="0" indent="0">
              <a:buNone/>
            </a:pPr>
            <a:r>
              <a:rPr lang="en-US" dirty="0"/>
              <a:t>    Scanner </a:t>
            </a:r>
            <a:r>
              <a:rPr lang="en-US" dirty="0" err="1"/>
              <a:t>sc</a:t>
            </a:r>
            <a:r>
              <a:rPr lang="en-US" dirty="0"/>
              <a:t>=new Scanner(System.in);</a:t>
            </a:r>
          </a:p>
          <a:p>
            <a:pPr marL="0" indent="0">
              <a:buNone/>
            </a:pPr>
            <a:r>
              <a:rPr lang="en-US" dirty="0"/>
              <a:t>    </a:t>
            </a:r>
            <a:r>
              <a:rPr lang="en-US" dirty="0" err="1"/>
              <a:t>System.out.println</a:t>
            </a:r>
            <a:r>
              <a:rPr lang="en-US" dirty="0"/>
              <a:t>("Enter no. of rows and columns : ");</a:t>
            </a:r>
          </a:p>
          <a:p>
            <a:pPr marL="0" indent="0">
              <a:buNone/>
            </a:pPr>
            <a:r>
              <a:rPr lang="en-US" dirty="0"/>
              <a:t>    m=</a:t>
            </a:r>
            <a:r>
              <a:rPr lang="en-US" dirty="0" err="1"/>
              <a:t>sc.nextInt</a:t>
            </a:r>
            <a:r>
              <a:rPr lang="en-US" dirty="0"/>
              <a:t>();</a:t>
            </a:r>
          </a:p>
          <a:p>
            <a:pPr marL="0" indent="0">
              <a:buNone/>
            </a:pPr>
            <a:r>
              <a:rPr lang="en-US" dirty="0"/>
              <a:t>    n=</a:t>
            </a:r>
            <a:r>
              <a:rPr lang="en-US" dirty="0" err="1"/>
              <a:t>sc.nextInt</a:t>
            </a:r>
            <a:r>
              <a:rPr lang="en-US" dirty="0"/>
              <a:t>();</a:t>
            </a:r>
          </a:p>
          <a:p>
            <a:pPr marL="0" indent="0">
              <a:buNone/>
            </a:pPr>
            <a:r>
              <a:rPr lang="en-US" dirty="0"/>
              <a:t>   </a:t>
            </a:r>
            <a:r>
              <a:rPr lang="en-US" dirty="0" err="1"/>
              <a:t>int</a:t>
            </a:r>
            <a:r>
              <a:rPr lang="en-US" dirty="0"/>
              <a:t> a[][] = new </a:t>
            </a:r>
            <a:r>
              <a:rPr lang="en-US" dirty="0" err="1"/>
              <a:t>int</a:t>
            </a:r>
            <a:r>
              <a:rPr lang="en-US" dirty="0"/>
              <a:t>[m][n];</a:t>
            </a:r>
          </a:p>
          <a:p>
            <a:pPr marL="0" indent="0">
              <a:buNone/>
            </a:pPr>
            <a:r>
              <a:rPr lang="en-US" dirty="0"/>
              <a:t>for (</a:t>
            </a:r>
            <a:r>
              <a:rPr lang="en-US" dirty="0" err="1"/>
              <a:t>i</a:t>
            </a:r>
            <a:r>
              <a:rPr lang="en-US" dirty="0"/>
              <a:t>=0;i&lt;=m-1; </a:t>
            </a:r>
            <a:r>
              <a:rPr lang="en-US" dirty="0" err="1"/>
              <a:t>i</a:t>
            </a:r>
            <a:r>
              <a:rPr lang="en-US" dirty="0"/>
              <a:t>++) {</a:t>
            </a:r>
          </a:p>
          <a:p>
            <a:pPr marL="0" indent="0">
              <a:buNone/>
            </a:pPr>
            <a:r>
              <a:rPr lang="en-US" dirty="0"/>
              <a:t>            for (j=0;j&lt;=n-1;j++) {</a:t>
            </a:r>
          </a:p>
          <a:p>
            <a:pPr marL="0" indent="0">
              <a:buNone/>
            </a:pPr>
            <a:r>
              <a:rPr lang="en-US" dirty="0"/>
              <a:t>                </a:t>
            </a:r>
            <a:r>
              <a:rPr lang="en-US" dirty="0" err="1"/>
              <a:t>System.out.println</a:t>
            </a:r>
            <a:r>
              <a:rPr lang="en-US" dirty="0"/>
              <a:t>("Enter a number : ");</a:t>
            </a:r>
          </a:p>
          <a:p>
            <a:pPr marL="0" indent="0">
              <a:buNone/>
            </a:pPr>
            <a:r>
              <a:rPr lang="en-US" dirty="0"/>
              <a:t>                 a[</a:t>
            </a:r>
            <a:r>
              <a:rPr lang="en-US" dirty="0" err="1"/>
              <a:t>i</a:t>
            </a:r>
            <a:r>
              <a:rPr lang="en-US" dirty="0"/>
              <a:t>][j]=</a:t>
            </a:r>
            <a:r>
              <a:rPr lang="en-US" dirty="0" err="1"/>
              <a:t>sc.nextInt</a:t>
            </a:r>
            <a:r>
              <a:rPr lang="en-US" dirty="0"/>
              <a:t>();</a:t>
            </a:r>
          </a:p>
          <a:p>
            <a:pPr marL="0" indent="0">
              <a:buNone/>
            </a:pPr>
            <a:r>
              <a:rPr lang="en-US" dirty="0"/>
              <a:t>}  }</a:t>
            </a:r>
          </a:p>
        </p:txBody>
      </p:sp>
      <p:sp>
        <p:nvSpPr>
          <p:cNvPr id="6" name="Rectangle 5"/>
          <p:cNvSpPr/>
          <p:nvPr/>
        </p:nvSpPr>
        <p:spPr>
          <a:xfrm>
            <a:off x="7027025" y="967465"/>
            <a:ext cx="4959928" cy="2800767"/>
          </a:xfrm>
          <a:prstGeom prst="rect">
            <a:avLst/>
          </a:prstGeom>
        </p:spPr>
        <p:txBody>
          <a:bodyPr wrap="square">
            <a:spAutoFit/>
          </a:bodyPr>
          <a:lstStyle/>
          <a:p>
            <a:pPr>
              <a:spcBef>
                <a:spcPts val="1000"/>
              </a:spcBef>
            </a:pPr>
            <a:r>
              <a:rPr lang="en-US" dirty="0"/>
              <a:t>for (</a:t>
            </a:r>
            <a:r>
              <a:rPr lang="en-US" dirty="0" err="1"/>
              <a:t>i</a:t>
            </a:r>
            <a:r>
              <a:rPr lang="en-US" dirty="0"/>
              <a:t>=0;i&lt;=m-1;i++) {</a:t>
            </a:r>
          </a:p>
          <a:p>
            <a:pPr>
              <a:spcBef>
                <a:spcPts val="1000"/>
              </a:spcBef>
            </a:pPr>
            <a:r>
              <a:rPr lang="en-US" dirty="0"/>
              <a:t>            for (j=0;j&lt;=n-1;j++) {</a:t>
            </a:r>
          </a:p>
          <a:p>
            <a:pPr>
              <a:spcBef>
                <a:spcPts val="1000"/>
              </a:spcBef>
            </a:pPr>
            <a:r>
              <a:rPr lang="en-US" dirty="0"/>
              <a:t>                if(</a:t>
            </a:r>
            <a:r>
              <a:rPr lang="en-US" dirty="0" err="1"/>
              <a:t>i</a:t>
            </a:r>
            <a:r>
              <a:rPr lang="en-US" dirty="0"/>
              <a:t>==j)</a:t>
            </a:r>
          </a:p>
          <a:p>
            <a:pPr>
              <a:spcBef>
                <a:spcPts val="1000"/>
              </a:spcBef>
            </a:pPr>
            <a:r>
              <a:rPr lang="en-US" dirty="0"/>
              <a:t>                sum=</a:t>
            </a:r>
            <a:r>
              <a:rPr lang="en-US" dirty="0" err="1"/>
              <a:t>sum+a</a:t>
            </a:r>
            <a:r>
              <a:rPr lang="en-US" dirty="0"/>
              <a:t>[</a:t>
            </a:r>
            <a:r>
              <a:rPr lang="en-US" dirty="0" err="1"/>
              <a:t>i</a:t>
            </a:r>
            <a:r>
              <a:rPr lang="en-US" dirty="0"/>
              <a:t>][j];</a:t>
            </a:r>
          </a:p>
          <a:p>
            <a:pPr>
              <a:spcBef>
                <a:spcPts val="1000"/>
              </a:spcBef>
            </a:pPr>
            <a:r>
              <a:rPr lang="en-US" dirty="0"/>
              <a:t>}  }</a:t>
            </a:r>
          </a:p>
          <a:p>
            <a:pPr>
              <a:spcBef>
                <a:spcPts val="1000"/>
              </a:spcBef>
            </a:pPr>
            <a:r>
              <a:rPr lang="en-US" dirty="0" err="1"/>
              <a:t>System.out.println</a:t>
            </a:r>
            <a:r>
              <a:rPr lang="en-US" dirty="0"/>
              <a:t>("Sum= "+sum);</a:t>
            </a:r>
          </a:p>
          <a:p>
            <a:pPr>
              <a:spcBef>
                <a:spcPts val="1000"/>
              </a:spcBef>
            </a:pPr>
            <a:r>
              <a:rPr lang="en-US" dirty="0"/>
              <a:t>}  }</a:t>
            </a:r>
          </a:p>
        </p:txBody>
      </p:sp>
      <p:pic>
        <p:nvPicPr>
          <p:cNvPr id="8" name="Picture 7"/>
          <p:cNvPicPr>
            <a:picLocks noChangeAspect="1"/>
          </p:cNvPicPr>
          <p:nvPr/>
        </p:nvPicPr>
        <p:blipFill>
          <a:blip r:embed="rId2"/>
          <a:stretch>
            <a:fillRect/>
          </a:stretch>
        </p:blipFill>
        <p:spPr>
          <a:xfrm>
            <a:off x="7714211" y="3599362"/>
            <a:ext cx="4380807" cy="3125633"/>
          </a:xfrm>
          <a:prstGeom prst="rect">
            <a:avLst/>
          </a:prstGeom>
        </p:spPr>
      </p:pic>
    </p:spTree>
    <p:extLst>
      <p:ext uri="{BB962C8B-B14F-4D97-AF65-F5344CB8AC3E}">
        <p14:creationId xmlns:p14="http://schemas.microsoft.com/office/powerpoint/2010/main" val="933979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Programming Practice Questions</a:t>
            </a:r>
            <a:endParaRPr lang="en-IN" dirty="0"/>
          </a:p>
        </p:txBody>
      </p:sp>
      <p:sp>
        <p:nvSpPr>
          <p:cNvPr id="3" name="TextBox 2"/>
          <p:cNvSpPr txBox="1"/>
          <p:nvPr/>
        </p:nvSpPr>
        <p:spPr>
          <a:xfrm>
            <a:off x="251012" y="887506"/>
            <a:ext cx="11636189" cy="4293483"/>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US" dirty="0"/>
              <a:t>WAP to accept a number and display its equivalent ASCII character using type casting.</a:t>
            </a:r>
          </a:p>
          <a:p>
            <a:pPr marL="342900" indent="-342900">
              <a:spcBef>
                <a:spcPts val="1000"/>
              </a:spcBef>
              <a:buClr>
                <a:schemeClr val="bg2">
                  <a:lumMod val="40000"/>
                  <a:lumOff val="60000"/>
                </a:schemeClr>
              </a:buClr>
              <a:buSzPct val="80000"/>
              <a:buFont typeface="Wingdings 3" charset="2"/>
              <a:buChar char=""/>
            </a:pPr>
            <a:r>
              <a:rPr lang="en-US" dirty="0"/>
              <a:t>WAP to find largest of three numbers accepted from the user through command line using ternary operator.</a:t>
            </a:r>
          </a:p>
          <a:p>
            <a:pPr marL="342900" indent="-342900">
              <a:spcBef>
                <a:spcPts val="1000"/>
              </a:spcBef>
              <a:buClr>
                <a:schemeClr val="bg2">
                  <a:lumMod val="40000"/>
                  <a:lumOff val="60000"/>
                </a:schemeClr>
              </a:buClr>
              <a:buSzPct val="80000"/>
              <a:buFont typeface="Wingdings 3" charset="2"/>
              <a:buChar char=""/>
            </a:pPr>
            <a:r>
              <a:rPr lang="en-US" dirty="0"/>
              <a:t>WAP to display first n odd numbers</a:t>
            </a:r>
          </a:p>
          <a:p>
            <a:pPr marL="342900" indent="-342900">
              <a:spcBef>
                <a:spcPts val="1000"/>
              </a:spcBef>
              <a:buClr>
                <a:schemeClr val="bg2">
                  <a:lumMod val="40000"/>
                  <a:lumOff val="60000"/>
                </a:schemeClr>
              </a:buClr>
              <a:buSzPct val="80000"/>
              <a:buFont typeface="Wingdings 3" charset="2"/>
              <a:buChar char=""/>
            </a:pPr>
            <a:r>
              <a:rPr lang="en-US" dirty="0"/>
              <a:t>WAP to calculate and display sum of square of first n natural numbers.</a:t>
            </a:r>
          </a:p>
          <a:p>
            <a:pPr marL="342900" indent="-342900">
              <a:spcBef>
                <a:spcPts val="1000"/>
              </a:spcBef>
              <a:buClr>
                <a:schemeClr val="bg2">
                  <a:lumMod val="40000"/>
                  <a:lumOff val="60000"/>
                </a:schemeClr>
              </a:buClr>
              <a:buSzPct val="80000"/>
              <a:buFont typeface="Wingdings 3" charset="2"/>
              <a:buChar char=""/>
            </a:pPr>
            <a:r>
              <a:rPr lang="en-US" dirty="0"/>
              <a:t>WAP to display first n elements of Fibonacci series.</a:t>
            </a:r>
          </a:p>
          <a:p>
            <a:pPr marL="342900" indent="-342900">
              <a:spcBef>
                <a:spcPts val="1000"/>
              </a:spcBef>
              <a:buClr>
                <a:schemeClr val="bg2">
                  <a:lumMod val="40000"/>
                  <a:lumOff val="60000"/>
                </a:schemeClr>
              </a:buClr>
              <a:buSzPct val="80000"/>
              <a:buFont typeface="Wingdings 3" charset="2"/>
              <a:buChar char=""/>
            </a:pPr>
            <a:r>
              <a:rPr lang="en-US" dirty="0"/>
              <a:t>WAP to calculate value of following series – 1 + 1/2 + 1/3 + 1/4 +….+ 1/n</a:t>
            </a:r>
          </a:p>
          <a:p>
            <a:pPr marL="342900" indent="-342900">
              <a:spcBef>
                <a:spcPts val="1000"/>
              </a:spcBef>
              <a:buClr>
                <a:schemeClr val="bg2">
                  <a:lumMod val="40000"/>
                  <a:lumOff val="60000"/>
                </a:schemeClr>
              </a:buClr>
              <a:buSzPct val="80000"/>
              <a:buFont typeface="Wingdings 3" charset="2"/>
              <a:buChar char=""/>
            </a:pPr>
            <a:r>
              <a:rPr lang="en-US" dirty="0"/>
              <a:t>WAP to calculate value of following series – 1 + 1/2! + 1/3! + 1/4! +….+1/n!</a:t>
            </a:r>
          </a:p>
          <a:p>
            <a:pPr marL="342900" indent="-342900">
              <a:spcBef>
                <a:spcPts val="1000"/>
              </a:spcBef>
              <a:buClr>
                <a:schemeClr val="bg2">
                  <a:lumMod val="40000"/>
                  <a:lumOff val="60000"/>
                </a:schemeClr>
              </a:buClr>
              <a:buSzPct val="80000"/>
              <a:buFont typeface="Wingdings 3" charset="2"/>
              <a:buChar char=""/>
            </a:pPr>
            <a:r>
              <a:rPr lang="en-US" dirty="0"/>
              <a:t>WAP to calculate and display value of s for t=1,5,10,15,20,….,100. Formula : s = s</a:t>
            </a:r>
            <a:r>
              <a:rPr lang="en-US" baseline="-25000" dirty="0"/>
              <a:t>0 </a:t>
            </a:r>
            <a:r>
              <a:rPr lang="en-US" dirty="0"/>
              <a:t>+ v</a:t>
            </a:r>
            <a:r>
              <a:rPr lang="en-US" baseline="-25000" dirty="0"/>
              <a:t>0 </a:t>
            </a:r>
            <a:r>
              <a:rPr lang="en-US" dirty="0"/>
              <a:t>+ ½ a t</a:t>
            </a:r>
            <a:r>
              <a:rPr lang="en-US" baseline="30000" dirty="0"/>
              <a:t>2</a:t>
            </a:r>
          </a:p>
          <a:p>
            <a:pPr marL="342900" indent="-342900">
              <a:spcBef>
                <a:spcPts val="1000"/>
              </a:spcBef>
              <a:buClr>
                <a:schemeClr val="bg2">
                  <a:lumMod val="40000"/>
                  <a:lumOff val="60000"/>
                </a:schemeClr>
              </a:buClr>
              <a:buSzPct val="80000"/>
              <a:buFont typeface="Wingdings 3" charset="2"/>
              <a:buChar char=""/>
            </a:pPr>
            <a:r>
              <a:rPr lang="en-US" dirty="0"/>
              <a:t>WAP to display following patterns</a:t>
            </a:r>
          </a:p>
          <a:p>
            <a:pPr>
              <a:spcBef>
                <a:spcPts val="1000"/>
              </a:spcBef>
              <a:buClr>
                <a:schemeClr val="bg2">
                  <a:lumMod val="40000"/>
                  <a:lumOff val="60000"/>
                </a:schemeClr>
              </a:buClr>
              <a:buSzPct val="80000"/>
            </a:pPr>
            <a:endParaRPr lang="en-US" dirty="0"/>
          </a:p>
        </p:txBody>
      </p:sp>
      <p:pic>
        <p:nvPicPr>
          <p:cNvPr id="5" name="Picture 4"/>
          <p:cNvPicPr>
            <a:picLocks noChangeAspect="1"/>
          </p:cNvPicPr>
          <p:nvPr/>
        </p:nvPicPr>
        <p:blipFill>
          <a:blip r:embed="rId2"/>
          <a:stretch>
            <a:fillRect/>
          </a:stretch>
        </p:blipFill>
        <p:spPr>
          <a:xfrm>
            <a:off x="131878" y="4837315"/>
            <a:ext cx="1171575" cy="1905000"/>
          </a:xfrm>
          <a:prstGeom prst="rect">
            <a:avLst/>
          </a:prstGeom>
        </p:spPr>
      </p:pic>
      <p:pic>
        <p:nvPicPr>
          <p:cNvPr id="7" name="Picture 6"/>
          <p:cNvPicPr>
            <a:picLocks noChangeAspect="1"/>
          </p:cNvPicPr>
          <p:nvPr/>
        </p:nvPicPr>
        <p:blipFill>
          <a:blip r:embed="rId3"/>
          <a:stretch>
            <a:fillRect/>
          </a:stretch>
        </p:blipFill>
        <p:spPr>
          <a:xfrm>
            <a:off x="1557338" y="4837315"/>
            <a:ext cx="1111048" cy="1915807"/>
          </a:xfrm>
          <a:prstGeom prst="rect">
            <a:avLst/>
          </a:prstGeom>
        </p:spPr>
      </p:pic>
      <p:pic>
        <p:nvPicPr>
          <p:cNvPr id="8" name="Picture 7"/>
          <p:cNvPicPr>
            <a:picLocks noChangeAspect="1"/>
          </p:cNvPicPr>
          <p:nvPr/>
        </p:nvPicPr>
        <p:blipFill>
          <a:blip r:embed="rId4"/>
          <a:stretch>
            <a:fillRect/>
          </a:stretch>
        </p:blipFill>
        <p:spPr>
          <a:xfrm>
            <a:off x="2922272" y="4837315"/>
            <a:ext cx="1496786" cy="1905000"/>
          </a:xfrm>
          <a:prstGeom prst="rect">
            <a:avLst/>
          </a:prstGeom>
        </p:spPr>
      </p:pic>
      <p:pic>
        <p:nvPicPr>
          <p:cNvPr id="9" name="Picture 8"/>
          <p:cNvPicPr>
            <a:picLocks noChangeAspect="1"/>
          </p:cNvPicPr>
          <p:nvPr/>
        </p:nvPicPr>
        <p:blipFill>
          <a:blip r:embed="rId5"/>
          <a:stretch>
            <a:fillRect/>
          </a:stretch>
        </p:blipFill>
        <p:spPr>
          <a:xfrm>
            <a:off x="4609829" y="4837314"/>
            <a:ext cx="2402050" cy="1915807"/>
          </a:xfrm>
          <a:prstGeom prst="rect">
            <a:avLst/>
          </a:prstGeom>
        </p:spPr>
      </p:pic>
      <p:pic>
        <p:nvPicPr>
          <p:cNvPr id="10" name="Picture 9"/>
          <p:cNvPicPr>
            <a:picLocks noChangeAspect="1"/>
          </p:cNvPicPr>
          <p:nvPr/>
        </p:nvPicPr>
        <p:blipFill>
          <a:blip r:embed="rId6"/>
          <a:stretch>
            <a:fillRect/>
          </a:stretch>
        </p:blipFill>
        <p:spPr>
          <a:xfrm>
            <a:off x="7192115" y="4837313"/>
            <a:ext cx="1672168" cy="1905001"/>
          </a:xfrm>
          <a:prstGeom prst="rect">
            <a:avLst/>
          </a:prstGeom>
        </p:spPr>
      </p:pic>
      <p:pic>
        <p:nvPicPr>
          <p:cNvPr id="11" name="Picture 10"/>
          <p:cNvPicPr>
            <a:picLocks noChangeAspect="1"/>
          </p:cNvPicPr>
          <p:nvPr/>
        </p:nvPicPr>
        <p:blipFill>
          <a:blip r:embed="rId7"/>
          <a:stretch>
            <a:fillRect/>
          </a:stretch>
        </p:blipFill>
        <p:spPr>
          <a:xfrm>
            <a:off x="9079547" y="4837313"/>
            <a:ext cx="1059883" cy="1890389"/>
          </a:xfrm>
          <a:prstGeom prst="rect">
            <a:avLst/>
          </a:prstGeom>
        </p:spPr>
      </p:pic>
      <p:pic>
        <p:nvPicPr>
          <p:cNvPr id="12" name="Picture 11"/>
          <p:cNvPicPr>
            <a:picLocks noChangeAspect="1"/>
          </p:cNvPicPr>
          <p:nvPr/>
        </p:nvPicPr>
        <p:blipFill>
          <a:blip r:embed="rId8"/>
          <a:stretch>
            <a:fillRect/>
          </a:stretch>
        </p:blipFill>
        <p:spPr>
          <a:xfrm>
            <a:off x="10375844" y="4837313"/>
            <a:ext cx="1570758" cy="1890389"/>
          </a:xfrm>
          <a:prstGeom prst="rect">
            <a:avLst/>
          </a:prstGeom>
        </p:spPr>
      </p:pic>
    </p:spTree>
    <p:extLst>
      <p:ext uri="{BB962C8B-B14F-4D97-AF65-F5344CB8AC3E}">
        <p14:creationId xmlns:p14="http://schemas.microsoft.com/office/powerpoint/2010/main" val="197056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Programming Practice Questions</a:t>
            </a:r>
            <a:endParaRPr lang="en-IN" dirty="0"/>
          </a:p>
        </p:txBody>
      </p:sp>
      <p:sp>
        <p:nvSpPr>
          <p:cNvPr id="3" name="TextBox 2"/>
          <p:cNvSpPr txBox="1"/>
          <p:nvPr/>
        </p:nvSpPr>
        <p:spPr>
          <a:xfrm>
            <a:off x="251012" y="887506"/>
            <a:ext cx="11636189" cy="5786199"/>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US" dirty="0"/>
              <a:t>WAP to count number of digits in a user entered number using while loop.</a:t>
            </a:r>
          </a:p>
          <a:p>
            <a:pPr marL="342900" indent="-342900">
              <a:spcBef>
                <a:spcPts val="1000"/>
              </a:spcBef>
              <a:buClr>
                <a:schemeClr val="bg2">
                  <a:lumMod val="40000"/>
                  <a:lumOff val="60000"/>
                </a:schemeClr>
              </a:buClr>
              <a:buSzPct val="80000"/>
              <a:buFont typeface="Wingdings 3" charset="2"/>
              <a:buChar char=""/>
            </a:pPr>
            <a:r>
              <a:rPr lang="en-US" dirty="0"/>
              <a:t>WAP to display a user entered number as a sequence of individual digits using while loop. </a:t>
            </a:r>
            <a:r>
              <a:rPr lang="en-US" dirty="0" err="1"/>
              <a:t>Eg</a:t>
            </a:r>
            <a:r>
              <a:rPr lang="en-US" dirty="0"/>
              <a:t> : 1691 should be displayed as 1  6  9  1 </a:t>
            </a:r>
          </a:p>
          <a:p>
            <a:pPr marL="342900" indent="-342900">
              <a:spcBef>
                <a:spcPts val="1000"/>
              </a:spcBef>
              <a:buClr>
                <a:schemeClr val="bg2">
                  <a:lumMod val="40000"/>
                  <a:lumOff val="60000"/>
                </a:schemeClr>
              </a:buClr>
              <a:buSzPct val="80000"/>
              <a:buFont typeface="Wingdings 3" charset="2"/>
              <a:buChar char=""/>
            </a:pPr>
            <a:r>
              <a:rPr lang="en-US" dirty="0"/>
              <a:t>WAP to check if a user entered number is divisible by 3 and 5 or not.</a:t>
            </a:r>
          </a:p>
          <a:p>
            <a:pPr marL="342900" indent="-342900">
              <a:spcBef>
                <a:spcPts val="1000"/>
              </a:spcBef>
              <a:buClr>
                <a:schemeClr val="bg2">
                  <a:lumMod val="40000"/>
                  <a:lumOff val="60000"/>
                </a:schemeClr>
              </a:buClr>
              <a:buSzPct val="80000"/>
              <a:buFont typeface="Wingdings 3" charset="2"/>
              <a:buChar char=""/>
            </a:pPr>
            <a:r>
              <a:rPr lang="en-US" dirty="0"/>
              <a:t>WAP to check if the entered number is Armstrong number or not.</a:t>
            </a:r>
          </a:p>
          <a:p>
            <a:pPr marL="342900" indent="-342900">
              <a:spcBef>
                <a:spcPts val="1000"/>
              </a:spcBef>
              <a:buClr>
                <a:schemeClr val="bg2">
                  <a:lumMod val="40000"/>
                  <a:lumOff val="60000"/>
                </a:schemeClr>
              </a:buClr>
              <a:buSzPct val="80000"/>
              <a:buFont typeface="Wingdings 3" charset="2"/>
              <a:buChar char=""/>
            </a:pPr>
            <a:r>
              <a:rPr lang="en-US" dirty="0"/>
              <a:t>WAP to display the class according to the marks scored by student using if else if. The marks scored is taken input from the user and the class is displayed based on the range given below</a:t>
            </a:r>
          </a:p>
          <a:p>
            <a:pPr marL="342900" indent="-342900">
              <a:spcBef>
                <a:spcPts val="1000"/>
              </a:spcBef>
              <a:buClr>
                <a:schemeClr val="bg2">
                  <a:lumMod val="40000"/>
                  <a:lumOff val="60000"/>
                </a:schemeClr>
              </a:buClr>
              <a:buSzPct val="80000"/>
              <a:buFont typeface="Wingdings 3" charset="2"/>
              <a:buChar char=""/>
            </a:pPr>
            <a:endParaRPr lang="en-US" dirty="0"/>
          </a:p>
          <a:p>
            <a:pPr marL="342900" indent="-342900">
              <a:spcBef>
                <a:spcPts val="1000"/>
              </a:spcBef>
              <a:buClr>
                <a:schemeClr val="bg2">
                  <a:lumMod val="40000"/>
                  <a:lumOff val="60000"/>
                </a:schemeClr>
              </a:buClr>
              <a:buSzPct val="80000"/>
              <a:buFont typeface="Wingdings 3" charset="2"/>
              <a:buChar char=""/>
            </a:pPr>
            <a:endParaRPr lang="en-US" dirty="0"/>
          </a:p>
          <a:p>
            <a:pPr marL="342900" indent="-342900">
              <a:spcBef>
                <a:spcPts val="1000"/>
              </a:spcBef>
              <a:buClr>
                <a:schemeClr val="bg2">
                  <a:lumMod val="40000"/>
                  <a:lumOff val="60000"/>
                </a:schemeClr>
              </a:buClr>
              <a:buSzPct val="80000"/>
              <a:buFont typeface="Wingdings 3" charset="2"/>
              <a:buChar char=""/>
            </a:pPr>
            <a:endParaRPr lang="en-US" dirty="0"/>
          </a:p>
          <a:p>
            <a:pPr marL="342900" indent="-342900">
              <a:spcBef>
                <a:spcPts val="1000"/>
              </a:spcBef>
              <a:buClr>
                <a:schemeClr val="bg2">
                  <a:lumMod val="40000"/>
                  <a:lumOff val="60000"/>
                </a:schemeClr>
              </a:buClr>
              <a:buSzPct val="80000"/>
              <a:buFont typeface="Wingdings 3" charset="2"/>
              <a:buChar char=""/>
            </a:pPr>
            <a:endParaRPr lang="en-US" dirty="0"/>
          </a:p>
          <a:p>
            <a:pPr marL="342900" indent="-342900">
              <a:spcBef>
                <a:spcPts val="1000"/>
              </a:spcBef>
              <a:buClr>
                <a:schemeClr val="bg2">
                  <a:lumMod val="40000"/>
                  <a:lumOff val="60000"/>
                </a:schemeClr>
              </a:buClr>
              <a:buSzPct val="80000"/>
              <a:buFont typeface="Wingdings 3" charset="2"/>
              <a:buChar char=""/>
            </a:pPr>
            <a:endParaRPr lang="en-US" dirty="0"/>
          </a:p>
          <a:p>
            <a:pPr marL="342900" indent="-342900">
              <a:spcBef>
                <a:spcPts val="1000"/>
              </a:spcBef>
              <a:buClr>
                <a:schemeClr val="bg2">
                  <a:lumMod val="40000"/>
                  <a:lumOff val="60000"/>
                </a:schemeClr>
              </a:buClr>
              <a:buSzPct val="80000"/>
              <a:buFont typeface="Wingdings 3" charset="2"/>
              <a:buChar char=""/>
            </a:pPr>
            <a:r>
              <a:rPr lang="en-US" dirty="0"/>
              <a:t>WAP to display a user digit number in words using switch case. </a:t>
            </a:r>
            <a:r>
              <a:rPr lang="en-US" dirty="0" err="1"/>
              <a:t>Eg</a:t>
            </a:r>
            <a:r>
              <a:rPr lang="en-US" dirty="0"/>
              <a:t> : </a:t>
            </a:r>
            <a:r>
              <a:rPr lang="en-US" dirty="0" err="1"/>
              <a:t>i</a:t>
            </a:r>
            <a:r>
              <a:rPr lang="en-US" dirty="0"/>
              <a:t>/p : 123    o/p : One Two Three</a:t>
            </a:r>
          </a:p>
          <a:p>
            <a:pPr marL="342900" indent="-342900">
              <a:spcBef>
                <a:spcPts val="1000"/>
              </a:spcBef>
              <a:buClr>
                <a:schemeClr val="bg2">
                  <a:lumMod val="40000"/>
                  <a:lumOff val="60000"/>
                </a:schemeClr>
              </a:buClr>
              <a:buSzPct val="80000"/>
              <a:buFont typeface="Wingdings 3" charset="2"/>
              <a:buChar char=""/>
            </a:pPr>
            <a:r>
              <a:rPr lang="en-US" dirty="0"/>
              <a:t>WAP to find GCD and LCM of user entered two numbers.</a:t>
            </a:r>
          </a:p>
          <a:p>
            <a:pPr marL="342900" indent="-342900">
              <a:spcBef>
                <a:spcPts val="1000"/>
              </a:spcBef>
              <a:buClr>
                <a:schemeClr val="bg2">
                  <a:lumMod val="40000"/>
                  <a:lumOff val="60000"/>
                </a:schemeClr>
              </a:buClr>
              <a:buSzPct val="80000"/>
              <a:buFont typeface="Wingdings 3" charset="2"/>
              <a:buChar char=""/>
            </a:pPr>
            <a:r>
              <a:rPr lang="en-US" dirty="0"/>
              <a:t>WAP to find largest element from the array.</a:t>
            </a:r>
          </a:p>
        </p:txBody>
      </p:sp>
      <p:graphicFrame>
        <p:nvGraphicFramePr>
          <p:cNvPr id="4" name="Table 3"/>
          <p:cNvGraphicFramePr>
            <a:graphicFrameLocks noGrp="1"/>
          </p:cNvGraphicFramePr>
          <p:nvPr>
            <p:extLst>
              <p:ext uri="{D42A27DB-BD31-4B8C-83A1-F6EECF244321}">
                <p14:modId xmlns:p14="http://schemas.microsoft.com/office/powerpoint/2010/main" val="2071380579"/>
              </p:ext>
            </p:extLst>
          </p:nvPr>
        </p:nvGraphicFramePr>
        <p:xfrm>
          <a:off x="3998422" y="3488304"/>
          <a:ext cx="2700851" cy="1924800"/>
        </p:xfrm>
        <a:graphic>
          <a:graphicData uri="http://schemas.openxmlformats.org/drawingml/2006/table">
            <a:tbl>
              <a:tblPr firstRow="1" bandRow="1">
                <a:tableStyleId>{5940675A-B579-460E-94D1-54222C63F5DA}</a:tableStyleId>
              </a:tblPr>
              <a:tblGrid>
                <a:gridCol w="1346662">
                  <a:extLst>
                    <a:ext uri="{9D8B030D-6E8A-4147-A177-3AD203B41FA5}">
                      <a16:colId xmlns:a16="http://schemas.microsoft.com/office/drawing/2014/main" val="3372154765"/>
                    </a:ext>
                  </a:extLst>
                </a:gridCol>
                <a:gridCol w="1354189">
                  <a:extLst>
                    <a:ext uri="{9D8B030D-6E8A-4147-A177-3AD203B41FA5}">
                      <a16:colId xmlns:a16="http://schemas.microsoft.com/office/drawing/2014/main" val="1196097315"/>
                    </a:ext>
                  </a:extLst>
                </a:gridCol>
              </a:tblGrid>
              <a:tr h="324000">
                <a:tc>
                  <a:txBody>
                    <a:bodyPr/>
                    <a:lstStyle/>
                    <a:p>
                      <a:pPr algn="ctr"/>
                      <a:r>
                        <a:rPr lang="en-IN" sz="1400" b="1" dirty="0"/>
                        <a:t>Marks</a:t>
                      </a:r>
                    </a:p>
                  </a:txBody>
                  <a:tcPr anchor="ctr">
                    <a:solidFill>
                      <a:schemeClr val="bg1">
                        <a:lumMod val="50000"/>
                        <a:lumOff val="50000"/>
                      </a:schemeClr>
                    </a:solidFill>
                  </a:tcPr>
                </a:tc>
                <a:tc>
                  <a:txBody>
                    <a:bodyPr/>
                    <a:lstStyle/>
                    <a:p>
                      <a:pPr algn="ctr"/>
                      <a:r>
                        <a:rPr lang="en-IN" sz="1400" b="1" dirty="0"/>
                        <a:t>Class</a:t>
                      </a:r>
                    </a:p>
                  </a:txBody>
                  <a:tcPr anchor="ctr">
                    <a:solidFill>
                      <a:schemeClr val="bg1">
                        <a:lumMod val="50000"/>
                        <a:lumOff val="50000"/>
                      </a:schemeClr>
                    </a:solidFill>
                  </a:tcPr>
                </a:tc>
                <a:extLst>
                  <a:ext uri="{0D108BD9-81ED-4DB2-BD59-A6C34878D82A}">
                    <a16:rowId xmlns:a16="http://schemas.microsoft.com/office/drawing/2014/main" val="3514163809"/>
                  </a:ext>
                </a:extLst>
              </a:tr>
              <a:tr h="288000">
                <a:tc>
                  <a:txBody>
                    <a:bodyPr/>
                    <a:lstStyle/>
                    <a:p>
                      <a:pPr algn="ctr"/>
                      <a:r>
                        <a:rPr lang="en-IN" sz="1400" dirty="0"/>
                        <a:t>70-100</a:t>
                      </a:r>
                    </a:p>
                  </a:txBody>
                  <a:tcPr anchor="ctr"/>
                </a:tc>
                <a:tc>
                  <a:txBody>
                    <a:bodyPr/>
                    <a:lstStyle/>
                    <a:p>
                      <a:pPr algn="ctr"/>
                      <a:r>
                        <a:rPr lang="en-IN" sz="1400" dirty="0"/>
                        <a:t>Distinction</a:t>
                      </a:r>
                    </a:p>
                  </a:txBody>
                  <a:tcPr anchor="ctr"/>
                </a:tc>
                <a:extLst>
                  <a:ext uri="{0D108BD9-81ED-4DB2-BD59-A6C34878D82A}">
                    <a16:rowId xmlns:a16="http://schemas.microsoft.com/office/drawing/2014/main" val="3738319562"/>
                  </a:ext>
                </a:extLst>
              </a:tr>
              <a:tr h="324000">
                <a:tc>
                  <a:txBody>
                    <a:bodyPr/>
                    <a:lstStyle/>
                    <a:p>
                      <a:pPr algn="ctr"/>
                      <a:r>
                        <a:rPr lang="en-IN" sz="1400" dirty="0"/>
                        <a:t>60-69</a:t>
                      </a:r>
                    </a:p>
                  </a:txBody>
                  <a:tcPr anchor="ctr"/>
                </a:tc>
                <a:tc>
                  <a:txBody>
                    <a:bodyPr/>
                    <a:lstStyle/>
                    <a:p>
                      <a:pPr algn="ctr"/>
                      <a:r>
                        <a:rPr lang="en-IN" sz="1400" dirty="0"/>
                        <a:t>First</a:t>
                      </a:r>
                    </a:p>
                  </a:txBody>
                  <a:tcPr anchor="ctr"/>
                </a:tc>
                <a:extLst>
                  <a:ext uri="{0D108BD9-81ED-4DB2-BD59-A6C34878D82A}">
                    <a16:rowId xmlns:a16="http://schemas.microsoft.com/office/drawing/2014/main" val="2522136737"/>
                  </a:ext>
                </a:extLst>
              </a:tr>
              <a:tr h="324000">
                <a:tc>
                  <a:txBody>
                    <a:bodyPr/>
                    <a:lstStyle/>
                    <a:p>
                      <a:pPr algn="ctr"/>
                      <a:r>
                        <a:rPr lang="en-IN" sz="1400" dirty="0"/>
                        <a:t>50-59</a:t>
                      </a:r>
                    </a:p>
                  </a:txBody>
                  <a:tcPr anchor="ctr"/>
                </a:tc>
                <a:tc>
                  <a:txBody>
                    <a:bodyPr/>
                    <a:lstStyle/>
                    <a:p>
                      <a:pPr algn="ctr"/>
                      <a:r>
                        <a:rPr lang="en-IN" sz="1400" dirty="0"/>
                        <a:t>Second</a:t>
                      </a:r>
                    </a:p>
                  </a:txBody>
                  <a:tcPr anchor="ctr"/>
                </a:tc>
                <a:extLst>
                  <a:ext uri="{0D108BD9-81ED-4DB2-BD59-A6C34878D82A}">
                    <a16:rowId xmlns:a16="http://schemas.microsoft.com/office/drawing/2014/main" val="839120990"/>
                  </a:ext>
                </a:extLst>
              </a:tr>
              <a:tr h="324000">
                <a:tc>
                  <a:txBody>
                    <a:bodyPr/>
                    <a:lstStyle/>
                    <a:p>
                      <a:pPr algn="ctr"/>
                      <a:r>
                        <a:rPr lang="en-IN" sz="1400" dirty="0"/>
                        <a:t>40-49</a:t>
                      </a:r>
                    </a:p>
                  </a:txBody>
                  <a:tcPr anchor="ctr"/>
                </a:tc>
                <a:tc>
                  <a:txBody>
                    <a:bodyPr/>
                    <a:lstStyle/>
                    <a:p>
                      <a:pPr algn="ctr"/>
                      <a:r>
                        <a:rPr lang="en-IN" sz="1400" dirty="0"/>
                        <a:t>Pass</a:t>
                      </a:r>
                    </a:p>
                  </a:txBody>
                  <a:tcPr anchor="ctr"/>
                </a:tc>
                <a:extLst>
                  <a:ext uri="{0D108BD9-81ED-4DB2-BD59-A6C34878D82A}">
                    <a16:rowId xmlns:a16="http://schemas.microsoft.com/office/drawing/2014/main" val="2040686155"/>
                  </a:ext>
                </a:extLst>
              </a:tr>
              <a:tr h="324000">
                <a:tc>
                  <a:txBody>
                    <a:bodyPr/>
                    <a:lstStyle/>
                    <a:p>
                      <a:pPr algn="ctr"/>
                      <a:r>
                        <a:rPr lang="en-IN" sz="1400" dirty="0"/>
                        <a:t>0-39</a:t>
                      </a:r>
                    </a:p>
                  </a:txBody>
                  <a:tcPr anchor="ctr"/>
                </a:tc>
                <a:tc>
                  <a:txBody>
                    <a:bodyPr/>
                    <a:lstStyle/>
                    <a:p>
                      <a:pPr algn="ctr"/>
                      <a:r>
                        <a:rPr lang="en-IN" sz="1400" dirty="0"/>
                        <a:t>Fail</a:t>
                      </a:r>
                    </a:p>
                  </a:txBody>
                  <a:tcPr anchor="ctr"/>
                </a:tc>
                <a:extLst>
                  <a:ext uri="{0D108BD9-81ED-4DB2-BD59-A6C34878D82A}">
                    <a16:rowId xmlns:a16="http://schemas.microsoft.com/office/drawing/2014/main" val="2793137224"/>
                  </a:ext>
                </a:extLst>
              </a:tr>
            </a:tbl>
          </a:graphicData>
        </a:graphic>
      </p:graphicFrame>
    </p:spTree>
    <p:extLst>
      <p:ext uri="{BB962C8B-B14F-4D97-AF65-F5344CB8AC3E}">
        <p14:creationId xmlns:p14="http://schemas.microsoft.com/office/powerpoint/2010/main" val="871245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a:t>Programming Practice Questions</a:t>
            </a:r>
            <a:endParaRPr lang="en-IN" dirty="0"/>
          </a:p>
        </p:txBody>
      </p:sp>
      <p:sp>
        <p:nvSpPr>
          <p:cNvPr id="3" name="TextBox 2"/>
          <p:cNvSpPr txBox="1"/>
          <p:nvPr/>
        </p:nvSpPr>
        <p:spPr>
          <a:xfrm>
            <a:off x="251011" y="887506"/>
            <a:ext cx="11636189" cy="5232202"/>
          </a:xfrm>
          <a:prstGeom prst="rect">
            <a:avLst/>
          </a:prstGeom>
          <a:noFill/>
        </p:spPr>
        <p:txBody>
          <a:bodyPr wrap="square" rtlCol="0">
            <a:spAutoFit/>
          </a:bodyPr>
          <a:lstStyle/>
          <a:p>
            <a:pPr marL="342900" indent="-342900">
              <a:spcBef>
                <a:spcPts val="1000"/>
              </a:spcBef>
              <a:buClr>
                <a:schemeClr val="bg2">
                  <a:lumMod val="40000"/>
                  <a:lumOff val="60000"/>
                </a:schemeClr>
              </a:buClr>
              <a:buSzPct val="80000"/>
              <a:buFont typeface="Wingdings 3" charset="2"/>
              <a:buChar char=""/>
            </a:pPr>
            <a:r>
              <a:rPr lang="en-US" dirty="0"/>
              <a:t>WAP to display average of n integers stored in an array</a:t>
            </a:r>
          </a:p>
          <a:p>
            <a:pPr marL="342900" indent="-342900">
              <a:spcBef>
                <a:spcPts val="1000"/>
              </a:spcBef>
              <a:buClr>
                <a:schemeClr val="bg2">
                  <a:lumMod val="40000"/>
                  <a:lumOff val="60000"/>
                </a:schemeClr>
              </a:buClr>
              <a:buSzPct val="80000"/>
              <a:buFont typeface="Wingdings 3" charset="2"/>
              <a:buChar char=""/>
            </a:pPr>
            <a:r>
              <a:rPr lang="en-US" dirty="0"/>
              <a:t>WAP to search an element in an array and if found display the index.</a:t>
            </a:r>
          </a:p>
          <a:p>
            <a:pPr marL="342900" indent="-342900">
              <a:spcBef>
                <a:spcPts val="1000"/>
              </a:spcBef>
              <a:buClr>
                <a:schemeClr val="bg2">
                  <a:lumMod val="40000"/>
                  <a:lumOff val="60000"/>
                </a:schemeClr>
              </a:buClr>
              <a:buSzPct val="80000"/>
              <a:buFont typeface="Wingdings 3" charset="2"/>
              <a:buChar char=""/>
            </a:pPr>
            <a:r>
              <a:rPr lang="en-US" dirty="0"/>
              <a:t>WAP to sort an array.</a:t>
            </a:r>
          </a:p>
          <a:p>
            <a:pPr marL="342900" indent="-342900">
              <a:spcBef>
                <a:spcPts val="1000"/>
              </a:spcBef>
              <a:buClr>
                <a:schemeClr val="bg2">
                  <a:lumMod val="40000"/>
                  <a:lumOff val="60000"/>
                </a:schemeClr>
              </a:buClr>
              <a:buSzPct val="80000"/>
              <a:buFont typeface="Wingdings 3" charset="2"/>
              <a:buChar char=""/>
            </a:pPr>
            <a:r>
              <a:rPr lang="en-US" dirty="0"/>
              <a:t>WAP to add two matrices of size m x n</a:t>
            </a:r>
          </a:p>
          <a:p>
            <a:pPr marL="342900" indent="-342900">
              <a:spcBef>
                <a:spcPts val="1000"/>
              </a:spcBef>
              <a:buClr>
                <a:schemeClr val="bg2">
                  <a:lumMod val="40000"/>
                  <a:lumOff val="60000"/>
                </a:schemeClr>
              </a:buClr>
              <a:buSzPct val="80000"/>
              <a:buFont typeface="Wingdings 3" charset="2"/>
              <a:buChar char=""/>
            </a:pPr>
            <a:r>
              <a:rPr lang="en-US" dirty="0"/>
              <a:t>WAP to find transpose of a matrix of size m x n</a:t>
            </a:r>
          </a:p>
          <a:p>
            <a:pPr marL="342900" indent="-342900">
              <a:spcBef>
                <a:spcPts val="1000"/>
              </a:spcBef>
              <a:buClr>
                <a:schemeClr val="bg2">
                  <a:lumMod val="40000"/>
                  <a:lumOff val="60000"/>
                </a:schemeClr>
              </a:buClr>
              <a:buSzPct val="80000"/>
              <a:buFont typeface="Wingdings 3" charset="2"/>
              <a:buChar char=""/>
            </a:pPr>
            <a:r>
              <a:rPr lang="en-US" dirty="0"/>
              <a:t>The annual examination results of 5 students are tabulated as follows</a:t>
            </a:r>
          </a:p>
          <a:p>
            <a:pPr marL="342900" indent="-342900">
              <a:spcBef>
                <a:spcPts val="1000"/>
              </a:spcBef>
              <a:buClr>
                <a:schemeClr val="bg2">
                  <a:lumMod val="40000"/>
                  <a:lumOff val="60000"/>
                </a:schemeClr>
              </a:buClr>
              <a:buSzPct val="80000"/>
              <a:buFont typeface="Wingdings 3" charset="2"/>
              <a:buChar char=""/>
            </a:pPr>
            <a:endParaRPr lang="en-US" dirty="0"/>
          </a:p>
          <a:p>
            <a:pPr marL="342900" indent="-342900">
              <a:spcBef>
                <a:spcPts val="1000"/>
              </a:spcBef>
              <a:buClr>
                <a:schemeClr val="bg2">
                  <a:lumMod val="40000"/>
                  <a:lumOff val="60000"/>
                </a:schemeClr>
              </a:buClr>
              <a:buSzPct val="80000"/>
              <a:buFont typeface="Wingdings 3" charset="2"/>
              <a:buChar char=""/>
            </a:pPr>
            <a:endParaRPr lang="en-US" dirty="0"/>
          </a:p>
          <a:p>
            <a:pPr marL="342900" indent="-342900">
              <a:spcBef>
                <a:spcPts val="1000"/>
              </a:spcBef>
              <a:buClr>
                <a:schemeClr val="bg2">
                  <a:lumMod val="40000"/>
                  <a:lumOff val="60000"/>
                </a:schemeClr>
              </a:buClr>
              <a:buSzPct val="80000"/>
              <a:buFont typeface="Wingdings 3" charset="2"/>
              <a:buChar char=""/>
            </a:pPr>
            <a:endParaRPr lang="en-US" dirty="0"/>
          </a:p>
          <a:p>
            <a:pPr marL="342900" indent="-342900">
              <a:spcBef>
                <a:spcPts val="1000"/>
              </a:spcBef>
              <a:buClr>
                <a:schemeClr val="bg2">
                  <a:lumMod val="40000"/>
                  <a:lumOff val="60000"/>
                </a:schemeClr>
              </a:buClr>
              <a:buSzPct val="80000"/>
              <a:buFont typeface="Wingdings 3" charset="2"/>
              <a:buChar char=""/>
            </a:pPr>
            <a:endParaRPr lang="en-US" dirty="0"/>
          </a:p>
          <a:p>
            <a:pPr>
              <a:spcBef>
                <a:spcPts val="1000"/>
              </a:spcBef>
              <a:buClr>
                <a:schemeClr val="bg2">
                  <a:lumMod val="40000"/>
                  <a:lumOff val="60000"/>
                </a:schemeClr>
              </a:buClr>
              <a:buSzPct val="80000"/>
            </a:pPr>
            <a:r>
              <a:rPr lang="en-US" dirty="0"/>
              <a:t>WAP to read the data and determine the following</a:t>
            </a:r>
          </a:p>
          <a:p>
            <a:pPr marL="400050" indent="-400050">
              <a:spcBef>
                <a:spcPts val="1000"/>
              </a:spcBef>
              <a:buClr>
                <a:schemeClr val="bg2">
                  <a:lumMod val="40000"/>
                  <a:lumOff val="60000"/>
                </a:schemeClr>
              </a:buClr>
              <a:buSzPct val="80000"/>
              <a:buAutoNum type="romanLcParenR"/>
            </a:pPr>
            <a:r>
              <a:rPr lang="en-US" dirty="0"/>
              <a:t>Total marks obtained by each student</a:t>
            </a:r>
          </a:p>
          <a:p>
            <a:pPr marL="400050" indent="-400050">
              <a:spcBef>
                <a:spcPts val="1000"/>
              </a:spcBef>
              <a:buClr>
                <a:schemeClr val="bg2">
                  <a:lumMod val="40000"/>
                  <a:lumOff val="60000"/>
                </a:schemeClr>
              </a:buClr>
              <a:buSzPct val="80000"/>
              <a:buAutoNum type="romanLcParenR"/>
            </a:pPr>
            <a:r>
              <a:rPr lang="en-US" dirty="0"/>
              <a:t>The highest total marks and the student who obtained highest total marks.</a:t>
            </a:r>
          </a:p>
        </p:txBody>
      </p:sp>
      <p:graphicFrame>
        <p:nvGraphicFramePr>
          <p:cNvPr id="5" name="Table 4"/>
          <p:cNvGraphicFramePr>
            <a:graphicFrameLocks noGrp="1"/>
          </p:cNvGraphicFramePr>
          <p:nvPr>
            <p:extLst>
              <p:ext uri="{D42A27DB-BD31-4B8C-83A1-F6EECF244321}">
                <p14:modId xmlns:p14="http://schemas.microsoft.com/office/powerpoint/2010/main" val="4105316939"/>
              </p:ext>
            </p:extLst>
          </p:nvPr>
        </p:nvGraphicFramePr>
        <p:xfrm>
          <a:off x="2643447" y="3294791"/>
          <a:ext cx="5629564" cy="1645920"/>
        </p:xfrm>
        <a:graphic>
          <a:graphicData uri="http://schemas.openxmlformats.org/drawingml/2006/table">
            <a:tbl>
              <a:tblPr firstRow="1" bandRow="1">
                <a:tableStyleId>{5940675A-B579-460E-94D1-54222C63F5DA}</a:tableStyleId>
              </a:tblPr>
              <a:tblGrid>
                <a:gridCol w="1407391">
                  <a:extLst>
                    <a:ext uri="{9D8B030D-6E8A-4147-A177-3AD203B41FA5}">
                      <a16:colId xmlns:a16="http://schemas.microsoft.com/office/drawing/2014/main" val="1374522979"/>
                    </a:ext>
                  </a:extLst>
                </a:gridCol>
                <a:gridCol w="1407391">
                  <a:extLst>
                    <a:ext uri="{9D8B030D-6E8A-4147-A177-3AD203B41FA5}">
                      <a16:colId xmlns:a16="http://schemas.microsoft.com/office/drawing/2014/main" val="1140039054"/>
                    </a:ext>
                  </a:extLst>
                </a:gridCol>
                <a:gridCol w="1407391">
                  <a:extLst>
                    <a:ext uri="{9D8B030D-6E8A-4147-A177-3AD203B41FA5}">
                      <a16:colId xmlns:a16="http://schemas.microsoft.com/office/drawing/2014/main" val="331594408"/>
                    </a:ext>
                  </a:extLst>
                </a:gridCol>
                <a:gridCol w="1407391">
                  <a:extLst>
                    <a:ext uri="{9D8B030D-6E8A-4147-A177-3AD203B41FA5}">
                      <a16:colId xmlns:a16="http://schemas.microsoft.com/office/drawing/2014/main" val="3707859100"/>
                    </a:ext>
                  </a:extLst>
                </a:gridCol>
              </a:tblGrid>
              <a:tr h="255817">
                <a:tc>
                  <a:txBody>
                    <a:bodyPr/>
                    <a:lstStyle/>
                    <a:p>
                      <a:pPr algn="ctr"/>
                      <a:r>
                        <a:rPr lang="en-IN" sz="1200" b="1" dirty="0"/>
                        <a:t>Roll No</a:t>
                      </a:r>
                    </a:p>
                  </a:txBody>
                  <a:tcPr/>
                </a:tc>
                <a:tc>
                  <a:txBody>
                    <a:bodyPr/>
                    <a:lstStyle/>
                    <a:p>
                      <a:pPr algn="ctr"/>
                      <a:r>
                        <a:rPr lang="en-IN" sz="1200" b="1" dirty="0"/>
                        <a:t>Subject 1</a:t>
                      </a:r>
                    </a:p>
                  </a:txBody>
                  <a:tcPr/>
                </a:tc>
                <a:tc>
                  <a:txBody>
                    <a:bodyPr/>
                    <a:lstStyle/>
                    <a:p>
                      <a:pPr algn="ctr"/>
                      <a:r>
                        <a:rPr lang="en-IN" sz="1200" b="1" dirty="0"/>
                        <a:t>Subject 2</a:t>
                      </a:r>
                    </a:p>
                  </a:txBody>
                  <a:tcPr/>
                </a:tc>
                <a:tc>
                  <a:txBody>
                    <a:bodyPr/>
                    <a:lstStyle/>
                    <a:p>
                      <a:pPr algn="ctr"/>
                      <a:r>
                        <a:rPr lang="en-IN" sz="1200" b="1" dirty="0"/>
                        <a:t>Subject 3</a:t>
                      </a:r>
                    </a:p>
                  </a:txBody>
                  <a:tcPr/>
                </a:tc>
                <a:extLst>
                  <a:ext uri="{0D108BD9-81ED-4DB2-BD59-A6C34878D82A}">
                    <a16:rowId xmlns:a16="http://schemas.microsoft.com/office/drawing/2014/main" val="2479347462"/>
                  </a:ext>
                </a:extLst>
              </a:tr>
              <a:tr h="255817">
                <a:tc>
                  <a:txBody>
                    <a:bodyPr/>
                    <a:lstStyle/>
                    <a:p>
                      <a:r>
                        <a:rPr lang="en-IN" sz="1200" dirty="0"/>
                        <a:t>1</a:t>
                      </a:r>
                    </a:p>
                  </a:txBody>
                  <a:tcPr/>
                </a:tc>
                <a:tc>
                  <a:txBody>
                    <a:bodyPr/>
                    <a:lstStyle/>
                    <a:p>
                      <a:endParaRPr lang="en-IN" sz="1200" dirty="0"/>
                    </a:p>
                  </a:txBody>
                  <a:tcPr/>
                </a:tc>
                <a:tc>
                  <a:txBody>
                    <a:bodyPr/>
                    <a:lstStyle/>
                    <a:p>
                      <a:endParaRPr lang="en-IN" sz="1200" dirty="0"/>
                    </a:p>
                  </a:txBody>
                  <a:tcPr/>
                </a:tc>
                <a:tc>
                  <a:txBody>
                    <a:bodyPr/>
                    <a:lstStyle/>
                    <a:p>
                      <a:endParaRPr lang="en-IN" sz="1200"/>
                    </a:p>
                  </a:txBody>
                  <a:tcPr/>
                </a:tc>
                <a:extLst>
                  <a:ext uri="{0D108BD9-81ED-4DB2-BD59-A6C34878D82A}">
                    <a16:rowId xmlns:a16="http://schemas.microsoft.com/office/drawing/2014/main" val="1204820800"/>
                  </a:ext>
                </a:extLst>
              </a:tr>
              <a:tr h="255817">
                <a:tc>
                  <a:txBody>
                    <a:bodyPr/>
                    <a:lstStyle/>
                    <a:p>
                      <a:r>
                        <a:rPr lang="en-IN" sz="1200" dirty="0"/>
                        <a:t>2</a:t>
                      </a:r>
                    </a:p>
                  </a:txBody>
                  <a:tcPr/>
                </a:tc>
                <a:tc>
                  <a:txBody>
                    <a:bodyPr/>
                    <a:lstStyle/>
                    <a:p>
                      <a:endParaRPr lang="en-IN" sz="120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4004463535"/>
                  </a:ext>
                </a:extLst>
              </a:tr>
              <a:tr h="255817">
                <a:tc>
                  <a:txBody>
                    <a:bodyPr/>
                    <a:lstStyle/>
                    <a:p>
                      <a:r>
                        <a:rPr lang="en-IN" sz="1200" dirty="0"/>
                        <a:t>3</a:t>
                      </a:r>
                    </a:p>
                  </a:txBody>
                  <a:tcPr/>
                </a:tc>
                <a:tc>
                  <a:txBody>
                    <a:bodyPr/>
                    <a:lstStyle/>
                    <a:p>
                      <a:endParaRPr lang="en-IN" sz="120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3150908334"/>
                  </a:ext>
                </a:extLst>
              </a:tr>
              <a:tr h="255817">
                <a:tc>
                  <a:txBody>
                    <a:bodyPr/>
                    <a:lstStyle/>
                    <a:p>
                      <a:r>
                        <a:rPr lang="en-IN" sz="1200" dirty="0"/>
                        <a:t>4</a:t>
                      </a:r>
                    </a:p>
                  </a:txBody>
                  <a:tcPr/>
                </a:tc>
                <a:tc>
                  <a:txBody>
                    <a:bodyPr/>
                    <a:lstStyle/>
                    <a:p>
                      <a:endParaRPr lang="en-IN" sz="120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2330065932"/>
                  </a:ext>
                </a:extLst>
              </a:tr>
              <a:tr h="255817">
                <a:tc>
                  <a:txBody>
                    <a:bodyPr/>
                    <a:lstStyle/>
                    <a:p>
                      <a:r>
                        <a:rPr lang="en-IN" sz="1200" dirty="0"/>
                        <a:t>5</a:t>
                      </a:r>
                    </a:p>
                  </a:txBody>
                  <a:tcPr/>
                </a:tc>
                <a:tc>
                  <a:txBody>
                    <a:bodyPr/>
                    <a:lstStyle/>
                    <a:p>
                      <a:endParaRPr lang="en-IN" sz="120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3181716340"/>
                  </a:ext>
                </a:extLst>
              </a:tr>
            </a:tbl>
          </a:graphicData>
        </a:graphic>
      </p:graphicFrame>
    </p:spTree>
    <p:extLst>
      <p:ext uri="{BB962C8B-B14F-4D97-AF65-F5344CB8AC3E}">
        <p14:creationId xmlns:p14="http://schemas.microsoft.com/office/powerpoint/2010/main" val="258211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466165" y="188259"/>
            <a:ext cx="11313459" cy="29481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Java is a programming language and a platform. </a:t>
            </a:r>
          </a:p>
          <a:p>
            <a:pPr marL="285750" indent="-285750">
              <a:lnSpc>
                <a:spcPct val="150000"/>
              </a:lnSpc>
              <a:buFont typeface="Arial" panose="020B0604020202020204" pitchFamily="34" charset="0"/>
              <a:buChar char="•"/>
            </a:pPr>
            <a:r>
              <a:rPr lang="en-US" dirty="0"/>
              <a:t>Java is a high level, robust, object-oriented and secure programming language.</a:t>
            </a:r>
          </a:p>
          <a:p>
            <a:pPr marL="285750" indent="-285750">
              <a:lnSpc>
                <a:spcPct val="150000"/>
              </a:lnSpc>
              <a:buFont typeface="Arial" panose="020B0604020202020204" pitchFamily="34" charset="0"/>
              <a:buChar char="•"/>
            </a:pPr>
            <a:r>
              <a:rPr lang="en-US" dirty="0"/>
              <a:t>Java was developed by Sun Microsystems (which is now the subsidiary of Oracle) in the year 1995. </a:t>
            </a:r>
          </a:p>
          <a:p>
            <a:pPr marL="285750" indent="-285750">
              <a:lnSpc>
                <a:spcPct val="150000"/>
              </a:lnSpc>
              <a:buFont typeface="Arial" panose="020B0604020202020204" pitchFamily="34" charset="0"/>
              <a:buChar char="•"/>
            </a:pPr>
            <a:r>
              <a:rPr lang="en-US" dirty="0"/>
              <a:t>James Gosling is known as the father of Java. </a:t>
            </a:r>
          </a:p>
          <a:p>
            <a:pPr marL="285750" indent="-285750">
              <a:lnSpc>
                <a:spcPct val="150000"/>
              </a:lnSpc>
              <a:buFont typeface="Arial" panose="020B0604020202020204" pitchFamily="34" charset="0"/>
              <a:buChar char="•"/>
            </a:pPr>
            <a:r>
              <a:rPr lang="en-US" dirty="0"/>
              <a:t>Before Java, its name was Oak. Since Oak was already a registered company, so James Gosling and his team changed the name from Oak to Java.</a:t>
            </a:r>
          </a:p>
        </p:txBody>
      </p:sp>
    </p:spTree>
    <p:extLst>
      <p:ext uri="{BB962C8B-B14F-4D97-AF65-F5344CB8AC3E}">
        <p14:creationId xmlns:p14="http://schemas.microsoft.com/office/powerpoint/2010/main" val="10464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466165" y="188259"/>
            <a:ext cx="11313459" cy="54411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There are mainly 4 types of applications that can be created using Java programming:</a:t>
            </a:r>
          </a:p>
          <a:p>
            <a:pPr>
              <a:lnSpc>
                <a:spcPct val="150000"/>
              </a:lnSpc>
            </a:pPr>
            <a:r>
              <a:rPr lang="en-US" b="1" dirty="0"/>
              <a:t>1) Standalone Application :</a:t>
            </a:r>
            <a:r>
              <a:rPr lang="en-US" dirty="0"/>
              <a:t> Also known as desktop applications or window-based applications are traditional software that we need to install on every machine. Examples of standalone application are Media player, antivirus, etc. AWT and Swing are used in Java for creating standalone applications.</a:t>
            </a:r>
          </a:p>
          <a:p>
            <a:pPr>
              <a:lnSpc>
                <a:spcPct val="150000"/>
              </a:lnSpc>
            </a:pPr>
            <a:r>
              <a:rPr lang="en-US" b="1" dirty="0"/>
              <a:t>2) Web Application : </a:t>
            </a:r>
            <a:r>
              <a:rPr lang="en-US" dirty="0"/>
              <a:t>An application that runs on the server side and creates a dynamic page is called a web application. Currently, Servlet, JSP, Struts, Spring, Hibernate, JSF, etc. technologies are used for creating web applications in Java.</a:t>
            </a:r>
          </a:p>
          <a:p>
            <a:pPr>
              <a:lnSpc>
                <a:spcPct val="150000"/>
              </a:lnSpc>
            </a:pPr>
            <a:r>
              <a:rPr lang="en-US" b="1" dirty="0"/>
              <a:t>3) Enterprise Application : </a:t>
            </a:r>
            <a:r>
              <a:rPr lang="en-US" dirty="0"/>
              <a:t>An application that is distributed in nature, such as banking applications, etc. is called an enterprise application. It has advantages like high-level security, load balancing, and clustering. In Java, EJB is used for creating enterprise applications.</a:t>
            </a:r>
          </a:p>
          <a:p>
            <a:pPr>
              <a:lnSpc>
                <a:spcPct val="150000"/>
              </a:lnSpc>
            </a:pPr>
            <a:r>
              <a:rPr lang="en-US" b="1" dirty="0"/>
              <a:t>4) Mobile Application : </a:t>
            </a:r>
            <a:r>
              <a:rPr lang="en-US" dirty="0"/>
              <a:t>An application which is created for mobile devices is called a mobile application. Currently, Android and Java ME are used for creating mobile applications.</a:t>
            </a:r>
          </a:p>
        </p:txBody>
      </p:sp>
    </p:spTree>
    <p:extLst>
      <p:ext uri="{BB962C8B-B14F-4D97-AF65-F5344CB8AC3E}">
        <p14:creationId xmlns:p14="http://schemas.microsoft.com/office/powerpoint/2010/main" val="237861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1" y="71527"/>
            <a:ext cx="7597833" cy="6393673"/>
          </a:xfrm>
          <a:prstGeom prst="rect">
            <a:avLst/>
          </a:prstGeom>
          <a:noFill/>
        </p:spPr>
        <p:txBody>
          <a:bodyPr wrap="square" rtlCol="0">
            <a:spAutoFit/>
          </a:bodyPr>
          <a:lstStyle/>
          <a:p>
            <a:pPr algn="ctr">
              <a:lnSpc>
                <a:spcPct val="150000"/>
              </a:lnSpc>
            </a:pPr>
            <a:r>
              <a:rPr lang="en-US" sz="1730" b="1" u="sng" dirty="0"/>
              <a:t>Features of Java</a:t>
            </a:r>
          </a:p>
          <a:p>
            <a:pPr marL="342900" indent="-342900">
              <a:lnSpc>
                <a:spcPct val="150000"/>
              </a:lnSpc>
              <a:buFont typeface="+mj-lt"/>
              <a:buAutoNum type="arabicParenR"/>
            </a:pPr>
            <a:r>
              <a:rPr lang="en-US" sz="1730" b="1" dirty="0"/>
              <a:t>Simple - (No pointers, no operator overloading, no garbage collection, no multiple inheritance)</a:t>
            </a:r>
          </a:p>
          <a:p>
            <a:pPr marL="342900" indent="-342900">
              <a:lnSpc>
                <a:spcPct val="150000"/>
              </a:lnSpc>
              <a:buFont typeface="+mj-lt"/>
              <a:buAutoNum type="arabicParenR"/>
            </a:pPr>
            <a:r>
              <a:rPr lang="en-US" sz="1730" b="1" dirty="0"/>
              <a:t>Object-Oriented</a:t>
            </a:r>
          </a:p>
          <a:p>
            <a:pPr marL="342900" indent="-342900">
              <a:lnSpc>
                <a:spcPct val="150000"/>
              </a:lnSpc>
              <a:buFont typeface="+mj-lt"/>
              <a:buAutoNum type="arabicParenR"/>
            </a:pPr>
            <a:r>
              <a:rPr lang="en-US" sz="1730" b="1" dirty="0"/>
              <a:t>Portable - (bytecode)</a:t>
            </a:r>
          </a:p>
          <a:p>
            <a:pPr marL="342900" indent="-342900">
              <a:lnSpc>
                <a:spcPct val="150000"/>
              </a:lnSpc>
              <a:buFont typeface="+mj-lt"/>
              <a:buAutoNum type="arabicParenR"/>
            </a:pPr>
            <a:r>
              <a:rPr lang="en-US" sz="1730" b="1" dirty="0"/>
              <a:t>Platform independent - (bytecode)</a:t>
            </a:r>
          </a:p>
          <a:p>
            <a:pPr marL="342900" indent="-342900">
              <a:lnSpc>
                <a:spcPct val="150000"/>
              </a:lnSpc>
              <a:buFont typeface="+mj-lt"/>
              <a:buAutoNum type="arabicParenR"/>
            </a:pPr>
            <a:r>
              <a:rPr lang="en-US" sz="1730" b="1" dirty="0"/>
              <a:t>Secured - (no explicit pointer)</a:t>
            </a:r>
          </a:p>
          <a:p>
            <a:pPr marL="342900" indent="-342900">
              <a:lnSpc>
                <a:spcPct val="150000"/>
              </a:lnSpc>
              <a:buFont typeface="+mj-lt"/>
              <a:buAutoNum type="arabicParenR"/>
            </a:pPr>
            <a:r>
              <a:rPr lang="en-US" sz="1730" b="1" dirty="0"/>
              <a:t>Robust - (strong MM </a:t>
            </a:r>
            <a:r>
              <a:rPr lang="en-US" sz="1730" b="1" dirty="0" err="1"/>
              <a:t>Mgmt</a:t>
            </a:r>
            <a:r>
              <a:rPr lang="en-US" sz="1730" b="1" dirty="0"/>
              <a:t>, Exception Handling, Auto Garbage Collection, no pointers)</a:t>
            </a:r>
          </a:p>
          <a:p>
            <a:pPr marL="342900" indent="-342900">
              <a:lnSpc>
                <a:spcPct val="150000"/>
              </a:lnSpc>
              <a:buFont typeface="+mj-lt"/>
              <a:buAutoNum type="arabicParenR"/>
            </a:pPr>
            <a:r>
              <a:rPr lang="en-US" sz="1730" b="1" dirty="0"/>
              <a:t>Architecture neutral - (bytecode, fixed size of primitive datatypes)</a:t>
            </a:r>
          </a:p>
          <a:p>
            <a:pPr marL="342900" indent="-342900">
              <a:lnSpc>
                <a:spcPct val="150000"/>
              </a:lnSpc>
              <a:buFont typeface="+mj-lt"/>
              <a:buAutoNum type="arabicParenR"/>
            </a:pPr>
            <a:r>
              <a:rPr lang="en-US" sz="1730" b="1" dirty="0"/>
              <a:t>Interpreted</a:t>
            </a:r>
          </a:p>
          <a:p>
            <a:pPr marL="342900" indent="-342900">
              <a:lnSpc>
                <a:spcPct val="150000"/>
              </a:lnSpc>
              <a:buFont typeface="+mj-lt"/>
              <a:buAutoNum type="arabicParenR"/>
            </a:pPr>
            <a:r>
              <a:rPr lang="en-US" sz="1730" b="1" dirty="0"/>
              <a:t>High Performance</a:t>
            </a:r>
          </a:p>
          <a:p>
            <a:pPr marL="342900" indent="-342900">
              <a:lnSpc>
                <a:spcPct val="150000"/>
              </a:lnSpc>
              <a:buFont typeface="+mj-lt"/>
              <a:buAutoNum type="arabicParenR"/>
            </a:pPr>
            <a:r>
              <a:rPr lang="en-US" sz="1730" b="1" dirty="0"/>
              <a:t> Multithreaded</a:t>
            </a:r>
          </a:p>
          <a:p>
            <a:pPr marL="342900" indent="-342900">
              <a:lnSpc>
                <a:spcPct val="150000"/>
              </a:lnSpc>
              <a:buFont typeface="+mj-lt"/>
              <a:buAutoNum type="arabicParenR"/>
            </a:pPr>
            <a:r>
              <a:rPr lang="en-US" sz="1730" b="1" dirty="0"/>
              <a:t> Distributed - (helps to create distributed </a:t>
            </a:r>
            <a:r>
              <a:rPr lang="en-US" sz="1730" b="1" dirty="0" err="1"/>
              <a:t>applns</a:t>
            </a:r>
            <a:r>
              <a:rPr lang="en-US" sz="1730" b="1" dirty="0"/>
              <a:t> using RMI &amp; EJB)</a:t>
            </a:r>
          </a:p>
          <a:p>
            <a:pPr marL="342900" indent="-342900">
              <a:lnSpc>
                <a:spcPct val="150000"/>
              </a:lnSpc>
              <a:buFont typeface="+mj-lt"/>
              <a:buAutoNum type="arabicParenR"/>
            </a:pPr>
            <a:r>
              <a:rPr lang="en-US" sz="1730" b="1" dirty="0"/>
              <a:t> Dynamic - (uses JIT)</a:t>
            </a:r>
          </a:p>
          <a:p>
            <a:pPr marL="342900" indent="-342900">
              <a:lnSpc>
                <a:spcPct val="150000"/>
              </a:lnSpc>
              <a:buFont typeface="+mj-lt"/>
              <a:buAutoNum type="arabicParenR"/>
            </a:pPr>
            <a:r>
              <a:rPr lang="en-US" sz="1730" b="1" dirty="0"/>
              <a:t> Garbage Collected</a:t>
            </a:r>
          </a:p>
        </p:txBody>
      </p:sp>
      <p:pic>
        <p:nvPicPr>
          <p:cNvPr id="1026" name="Picture 2" descr="Java Features">
            <a:extLst>
              <a:ext uri="{FF2B5EF4-FFF2-40B4-BE49-F238E27FC236}">
                <a16:creationId xmlns:a16="http://schemas.microsoft.com/office/drawing/2014/main" id="{CA5A0821-9E59-CAD0-A95B-ADC76285D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1148727"/>
            <a:ext cx="4762500"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42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466165" y="188259"/>
            <a:ext cx="11313459" cy="3455113"/>
          </a:xfrm>
          <a:prstGeom prst="rect">
            <a:avLst/>
          </a:prstGeom>
          <a:noFill/>
        </p:spPr>
        <p:txBody>
          <a:bodyPr wrap="square" rtlCol="0">
            <a:spAutoFit/>
          </a:bodyPr>
          <a:lstStyle/>
          <a:p>
            <a:pPr algn="ctr">
              <a:lnSpc>
                <a:spcPct val="150000"/>
              </a:lnSpc>
            </a:pPr>
            <a:r>
              <a:rPr lang="en-US" sz="2000" b="1" u="sng" dirty="0"/>
              <a:t>Basic concepts of OOPs are:</a:t>
            </a:r>
          </a:p>
          <a:p>
            <a:pPr marL="342900" indent="-342900">
              <a:lnSpc>
                <a:spcPct val="150000"/>
              </a:lnSpc>
              <a:buFont typeface="+mj-lt"/>
              <a:buAutoNum type="arabicParenR"/>
            </a:pPr>
            <a:endParaRPr lang="en-US" sz="2000" b="1" dirty="0"/>
          </a:p>
          <a:p>
            <a:pPr marL="342900" indent="-342900">
              <a:lnSpc>
                <a:spcPct val="150000"/>
              </a:lnSpc>
              <a:buFont typeface="+mj-lt"/>
              <a:buAutoNum type="arabicParenR"/>
            </a:pPr>
            <a:r>
              <a:rPr lang="en-US" b="1" dirty="0"/>
              <a:t>Object</a:t>
            </a:r>
          </a:p>
          <a:p>
            <a:pPr marL="342900" indent="-342900">
              <a:lnSpc>
                <a:spcPct val="150000"/>
              </a:lnSpc>
              <a:buFont typeface="+mj-lt"/>
              <a:buAutoNum type="arabicParenR"/>
            </a:pPr>
            <a:r>
              <a:rPr lang="en-US" b="1" dirty="0"/>
              <a:t>Class</a:t>
            </a:r>
          </a:p>
          <a:p>
            <a:pPr marL="342900" indent="-342900">
              <a:lnSpc>
                <a:spcPct val="150000"/>
              </a:lnSpc>
              <a:buFont typeface="+mj-lt"/>
              <a:buAutoNum type="arabicParenR"/>
            </a:pPr>
            <a:r>
              <a:rPr lang="en-US" b="1" dirty="0"/>
              <a:t>Inheritance</a:t>
            </a:r>
          </a:p>
          <a:p>
            <a:pPr marL="342900" indent="-342900">
              <a:lnSpc>
                <a:spcPct val="150000"/>
              </a:lnSpc>
              <a:buFont typeface="+mj-lt"/>
              <a:buAutoNum type="arabicParenR"/>
            </a:pPr>
            <a:r>
              <a:rPr lang="en-US" b="1" dirty="0"/>
              <a:t>Polymorphism</a:t>
            </a:r>
          </a:p>
          <a:p>
            <a:pPr marL="342900" indent="-342900">
              <a:lnSpc>
                <a:spcPct val="150000"/>
              </a:lnSpc>
              <a:buFont typeface="+mj-lt"/>
              <a:buAutoNum type="arabicParenR"/>
            </a:pPr>
            <a:r>
              <a:rPr lang="en-US" b="1" dirty="0"/>
              <a:t>Abstraction</a:t>
            </a:r>
          </a:p>
          <a:p>
            <a:pPr marL="342900" indent="-342900">
              <a:lnSpc>
                <a:spcPct val="150000"/>
              </a:lnSpc>
              <a:buFont typeface="+mj-lt"/>
              <a:buAutoNum type="arabicParenR"/>
            </a:pPr>
            <a:r>
              <a:rPr lang="en-US" b="1" dirty="0"/>
              <a:t>Encapsulation</a:t>
            </a:r>
          </a:p>
        </p:txBody>
      </p:sp>
    </p:spTree>
    <p:extLst>
      <p:ext uri="{BB962C8B-B14F-4D97-AF65-F5344CB8AC3E}">
        <p14:creationId xmlns:p14="http://schemas.microsoft.com/office/powerpoint/2010/main" val="91579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F4E33F8-ECC2-0FAC-639A-A5748016380B}"/>
              </a:ext>
            </a:extLst>
          </p:cNvPr>
          <p:cNvGraphicFramePr>
            <a:graphicFrameLocks noGrp="1"/>
          </p:cNvGraphicFramePr>
          <p:nvPr>
            <p:extLst>
              <p:ext uri="{D42A27DB-BD31-4B8C-83A1-F6EECF244321}">
                <p14:modId xmlns:p14="http://schemas.microsoft.com/office/powerpoint/2010/main" val="1026138941"/>
              </p:ext>
            </p:extLst>
          </p:nvPr>
        </p:nvGraphicFramePr>
        <p:xfrm>
          <a:off x="0" y="0"/>
          <a:ext cx="12192000" cy="6858005"/>
        </p:xfrm>
        <a:graphic>
          <a:graphicData uri="http://schemas.openxmlformats.org/drawingml/2006/table">
            <a:tbl>
              <a:tblPr firstRow="1" bandRow="1">
                <a:tableStyleId>{775DCB02-9BB8-47FD-8907-85C794F793BA}</a:tableStyleId>
              </a:tblPr>
              <a:tblGrid>
                <a:gridCol w="5844382">
                  <a:extLst>
                    <a:ext uri="{9D8B030D-6E8A-4147-A177-3AD203B41FA5}">
                      <a16:colId xmlns:a16="http://schemas.microsoft.com/office/drawing/2014/main" val="1590239175"/>
                    </a:ext>
                  </a:extLst>
                </a:gridCol>
                <a:gridCol w="6347618">
                  <a:extLst>
                    <a:ext uri="{9D8B030D-6E8A-4147-A177-3AD203B41FA5}">
                      <a16:colId xmlns:a16="http://schemas.microsoft.com/office/drawing/2014/main" val="1089879539"/>
                    </a:ext>
                  </a:extLst>
                </a:gridCol>
              </a:tblGrid>
              <a:tr h="488964">
                <a:tc>
                  <a:txBody>
                    <a:bodyPr/>
                    <a:lstStyle/>
                    <a:p>
                      <a:pPr algn="ctr"/>
                      <a:r>
                        <a:rPr lang="en-US" dirty="0"/>
                        <a:t>C++</a:t>
                      </a:r>
                      <a:endParaRPr lang="en-IN" dirty="0"/>
                    </a:p>
                  </a:txBody>
                  <a:tcPr/>
                </a:tc>
                <a:tc>
                  <a:txBody>
                    <a:bodyPr/>
                    <a:lstStyle/>
                    <a:p>
                      <a:pPr algn="ctr"/>
                      <a:r>
                        <a:rPr lang="en-US" dirty="0"/>
                        <a:t>Java</a:t>
                      </a:r>
                      <a:endParaRPr lang="en-IN" dirty="0"/>
                    </a:p>
                  </a:txBody>
                  <a:tcPr/>
                </a:tc>
                <a:extLst>
                  <a:ext uri="{0D108BD9-81ED-4DB2-BD59-A6C34878D82A}">
                    <a16:rowId xmlns:a16="http://schemas.microsoft.com/office/drawing/2014/main" val="3332767535"/>
                  </a:ext>
                </a:extLst>
              </a:tr>
              <a:tr h="957127">
                <a:tc>
                  <a:txBody>
                    <a:bodyPr/>
                    <a:lstStyle/>
                    <a:p>
                      <a:r>
                        <a:rPr lang="en-US" dirty="0"/>
                        <a:t>It is object oriented but not purely. That is a program can be written in C++ without using classes and objects.</a:t>
                      </a:r>
                      <a:endParaRPr lang="en-IN" dirty="0"/>
                    </a:p>
                  </a:txBody>
                  <a:tcPr/>
                </a:tc>
                <a:tc>
                  <a:txBody>
                    <a:bodyPr/>
                    <a:lstStyle/>
                    <a:p>
                      <a:r>
                        <a:rPr lang="en-US" dirty="0"/>
                        <a:t>It is purely object oriented that is no program can be written without classes and objects.</a:t>
                      </a:r>
                      <a:endParaRPr lang="en-IN" dirty="0"/>
                    </a:p>
                  </a:txBody>
                  <a:tcPr/>
                </a:tc>
                <a:extLst>
                  <a:ext uri="{0D108BD9-81ED-4DB2-BD59-A6C34878D82A}">
                    <a16:rowId xmlns:a16="http://schemas.microsoft.com/office/drawing/2014/main" val="5685411"/>
                  </a:ext>
                </a:extLst>
              </a:tr>
              <a:tr h="488964">
                <a:tc>
                  <a:txBody>
                    <a:bodyPr/>
                    <a:lstStyle/>
                    <a:p>
                      <a:r>
                        <a:rPr lang="en-US" dirty="0"/>
                        <a:t>C++ is platform dependent</a:t>
                      </a:r>
                      <a:endParaRPr lang="en-IN" dirty="0"/>
                    </a:p>
                  </a:txBody>
                  <a:tcPr/>
                </a:tc>
                <a:tc>
                  <a:txBody>
                    <a:bodyPr/>
                    <a:lstStyle/>
                    <a:p>
                      <a:r>
                        <a:rPr lang="en-US" dirty="0"/>
                        <a:t>Java is platform independent</a:t>
                      </a:r>
                      <a:endParaRPr lang="en-IN" dirty="0"/>
                    </a:p>
                  </a:txBody>
                  <a:tcPr/>
                </a:tc>
                <a:extLst>
                  <a:ext uri="{0D108BD9-81ED-4DB2-BD59-A6C34878D82A}">
                    <a16:rowId xmlns:a16="http://schemas.microsoft.com/office/drawing/2014/main" val="3750507910"/>
                  </a:ext>
                </a:extLst>
              </a:tr>
              <a:tr h="488964">
                <a:tc>
                  <a:txBody>
                    <a:bodyPr/>
                    <a:lstStyle/>
                    <a:p>
                      <a:r>
                        <a:rPr lang="en-US" sz="1800" b="0" i="0" kern="1200" dirty="0">
                          <a:solidFill>
                            <a:schemeClr val="dk1"/>
                          </a:solidFill>
                          <a:effectLst/>
                          <a:latin typeface="+mn-lt"/>
                          <a:ea typeface="+mn-ea"/>
                          <a:cs typeface="+mn-cs"/>
                        </a:rPr>
                        <a:t>C++ supports the </a:t>
                      </a:r>
                      <a:r>
                        <a:rPr lang="en-US" sz="1800" b="0" i="0" u="none" strike="noStrike" kern="1200" dirty="0">
                          <a:solidFill>
                            <a:schemeClr val="dk1"/>
                          </a:solidFill>
                          <a:effectLst/>
                          <a:latin typeface="+mn-lt"/>
                          <a:ea typeface="+mn-ea"/>
                          <a:cs typeface="+mn-cs"/>
                        </a:rPr>
                        <a:t>goto</a:t>
                      </a:r>
                      <a:r>
                        <a:rPr lang="en-US" sz="1800" b="0" i="0" kern="1200" dirty="0">
                          <a:solidFill>
                            <a:schemeClr val="dk1"/>
                          </a:solidFill>
                          <a:effectLst/>
                          <a:latin typeface="+mn-lt"/>
                          <a:ea typeface="+mn-ea"/>
                          <a:cs typeface="+mn-cs"/>
                        </a:rPr>
                        <a:t> statement.</a:t>
                      </a:r>
                      <a:endParaRPr lang="en-IN" dirty="0"/>
                    </a:p>
                  </a:txBody>
                  <a:tcPr/>
                </a:tc>
                <a:tc>
                  <a:txBody>
                    <a:bodyPr/>
                    <a:lstStyle/>
                    <a:p>
                      <a:r>
                        <a:rPr lang="en-US" sz="1800" b="0" i="0" kern="1200" dirty="0">
                          <a:solidFill>
                            <a:schemeClr val="dk1"/>
                          </a:solidFill>
                          <a:effectLst/>
                          <a:latin typeface="+mn-lt"/>
                          <a:ea typeface="+mn-ea"/>
                          <a:cs typeface="+mn-cs"/>
                        </a:rPr>
                        <a:t>Java doesn’t support the </a:t>
                      </a:r>
                      <a:r>
                        <a:rPr lang="en-US" sz="1800" b="0" i="0" u="none" strike="noStrike" kern="1200" dirty="0">
                          <a:solidFill>
                            <a:schemeClr val="dk1"/>
                          </a:solidFill>
                          <a:effectLst/>
                          <a:latin typeface="+mn-lt"/>
                          <a:ea typeface="+mn-ea"/>
                          <a:cs typeface="+mn-cs"/>
                        </a:rPr>
                        <a:t>goto</a:t>
                      </a:r>
                      <a:r>
                        <a:rPr lang="en-US" sz="1800" b="0" i="0" kern="1200" dirty="0">
                          <a:solidFill>
                            <a:schemeClr val="dk1"/>
                          </a:solidFill>
                          <a:effectLst/>
                          <a:latin typeface="+mn-lt"/>
                          <a:ea typeface="+mn-ea"/>
                          <a:cs typeface="+mn-cs"/>
                        </a:rPr>
                        <a:t> statement.</a:t>
                      </a:r>
                      <a:endParaRPr lang="en-IN" dirty="0"/>
                    </a:p>
                  </a:txBody>
                  <a:tcPr/>
                </a:tc>
                <a:extLst>
                  <a:ext uri="{0D108BD9-81ED-4DB2-BD59-A6C34878D82A}">
                    <a16:rowId xmlns:a16="http://schemas.microsoft.com/office/drawing/2014/main" val="2975379732"/>
                  </a:ext>
                </a:extLst>
              </a:tr>
              <a:tr h="669989">
                <a:tc>
                  <a:txBody>
                    <a:bodyPr/>
                    <a:lstStyle/>
                    <a:p>
                      <a:r>
                        <a:rPr lang="en-US" sz="1800" b="0" i="0" kern="1200" dirty="0">
                          <a:solidFill>
                            <a:schemeClr val="dk1"/>
                          </a:solidFill>
                          <a:effectLst/>
                          <a:latin typeface="+mn-lt"/>
                          <a:ea typeface="+mn-ea"/>
                          <a:cs typeface="+mn-cs"/>
                        </a:rPr>
                        <a:t>C++ supports p</a:t>
                      </a:r>
                      <a:r>
                        <a:rPr lang="en-US" sz="1800" b="0" i="0" u="none" strike="noStrike" kern="1200" dirty="0">
                          <a:solidFill>
                            <a:schemeClr val="dk1"/>
                          </a:solidFill>
                          <a:effectLst/>
                          <a:latin typeface="+mn-lt"/>
                          <a:ea typeface="+mn-ea"/>
                          <a:cs typeface="+mn-cs"/>
                        </a:rPr>
                        <a:t>ointers</a:t>
                      </a:r>
                      <a:r>
                        <a:rPr lang="en-US" sz="1800" b="0" i="0" kern="1200" dirty="0">
                          <a:solidFill>
                            <a:schemeClr val="dk1"/>
                          </a:solidFill>
                          <a:effectLst/>
                          <a:latin typeface="+mn-lt"/>
                          <a:ea typeface="+mn-ea"/>
                          <a:cs typeface="+mn-cs"/>
                        </a:rPr>
                        <a:t>. This makes program system dependent.</a:t>
                      </a:r>
                      <a:endParaRPr lang="en-IN" dirty="0"/>
                    </a:p>
                  </a:txBody>
                  <a:tcPr/>
                </a:tc>
                <a:tc>
                  <a:txBody>
                    <a:bodyPr/>
                    <a:lstStyle/>
                    <a:p>
                      <a:r>
                        <a:rPr lang="en-US" dirty="0"/>
                        <a:t>Java doesn’t support pointers to avoid platform dependency.</a:t>
                      </a:r>
                      <a:endParaRPr lang="en-IN" dirty="0"/>
                    </a:p>
                  </a:txBody>
                  <a:tcPr/>
                </a:tc>
                <a:extLst>
                  <a:ext uri="{0D108BD9-81ED-4DB2-BD59-A6C34878D82A}">
                    <a16:rowId xmlns:a16="http://schemas.microsoft.com/office/drawing/2014/main" val="290915120"/>
                  </a:ext>
                </a:extLst>
              </a:tr>
              <a:tr h="957127">
                <a:tc>
                  <a:txBody>
                    <a:bodyPr/>
                    <a:lstStyle/>
                    <a:p>
                      <a:r>
                        <a:rPr lang="en-US" dirty="0"/>
                        <a:t>C++ supports multiple and hybrid inheritance</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Java does not support multiple and hybrid inheritance. A slight implementation of the same can be done using a special feature called as Interface.</a:t>
                      </a:r>
                      <a:endParaRPr lang="en-IN" dirty="0"/>
                    </a:p>
                  </a:txBody>
                  <a:tcPr/>
                </a:tc>
                <a:extLst>
                  <a:ext uri="{0D108BD9-81ED-4DB2-BD59-A6C34878D82A}">
                    <a16:rowId xmlns:a16="http://schemas.microsoft.com/office/drawing/2014/main" val="717064570"/>
                  </a:ext>
                </a:extLst>
              </a:tr>
              <a:tr h="488964">
                <a:tc>
                  <a:txBody>
                    <a:bodyPr/>
                    <a:lstStyle/>
                    <a:p>
                      <a:r>
                        <a:rPr lang="en-US" dirty="0"/>
                        <a:t>Supports operator overloading</a:t>
                      </a:r>
                      <a:endParaRPr lang="en-IN" dirty="0"/>
                    </a:p>
                  </a:txBody>
                  <a:tcPr/>
                </a:tc>
                <a:tc>
                  <a:txBody>
                    <a:bodyPr/>
                    <a:lstStyle/>
                    <a:p>
                      <a:r>
                        <a:rPr lang="en-US" dirty="0"/>
                        <a:t>Does not allow operator overloading</a:t>
                      </a:r>
                      <a:endParaRPr lang="en-IN" dirty="0"/>
                    </a:p>
                  </a:txBody>
                  <a:tcPr/>
                </a:tc>
                <a:extLst>
                  <a:ext uri="{0D108BD9-81ED-4DB2-BD59-A6C34878D82A}">
                    <a16:rowId xmlns:a16="http://schemas.microsoft.com/office/drawing/2014/main" val="1477311049"/>
                  </a:ext>
                </a:extLst>
              </a:tr>
              <a:tr h="669989">
                <a:tc>
                  <a:txBody>
                    <a:bodyPr/>
                    <a:lstStyle/>
                    <a:p>
                      <a:r>
                        <a:rPr lang="en-US" dirty="0"/>
                        <a:t>Supports 3 access specifiers : public, protected and private</a:t>
                      </a:r>
                      <a:endParaRPr lang="en-IN" dirty="0"/>
                    </a:p>
                  </a:txBody>
                  <a:tcPr/>
                </a:tc>
                <a:tc>
                  <a:txBody>
                    <a:bodyPr/>
                    <a:lstStyle/>
                    <a:p>
                      <a:r>
                        <a:rPr lang="en-US" dirty="0"/>
                        <a:t>Supports 5 access specifiers : public, protected, private, default and private protected</a:t>
                      </a:r>
                      <a:endParaRPr lang="en-IN" dirty="0"/>
                    </a:p>
                  </a:txBody>
                  <a:tcPr/>
                </a:tc>
                <a:extLst>
                  <a:ext uri="{0D108BD9-81ED-4DB2-BD59-A6C34878D82A}">
                    <a16:rowId xmlns:a16="http://schemas.microsoft.com/office/drawing/2014/main" val="983459847"/>
                  </a:ext>
                </a:extLst>
              </a:tr>
              <a:tr h="669989">
                <a:tc>
                  <a:txBody>
                    <a:bodyPr/>
                    <a:lstStyle/>
                    <a:p>
                      <a:r>
                        <a:rPr lang="en-US" dirty="0"/>
                        <a:t>Destructors are used in C++</a:t>
                      </a:r>
                      <a:endParaRPr lang="en-IN" dirty="0"/>
                    </a:p>
                  </a:txBody>
                  <a:tcPr/>
                </a:tc>
                <a:tc>
                  <a:txBody>
                    <a:bodyPr/>
                    <a:lstStyle/>
                    <a:p>
                      <a:r>
                        <a:rPr lang="en-US" dirty="0"/>
                        <a:t>Java is garbage collected that is the objects are automatically destroyed once their use is over</a:t>
                      </a:r>
                      <a:endParaRPr lang="en-IN" dirty="0"/>
                    </a:p>
                  </a:txBody>
                  <a:tcPr/>
                </a:tc>
                <a:extLst>
                  <a:ext uri="{0D108BD9-81ED-4DB2-BD59-A6C34878D82A}">
                    <a16:rowId xmlns:a16="http://schemas.microsoft.com/office/drawing/2014/main" val="527964896"/>
                  </a:ext>
                </a:extLst>
              </a:tr>
              <a:tr h="488964">
                <a:tc>
                  <a:txBody>
                    <a:bodyPr/>
                    <a:lstStyle/>
                    <a:p>
                      <a:r>
                        <a:rPr lang="en-US" dirty="0"/>
                        <a:t>C++ doesn’t have exception handling</a:t>
                      </a:r>
                      <a:endParaRPr lang="en-IN" dirty="0"/>
                    </a:p>
                  </a:txBody>
                  <a:tcPr/>
                </a:tc>
                <a:tc>
                  <a:txBody>
                    <a:bodyPr/>
                    <a:lstStyle/>
                    <a:p>
                      <a:r>
                        <a:rPr lang="en-US" dirty="0"/>
                        <a:t>Java has exception handling</a:t>
                      </a:r>
                      <a:endParaRPr lang="en-IN" dirty="0"/>
                    </a:p>
                  </a:txBody>
                  <a:tcPr/>
                </a:tc>
                <a:extLst>
                  <a:ext uri="{0D108BD9-81ED-4DB2-BD59-A6C34878D82A}">
                    <a16:rowId xmlns:a16="http://schemas.microsoft.com/office/drawing/2014/main" val="2634983924"/>
                  </a:ext>
                </a:extLst>
              </a:tr>
              <a:tr h="488964">
                <a:tc>
                  <a:txBody>
                    <a:bodyPr/>
                    <a:lstStyle/>
                    <a:p>
                      <a:r>
                        <a:rPr lang="en-US" dirty="0"/>
                        <a:t>Doesn’t support multithreading</a:t>
                      </a:r>
                      <a:endParaRPr lang="en-IN" dirty="0"/>
                    </a:p>
                  </a:txBody>
                  <a:tcPr/>
                </a:tc>
                <a:tc>
                  <a:txBody>
                    <a:bodyPr/>
                    <a:lstStyle/>
                    <a:p>
                      <a:r>
                        <a:rPr lang="en-US" dirty="0"/>
                        <a:t>Supports multithreading</a:t>
                      </a:r>
                      <a:endParaRPr lang="en-IN" dirty="0"/>
                    </a:p>
                  </a:txBody>
                  <a:tcPr/>
                </a:tc>
                <a:extLst>
                  <a:ext uri="{0D108BD9-81ED-4DB2-BD59-A6C34878D82A}">
                    <a16:rowId xmlns:a16="http://schemas.microsoft.com/office/drawing/2014/main" val="3397247682"/>
                  </a:ext>
                </a:extLst>
              </a:tr>
            </a:tbl>
          </a:graphicData>
        </a:graphic>
      </p:graphicFrame>
    </p:spTree>
    <p:extLst>
      <p:ext uri="{BB962C8B-B14F-4D97-AF65-F5344CB8AC3E}">
        <p14:creationId xmlns:p14="http://schemas.microsoft.com/office/powerpoint/2010/main" val="122787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805</TotalTime>
  <Words>5252</Words>
  <Application>Microsoft Office PowerPoint</Application>
  <PresentationFormat>Widescreen</PresentationFormat>
  <Paragraphs>717</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Century Gothic</vt:lpstr>
      <vt:lpstr>inter-bold</vt:lpstr>
      <vt:lpstr>inter-regular</vt:lpstr>
      <vt:lpstr>times new roman</vt:lpstr>
      <vt:lpstr>Wingdings 3</vt:lpstr>
      <vt:lpstr>Ion</vt:lpstr>
      <vt:lpstr>JAVA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Development Kit (JDK)</vt:lpstr>
      <vt:lpstr>Java Runtime Environment (JRE)</vt:lpstr>
      <vt:lpstr>Java Virtual Machine (JVM)</vt:lpstr>
      <vt:lpstr>Tokens of Java</vt:lpstr>
      <vt:lpstr>Character Set</vt:lpstr>
      <vt:lpstr>Keywords</vt:lpstr>
      <vt:lpstr>Identifiers</vt:lpstr>
      <vt:lpstr>Identifiers</vt:lpstr>
      <vt:lpstr>Constants and variables</vt:lpstr>
      <vt:lpstr>Datatypes</vt:lpstr>
      <vt:lpstr>Datatypes</vt:lpstr>
      <vt:lpstr>Operators</vt:lpstr>
      <vt:lpstr>Operators</vt:lpstr>
      <vt:lpstr>Ternary Operator</vt:lpstr>
      <vt:lpstr>Comments</vt:lpstr>
      <vt:lpstr>Input/Output in Java</vt:lpstr>
      <vt:lpstr>Simple Java Program</vt:lpstr>
      <vt:lpstr>Program for accepting input (Scanner)</vt:lpstr>
      <vt:lpstr>Program for accepting input (BufferedReader)</vt:lpstr>
      <vt:lpstr>Program for accepting input (command line)</vt:lpstr>
      <vt:lpstr>Typecasting in Java</vt:lpstr>
      <vt:lpstr>Typecasting in Java</vt:lpstr>
      <vt:lpstr>Control statements</vt:lpstr>
      <vt:lpstr>Conditional Statements</vt:lpstr>
      <vt:lpstr>Conditional Statements</vt:lpstr>
      <vt:lpstr>Conditional Statements</vt:lpstr>
      <vt:lpstr>Iterative Statements</vt:lpstr>
      <vt:lpstr>Iterative Statements</vt:lpstr>
      <vt:lpstr>Arrays (single dimensional)</vt:lpstr>
      <vt:lpstr>Arrays (single dimensional)</vt:lpstr>
      <vt:lpstr>Arrays (single dimensional)</vt:lpstr>
      <vt:lpstr>Arrays (multi dimensional)</vt:lpstr>
      <vt:lpstr>Arrays (multi dimensional)</vt:lpstr>
      <vt:lpstr>Arrays (multi dimensional)</vt:lpstr>
      <vt:lpstr>Programming Practice Questions</vt:lpstr>
      <vt:lpstr>Programming Practice Questions</vt:lpstr>
      <vt:lpstr>Programming 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Hiral Modi</dc:creator>
  <cp:lastModifiedBy>Maria Lokhandwala</cp:lastModifiedBy>
  <cp:revision>57</cp:revision>
  <dcterms:created xsi:type="dcterms:W3CDTF">2022-12-13T18:25:38Z</dcterms:created>
  <dcterms:modified xsi:type="dcterms:W3CDTF">2024-08-24T15:40:36Z</dcterms:modified>
</cp:coreProperties>
</file>