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7.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1.xml" ContentType="application/vnd.openxmlformats-officedocument.presentationml.slide+xml"/>
  <Override PartName="/ppt/slides/slide5.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Masters/slideMaster1.xml" ContentType="application/vnd.openxmlformats-officedocument.presentationml.slideMaster+xml"/>
  <Override PartName="/ppt/slideLayouts/slideLayout17.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9.xml" ContentType="application/vnd.openxmlformats-officedocument.presentationml.slideLayout+xml"/>
  <Override PartName="/ppt/slideLayouts/slideLayout7.xml" ContentType="application/vnd.openxmlformats-officedocument.presentationml.slideLayout+xml"/>
  <Override PartName="/ppt/slideLayouts/slideLayout1.xml" ContentType="application/vnd.openxmlformats-officedocument.presentationml.slideLayout+xml"/>
  <Override PartName="/ppt/slideLayouts/slideLayout8.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60" r:id="rId3"/>
    <p:sldId id="266" r:id="rId4"/>
    <p:sldId id="294" r:id="rId5"/>
    <p:sldId id="295" r:id="rId6"/>
    <p:sldId id="296" r:id="rId7"/>
    <p:sldId id="297" r:id="rId8"/>
    <p:sldId id="298" r:id="rId9"/>
    <p:sldId id="299" r:id="rId10"/>
    <p:sldId id="300" r:id="rId11"/>
    <p:sldId id="301" r:id="rId12"/>
    <p:sldId id="302" r:id="rId13"/>
    <p:sldId id="303" r:id="rId14"/>
    <p:sldId id="304" r:id="rId15"/>
    <p:sldId id="307" r:id="rId16"/>
    <p:sldId id="305" r:id="rId17"/>
    <p:sldId id="315" r:id="rId18"/>
    <p:sldId id="306" r:id="rId19"/>
    <p:sldId id="316" r:id="rId20"/>
    <p:sldId id="317" r:id="rId21"/>
    <p:sldId id="308" r:id="rId22"/>
    <p:sldId id="309" r:id="rId23"/>
    <p:sldId id="310" r:id="rId24"/>
    <p:sldId id="311" r:id="rId25"/>
    <p:sldId id="312" r:id="rId26"/>
    <p:sldId id="313" r:id="rId27"/>
    <p:sldId id="314" r:id="rId28"/>
    <p:sldId id="31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152" autoAdjust="0"/>
    <p:restoredTop sz="94660"/>
  </p:normalViewPr>
  <p:slideViewPr>
    <p:cSldViewPr snapToGrid="0">
      <p:cViewPr varScale="1">
        <p:scale>
          <a:sx n="115" d="100"/>
          <a:sy n="115" d="100"/>
        </p:scale>
        <p:origin x="420" y="96"/>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openxmlformats.org/officeDocument/2006/relationships/customXml" Target="../customXml/item2.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946085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8433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3888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86326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131981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96124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4219262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582834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1349936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09273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2437535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4D548-D7BA-4D8D-976C-727A3233AEF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0897854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4D548-D7BA-4D8D-976C-727A3233AEFB}" type="datetimeFigureOut">
              <a:rPr lang="en-IN" smtClean="0"/>
              <a:t>05-08-2024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390579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408479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65978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FF4D548-D7BA-4D8D-976C-727A3233AEFB}" type="datetimeFigureOut">
              <a:rPr lang="en-IN" smtClean="0"/>
              <a:t>05-08-2024</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74950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FF4D548-D7BA-4D8D-976C-727A3233AEFB}" type="datetimeFigureOut">
              <a:rPr lang="en-IN" smtClean="0"/>
              <a:t>05-08-2024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88B116F-7956-4329-9B4E-0BAB67D2470D}" type="slidenum">
              <a:rPr lang="en-IN" smtClean="0"/>
              <a:t>‹#›</a:t>
            </a:fld>
            <a:endParaRPr lang="en-IN"/>
          </a:p>
        </p:txBody>
      </p:sp>
    </p:spTree>
    <p:extLst>
      <p:ext uri="{BB962C8B-B14F-4D97-AF65-F5344CB8AC3E}">
        <p14:creationId xmlns:p14="http://schemas.microsoft.com/office/powerpoint/2010/main" val="3932007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FF4D548-D7BA-4D8D-976C-727A3233AEFB}" type="datetimeFigureOut">
              <a:rPr lang="en-IN" smtClean="0"/>
              <a:t>05-08-2024</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88B116F-7956-4329-9B4E-0BAB67D2470D}" type="slidenum">
              <a:rPr lang="en-IN" smtClean="0"/>
              <a:t>‹#›</a:t>
            </a:fld>
            <a:endParaRPr lang="en-IN"/>
          </a:p>
        </p:txBody>
      </p:sp>
    </p:spTree>
    <p:extLst>
      <p:ext uri="{BB962C8B-B14F-4D97-AF65-F5344CB8AC3E}">
        <p14:creationId xmlns:p14="http://schemas.microsoft.com/office/powerpoint/2010/main" val="3858431182"/>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44F33F-52BC-43C0-19EA-19F8F8B0834A}"/>
              </a:ext>
            </a:extLst>
          </p:cNvPr>
          <p:cNvSpPr>
            <a:spLocks noGrp="1"/>
          </p:cNvSpPr>
          <p:nvPr>
            <p:ph type="ctrTitle"/>
          </p:nvPr>
        </p:nvSpPr>
        <p:spPr>
          <a:xfrm>
            <a:off x="1683171" y="1425388"/>
            <a:ext cx="8825658" cy="1411941"/>
          </a:xfrm>
        </p:spPr>
        <p:txBody>
          <a:bodyPr/>
          <a:lstStyle/>
          <a:p>
            <a:pPr algn="ctr"/>
            <a:r>
              <a:rPr lang="en-US" dirty="0"/>
              <a:t>JAVA PROGRAMMING</a:t>
            </a:r>
            <a:endParaRPr lang="en-IN" dirty="0"/>
          </a:p>
        </p:txBody>
      </p:sp>
      <p:sp>
        <p:nvSpPr>
          <p:cNvPr id="4" name="TextBox 3">
            <a:extLst>
              <a:ext uri="{FF2B5EF4-FFF2-40B4-BE49-F238E27FC236}">
                <a16:creationId xmlns:a16="http://schemas.microsoft.com/office/drawing/2014/main" id="{263D5869-FB4C-14B6-716C-54E8C24D9F3B}"/>
              </a:ext>
            </a:extLst>
          </p:cNvPr>
          <p:cNvSpPr txBox="1"/>
          <p:nvPr/>
        </p:nvSpPr>
        <p:spPr>
          <a:xfrm>
            <a:off x="1288473" y="3429000"/>
            <a:ext cx="9251827" cy="830997"/>
          </a:xfrm>
          <a:prstGeom prst="rect">
            <a:avLst/>
          </a:prstGeom>
          <a:noFill/>
        </p:spPr>
        <p:txBody>
          <a:bodyPr wrap="square" rtlCol="0">
            <a:spAutoFit/>
          </a:bodyPr>
          <a:lstStyle/>
          <a:p>
            <a:pPr algn="ctr"/>
            <a:r>
              <a:rPr lang="en-US" sz="4800" dirty="0"/>
              <a:t>Chap </a:t>
            </a:r>
            <a:r>
              <a:rPr lang="en-US" sz="4800" dirty="0" smtClean="0"/>
              <a:t>2 </a:t>
            </a:r>
            <a:r>
              <a:rPr lang="en-US" sz="4800" dirty="0"/>
              <a:t>: </a:t>
            </a:r>
            <a:r>
              <a:rPr lang="en-US" sz="4800" dirty="0" smtClean="0"/>
              <a:t>Classes and Methods</a:t>
            </a:r>
            <a:endParaRPr lang="en-IN" sz="4800" dirty="0"/>
          </a:p>
        </p:txBody>
      </p:sp>
    </p:spTree>
    <p:extLst>
      <p:ext uri="{BB962C8B-B14F-4D97-AF65-F5344CB8AC3E}">
        <p14:creationId xmlns:p14="http://schemas.microsoft.com/office/powerpoint/2010/main" val="2424294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Java Objects</a:t>
            </a:r>
            <a:br>
              <a:rPr lang="en-US" dirty="0" smtClean="0"/>
            </a:b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sz="1800" dirty="0"/>
              <a:t>An entity that has state and behavior is known as an object e.g., chair, bike, marker, pen, table, car, etc. </a:t>
            </a:r>
            <a:endParaRPr lang="en-US" sz="1800" dirty="0" smtClean="0"/>
          </a:p>
          <a:p>
            <a:r>
              <a:rPr lang="en-US" sz="1800" dirty="0" smtClean="0"/>
              <a:t>It </a:t>
            </a:r>
            <a:r>
              <a:rPr lang="en-US" sz="1800" dirty="0"/>
              <a:t>can be physical or logical (tangible and intangible</a:t>
            </a:r>
            <a:r>
              <a:rPr lang="en-US" sz="1800" dirty="0" smtClean="0"/>
              <a:t>)</a:t>
            </a:r>
          </a:p>
          <a:p>
            <a:r>
              <a:rPr lang="en-US" sz="1800" dirty="0"/>
              <a:t>An object has three characteristics</a:t>
            </a:r>
            <a:r>
              <a:rPr lang="en-US" sz="1800" dirty="0" smtClean="0"/>
              <a:t>:</a:t>
            </a:r>
          </a:p>
          <a:p>
            <a:pPr lvl="1"/>
            <a:r>
              <a:rPr lang="en-US" sz="1600" b="1" dirty="0"/>
              <a:t>State:</a:t>
            </a:r>
            <a:r>
              <a:rPr lang="en-US" sz="1600" dirty="0"/>
              <a:t> represents the data (value) of an object.</a:t>
            </a:r>
          </a:p>
          <a:p>
            <a:pPr lvl="1"/>
            <a:r>
              <a:rPr lang="en-US" sz="1600" b="1" dirty="0"/>
              <a:t>Behavior:</a:t>
            </a:r>
            <a:r>
              <a:rPr lang="en-US" sz="1600" dirty="0"/>
              <a:t> represents the behavior (functionality) of an object such as deposit, withdraw, etc.</a:t>
            </a:r>
          </a:p>
          <a:p>
            <a:pPr lvl="1"/>
            <a:r>
              <a:rPr lang="en-US" sz="1600" b="1" dirty="0"/>
              <a:t>Identity:</a:t>
            </a:r>
            <a:r>
              <a:rPr lang="en-US" sz="1600" dirty="0"/>
              <a:t> An object identity is typically implemented via a unique ID. The value of the ID is not visible to the external user. However, it is used internally by the JVM to identify each object uniquely.</a:t>
            </a:r>
          </a:p>
          <a:p>
            <a:r>
              <a:rPr lang="en-US" sz="1800" b="1" dirty="0"/>
              <a:t>An object is an instance of a class.</a:t>
            </a:r>
            <a:r>
              <a:rPr lang="en-US" sz="1800" dirty="0"/>
              <a:t> A class is a template or blueprint from which objects are created. So, an object is the instance(result) of a class.</a:t>
            </a:r>
          </a:p>
          <a:p>
            <a:r>
              <a:rPr lang="en-US" sz="1800" b="1" dirty="0"/>
              <a:t>Object Definitions:</a:t>
            </a:r>
            <a:endParaRPr lang="en-US" sz="1800" dirty="0"/>
          </a:p>
          <a:p>
            <a:pPr lvl="1"/>
            <a:r>
              <a:rPr lang="en-US" sz="1600" dirty="0"/>
              <a:t>An object is </a:t>
            </a:r>
            <a:r>
              <a:rPr lang="en-US" sz="1600" i="1" dirty="0"/>
              <a:t>a real-world entity</a:t>
            </a:r>
            <a:r>
              <a:rPr lang="en-US" sz="1600" dirty="0"/>
              <a:t>.</a:t>
            </a:r>
          </a:p>
          <a:p>
            <a:pPr lvl="1"/>
            <a:r>
              <a:rPr lang="en-US" sz="1600" dirty="0"/>
              <a:t>An object is </a:t>
            </a:r>
            <a:r>
              <a:rPr lang="en-US" sz="1600" i="1" dirty="0"/>
              <a:t>a runtime entity</a:t>
            </a:r>
            <a:r>
              <a:rPr lang="en-US" sz="1600" dirty="0"/>
              <a:t>.</a:t>
            </a:r>
          </a:p>
          <a:p>
            <a:pPr lvl="1"/>
            <a:r>
              <a:rPr lang="en-US" sz="1600" dirty="0"/>
              <a:t>The object is </a:t>
            </a:r>
            <a:r>
              <a:rPr lang="en-US" sz="1600" i="1" dirty="0"/>
              <a:t>an entity which has state and behavior</a:t>
            </a:r>
            <a:r>
              <a:rPr lang="en-US" sz="1600" dirty="0"/>
              <a:t>.</a:t>
            </a:r>
          </a:p>
          <a:p>
            <a:pPr lvl="1"/>
            <a:r>
              <a:rPr lang="en-US" sz="1600" dirty="0"/>
              <a:t>The object is </a:t>
            </a:r>
            <a:r>
              <a:rPr lang="en-US" sz="1600" i="1" dirty="0"/>
              <a:t>an instance of a class</a:t>
            </a:r>
            <a:r>
              <a:rPr lang="en-US" sz="1600" dirty="0"/>
              <a:t>.</a:t>
            </a:r>
          </a:p>
          <a:p>
            <a:endParaRPr lang="en-US" dirty="0" smtClean="0"/>
          </a:p>
        </p:txBody>
      </p:sp>
    </p:spTree>
    <p:extLst>
      <p:ext uri="{BB962C8B-B14F-4D97-AF65-F5344CB8AC3E}">
        <p14:creationId xmlns:p14="http://schemas.microsoft.com/office/powerpoint/2010/main" val="271625268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Java Objects</a:t>
            </a:r>
            <a:br>
              <a:rPr lang="en-US" dirty="0" smtClean="0"/>
            </a:b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a:t>We can make objects of the class and memory space will be allocated to the fields of that object.</a:t>
            </a:r>
          </a:p>
          <a:p>
            <a:r>
              <a:rPr lang="en-US" dirty="0"/>
              <a:t>The methods of a class can be accessed using the objects using the dot(.) operator.</a:t>
            </a:r>
          </a:p>
          <a:p>
            <a:r>
              <a:rPr lang="en-US" dirty="0"/>
              <a:t>Syntax of making an object of a class is –</a:t>
            </a:r>
          </a:p>
          <a:p>
            <a:pPr marL="0" indent="0">
              <a:buNone/>
            </a:pPr>
            <a:r>
              <a:rPr lang="en-US" dirty="0"/>
              <a:t>      </a:t>
            </a:r>
            <a:r>
              <a:rPr lang="en-US" dirty="0" err="1"/>
              <a:t>class_name</a:t>
            </a:r>
            <a:r>
              <a:rPr lang="en-US" dirty="0"/>
              <a:t> </a:t>
            </a:r>
            <a:r>
              <a:rPr lang="en-US" dirty="0" err="1"/>
              <a:t>object_name</a:t>
            </a:r>
            <a:r>
              <a:rPr lang="en-US" dirty="0"/>
              <a:t> = new </a:t>
            </a:r>
            <a:r>
              <a:rPr lang="en-US" dirty="0" err="1"/>
              <a:t>class_name</a:t>
            </a:r>
            <a:r>
              <a:rPr lang="en-US" dirty="0"/>
              <a:t>(parameters to be passed)</a:t>
            </a:r>
          </a:p>
          <a:p>
            <a:pPr marL="0" indent="0">
              <a:buNone/>
            </a:pPr>
            <a:r>
              <a:rPr lang="en-US" dirty="0" err="1" smtClean="0"/>
              <a:t>Eg</a:t>
            </a:r>
            <a:r>
              <a:rPr lang="en-US" dirty="0" smtClean="0"/>
              <a:t> : WAP to create a class Circle. It should have three methods namely accept radius, calculate area and display the area.</a:t>
            </a:r>
          </a:p>
        </p:txBody>
      </p:sp>
    </p:spTree>
    <p:extLst>
      <p:ext uri="{BB962C8B-B14F-4D97-AF65-F5344CB8AC3E}">
        <p14:creationId xmlns:p14="http://schemas.microsoft.com/office/powerpoint/2010/main" val="53953424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1" y="101600"/>
            <a:ext cx="3998422" cy="6681585"/>
          </a:xfrm>
        </p:spPr>
        <p:txBody>
          <a:bodyPr>
            <a:noAutofit/>
          </a:bodyPr>
          <a:lstStyle/>
          <a:p>
            <a:pPr marL="0" indent="0">
              <a:buNone/>
            </a:pPr>
            <a:r>
              <a:rPr lang="en-IN" sz="1800" dirty="0"/>
              <a:t>import </a:t>
            </a:r>
            <a:r>
              <a:rPr lang="en-IN" sz="1800" dirty="0" err="1"/>
              <a:t>java.util</a:t>
            </a:r>
            <a:r>
              <a:rPr lang="en-IN" sz="1800" dirty="0"/>
              <a:t>.*;</a:t>
            </a:r>
          </a:p>
          <a:p>
            <a:pPr marL="0" indent="0">
              <a:buNone/>
            </a:pPr>
            <a:r>
              <a:rPr lang="en-IN" sz="1800" dirty="0"/>
              <a:t>class Circle{</a:t>
            </a:r>
          </a:p>
          <a:p>
            <a:pPr marL="0" indent="0">
              <a:buNone/>
            </a:pPr>
            <a:r>
              <a:rPr lang="en-IN" sz="1800" dirty="0"/>
              <a:t> private float </a:t>
            </a:r>
            <a:r>
              <a:rPr lang="en-IN" sz="1800" dirty="0" err="1"/>
              <a:t>r,area</a:t>
            </a:r>
            <a:r>
              <a:rPr lang="en-IN" sz="1800" dirty="0"/>
              <a:t>;</a:t>
            </a:r>
          </a:p>
          <a:p>
            <a:pPr marL="0" indent="0">
              <a:buNone/>
            </a:pPr>
            <a:r>
              <a:rPr lang="en-IN" sz="1800" dirty="0"/>
              <a:t> public void accept(float x)</a:t>
            </a:r>
          </a:p>
          <a:p>
            <a:pPr marL="0" indent="0">
              <a:buNone/>
            </a:pPr>
            <a:r>
              <a:rPr lang="en-IN" sz="1800" dirty="0"/>
              <a:t> {</a:t>
            </a:r>
          </a:p>
          <a:p>
            <a:pPr marL="0" indent="0">
              <a:buNone/>
            </a:pPr>
            <a:r>
              <a:rPr lang="en-IN" sz="1800" dirty="0"/>
              <a:t>    r=x;</a:t>
            </a:r>
          </a:p>
          <a:p>
            <a:pPr marL="0" indent="0">
              <a:buNone/>
            </a:pPr>
            <a:r>
              <a:rPr lang="en-IN" sz="1800" dirty="0"/>
              <a:t> }</a:t>
            </a:r>
          </a:p>
          <a:p>
            <a:pPr marL="0" indent="0">
              <a:buNone/>
            </a:pPr>
            <a:r>
              <a:rPr lang="en-IN" sz="1800" dirty="0"/>
              <a:t> public void calculate()</a:t>
            </a:r>
          </a:p>
          <a:p>
            <a:pPr marL="0" indent="0">
              <a:buNone/>
            </a:pPr>
            <a:r>
              <a:rPr lang="en-IN" sz="1800" dirty="0"/>
              <a:t> {</a:t>
            </a:r>
          </a:p>
          <a:p>
            <a:pPr marL="0" indent="0">
              <a:buNone/>
            </a:pPr>
            <a:r>
              <a:rPr lang="en-IN" sz="1800" dirty="0"/>
              <a:t>    area=3.14f*r*r;</a:t>
            </a:r>
          </a:p>
          <a:p>
            <a:pPr marL="0" indent="0">
              <a:buNone/>
            </a:pPr>
            <a:r>
              <a:rPr lang="en-IN" sz="1800" dirty="0"/>
              <a:t> }</a:t>
            </a:r>
          </a:p>
          <a:p>
            <a:pPr marL="0" indent="0">
              <a:buNone/>
            </a:pPr>
            <a:r>
              <a:rPr lang="en-IN" sz="1800" dirty="0"/>
              <a:t> public void display()</a:t>
            </a:r>
          </a:p>
          <a:p>
            <a:pPr marL="0" indent="0">
              <a:buNone/>
            </a:pPr>
            <a:r>
              <a:rPr lang="en-IN" sz="1800" dirty="0"/>
              <a:t> {</a:t>
            </a:r>
          </a:p>
          <a:p>
            <a:pPr marL="0" indent="0">
              <a:buNone/>
            </a:pPr>
            <a:r>
              <a:rPr lang="en-IN" sz="1800" dirty="0"/>
              <a:t>    </a:t>
            </a:r>
            <a:r>
              <a:rPr lang="en-IN" sz="1800" dirty="0" err="1"/>
              <a:t>System.out.println</a:t>
            </a:r>
            <a:r>
              <a:rPr lang="en-IN" sz="1800" dirty="0"/>
              <a:t>("The area is : "+area);</a:t>
            </a:r>
          </a:p>
          <a:p>
            <a:pPr marL="0" indent="0">
              <a:buNone/>
            </a:pPr>
            <a:r>
              <a:rPr lang="en-IN" sz="1800" dirty="0"/>
              <a:t> }</a:t>
            </a:r>
          </a:p>
          <a:p>
            <a:pPr marL="0" indent="0">
              <a:buNone/>
            </a:pPr>
            <a:r>
              <a:rPr lang="en-IN" sz="1800" dirty="0" smtClean="0"/>
              <a:t>}</a:t>
            </a:r>
            <a:endParaRPr lang="en-IN" sz="1800" dirty="0"/>
          </a:p>
        </p:txBody>
      </p:sp>
      <p:sp>
        <p:nvSpPr>
          <p:cNvPr id="6" name="Content Placeholder 2">
            <a:extLst>
              <a:ext uri="{FF2B5EF4-FFF2-40B4-BE49-F238E27FC236}">
                <a16:creationId xmlns:a16="http://schemas.microsoft.com/office/drawing/2014/main" id="{9132244E-89E1-FFC8-885F-25D6A175592B}"/>
              </a:ext>
            </a:extLst>
          </p:cNvPr>
          <p:cNvSpPr txBox="1">
            <a:spLocks/>
          </p:cNvSpPr>
          <p:nvPr/>
        </p:nvSpPr>
        <p:spPr>
          <a:xfrm>
            <a:off x="4175760" y="101600"/>
            <a:ext cx="4835235" cy="66546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class Main{</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p>
          <a:p>
            <a:pPr marL="0" indent="0">
              <a:buNone/>
            </a:pPr>
            <a:r>
              <a:rPr lang="en-IN" sz="1600" dirty="0"/>
              <a:t>        float rad;</a:t>
            </a:r>
          </a:p>
          <a:p>
            <a:pPr marL="0" indent="0">
              <a:buNone/>
            </a:pPr>
            <a:r>
              <a:rPr lang="en-IN" sz="1600" dirty="0"/>
              <a:t>        Scanner </a:t>
            </a:r>
            <a:r>
              <a:rPr lang="en-IN" sz="1600" dirty="0" err="1"/>
              <a:t>sc</a:t>
            </a:r>
            <a:r>
              <a:rPr lang="en-IN" sz="1600" dirty="0"/>
              <a:t>=new </a:t>
            </a:r>
            <a:r>
              <a:rPr lang="en-IN" sz="1600" dirty="0" smtClean="0"/>
              <a:t>Scanner(System.in</a:t>
            </a:r>
            <a:r>
              <a:rPr lang="en-IN" sz="1600" dirty="0"/>
              <a:t>);</a:t>
            </a:r>
          </a:p>
          <a:p>
            <a:pPr marL="0" indent="0">
              <a:buNone/>
            </a:pPr>
            <a:r>
              <a:rPr lang="en-IN" sz="1600" dirty="0"/>
              <a:t>        </a:t>
            </a:r>
            <a:r>
              <a:rPr lang="en-IN" sz="1600" dirty="0" err="1"/>
              <a:t>System.out.println</a:t>
            </a:r>
            <a:r>
              <a:rPr lang="en-IN" sz="1600" dirty="0"/>
              <a:t>("Enter radius");</a:t>
            </a:r>
          </a:p>
          <a:p>
            <a:pPr marL="0" indent="0">
              <a:buNone/>
            </a:pPr>
            <a:r>
              <a:rPr lang="en-IN" sz="1600" dirty="0"/>
              <a:t>        rad=</a:t>
            </a:r>
            <a:r>
              <a:rPr lang="en-IN" sz="1600" dirty="0" err="1"/>
              <a:t>sc.nextFloat</a:t>
            </a:r>
            <a:r>
              <a:rPr lang="en-IN" sz="1600" dirty="0"/>
              <a:t>();</a:t>
            </a:r>
          </a:p>
          <a:p>
            <a:pPr marL="0" indent="0">
              <a:buNone/>
            </a:pPr>
            <a:r>
              <a:rPr lang="en-IN" sz="1600" dirty="0"/>
              <a:t>        Circle c=new Circle();</a:t>
            </a:r>
          </a:p>
          <a:p>
            <a:pPr marL="0" indent="0">
              <a:buNone/>
            </a:pPr>
            <a:r>
              <a:rPr lang="en-IN" sz="1600" dirty="0"/>
              <a:t>        </a:t>
            </a:r>
            <a:r>
              <a:rPr lang="en-IN" sz="1600" dirty="0" err="1"/>
              <a:t>c.accept</a:t>
            </a:r>
            <a:r>
              <a:rPr lang="en-IN" sz="1600" dirty="0"/>
              <a:t>(rad);</a:t>
            </a:r>
          </a:p>
          <a:p>
            <a:pPr marL="0" indent="0">
              <a:buNone/>
            </a:pPr>
            <a:r>
              <a:rPr lang="en-IN" sz="1600" dirty="0"/>
              <a:t>        </a:t>
            </a:r>
            <a:r>
              <a:rPr lang="en-IN" sz="1600" dirty="0" err="1"/>
              <a:t>c.calculate</a:t>
            </a:r>
            <a:r>
              <a:rPr lang="en-IN" sz="1600" dirty="0"/>
              <a:t>();</a:t>
            </a:r>
          </a:p>
          <a:p>
            <a:pPr marL="0" indent="0">
              <a:buNone/>
            </a:pPr>
            <a:r>
              <a:rPr lang="en-IN" sz="1600" dirty="0"/>
              <a:t>        </a:t>
            </a:r>
            <a:r>
              <a:rPr lang="en-IN" sz="1600" dirty="0" err="1"/>
              <a:t>c.display</a:t>
            </a:r>
            <a:r>
              <a:rPr lang="en-IN" sz="1600" dirty="0"/>
              <a:t>();</a:t>
            </a:r>
          </a:p>
          <a:p>
            <a:pPr marL="0" indent="0">
              <a:buNone/>
            </a:pPr>
            <a:r>
              <a:rPr lang="en-IN" sz="1600" dirty="0"/>
              <a:t>    }</a:t>
            </a:r>
          </a:p>
          <a:p>
            <a:pPr marL="0" indent="0">
              <a:buNone/>
            </a:pPr>
            <a:r>
              <a:rPr lang="en-IN" sz="1600" dirty="0"/>
              <a:t>}</a:t>
            </a:r>
          </a:p>
          <a:p>
            <a:pPr marL="0" indent="0" algn="just">
              <a:buFont typeface="Wingdings 3" charset="2"/>
              <a:buNone/>
            </a:pPr>
            <a:endParaRPr lang="en-US" dirty="0"/>
          </a:p>
        </p:txBody>
      </p:sp>
      <p:pic>
        <p:nvPicPr>
          <p:cNvPr id="5" name="Picture 4"/>
          <p:cNvPicPr>
            <a:picLocks noChangeAspect="1"/>
          </p:cNvPicPr>
          <p:nvPr/>
        </p:nvPicPr>
        <p:blipFill>
          <a:blip r:embed="rId2"/>
          <a:stretch>
            <a:fillRect/>
          </a:stretch>
        </p:blipFill>
        <p:spPr>
          <a:xfrm>
            <a:off x="7081982" y="2965341"/>
            <a:ext cx="5029200" cy="3790950"/>
          </a:xfrm>
          <a:prstGeom prst="rect">
            <a:avLst/>
          </a:prstGeom>
        </p:spPr>
      </p:pic>
    </p:spTree>
    <p:extLst>
      <p:ext uri="{BB962C8B-B14F-4D97-AF65-F5344CB8AC3E}">
        <p14:creationId xmlns:p14="http://schemas.microsoft.com/office/powerpoint/2010/main" val="10276294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Constructor</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a:t>A constructor in Java is a </a:t>
            </a:r>
            <a:r>
              <a:rPr lang="en-US" b="1" dirty="0"/>
              <a:t>special method</a:t>
            </a:r>
            <a:r>
              <a:rPr lang="en-US" dirty="0"/>
              <a:t> that is used to initialize objects. </a:t>
            </a:r>
            <a:endParaRPr lang="en-US" dirty="0" smtClean="0"/>
          </a:p>
          <a:p>
            <a:r>
              <a:rPr lang="en-US" dirty="0" smtClean="0"/>
              <a:t>The </a:t>
            </a:r>
            <a:r>
              <a:rPr lang="en-US" dirty="0"/>
              <a:t>constructor is called when an object of a class is created</a:t>
            </a:r>
            <a:r>
              <a:rPr lang="en-US" dirty="0" smtClean="0"/>
              <a:t>.</a:t>
            </a:r>
          </a:p>
          <a:p>
            <a:r>
              <a:rPr lang="en-US" dirty="0" smtClean="0"/>
              <a:t> </a:t>
            </a:r>
            <a:r>
              <a:rPr lang="en-US" dirty="0"/>
              <a:t>It can be used to set initial values for object </a:t>
            </a:r>
            <a:r>
              <a:rPr lang="en-US" dirty="0" smtClean="0"/>
              <a:t>attributes</a:t>
            </a:r>
          </a:p>
          <a:p>
            <a:r>
              <a:rPr lang="en-US" dirty="0" smtClean="0"/>
              <a:t>At </a:t>
            </a:r>
            <a:r>
              <a:rPr lang="en-US" dirty="0"/>
              <a:t>the time of calling constructor, memory for the object is allocated </a:t>
            </a:r>
            <a:endParaRPr lang="en-US" dirty="0" smtClean="0"/>
          </a:p>
          <a:p>
            <a:r>
              <a:rPr lang="en-US" dirty="0" smtClean="0"/>
              <a:t>Every </a:t>
            </a:r>
            <a:r>
              <a:rPr lang="en-US" dirty="0"/>
              <a:t>time an object is created using the new() keyword, at least one constructor is called.</a:t>
            </a:r>
          </a:p>
          <a:p>
            <a:r>
              <a:rPr lang="en-US" dirty="0"/>
              <a:t>It calls a default constructor if there is no constructor available in the class. </a:t>
            </a:r>
            <a:endParaRPr lang="en-US" dirty="0" smtClean="0"/>
          </a:p>
          <a:p>
            <a:r>
              <a:rPr lang="en-US" dirty="0" smtClean="0"/>
              <a:t>In </a:t>
            </a:r>
            <a:r>
              <a:rPr lang="en-US" dirty="0"/>
              <a:t>such case, Java compiler provides a default constructor by default</a:t>
            </a:r>
            <a:r>
              <a:rPr lang="en-US" dirty="0" smtClean="0"/>
              <a:t>.</a:t>
            </a:r>
          </a:p>
          <a:p>
            <a:r>
              <a:rPr lang="en-US" dirty="0"/>
              <a:t>There are two types of constructors in Java: </a:t>
            </a:r>
            <a:r>
              <a:rPr lang="en-US" dirty="0" smtClean="0"/>
              <a:t>no-</a:t>
            </a:r>
            <a:r>
              <a:rPr lang="en-US" dirty="0" err="1" smtClean="0"/>
              <a:t>arg</a:t>
            </a:r>
            <a:r>
              <a:rPr lang="en-US" dirty="0" smtClean="0"/>
              <a:t>(i.e. default) </a:t>
            </a:r>
            <a:r>
              <a:rPr lang="en-US" dirty="0"/>
              <a:t>constructor, and parameterized constructor</a:t>
            </a:r>
            <a:r>
              <a:rPr lang="en-US" dirty="0" smtClean="0"/>
              <a:t>.</a:t>
            </a:r>
          </a:p>
          <a:p>
            <a:r>
              <a:rPr lang="en-US" dirty="0"/>
              <a:t>It is called constructor because it constructs the values at the time of object creation. </a:t>
            </a:r>
            <a:endParaRPr lang="en-US" dirty="0" smtClean="0"/>
          </a:p>
          <a:p>
            <a:r>
              <a:rPr lang="en-US" dirty="0" smtClean="0"/>
              <a:t>It </a:t>
            </a:r>
            <a:r>
              <a:rPr lang="en-US" dirty="0"/>
              <a:t>is not necessary to write a constructor for a class. It is because java compiler creates a default constructor if your class doesn't have any.</a:t>
            </a:r>
          </a:p>
          <a:p>
            <a:endParaRPr lang="en-US" dirty="0" smtClean="0"/>
          </a:p>
        </p:txBody>
      </p:sp>
    </p:spTree>
    <p:extLst>
      <p:ext uri="{BB962C8B-B14F-4D97-AF65-F5344CB8AC3E}">
        <p14:creationId xmlns:p14="http://schemas.microsoft.com/office/powerpoint/2010/main" val="13782217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Constructor</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smtClean="0"/>
              <a:t>Rules for creating constructors : </a:t>
            </a:r>
          </a:p>
          <a:p>
            <a:pPr lvl="1"/>
            <a:r>
              <a:rPr lang="en-US" dirty="0" smtClean="0"/>
              <a:t>Constructor should always be public/default/protected.</a:t>
            </a:r>
          </a:p>
          <a:p>
            <a:pPr lvl="1"/>
            <a:r>
              <a:rPr lang="en-US" dirty="0" smtClean="0"/>
              <a:t>Name of the constructor should always be same as that of the class</a:t>
            </a:r>
          </a:p>
          <a:p>
            <a:pPr lvl="1"/>
            <a:r>
              <a:rPr lang="en-US" dirty="0" smtClean="0"/>
              <a:t>Constructor should not have a return type, </a:t>
            </a:r>
            <a:r>
              <a:rPr lang="en-US" b="1" dirty="0" smtClean="0"/>
              <a:t>not even void.</a:t>
            </a:r>
          </a:p>
          <a:p>
            <a:pPr lvl="1"/>
            <a:r>
              <a:rPr lang="en-US" dirty="0" smtClean="0"/>
              <a:t>Constructor is automatically called when an object of the class is created</a:t>
            </a:r>
          </a:p>
          <a:p>
            <a:pPr lvl="1"/>
            <a:r>
              <a:rPr lang="en-US" dirty="0" smtClean="0"/>
              <a:t>There can be more</a:t>
            </a:r>
            <a:r>
              <a:rPr lang="en-US" dirty="0"/>
              <a:t> </a:t>
            </a:r>
            <a:r>
              <a:rPr lang="en-US" dirty="0" smtClean="0"/>
              <a:t>than one constructor having same name but different parameter list. This is known as </a:t>
            </a:r>
            <a:r>
              <a:rPr lang="en-US" b="1" dirty="0" smtClean="0"/>
              <a:t>Constructor Overloading</a:t>
            </a:r>
          </a:p>
          <a:p>
            <a:r>
              <a:rPr lang="en-US" dirty="0"/>
              <a:t>There are the following reasons to use constructors:</a:t>
            </a:r>
          </a:p>
          <a:p>
            <a:pPr lvl="1"/>
            <a:r>
              <a:rPr lang="en-US" dirty="0"/>
              <a:t>We use constructors to initialize the object with the default or initial state. The default values for primitives may not be what are you looking for.</a:t>
            </a:r>
          </a:p>
          <a:p>
            <a:pPr lvl="1"/>
            <a:r>
              <a:rPr lang="en-US" dirty="0"/>
              <a:t>Another reason to use constructor is that it informs about dependencies. In other words, using the constructor, we can request the user of that class for required dependencies.</a:t>
            </a:r>
          </a:p>
          <a:p>
            <a:pPr lvl="1"/>
            <a:r>
              <a:rPr lang="en-US" dirty="0"/>
              <a:t>We can find out what it needs in order to use this class, just by looking at the constructor.</a:t>
            </a:r>
          </a:p>
          <a:p>
            <a:r>
              <a:rPr lang="en-US" dirty="0"/>
              <a:t>In short, we use the constructor to </a:t>
            </a:r>
            <a:r>
              <a:rPr lang="en-US" b="1" dirty="0"/>
              <a:t>initialize the instance variable of the class.</a:t>
            </a:r>
            <a:endParaRPr lang="en-US" dirty="0"/>
          </a:p>
          <a:p>
            <a:pPr marL="57150" indent="0">
              <a:buNone/>
            </a:pPr>
            <a:endParaRPr lang="en-US" b="1" dirty="0" smtClean="0"/>
          </a:p>
          <a:p>
            <a:pPr lvl="1"/>
            <a:endParaRPr lang="en-US" b="1" dirty="0"/>
          </a:p>
        </p:txBody>
      </p:sp>
    </p:spTree>
    <p:extLst>
      <p:ext uri="{BB962C8B-B14F-4D97-AF65-F5344CB8AC3E}">
        <p14:creationId xmlns:p14="http://schemas.microsoft.com/office/powerpoint/2010/main" val="234207247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1" y="101600"/>
            <a:ext cx="3998422" cy="6681585"/>
          </a:xfrm>
        </p:spPr>
        <p:txBody>
          <a:bodyPr>
            <a:noAutofit/>
          </a:bodyPr>
          <a:lstStyle/>
          <a:p>
            <a:pPr marL="0" indent="0">
              <a:buNone/>
            </a:pPr>
            <a:r>
              <a:rPr lang="en-IN" sz="1600" dirty="0"/>
              <a:t>import </a:t>
            </a:r>
            <a:r>
              <a:rPr lang="en-IN" sz="1600" dirty="0" err="1"/>
              <a:t>java.util</a:t>
            </a:r>
            <a:r>
              <a:rPr lang="en-IN" sz="1600" dirty="0"/>
              <a:t>.*;</a:t>
            </a:r>
          </a:p>
          <a:p>
            <a:pPr marL="0" indent="0">
              <a:buNone/>
            </a:pPr>
            <a:r>
              <a:rPr lang="en-IN" sz="1600" dirty="0"/>
              <a:t>class </a:t>
            </a:r>
            <a:r>
              <a:rPr lang="en-IN" sz="1600" dirty="0" err="1"/>
              <a:t>CircleDefConst</a:t>
            </a:r>
            <a:r>
              <a:rPr lang="en-IN" sz="1600" dirty="0"/>
              <a:t>{</a:t>
            </a:r>
          </a:p>
          <a:p>
            <a:pPr marL="0" indent="0">
              <a:buNone/>
            </a:pPr>
            <a:r>
              <a:rPr lang="en-IN" sz="1600" dirty="0"/>
              <a:t> private float </a:t>
            </a:r>
            <a:r>
              <a:rPr lang="en-IN" sz="1600" dirty="0" err="1"/>
              <a:t>r,area</a:t>
            </a:r>
            <a:r>
              <a:rPr lang="en-IN" sz="1600" dirty="0"/>
              <a:t>;</a:t>
            </a:r>
          </a:p>
          <a:p>
            <a:pPr marL="0" indent="0">
              <a:buNone/>
            </a:pPr>
            <a:r>
              <a:rPr lang="en-IN" sz="1600" dirty="0"/>
              <a:t> </a:t>
            </a:r>
            <a:r>
              <a:rPr lang="en-IN" sz="1600" dirty="0" err="1"/>
              <a:t>CircleDefConst</a:t>
            </a:r>
            <a:r>
              <a:rPr lang="en-IN" sz="1600" dirty="0"/>
              <a:t>()</a:t>
            </a:r>
          </a:p>
          <a:p>
            <a:pPr marL="0" indent="0">
              <a:buNone/>
            </a:pPr>
            <a:r>
              <a:rPr lang="en-IN" sz="1600" dirty="0"/>
              <a:t> {</a:t>
            </a:r>
          </a:p>
          <a:p>
            <a:pPr marL="0" indent="0">
              <a:buNone/>
            </a:pPr>
            <a:r>
              <a:rPr lang="en-IN" sz="1600" dirty="0"/>
              <a:t>    Scanner </a:t>
            </a:r>
            <a:r>
              <a:rPr lang="en-IN" sz="1600" dirty="0" err="1"/>
              <a:t>sc</a:t>
            </a:r>
            <a:r>
              <a:rPr lang="en-IN" sz="1600" dirty="0"/>
              <a:t>=new Scanner(System.in);</a:t>
            </a:r>
          </a:p>
          <a:p>
            <a:pPr marL="0" indent="0">
              <a:buNone/>
            </a:pPr>
            <a:r>
              <a:rPr lang="en-IN" sz="1600" dirty="0"/>
              <a:t>    </a:t>
            </a:r>
            <a:r>
              <a:rPr lang="en-IN" sz="1600" dirty="0" err="1"/>
              <a:t>System.out.println</a:t>
            </a:r>
            <a:r>
              <a:rPr lang="en-IN" sz="1600" dirty="0"/>
              <a:t>("Enter Radius");</a:t>
            </a:r>
          </a:p>
          <a:p>
            <a:pPr marL="0" indent="0">
              <a:buNone/>
            </a:pPr>
            <a:r>
              <a:rPr lang="en-IN" sz="1600" dirty="0"/>
              <a:t>    r=</a:t>
            </a:r>
            <a:r>
              <a:rPr lang="en-IN" sz="1600" dirty="0" err="1"/>
              <a:t>sc.nextFloat</a:t>
            </a:r>
            <a:r>
              <a:rPr lang="en-IN" sz="1600" dirty="0"/>
              <a:t>();</a:t>
            </a:r>
          </a:p>
          <a:p>
            <a:pPr marL="0" indent="0">
              <a:buNone/>
            </a:pPr>
            <a:r>
              <a:rPr lang="en-IN" sz="1600" dirty="0"/>
              <a:t> }</a:t>
            </a:r>
          </a:p>
          <a:p>
            <a:pPr marL="0" indent="0">
              <a:buNone/>
            </a:pPr>
            <a:r>
              <a:rPr lang="en-IN" sz="1600" dirty="0"/>
              <a:t> public void calculate()</a:t>
            </a:r>
          </a:p>
          <a:p>
            <a:pPr marL="0" indent="0">
              <a:buNone/>
            </a:pPr>
            <a:r>
              <a:rPr lang="en-IN" sz="1600" dirty="0"/>
              <a:t> {</a:t>
            </a:r>
          </a:p>
          <a:p>
            <a:pPr marL="0" indent="0">
              <a:buNone/>
            </a:pPr>
            <a:r>
              <a:rPr lang="en-IN" sz="1600" dirty="0"/>
              <a:t>    area=3.14f*r*r;</a:t>
            </a:r>
          </a:p>
          <a:p>
            <a:pPr marL="0" indent="0">
              <a:buNone/>
            </a:pPr>
            <a:r>
              <a:rPr lang="en-IN" sz="1600" dirty="0"/>
              <a:t> }</a:t>
            </a:r>
          </a:p>
          <a:p>
            <a:pPr marL="0" indent="0">
              <a:buNone/>
            </a:pPr>
            <a:r>
              <a:rPr lang="en-IN" sz="1600" dirty="0"/>
              <a:t> public void display()</a:t>
            </a:r>
          </a:p>
          <a:p>
            <a:pPr marL="0" indent="0">
              <a:buNone/>
            </a:pPr>
            <a:r>
              <a:rPr lang="en-IN" sz="1600" dirty="0"/>
              <a:t> {</a:t>
            </a:r>
          </a:p>
          <a:p>
            <a:pPr marL="0" indent="0">
              <a:buNone/>
            </a:pPr>
            <a:r>
              <a:rPr lang="en-IN" sz="1600" dirty="0"/>
              <a:t>    </a:t>
            </a:r>
            <a:r>
              <a:rPr lang="en-IN" sz="1600" dirty="0" err="1"/>
              <a:t>System.out.println</a:t>
            </a:r>
            <a:r>
              <a:rPr lang="en-IN" sz="1600" dirty="0"/>
              <a:t>("The area is : "+area);</a:t>
            </a:r>
          </a:p>
          <a:p>
            <a:pPr marL="0" indent="0">
              <a:buNone/>
            </a:pPr>
            <a:r>
              <a:rPr lang="en-IN" sz="1600" dirty="0"/>
              <a:t> </a:t>
            </a:r>
            <a:r>
              <a:rPr lang="en-IN" sz="1600" dirty="0" smtClean="0"/>
              <a:t>} }</a:t>
            </a:r>
            <a:endParaRPr lang="en-IN" sz="1600" dirty="0"/>
          </a:p>
        </p:txBody>
      </p:sp>
      <p:sp>
        <p:nvSpPr>
          <p:cNvPr id="6" name="Content Placeholder 2">
            <a:extLst>
              <a:ext uri="{FF2B5EF4-FFF2-40B4-BE49-F238E27FC236}">
                <a16:creationId xmlns:a16="http://schemas.microsoft.com/office/drawing/2014/main" id="{9132244E-89E1-FFC8-885F-25D6A175592B}"/>
              </a:ext>
            </a:extLst>
          </p:cNvPr>
          <p:cNvSpPr txBox="1">
            <a:spLocks/>
          </p:cNvSpPr>
          <p:nvPr/>
        </p:nvSpPr>
        <p:spPr>
          <a:xfrm>
            <a:off x="3676998" y="101600"/>
            <a:ext cx="4602478" cy="66546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class Main{</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r>
              <a:rPr lang="en-IN" sz="1600" dirty="0" smtClean="0"/>
              <a:t>{</a:t>
            </a:r>
          </a:p>
          <a:p>
            <a:pPr marL="0" indent="0">
              <a:buNone/>
            </a:pPr>
            <a:r>
              <a:rPr lang="en-US" sz="1600" dirty="0"/>
              <a:t> </a:t>
            </a:r>
            <a:r>
              <a:rPr lang="en-US" sz="1600" dirty="0" smtClean="0"/>
              <a:t>      </a:t>
            </a:r>
            <a:r>
              <a:rPr lang="en-US" sz="1600" b="1" dirty="0" smtClean="0">
                <a:solidFill>
                  <a:schemeClr val="tx2">
                    <a:lumMod val="10000"/>
                  </a:schemeClr>
                </a:solidFill>
              </a:rPr>
              <a:t>// Default Constructor</a:t>
            </a:r>
            <a:endParaRPr lang="en-IN" sz="1600" dirty="0">
              <a:solidFill>
                <a:schemeClr val="tx2">
                  <a:lumMod val="10000"/>
                </a:schemeClr>
              </a:solidFill>
            </a:endParaRPr>
          </a:p>
          <a:p>
            <a:pPr marL="0" indent="0">
              <a:buNone/>
            </a:pPr>
            <a:r>
              <a:rPr lang="en-IN" sz="1600" dirty="0"/>
              <a:t>        </a:t>
            </a:r>
            <a:r>
              <a:rPr lang="en-IN" sz="1600" dirty="0" err="1"/>
              <a:t>CircleDefConst</a:t>
            </a:r>
            <a:r>
              <a:rPr lang="en-IN" sz="1600" dirty="0"/>
              <a:t> c=new </a:t>
            </a:r>
            <a:r>
              <a:rPr lang="en-IN" sz="1600" dirty="0" err="1"/>
              <a:t>CircleDefConst</a:t>
            </a:r>
            <a:r>
              <a:rPr lang="en-IN" sz="1600" dirty="0"/>
              <a:t>();</a:t>
            </a:r>
          </a:p>
          <a:p>
            <a:pPr marL="0" indent="0">
              <a:buNone/>
            </a:pPr>
            <a:r>
              <a:rPr lang="en-IN" sz="1600" dirty="0"/>
              <a:t>        </a:t>
            </a:r>
            <a:r>
              <a:rPr lang="en-IN" sz="1600" dirty="0" err="1"/>
              <a:t>c.calculate</a:t>
            </a:r>
            <a:r>
              <a:rPr lang="en-IN" sz="1600" dirty="0"/>
              <a:t>();</a:t>
            </a:r>
          </a:p>
          <a:p>
            <a:pPr marL="0" indent="0">
              <a:buNone/>
            </a:pPr>
            <a:r>
              <a:rPr lang="en-IN" sz="1600" dirty="0"/>
              <a:t>        </a:t>
            </a:r>
            <a:r>
              <a:rPr lang="en-IN" sz="1600" dirty="0" err="1"/>
              <a:t>c.display</a:t>
            </a:r>
            <a:r>
              <a:rPr lang="en-IN" sz="1600" dirty="0"/>
              <a:t>();</a:t>
            </a:r>
          </a:p>
          <a:p>
            <a:pPr marL="0" indent="0">
              <a:buNone/>
            </a:pPr>
            <a:r>
              <a:rPr lang="en-IN" sz="1600" dirty="0"/>
              <a:t>    }</a:t>
            </a:r>
          </a:p>
          <a:p>
            <a:pPr marL="0" indent="0">
              <a:buNone/>
            </a:pPr>
            <a:r>
              <a:rPr lang="en-IN" sz="1600" dirty="0"/>
              <a:t>}</a:t>
            </a:r>
          </a:p>
          <a:p>
            <a:pPr marL="0" indent="0" algn="just">
              <a:buFont typeface="Wingdings 3" charset="2"/>
              <a:buNone/>
            </a:pPr>
            <a:endParaRPr lang="en-US" dirty="0"/>
          </a:p>
        </p:txBody>
      </p:sp>
      <p:pic>
        <p:nvPicPr>
          <p:cNvPr id="2" name="Picture 1"/>
          <p:cNvPicPr>
            <a:picLocks noChangeAspect="1"/>
          </p:cNvPicPr>
          <p:nvPr/>
        </p:nvPicPr>
        <p:blipFill>
          <a:blip r:embed="rId2"/>
          <a:stretch>
            <a:fillRect/>
          </a:stretch>
        </p:blipFill>
        <p:spPr>
          <a:xfrm>
            <a:off x="7145480" y="3837188"/>
            <a:ext cx="4741719" cy="2678193"/>
          </a:xfrm>
          <a:prstGeom prst="rect">
            <a:avLst/>
          </a:prstGeom>
        </p:spPr>
      </p:pic>
      <p:sp>
        <p:nvSpPr>
          <p:cNvPr id="7" name="Title 1">
            <a:extLst>
              <a:ext uri="{FF2B5EF4-FFF2-40B4-BE49-F238E27FC236}">
                <a16:creationId xmlns:a16="http://schemas.microsoft.com/office/drawing/2014/main" id="{F10B167F-016D-E650-72F1-68F518D86C07}"/>
              </a:ext>
            </a:extLst>
          </p:cNvPr>
          <p:cNvSpPr>
            <a:spLocks noGrp="1"/>
          </p:cNvSpPr>
          <p:nvPr>
            <p:ph type="title"/>
          </p:nvPr>
        </p:nvSpPr>
        <p:spPr>
          <a:xfrm>
            <a:off x="7789025" y="138953"/>
            <a:ext cx="4098176" cy="748553"/>
          </a:xfrm>
        </p:spPr>
        <p:txBody>
          <a:bodyPr/>
          <a:lstStyle/>
          <a:p>
            <a:pPr algn="ctr"/>
            <a:r>
              <a:rPr lang="en-US" dirty="0" smtClean="0"/>
              <a:t>Default Constructor Example</a:t>
            </a:r>
            <a:endParaRPr lang="en-IN" dirty="0"/>
          </a:p>
        </p:txBody>
      </p:sp>
    </p:spTree>
    <p:extLst>
      <p:ext uri="{BB962C8B-B14F-4D97-AF65-F5344CB8AC3E}">
        <p14:creationId xmlns:p14="http://schemas.microsoft.com/office/powerpoint/2010/main" val="25344057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1" y="101600"/>
            <a:ext cx="3998422" cy="6681585"/>
          </a:xfrm>
        </p:spPr>
        <p:txBody>
          <a:bodyPr>
            <a:noAutofit/>
          </a:bodyPr>
          <a:lstStyle/>
          <a:p>
            <a:pPr marL="0" indent="0">
              <a:buNone/>
            </a:pPr>
            <a:r>
              <a:rPr lang="en-IN" sz="1600" dirty="0"/>
              <a:t>import </a:t>
            </a:r>
            <a:r>
              <a:rPr lang="en-IN" sz="1600" dirty="0" err="1"/>
              <a:t>java.util</a:t>
            </a:r>
            <a:r>
              <a:rPr lang="en-IN" sz="1600" dirty="0"/>
              <a:t>.*;</a:t>
            </a:r>
          </a:p>
          <a:p>
            <a:pPr marL="0" indent="0">
              <a:buNone/>
            </a:pPr>
            <a:r>
              <a:rPr lang="en-IN" sz="1600" dirty="0"/>
              <a:t>class Circle{</a:t>
            </a:r>
          </a:p>
          <a:p>
            <a:pPr marL="0" indent="0">
              <a:buNone/>
            </a:pPr>
            <a:r>
              <a:rPr lang="en-IN" sz="1600" dirty="0"/>
              <a:t> private float </a:t>
            </a:r>
            <a:r>
              <a:rPr lang="en-IN" sz="1600" dirty="0" err="1"/>
              <a:t>r,area</a:t>
            </a:r>
            <a:r>
              <a:rPr lang="en-IN" sz="1600" dirty="0"/>
              <a:t>;</a:t>
            </a:r>
          </a:p>
          <a:p>
            <a:pPr marL="0" indent="0">
              <a:buNone/>
            </a:pPr>
            <a:r>
              <a:rPr lang="en-IN" sz="1600" dirty="0"/>
              <a:t> </a:t>
            </a:r>
            <a:r>
              <a:rPr lang="en-IN" sz="1600" dirty="0" smtClean="0"/>
              <a:t>Circle(float </a:t>
            </a:r>
            <a:r>
              <a:rPr lang="en-IN" sz="1600" dirty="0"/>
              <a:t>x)</a:t>
            </a:r>
          </a:p>
          <a:p>
            <a:pPr marL="0" indent="0">
              <a:buNone/>
            </a:pPr>
            <a:r>
              <a:rPr lang="en-IN" sz="1600" dirty="0"/>
              <a:t> {</a:t>
            </a:r>
          </a:p>
          <a:p>
            <a:pPr marL="0" indent="0">
              <a:buNone/>
            </a:pPr>
            <a:r>
              <a:rPr lang="en-IN" sz="1600" dirty="0"/>
              <a:t>    r=x;</a:t>
            </a:r>
          </a:p>
          <a:p>
            <a:pPr marL="0" indent="0">
              <a:buNone/>
            </a:pPr>
            <a:r>
              <a:rPr lang="en-IN" sz="1600" dirty="0"/>
              <a:t> }</a:t>
            </a:r>
          </a:p>
          <a:p>
            <a:pPr marL="0" indent="0">
              <a:buNone/>
            </a:pPr>
            <a:r>
              <a:rPr lang="en-IN" sz="1600" dirty="0" smtClean="0"/>
              <a:t>void </a:t>
            </a:r>
            <a:r>
              <a:rPr lang="en-IN" sz="1600" dirty="0"/>
              <a:t>calculate()</a:t>
            </a:r>
          </a:p>
          <a:p>
            <a:pPr marL="0" indent="0">
              <a:buNone/>
            </a:pPr>
            <a:r>
              <a:rPr lang="en-IN" sz="1600" dirty="0"/>
              <a:t> {</a:t>
            </a:r>
          </a:p>
          <a:p>
            <a:pPr marL="0" indent="0">
              <a:buNone/>
            </a:pPr>
            <a:r>
              <a:rPr lang="en-IN" sz="1600" dirty="0"/>
              <a:t>    area=3.14f*r*r;</a:t>
            </a:r>
          </a:p>
          <a:p>
            <a:pPr marL="0" indent="0">
              <a:buNone/>
            </a:pPr>
            <a:r>
              <a:rPr lang="en-IN" sz="1600" dirty="0"/>
              <a:t> }</a:t>
            </a:r>
          </a:p>
          <a:p>
            <a:pPr marL="0" indent="0">
              <a:buNone/>
            </a:pPr>
            <a:r>
              <a:rPr lang="en-IN" sz="1600" dirty="0" smtClean="0"/>
              <a:t>void </a:t>
            </a:r>
            <a:r>
              <a:rPr lang="en-IN" sz="1600" dirty="0"/>
              <a:t>display()</a:t>
            </a:r>
          </a:p>
          <a:p>
            <a:pPr marL="0" indent="0">
              <a:buNone/>
            </a:pPr>
            <a:r>
              <a:rPr lang="en-IN" sz="1600" dirty="0"/>
              <a:t> {</a:t>
            </a:r>
          </a:p>
          <a:p>
            <a:pPr marL="0" indent="0">
              <a:buNone/>
            </a:pPr>
            <a:r>
              <a:rPr lang="en-IN" sz="1600" dirty="0"/>
              <a:t>    </a:t>
            </a:r>
            <a:r>
              <a:rPr lang="en-IN" sz="1600" dirty="0" err="1"/>
              <a:t>System.out.println</a:t>
            </a:r>
            <a:r>
              <a:rPr lang="en-IN" sz="1600" dirty="0"/>
              <a:t>("The area is : "+area);</a:t>
            </a:r>
          </a:p>
          <a:p>
            <a:pPr marL="0" indent="0">
              <a:buNone/>
            </a:pPr>
            <a:r>
              <a:rPr lang="en-IN" sz="1600" dirty="0"/>
              <a:t> }</a:t>
            </a:r>
          </a:p>
          <a:p>
            <a:pPr marL="0" indent="0">
              <a:buNone/>
            </a:pPr>
            <a:r>
              <a:rPr lang="en-IN" sz="1600" dirty="0" smtClean="0"/>
              <a:t>}</a:t>
            </a:r>
            <a:endParaRPr lang="en-IN" sz="1600" dirty="0"/>
          </a:p>
        </p:txBody>
      </p:sp>
      <p:sp>
        <p:nvSpPr>
          <p:cNvPr id="6" name="Content Placeholder 2">
            <a:extLst>
              <a:ext uri="{FF2B5EF4-FFF2-40B4-BE49-F238E27FC236}">
                <a16:creationId xmlns:a16="http://schemas.microsoft.com/office/drawing/2014/main" id="{9132244E-89E1-FFC8-885F-25D6A175592B}"/>
              </a:ext>
            </a:extLst>
          </p:cNvPr>
          <p:cNvSpPr txBox="1">
            <a:spLocks/>
          </p:cNvSpPr>
          <p:nvPr/>
        </p:nvSpPr>
        <p:spPr>
          <a:xfrm>
            <a:off x="3676998" y="101600"/>
            <a:ext cx="3998422" cy="66546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class Main{</a:t>
            </a:r>
          </a:p>
          <a:p>
            <a:pPr marL="0" indent="0">
              <a:buNone/>
            </a:pPr>
            <a:r>
              <a:rPr lang="en-IN" sz="1600" dirty="0"/>
              <a:t>    public static void main(String </a:t>
            </a:r>
            <a:r>
              <a:rPr lang="en-IN" sz="1600" dirty="0" err="1"/>
              <a:t>args</a:t>
            </a:r>
            <a:r>
              <a:rPr lang="en-IN" sz="1600" dirty="0"/>
              <a:t>[])</a:t>
            </a:r>
          </a:p>
          <a:p>
            <a:pPr marL="0" indent="0">
              <a:buNone/>
            </a:pPr>
            <a:r>
              <a:rPr lang="en-IN" sz="1600" dirty="0"/>
              <a:t>    {</a:t>
            </a:r>
          </a:p>
          <a:p>
            <a:pPr marL="0" indent="0">
              <a:buNone/>
            </a:pPr>
            <a:r>
              <a:rPr lang="en-IN" sz="1600" dirty="0"/>
              <a:t>        float rad;</a:t>
            </a:r>
          </a:p>
          <a:p>
            <a:pPr marL="0" indent="0">
              <a:buNone/>
            </a:pPr>
            <a:r>
              <a:rPr lang="en-IN" sz="1600" dirty="0"/>
              <a:t>        Scanner </a:t>
            </a:r>
            <a:r>
              <a:rPr lang="en-IN" sz="1600" dirty="0" err="1"/>
              <a:t>sc</a:t>
            </a:r>
            <a:r>
              <a:rPr lang="en-IN" sz="1600" dirty="0"/>
              <a:t>=new Scanner(System.in);</a:t>
            </a:r>
          </a:p>
          <a:p>
            <a:pPr marL="0" indent="0">
              <a:buNone/>
            </a:pPr>
            <a:r>
              <a:rPr lang="en-IN" sz="1600" dirty="0"/>
              <a:t>        </a:t>
            </a:r>
            <a:r>
              <a:rPr lang="en-IN" sz="1600" dirty="0" err="1"/>
              <a:t>System.out.println</a:t>
            </a:r>
            <a:r>
              <a:rPr lang="en-IN" sz="1600" dirty="0"/>
              <a:t>("Enter radius");</a:t>
            </a:r>
          </a:p>
          <a:p>
            <a:pPr marL="0" indent="0">
              <a:buNone/>
            </a:pPr>
            <a:r>
              <a:rPr lang="en-IN" sz="1600" dirty="0"/>
              <a:t>        rad=</a:t>
            </a:r>
            <a:r>
              <a:rPr lang="en-IN" sz="1600" dirty="0" err="1"/>
              <a:t>sc.nextFloat</a:t>
            </a:r>
            <a:r>
              <a:rPr lang="en-IN" sz="1600" dirty="0" smtClean="0"/>
              <a:t>();</a:t>
            </a:r>
          </a:p>
          <a:p>
            <a:pPr marL="0" indent="0">
              <a:buNone/>
            </a:pPr>
            <a:r>
              <a:rPr lang="en-IN" sz="1600" b="1" dirty="0" smtClean="0">
                <a:solidFill>
                  <a:schemeClr val="tx2">
                    <a:lumMod val="10000"/>
                  </a:schemeClr>
                </a:solidFill>
              </a:rPr>
              <a:t>    // parameterized </a:t>
            </a:r>
            <a:r>
              <a:rPr lang="en-IN" sz="1600" b="1" dirty="0">
                <a:solidFill>
                  <a:schemeClr val="tx2">
                    <a:lumMod val="10000"/>
                  </a:schemeClr>
                </a:solidFill>
              </a:rPr>
              <a:t>constructor</a:t>
            </a:r>
          </a:p>
          <a:p>
            <a:pPr marL="0" indent="0">
              <a:buNone/>
            </a:pPr>
            <a:r>
              <a:rPr lang="en-IN" sz="1600" dirty="0"/>
              <a:t>        Circle c=new </a:t>
            </a:r>
            <a:r>
              <a:rPr lang="en-IN" sz="1600" dirty="0" smtClean="0"/>
              <a:t>Circle(rad); </a:t>
            </a:r>
          </a:p>
          <a:p>
            <a:pPr marL="0" indent="0">
              <a:buNone/>
            </a:pPr>
            <a:r>
              <a:rPr lang="en-IN" sz="1600" dirty="0"/>
              <a:t>        </a:t>
            </a:r>
            <a:r>
              <a:rPr lang="en-IN" sz="1600" dirty="0" err="1" smtClean="0"/>
              <a:t>c.calculate</a:t>
            </a:r>
            <a:r>
              <a:rPr lang="en-IN" sz="1600" dirty="0"/>
              <a:t>();</a:t>
            </a:r>
          </a:p>
          <a:p>
            <a:pPr marL="0" indent="0">
              <a:buNone/>
            </a:pPr>
            <a:r>
              <a:rPr lang="en-IN" sz="1600" dirty="0"/>
              <a:t>        </a:t>
            </a:r>
            <a:r>
              <a:rPr lang="en-IN" sz="1600" dirty="0" err="1"/>
              <a:t>c.display</a:t>
            </a:r>
            <a:r>
              <a:rPr lang="en-IN" sz="1600" dirty="0"/>
              <a:t>();</a:t>
            </a:r>
          </a:p>
          <a:p>
            <a:pPr marL="0" indent="0">
              <a:buNone/>
            </a:pPr>
            <a:r>
              <a:rPr lang="en-IN" sz="1600" dirty="0"/>
              <a:t>    }</a:t>
            </a:r>
          </a:p>
          <a:p>
            <a:pPr marL="0" indent="0">
              <a:buNone/>
            </a:pPr>
            <a:r>
              <a:rPr lang="en-IN" sz="1600" dirty="0"/>
              <a:t>}</a:t>
            </a:r>
          </a:p>
          <a:p>
            <a:pPr marL="0" indent="0" algn="just">
              <a:buFont typeface="Wingdings 3" charset="2"/>
              <a:buNone/>
            </a:pPr>
            <a:endParaRPr lang="en-US" dirty="0"/>
          </a:p>
        </p:txBody>
      </p:sp>
      <p:pic>
        <p:nvPicPr>
          <p:cNvPr id="2" name="Picture 1"/>
          <p:cNvPicPr>
            <a:picLocks noChangeAspect="1"/>
          </p:cNvPicPr>
          <p:nvPr/>
        </p:nvPicPr>
        <p:blipFill>
          <a:blip r:embed="rId2"/>
          <a:stretch>
            <a:fillRect/>
          </a:stretch>
        </p:blipFill>
        <p:spPr>
          <a:xfrm>
            <a:off x="7145480" y="3837188"/>
            <a:ext cx="4741719" cy="2678193"/>
          </a:xfrm>
          <a:prstGeom prst="rect">
            <a:avLst/>
          </a:prstGeom>
        </p:spPr>
      </p:pic>
      <p:sp>
        <p:nvSpPr>
          <p:cNvPr id="7" name="Title 1">
            <a:extLst>
              <a:ext uri="{FF2B5EF4-FFF2-40B4-BE49-F238E27FC236}">
                <a16:creationId xmlns:a16="http://schemas.microsoft.com/office/drawing/2014/main" id="{F10B167F-016D-E650-72F1-68F518D86C07}"/>
              </a:ext>
            </a:extLst>
          </p:cNvPr>
          <p:cNvSpPr>
            <a:spLocks noGrp="1"/>
          </p:cNvSpPr>
          <p:nvPr>
            <p:ph type="title"/>
          </p:nvPr>
        </p:nvSpPr>
        <p:spPr>
          <a:xfrm>
            <a:off x="7789025" y="138953"/>
            <a:ext cx="4098176" cy="748553"/>
          </a:xfrm>
        </p:spPr>
        <p:txBody>
          <a:bodyPr/>
          <a:lstStyle/>
          <a:p>
            <a:pPr algn="ctr"/>
            <a:r>
              <a:rPr lang="en-US" dirty="0" smtClean="0"/>
              <a:t>Parameterized Constructor Example</a:t>
            </a:r>
            <a:endParaRPr lang="en-IN" dirty="0"/>
          </a:p>
        </p:txBody>
      </p:sp>
    </p:spTree>
    <p:extLst>
      <p:ext uri="{BB962C8B-B14F-4D97-AF65-F5344CB8AC3E}">
        <p14:creationId xmlns:p14="http://schemas.microsoft.com/office/powerpoint/2010/main" val="14021309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Constructor Overloading</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smtClean="0"/>
              <a:t>Multiple constructors of same class with different parameters is called </a:t>
            </a:r>
            <a:r>
              <a:rPr lang="en-US" b="1" dirty="0" smtClean="0"/>
              <a:t>constructor overloading</a:t>
            </a:r>
          </a:p>
          <a:p>
            <a:r>
              <a:rPr lang="en-US" dirty="0" err="1" smtClean="0"/>
              <a:t>Eg</a:t>
            </a:r>
            <a:r>
              <a:rPr lang="en-US" dirty="0" smtClean="0"/>
              <a:t> : Program on next slide (slide 18)</a:t>
            </a:r>
            <a:endParaRPr lang="en-US" dirty="0"/>
          </a:p>
          <a:p>
            <a:pPr marL="57150" indent="0">
              <a:buNone/>
            </a:pPr>
            <a:endParaRPr lang="en-US" b="1" dirty="0" smtClean="0"/>
          </a:p>
          <a:p>
            <a:pPr lvl="1"/>
            <a:endParaRPr lang="en-US" b="1" dirty="0"/>
          </a:p>
        </p:txBody>
      </p:sp>
    </p:spTree>
    <p:extLst>
      <p:ext uri="{BB962C8B-B14F-4D97-AF65-F5344CB8AC3E}">
        <p14:creationId xmlns:p14="http://schemas.microsoft.com/office/powerpoint/2010/main" val="17644295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1" y="101600"/>
            <a:ext cx="3998422" cy="6681585"/>
          </a:xfrm>
        </p:spPr>
        <p:txBody>
          <a:bodyPr>
            <a:noAutofit/>
          </a:bodyPr>
          <a:lstStyle/>
          <a:p>
            <a:pPr marL="0" indent="0">
              <a:buNone/>
            </a:pPr>
            <a:r>
              <a:rPr lang="en-IN" sz="1600" dirty="0"/>
              <a:t>import </a:t>
            </a:r>
            <a:r>
              <a:rPr lang="en-IN" sz="1600" dirty="0" err="1"/>
              <a:t>java.util.Scanner</a:t>
            </a:r>
            <a:r>
              <a:rPr lang="en-IN" sz="1600" dirty="0"/>
              <a:t>;  </a:t>
            </a:r>
          </a:p>
          <a:p>
            <a:pPr marL="0" indent="0">
              <a:buNone/>
            </a:pPr>
            <a:r>
              <a:rPr lang="en-IN" sz="1600" dirty="0"/>
              <a:t>class Student  </a:t>
            </a:r>
          </a:p>
          <a:p>
            <a:pPr marL="0" indent="0">
              <a:buNone/>
            </a:pPr>
            <a:r>
              <a:rPr lang="en-IN" sz="1600" dirty="0"/>
              <a:t>{  </a:t>
            </a:r>
          </a:p>
          <a:p>
            <a:pPr marL="0" indent="0">
              <a:buNone/>
            </a:pPr>
            <a:r>
              <a:rPr lang="en-IN" sz="1600" dirty="0"/>
              <a:t>private String name;  </a:t>
            </a:r>
          </a:p>
          <a:p>
            <a:pPr marL="0" indent="0">
              <a:buNone/>
            </a:pPr>
            <a:r>
              <a:rPr lang="en-IN" sz="1600" dirty="0"/>
              <a:t>private </a:t>
            </a:r>
            <a:r>
              <a:rPr lang="en-IN" sz="1600" dirty="0" err="1"/>
              <a:t>int</a:t>
            </a:r>
            <a:r>
              <a:rPr lang="en-IN" sz="1600" dirty="0"/>
              <a:t> </a:t>
            </a:r>
            <a:r>
              <a:rPr lang="en-IN" sz="1600" dirty="0" err="1"/>
              <a:t>roll_no</a:t>
            </a:r>
            <a:r>
              <a:rPr lang="en-IN" sz="1600" dirty="0"/>
              <a:t>;  </a:t>
            </a:r>
          </a:p>
          <a:p>
            <a:pPr marL="0" indent="0">
              <a:buNone/>
            </a:pPr>
            <a:r>
              <a:rPr lang="en-IN" sz="1600" dirty="0"/>
              <a:t>//parameterized constructor  </a:t>
            </a:r>
          </a:p>
          <a:p>
            <a:pPr marL="0" indent="0">
              <a:buNone/>
            </a:pPr>
            <a:r>
              <a:rPr lang="en-IN" sz="1600" dirty="0"/>
              <a:t>Student(String n, </a:t>
            </a:r>
            <a:r>
              <a:rPr lang="en-IN" sz="1600" dirty="0" err="1"/>
              <a:t>int</a:t>
            </a:r>
            <a:r>
              <a:rPr lang="en-IN" sz="1600" dirty="0"/>
              <a:t> </a:t>
            </a:r>
            <a:r>
              <a:rPr lang="en-IN" sz="1600" dirty="0" err="1"/>
              <a:t>rn</a:t>
            </a:r>
            <a:r>
              <a:rPr lang="en-IN" sz="1600" dirty="0"/>
              <a:t>)  </a:t>
            </a:r>
          </a:p>
          <a:p>
            <a:pPr marL="0" indent="0">
              <a:buNone/>
            </a:pPr>
            <a:r>
              <a:rPr lang="en-IN" sz="1600" dirty="0"/>
              <a:t>{  </a:t>
            </a:r>
          </a:p>
          <a:p>
            <a:pPr marL="0" indent="0">
              <a:buNone/>
            </a:pPr>
            <a:r>
              <a:rPr lang="en-IN" sz="1600" dirty="0"/>
              <a:t>name=n;  </a:t>
            </a:r>
          </a:p>
          <a:p>
            <a:pPr marL="0" indent="0">
              <a:buNone/>
            </a:pPr>
            <a:r>
              <a:rPr lang="en-IN" sz="1600" dirty="0" err="1"/>
              <a:t>roll_no</a:t>
            </a:r>
            <a:r>
              <a:rPr lang="en-IN" sz="1600" dirty="0"/>
              <a:t>=</a:t>
            </a:r>
            <a:r>
              <a:rPr lang="en-IN" sz="1600" dirty="0" err="1"/>
              <a:t>rn</a:t>
            </a:r>
            <a:r>
              <a:rPr lang="en-IN" sz="1600" dirty="0"/>
              <a:t>;</a:t>
            </a:r>
          </a:p>
          <a:p>
            <a:pPr marL="0" indent="0">
              <a:buNone/>
            </a:pPr>
            <a:r>
              <a:rPr lang="en-IN" sz="1600" dirty="0"/>
              <a:t>}  </a:t>
            </a:r>
          </a:p>
          <a:p>
            <a:pPr marL="0" indent="0">
              <a:buNone/>
            </a:pPr>
            <a:r>
              <a:rPr lang="en-IN" sz="1600" dirty="0"/>
              <a:t>//Default constructor  </a:t>
            </a:r>
          </a:p>
          <a:p>
            <a:pPr marL="0" indent="0">
              <a:buNone/>
            </a:pPr>
            <a:r>
              <a:rPr lang="en-IN" sz="1600" dirty="0"/>
              <a:t>Student()  </a:t>
            </a:r>
          </a:p>
          <a:p>
            <a:pPr marL="0" indent="0">
              <a:buNone/>
            </a:pPr>
            <a:r>
              <a:rPr lang="en-IN" sz="1600" dirty="0"/>
              <a:t>{  </a:t>
            </a:r>
          </a:p>
          <a:p>
            <a:pPr marL="0" indent="0">
              <a:buNone/>
            </a:pPr>
            <a:r>
              <a:rPr lang="en-IN" sz="1600" dirty="0"/>
              <a:t>name = "John";  </a:t>
            </a:r>
          </a:p>
          <a:p>
            <a:pPr marL="0" indent="0">
              <a:buNone/>
            </a:pPr>
            <a:r>
              <a:rPr lang="en-IN" sz="1600" dirty="0" err="1"/>
              <a:t>roll_no</a:t>
            </a:r>
            <a:r>
              <a:rPr lang="en-IN" sz="1600" dirty="0"/>
              <a:t> = 1;  </a:t>
            </a:r>
          </a:p>
          <a:p>
            <a:pPr marL="0" indent="0">
              <a:buNone/>
            </a:pPr>
            <a:r>
              <a:rPr lang="en-IN" sz="1600" dirty="0"/>
              <a:t>}  </a:t>
            </a:r>
          </a:p>
        </p:txBody>
      </p:sp>
      <p:sp>
        <p:nvSpPr>
          <p:cNvPr id="6" name="Content Placeholder 2">
            <a:extLst>
              <a:ext uri="{FF2B5EF4-FFF2-40B4-BE49-F238E27FC236}">
                <a16:creationId xmlns:a16="http://schemas.microsoft.com/office/drawing/2014/main" id="{9132244E-89E1-FFC8-885F-25D6A175592B}"/>
              </a:ext>
            </a:extLst>
          </p:cNvPr>
          <p:cNvSpPr txBox="1">
            <a:spLocks/>
          </p:cNvSpPr>
          <p:nvPr/>
        </p:nvSpPr>
        <p:spPr>
          <a:xfrm>
            <a:off x="3003667" y="0"/>
            <a:ext cx="4419598" cy="6858000"/>
          </a:xfrm>
          <a:prstGeom prst="rect">
            <a:avLst/>
          </a:prstGeom>
          <a:ln>
            <a:solidFill>
              <a:schemeClr val="bg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//method for printing the values  </a:t>
            </a:r>
          </a:p>
          <a:p>
            <a:pPr marL="0" indent="0">
              <a:buNone/>
            </a:pPr>
            <a:r>
              <a:rPr lang="en-IN" sz="1600" dirty="0"/>
              <a:t>void show()  </a:t>
            </a:r>
          </a:p>
          <a:p>
            <a:pPr marL="0" indent="0">
              <a:buNone/>
            </a:pPr>
            <a:r>
              <a:rPr lang="en-IN" sz="1600" dirty="0"/>
              <a:t>{  </a:t>
            </a:r>
          </a:p>
          <a:p>
            <a:pPr marL="0" indent="0">
              <a:buNone/>
            </a:pPr>
            <a:r>
              <a:rPr lang="en-IN" sz="1600" dirty="0" err="1"/>
              <a:t>System.out.println</a:t>
            </a:r>
            <a:r>
              <a:rPr lang="en-IN" sz="1600" dirty="0"/>
              <a:t>("Name of the student: "+name);  </a:t>
            </a:r>
          </a:p>
          <a:p>
            <a:pPr marL="0" indent="0">
              <a:buNone/>
            </a:pPr>
            <a:r>
              <a:rPr lang="en-IN" sz="1600" dirty="0" err="1"/>
              <a:t>System.out.println</a:t>
            </a:r>
            <a:r>
              <a:rPr lang="en-IN" sz="1600" dirty="0"/>
              <a:t>("Roll No of the student: "+</a:t>
            </a:r>
            <a:r>
              <a:rPr lang="en-IN" sz="1600" dirty="0" err="1"/>
              <a:t>roll_no</a:t>
            </a:r>
            <a:r>
              <a:rPr lang="en-IN" sz="1600" dirty="0"/>
              <a:t>);  </a:t>
            </a:r>
          </a:p>
          <a:p>
            <a:pPr marL="0" indent="0">
              <a:buNone/>
            </a:pPr>
            <a:r>
              <a:rPr lang="en-IN" sz="1600" dirty="0"/>
              <a:t>}  </a:t>
            </a:r>
          </a:p>
          <a:p>
            <a:pPr marL="0" indent="0">
              <a:buNone/>
            </a:pPr>
            <a:r>
              <a:rPr lang="en-IN" sz="1600" dirty="0"/>
              <a:t>}</a:t>
            </a:r>
          </a:p>
          <a:p>
            <a:pPr marL="0" indent="0">
              <a:buNone/>
            </a:pPr>
            <a:r>
              <a:rPr lang="en-IN" sz="1600" dirty="0" smtClean="0"/>
              <a:t>class </a:t>
            </a:r>
            <a:r>
              <a:rPr lang="en-IN" sz="1600" dirty="0"/>
              <a:t>Main{</a:t>
            </a:r>
          </a:p>
          <a:p>
            <a:pPr marL="0" indent="0">
              <a:buNone/>
            </a:pPr>
            <a:r>
              <a:rPr lang="en-IN" sz="1600" dirty="0" smtClean="0"/>
              <a:t>public </a:t>
            </a:r>
            <a:r>
              <a:rPr lang="en-IN" sz="1600" dirty="0"/>
              <a:t>static void main(String </a:t>
            </a:r>
            <a:r>
              <a:rPr lang="en-IN" sz="1600" dirty="0" err="1"/>
              <a:t>args</a:t>
            </a:r>
            <a:r>
              <a:rPr lang="en-IN" sz="1600" dirty="0"/>
              <a:t>[])   </a:t>
            </a:r>
          </a:p>
          <a:p>
            <a:pPr marL="0" indent="0">
              <a:buNone/>
            </a:pPr>
            <a:r>
              <a:rPr lang="en-IN" sz="1600" dirty="0"/>
              <a:t>{  </a:t>
            </a:r>
          </a:p>
          <a:p>
            <a:pPr marL="0" indent="0">
              <a:buNone/>
            </a:pPr>
            <a:r>
              <a:rPr lang="en-IN" sz="1600" dirty="0" smtClean="0"/>
              <a:t>Scanner </a:t>
            </a:r>
            <a:r>
              <a:rPr lang="en-IN" sz="1600" dirty="0" err="1"/>
              <a:t>sc</a:t>
            </a:r>
            <a:r>
              <a:rPr lang="en-IN" sz="1600" dirty="0"/>
              <a:t> = new Scanner(System.in);  </a:t>
            </a:r>
          </a:p>
          <a:p>
            <a:pPr marL="0" indent="0">
              <a:buNone/>
            </a:pPr>
            <a:r>
              <a:rPr lang="en-IN" sz="1600" dirty="0" err="1"/>
              <a:t>System.out.println</a:t>
            </a:r>
            <a:r>
              <a:rPr lang="en-IN" sz="1600" dirty="0"/>
              <a:t>("Enter the name of the student: ");  </a:t>
            </a:r>
          </a:p>
          <a:p>
            <a:pPr marL="0" indent="0">
              <a:buNone/>
            </a:pPr>
            <a:r>
              <a:rPr lang="en-IN" sz="1600" dirty="0"/>
              <a:t>String </a:t>
            </a:r>
            <a:r>
              <a:rPr lang="en-IN" sz="1600" dirty="0" err="1"/>
              <a:t>fname</a:t>
            </a:r>
            <a:r>
              <a:rPr lang="en-IN" sz="1600" dirty="0"/>
              <a:t> = </a:t>
            </a:r>
            <a:r>
              <a:rPr lang="en-IN" sz="1600" dirty="0" err="1"/>
              <a:t>sc.nextLine</a:t>
            </a:r>
            <a:r>
              <a:rPr lang="en-IN" sz="1600" dirty="0"/>
              <a:t>();  </a:t>
            </a:r>
          </a:p>
          <a:p>
            <a:pPr marL="0" indent="0">
              <a:buNone/>
            </a:pPr>
            <a:r>
              <a:rPr lang="en-IN" sz="1600" dirty="0" err="1"/>
              <a:t>System.out.println</a:t>
            </a:r>
            <a:r>
              <a:rPr lang="en-IN" sz="1600" dirty="0"/>
              <a:t>("Enter the roll no of the student: ");  </a:t>
            </a:r>
          </a:p>
          <a:p>
            <a:pPr marL="0" indent="0">
              <a:buNone/>
            </a:pPr>
            <a:r>
              <a:rPr lang="en-IN" sz="1600" dirty="0" err="1"/>
              <a:t>int</a:t>
            </a:r>
            <a:r>
              <a:rPr lang="en-IN" sz="1600" dirty="0"/>
              <a:t> </a:t>
            </a:r>
            <a:r>
              <a:rPr lang="en-IN" sz="1600" dirty="0" err="1"/>
              <a:t>rno</a:t>
            </a:r>
            <a:r>
              <a:rPr lang="en-IN" sz="1600" dirty="0"/>
              <a:t> = </a:t>
            </a:r>
            <a:r>
              <a:rPr lang="en-IN" sz="1600" dirty="0" err="1"/>
              <a:t>sc.nextInt</a:t>
            </a:r>
            <a:r>
              <a:rPr lang="en-IN" sz="1600" dirty="0"/>
              <a:t>();  </a:t>
            </a:r>
          </a:p>
          <a:p>
            <a:pPr marL="0" indent="0">
              <a:buNone/>
            </a:pPr>
            <a:r>
              <a:rPr lang="en-IN" sz="1600" dirty="0"/>
              <a:t/>
            </a:r>
            <a:br>
              <a:rPr lang="en-IN" sz="1600" dirty="0"/>
            </a:br>
            <a:endParaRPr lang="en-IN" sz="1600" dirty="0"/>
          </a:p>
        </p:txBody>
      </p:sp>
      <p:sp>
        <p:nvSpPr>
          <p:cNvPr id="5" name="Content Placeholder 2">
            <a:extLst>
              <a:ext uri="{FF2B5EF4-FFF2-40B4-BE49-F238E27FC236}">
                <a16:creationId xmlns:a16="http://schemas.microsoft.com/office/drawing/2014/main" id="{9132244E-89E1-FFC8-885F-25D6A175592B}"/>
              </a:ext>
            </a:extLst>
          </p:cNvPr>
          <p:cNvSpPr txBox="1">
            <a:spLocks/>
          </p:cNvSpPr>
          <p:nvPr/>
        </p:nvSpPr>
        <p:spPr>
          <a:xfrm>
            <a:off x="7423265" y="101599"/>
            <a:ext cx="4419598" cy="665469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600" dirty="0"/>
              <a:t/>
            </a:r>
            <a:br>
              <a:rPr lang="en-IN" sz="1600" dirty="0"/>
            </a:br>
            <a:r>
              <a:rPr lang="en-IN" sz="1600" b="1" dirty="0">
                <a:solidFill>
                  <a:schemeClr val="tx2">
                    <a:lumMod val="10000"/>
                  </a:schemeClr>
                </a:solidFill>
              </a:rPr>
              <a:t>//Calling the parameterized constructor </a:t>
            </a:r>
            <a:r>
              <a:rPr lang="en-IN" sz="1600" dirty="0"/>
              <a:t> </a:t>
            </a:r>
          </a:p>
          <a:p>
            <a:pPr marL="0" indent="0">
              <a:buNone/>
            </a:pPr>
            <a:r>
              <a:rPr lang="en-IN" sz="1600" dirty="0" err="1"/>
              <a:t>System.out.println</a:t>
            </a:r>
            <a:r>
              <a:rPr lang="en-IN" sz="1600" dirty="0"/>
              <a:t>("calling Show() method for the parameterized constructor: ");  </a:t>
            </a:r>
          </a:p>
          <a:p>
            <a:pPr marL="0" indent="0">
              <a:buNone/>
            </a:pPr>
            <a:r>
              <a:rPr lang="en-IN" sz="1600" dirty="0"/>
              <a:t>Student s=new Student(</a:t>
            </a:r>
            <a:r>
              <a:rPr lang="en-IN" sz="1600" dirty="0" err="1"/>
              <a:t>fname</a:t>
            </a:r>
            <a:r>
              <a:rPr lang="en-IN" sz="1600" dirty="0"/>
              <a:t>, </a:t>
            </a:r>
            <a:r>
              <a:rPr lang="en-IN" sz="1600" dirty="0" err="1"/>
              <a:t>rno</a:t>
            </a:r>
            <a:r>
              <a:rPr lang="en-IN" sz="1600" dirty="0"/>
              <a:t>); </a:t>
            </a:r>
          </a:p>
          <a:p>
            <a:pPr marL="0" indent="0">
              <a:buNone/>
            </a:pPr>
            <a:r>
              <a:rPr lang="en-IN" sz="1600" dirty="0" err="1"/>
              <a:t>s.show</a:t>
            </a:r>
            <a:r>
              <a:rPr lang="en-IN" sz="1600" dirty="0"/>
              <a:t>();</a:t>
            </a:r>
          </a:p>
          <a:p>
            <a:pPr marL="0" indent="0">
              <a:buNone/>
            </a:pPr>
            <a:r>
              <a:rPr lang="en-IN" sz="1600" b="1" dirty="0">
                <a:solidFill>
                  <a:schemeClr val="tx2">
                    <a:lumMod val="10000"/>
                  </a:schemeClr>
                </a:solidFill>
              </a:rPr>
              <a:t>//Calling the default constructor </a:t>
            </a:r>
            <a:r>
              <a:rPr lang="en-IN" sz="1600" dirty="0"/>
              <a:t> </a:t>
            </a:r>
          </a:p>
          <a:p>
            <a:pPr marL="0" indent="0">
              <a:buNone/>
            </a:pPr>
            <a:r>
              <a:rPr lang="en-IN" sz="1600" dirty="0" err="1"/>
              <a:t>System.out.println</a:t>
            </a:r>
            <a:r>
              <a:rPr lang="en-IN" sz="1600" dirty="0"/>
              <a:t>("Show() method for the default constructor: ");  </a:t>
            </a:r>
          </a:p>
          <a:p>
            <a:pPr marL="0" indent="0">
              <a:buNone/>
            </a:pPr>
            <a:r>
              <a:rPr lang="en-IN" sz="1600" dirty="0"/>
              <a:t>Student s1=new Student(); </a:t>
            </a:r>
          </a:p>
          <a:p>
            <a:pPr marL="0" indent="0">
              <a:buNone/>
            </a:pPr>
            <a:r>
              <a:rPr lang="en-IN" sz="1600" dirty="0"/>
              <a:t>s1.show();</a:t>
            </a:r>
          </a:p>
          <a:p>
            <a:pPr marL="0" indent="0">
              <a:buNone/>
            </a:pPr>
            <a:r>
              <a:rPr lang="en-IN" sz="1600" dirty="0"/>
              <a:t>}  </a:t>
            </a:r>
            <a:r>
              <a:rPr lang="en-IN" sz="1600" dirty="0" smtClean="0"/>
              <a:t>} </a:t>
            </a:r>
            <a:r>
              <a:rPr lang="en-IN" sz="1600" dirty="0"/>
              <a:t> </a:t>
            </a:r>
          </a:p>
          <a:p>
            <a:pPr marL="0" indent="0">
              <a:buNone/>
            </a:pPr>
            <a:endParaRPr lang="en-IN" sz="1600" dirty="0"/>
          </a:p>
        </p:txBody>
      </p:sp>
      <p:pic>
        <p:nvPicPr>
          <p:cNvPr id="4" name="Picture 3"/>
          <p:cNvPicPr>
            <a:picLocks noChangeAspect="1"/>
          </p:cNvPicPr>
          <p:nvPr/>
        </p:nvPicPr>
        <p:blipFill>
          <a:blip r:embed="rId2"/>
          <a:stretch>
            <a:fillRect/>
          </a:stretch>
        </p:blipFill>
        <p:spPr>
          <a:xfrm>
            <a:off x="7426467" y="4239491"/>
            <a:ext cx="4754226" cy="2567655"/>
          </a:xfrm>
          <a:prstGeom prst="rect">
            <a:avLst/>
          </a:prstGeom>
        </p:spPr>
      </p:pic>
    </p:spTree>
    <p:extLst>
      <p:ext uri="{BB962C8B-B14F-4D97-AF65-F5344CB8AC3E}">
        <p14:creationId xmlns:p14="http://schemas.microsoft.com/office/powerpoint/2010/main" val="245647892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20926"/>
            <a:ext cx="11636189" cy="658516"/>
          </a:xfrm>
        </p:spPr>
        <p:txBody>
          <a:bodyPr/>
          <a:lstStyle/>
          <a:p>
            <a:pPr algn="ctr"/>
            <a:r>
              <a:rPr lang="en-US" dirty="0" smtClean="0"/>
              <a:t>Method Overloading</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779442"/>
            <a:ext cx="11636189" cy="1307054"/>
          </a:xfrm>
        </p:spPr>
        <p:txBody>
          <a:bodyPr>
            <a:noAutofit/>
          </a:bodyPr>
          <a:lstStyle/>
          <a:p>
            <a:r>
              <a:rPr lang="en-US" sz="1800" dirty="0" smtClean="0"/>
              <a:t>Multiple methods with same name in same class or in base class and derived class with different parameters is called </a:t>
            </a:r>
            <a:r>
              <a:rPr lang="en-US" sz="1800" b="1" dirty="0" smtClean="0"/>
              <a:t>method overloading</a:t>
            </a:r>
          </a:p>
          <a:p>
            <a:r>
              <a:rPr lang="en-US" sz="1800" dirty="0" smtClean="0"/>
              <a:t>Eg1 : WAP to demonstrate Method Overloading by overloading the methods for calculating Area of circle, rectangle and triangle</a:t>
            </a:r>
          </a:p>
        </p:txBody>
      </p:sp>
      <p:sp>
        <p:nvSpPr>
          <p:cNvPr id="4" name="TextBox 3"/>
          <p:cNvSpPr txBox="1"/>
          <p:nvPr/>
        </p:nvSpPr>
        <p:spPr>
          <a:xfrm>
            <a:off x="1" y="2086497"/>
            <a:ext cx="4937759" cy="4708981"/>
          </a:xfrm>
          <a:prstGeom prst="rect">
            <a:avLst/>
          </a:prstGeom>
          <a:noFill/>
          <a:ln>
            <a:noFill/>
          </a:ln>
        </p:spPr>
        <p:txBody>
          <a:bodyPr wrap="square" rtlCol="0">
            <a:spAutoFit/>
          </a:bodyPr>
          <a:lstStyle/>
          <a:p>
            <a:r>
              <a:rPr lang="en-IN" sz="1500" dirty="0"/>
              <a:t>class </a:t>
            </a:r>
            <a:r>
              <a:rPr lang="en-IN" sz="1500" dirty="0" err="1"/>
              <a:t>MethodOverloading</a:t>
            </a:r>
            <a:r>
              <a:rPr lang="en-IN" sz="1500" dirty="0"/>
              <a:t>{  </a:t>
            </a:r>
          </a:p>
          <a:p>
            <a:r>
              <a:rPr lang="en-IN" sz="1500" dirty="0"/>
              <a:t>private float </a:t>
            </a:r>
            <a:r>
              <a:rPr lang="en-IN" sz="1500" dirty="0" smtClean="0"/>
              <a:t>a</a:t>
            </a:r>
            <a:r>
              <a:rPr lang="en-IN" sz="1500" dirty="0"/>
              <a:t>;  </a:t>
            </a:r>
          </a:p>
          <a:p>
            <a:r>
              <a:rPr lang="en-IN" sz="1500" dirty="0"/>
              <a:t>public void area(float r)</a:t>
            </a:r>
          </a:p>
          <a:p>
            <a:r>
              <a:rPr lang="en-IN" sz="1500" dirty="0"/>
              <a:t>{</a:t>
            </a:r>
          </a:p>
          <a:p>
            <a:r>
              <a:rPr lang="en-IN" sz="1500" dirty="0"/>
              <a:t>    a=3.14f*r*r;</a:t>
            </a:r>
          </a:p>
          <a:p>
            <a:r>
              <a:rPr lang="en-IN" sz="1500" dirty="0"/>
              <a:t>    </a:t>
            </a:r>
            <a:r>
              <a:rPr lang="en-IN" sz="1500" dirty="0" err="1"/>
              <a:t>System.out.println</a:t>
            </a:r>
            <a:r>
              <a:rPr lang="en-IN" sz="1500" dirty="0"/>
              <a:t>("Area of circle is :"+a);</a:t>
            </a:r>
          </a:p>
          <a:p>
            <a:r>
              <a:rPr lang="en-IN" sz="1500" dirty="0"/>
              <a:t>}</a:t>
            </a:r>
          </a:p>
          <a:p>
            <a:r>
              <a:rPr lang="en-IN" sz="1500" dirty="0"/>
              <a:t>public void area(float l, float b)</a:t>
            </a:r>
          </a:p>
          <a:p>
            <a:r>
              <a:rPr lang="en-IN" sz="1500" dirty="0"/>
              <a:t>{</a:t>
            </a:r>
          </a:p>
          <a:p>
            <a:r>
              <a:rPr lang="en-IN" sz="1500" dirty="0"/>
              <a:t>    a=l*b;</a:t>
            </a:r>
          </a:p>
          <a:p>
            <a:r>
              <a:rPr lang="en-IN" sz="1500" dirty="0"/>
              <a:t>    </a:t>
            </a:r>
            <a:r>
              <a:rPr lang="en-IN" sz="1500" dirty="0" err="1"/>
              <a:t>System.out.println</a:t>
            </a:r>
            <a:r>
              <a:rPr lang="en-IN" sz="1500" dirty="0"/>
              <a:t>("Area of rectangle is :"+a);</a:t>
            </a:r>
          </a:p>
          <a:p>
            <a:r>
              <a:rPr lang="en-IN" sz="1500" dirty="0"/>
              <a:t>}</a:t>
            </a:r>
          </a:p>
          <a:p>
            <a:r>
              <a:rPr lang="en-IN" sz="1500" dirty="0"/>
              <a:t>public void area(float s1, float s2, float s3)</a:t>
            </a:r>
          </a:p>
          <a:p>
            <a:r>
              <a:rPr lang="en-IN" sz="1500" dirty="0"/>
              <a:t>{</a:t>
            </a:r>
          </a:p>
          <a:p>
            <a:r>
              <a:rPr lang="en-IN" sz="1500" dirty="0"/>
              <a:t>    float s;</a:t>
            </a:r>
          </a:p>
          <a:p>
            <a:r>
              <a:rPr lang="en-IN" sz="1500" dirty="0"/>
              <a:t>    s=0.5f*(s1+s2+s3);</a:t>
            </a:r>
          </a:p>
          <a:p>
            <a:r>
              <a:rPr lang="en-IN" sz="1500" dirty="0"/>
              <a:t>    s=s*(s-s1)*(s-s2)*(s-s3);</a:t>
            </a:r>
          </a:p>
          <a:p>
            <a:r>
              <a:rPr lang="en-IN" sz="1500" dirty="0"/>
              <a:t>    </a:t>
            </a:r>
            <a:r>
              <a:rPr lang="en-US" sz="1500" dirty="0" smtClean="0"/>
              <a:t>a</a:t>
            </a:r>
            <a:r>
              <a:rPr lang="en-US" sz="1500" dirty="0"/>
              <a:t>=(float)(</a:t>
            </a:r>
            <a:r>
              <a:rPr lang="en-US" sz="1500" dirty="0" err="1"/>
              <a:t>Math.sqrt</a:t>
            </a:r>
            <a:r>
              <a:rPr lang="en-US" sz="1500" dirty="0"/>
              <a:t>(s));</a:t>
            </a:r>
          </a:p>
          <a:p>
            <a:r>
              <a:rPr lang="en-US" sz="1500" dirty="0"/>
              <a:t>    </a:t>
            </a:r>
            <a:r>
              <a:rPr lang="en-US" sz="1500" dirty="0" err="1"/>
              <a:t>System.out.println</a:t>
            </a:r>
            <a:r>
              <a:rPr lang="en-US" sz="1500" dirty="0"/>
              <a:t>("Area of triangle is :"+a</a:t>
            </a:r>
            <a:r>
              <a:rPr lang="en-US" sz="1500" dirty="0" smtClean="0"/>
              <a:t>);</a:t>
            </a:r>
          </a:p>
          <a:p>
            <a:r>
              <a:rPr lang="en-IN" sz="1500" dirty="0" smtClean="0"/>
              <a:t>}}</a:t>
            </a:r>
            <a:endParaRPr lang="en-IN" sz="1500" dirty="0"/>
          </a:p>
        </p:txBody>
      </p:sp>
      <p:sp>
        <p:nvSpPr>
          <p:cNvPr id="5" name="TextBox 4"/>
          <p:cNvSpPr txBox="1"/>
          <p:nvPr/>
        </p:nvSpPr>
        <p:spPr>
          <a:xfrm>
            <a:off x="4738254" y="2086496"/>
            <a:ext cx="6492241" cy="1985159"/>
          </a:xfrm>
          <a:prstGeom prst="rect">
            <a:avLst/>
          </a:prstGeom>
          <a:noFill/>
          <a:ln>
            <a:noFill/>
          </a:ln>
        </p:spPr>
        <p:txBody>
          <a:bodyPr wrap="square" rtlCol="0">
            <a:spAutoFit/>
          </a:bodyPr>
          <a:lstStyle/>
          <a:p>
            <a:r>
              <a:rPr lang="en-IN" sz="1500" dirty="0"/>
              <a:t>class Main {  </a:t>
            </a:r>
          </a:p>
          <a:p>
            <a:r>
              <a:rPr lang="en-IN" sz="1500" dirty="0"/>
              <a:t>public static void main(String </a:t>
            </a:r>
            <a:r>
              <a:rPr lang="en-IN" sz="1500" dirty="0" err="1"/>
              <a:t>args</a:t>
            </a:r>
            <a:r>
              <a:rPr lang="en-IN" sz="1500" dirty="0"/>
              <a:t>[]){  </a:t>
            </a:r>
          </a:p>
          <a:p>
            <a:r>
              <a:rPr lang="en-IN" sz="1500" dirty="0" err="1"/>
              <a:t>MethodOverloading</a:t>
            </a:r>
            <a:r>
              <a:rPr lang="en-IN" sz="1500" dirty="0"/>
              <a:t> </a:t>
            </a:r>
            <a:r>
              <a:rPr lang="en-IN" sz="1500" dirty="0" err="1"/>
              <a:t>obj</a:t>
            </a:r>
            <a:r>
              <a:rPr lang="en-IN" sz="1500" dirty="0"/>
              <a:t>=new </a:t>
            </a:r>
            <a:r>
              <a:rPr lang="en-IN" sz="1500" dirty="0" err="1"/>
              <a:t>MethodOverloading</a:t>
            </a:r>
            <a:r>
              <a:rPr lang="en-IN" sz="1500" dirty="0"/>
              <a:t>();  </a:t>
            </a:r>
          </a:p>
          <a:p>
            <a:r>
              <a:rPr lang="en-IN" sz="1500" dirty="0" err="1"/>
              <a:t>obj.area</a:t>
            </a:r>
            <a:r>
              <a:rPr lang="en-IN" sz="1500" dirty="0"/>
              <a:t>(10);  </a:t>
            </a:r>
          </a:p>
          <a:p>
            <a:r>
              <a:rPr lang="en-IN" sz="1500" dirty="0" err="1"/>
              <a:t>obj.area</a:t>
            </a:r>
            <a:r>
              <a:rPr lang="en-IN" sz="1500" dirty="0"/>
              <a:t>(10,10);</a:t>
            </a:r>
          </a:p>
          <a:p>
            <a:r>
              <a:rPr lang="en-IN" sz="1500" dirty="0" err="1"/>
              <a:t>obj.area</a:t>
            </a:r>
            <a:r>
              <a:rPr lang="en-IN" sz="1500" dirty="0"/>
              <a:t>(10,10,10);    </a:t>
            </a:r>
          </a:p>
          <a:p>
            <a:r>
              <a:rPr lang="en-IN" sz="1500" dirty="0"/>
              <a:t>}} </a:t>
            </a:r>
          </a:p>
          <a:p>
            <a:endParaRPr lang="en-IN" dirty="0"/>
          </a:p>
        </p:txBody>
      </p:sp>
      <p:pic>
        <p:nvPicPr>
          <p:cNvPr id="6" name="Picture 5"/>
          <p:cNvPicPr>
            <a:picLocks noChangeAspect="1"/>
          </p:cNvPicPr>
          <p:nvPr/>
        </p:nvPicPr>
        <p:blipFill>
          <a:blip r:embed="rId2"/>
          <a:stretch>
            <a:fillRect/>
          </a:stretch>
        </p:blipFill>
        <p:spPr>
          <a:xfrm>
            <a:off x="4738254" y="4167802"/>
            <a:ext cx="5388825" cy="2282874"/>
          </a:xfrm>
          <a:prstGeom prst="rect">
            <a:avLst/>
          </a:prstGeom>
        </p:spPr>
      </p:pic>
    </p:spTree>
    <p:extLst>
      <p:ext uri="{BB962C8B-B14F-4D97-AF65-F5344CB8AC3E}">
        <p14:creationId xmlns:p14="http://schemas.microsoft.com/office/powerpoint/2010/main" val="29726505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822D4D9-A687-6F7E-DC6D-4408A8B97B4B}"/>
              </a:ext>
            </a:extLst>
          </p:cNvPr>
          <p:cNvSpPr txBox="1"/>
          <p:nvPr/>
        </p:nvSpPr>
        <p:spPr>
          <a:xfrm>
            <a:off x="466165" y="188259"/>
            <a:ext cx="11313459" cy="2323713"/>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2000" dirty="0">
                <a:latin typeface="+mj-lt"/>
                <a:ea typeface="+mj-ea"/>
                <a:cs typeface="+mj-cs"/>
              </a:rPr>
              <a:t>In object-oriented programming technique, we design a program using objects and classes.</a:t>
            </a:r>
          </a:p>
          <a:p>
            <a:pPr marL="342900" indent="-342900" algn="just">
              <a:spcBef>
                <a:spcPts val="1000"/>
              </a:spcBef>
              <a:buClr>
                <a:schemeClr val="bg2">
                  <a:lumMod val="40000"/>
                  <a:lumOff val="60000"/>
                </a:schemeClr>
              </a:buClr>
              <a:buSzPct val="80000"/>
              <a:buFont typeface="Wingdings 3" charset="2"/>
              <a:buChar char=""/>
            </a:pPr>
            <a:r>
              <a:rPr lang="en-US" sz="2000" dirty="0">
                <a:latin typeface="+mj-lt"/>
                <a:ea typeface="+mj-ea"/>
                <a:cs typeface="+mj-cs"/>
              </a:rPr>
              <a:t>An object in Java is the physical as well as a logical entity, whereas, a class in Java is a logical entity only.</a:t>
            </a:r>
          </a:p>
          <a:p>
            <a:pPr marL="342900" indent="-342900" algn="just">
              <a:spcBef>
                <a:spcPts val="1000"/>
              </a:spcBef>
              <a:buClr>
                <a:schemeClr val="bg2">
                  <a:lumMod val="40000"/>
                  <a:lumOff val="60000"/>
                </a:schemeClr>
              </a:buClr>
              <a:buSzPct val="80000"/>
              <a:buFont typeface="Wingdings 3" charset="2"/>
              <a:buChar char=""/>
            </a:pPr>
            <a:r>
              <a:rPr lang="en-US" sz="2000" dirty="0">
                <a:latin typeface="+mj-lt"/>
                <a:ea typeface="+mj-ea"/>
                <a:cs typeface="+mj-cs"/>
              </a:rPr>
              <a:t>Method in Java is a collection of instructions that performs a specific task. </a:t>
            </a:r>
          </a:p>
          <a:p>
            <a:pPr marL="342900" indent="-342900" algn="just">
              <a:spcBef>
                <a:spcPts val="1000"/>
              </a:spcBef>
              <a:buClr>
                <a:schemeClr val="bg2">
                  <a:lumMod val="40000"/>
                  <a:lumOff val="60000"/>
                </a:schemeClr>
              </a:buClr>
              <a:buSzPct val="80000"/>
              <a:buFont typeface="Wingdings 3" charset="2"/>
              <a:buChar char=""/>
            </a:pPr>
            <a:r>
              <a:rPr lang="en-US" sz="2000" dirty="0">
                <a:latin typeface="+mj-lt"/>
                <a:ea typeface="+mj-ea"/>
                <a:cs typeface="+mj-cs"/>
              </a:rPr>
              <a:t>It provides the reusability of code. We can also easily modify code using methods</a:t>
            </a:r>
            <a:r>
              <a:rPr lang="en-US" dirty="0"/>
              <a:t>.</a:t>
            </a:r>
          </a:p>
        </p:txBody>
      </p:sp>
    </p:spTree>
    <p:extLst>
      <p:ext uri="{BB962C8B-B14F-4D97-AF65-F5344CB8AC3E}">
        <p14:creationId xmlns:p14="http://schemas.microsoft.com/office/powerpoint/2010/main" val="1046415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20926"/>
            <a:ext cx="11636189" cy="658516"/>
          </a:xfrm>
        </p:spPr>
        <p:txBody>
          <a:bodyPr/>
          <a:lstStyle/>
          <a:p>
            <a:pPr algn="ctr"/>
            <a:r>
              <a:rPr lang="en-US" dirty="0" smtClean="0"/>
              <a:t>Method Overloading</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779442"/>
            <a:ext cx="11636189" cy="741787"/>
          </a:xfrm>
        </p:spPr>
        <p:txBody>
          <a:bodyPr>
            <a:noAutofit/>
          </a:bodyPr>
          <a:lstStyle/>
          <a:p>
            <a:r>
              <a:rPr lang="en-US" sz="1800" dirty="0" smtClean="0"/>
              <a:t>Eg2 : WAP to demonstrate Method Overloading in a base and derived class by overloading the methods for displaying the value of variable contained in the class.</a:t>
            </a:r>
          </a:p>
        </p:txBody>
      </p:sp>
      <p:sp>
        <p:nvSpPr>
          <p:cNvPr id="4" name="TextBox 3"/>
          <p:cNvSpPr txBox="1"/>
          <p:nvPr/>
        </p:nvSpPr>
        <p:spPr>
          <a:xfrm>
            <a:off x="0" y="1437958"/>
            <a:ext cx="6999316" cy="5355312"/>
          </a:xfrm>
          <a:prstGeom prst="rect">
            <a:avLst/>
          </a:prstGeom>
          <a:noFill/>
          <a:ln>
            <a:noFill/>
          </a:ln>
        </p:spPr>
        <p:txBody>
          <a:bodyPr wrap="square" rtlCol="0">
            <a:spAutoFit/>
          </a:bodyPr>
          <a:lstStyle/>
          <a:p>
            <a:r>
              <a:rPr lang="en-IN" dirty="0"/>
              <a:t>class Parent{  </a:t>
            </a:r>
          </a:p>
          <a:p>
            <a:r>
              <a:rPr lang="en-IN" dirty="0"/>
              <a:t>public void display(</a:t>
            </a:r>
            <a:r>
              <a:rPr lang="en-IN" dirty="0" err="1"/>
              <a:t>int</a:t>
            </a:r>
            <a:r>
              <a:rPr lang="en-IN" dirty="0"/>
              <a:t> x)</a:t>
            </a:r>
          </a:p>
          <a:p>
            <a:r>
              <a:rPr lang="en-IN" dirty="0"/>
              <a:t>{</a:t>
            </a:r>
          </a:p>
          <a:p>
            <a:r>
              <a:rPr lang="en-IN" dirty="0"/>
              <a:t>   </a:t>
            </a:r>
            <a:r>
              <a:rPr lang="en-IN" dirty="0" err="1"/>
              <a:t>System.out.println</a:t>
            </a:r>
            <a:r>
              <a:rPr lang="en-IN" dirty="0"/>
              <a:t>("Value of x is :"+x);</a:t>
            </a:r>
          </a:p>
          <a:p>
            <a:r>
              <a:rPr lang="en-IN" dirty="0"/>
              <a:t>}</a:t>
            </a:r>
          </a:p>
          <a:p>
            <a:r>
              <a:rPr lang="en-IN" dirty="0"/>
              <a:t>}</a:t>
            </a:r>
          </a:p>
          <a:p>
            <a:r>
              <a:rPr lang="en-IN" dirty="0"/>
              <a:t>class Child extends Parent{  </a:t>
            </a:r>
          </a:p>
          <a:p>
            <a:r>
              <a:rPr lang="en-IN" dirty="0"/>
              <a:t>public void display(</a:t>
            </a:r>
            <a:r>
              <a:rPr lang="en-IN" dirty="0" err="1"/>
              <a:t>int</a:t>
            </a:r>
            <a:r>
              <a:rPr lang="en-IN" dirty="0"/>
              <a:t> x, </a:t>
            </a:r>
            <a:r>
              <a:rPr lang="en-IN" dirty="0" err="1"/>
              <a:t>int</a:t>
            </a:r>
            <a:r>
              <a:rPr lang="en-IN" dirty="0"/>
              <a:t> y)</a:t>
            </a:r>
          </a:p>
          <a:p>
            <a:r>
              <a:rPr lang="en-IN" dirty="0"/>
              <a:t>{</a:t>
            </a:r>
          </a:p>
          <a:p>
            <a:r>
              <a:rPr lang="en-IN" dirty="0"/>
              <a:t>   </a:t>
            </a:r>
            <a:r>
              <a:rPr lang="en-IN" dirty="0" err="1"/>
              <a:t>System.out.println</a:t>
            </a:r>
            <a:r>
              <a:rPr lang="en-IN" dirty="0"/>
              <a:t>("Value of x is :"+x+"\</a:t>
            </a:r>
            <a:r>
              <a:rPr lang="en-IN" dirty="0" err="1"/>
              <a:t>nValue</a:t>
            </a:r>
            <a:r>
              <a:rPr lang="en-IN" dirty="0"/>
              <a:t> of y is :"+y);</a:t>
            </a:r>
          </a:p>
          <a:p>
            <a:r>
              <a:rPr lang="en-IN" dirty="0"/>
              <a:t>}</a:t>
            </a:r>
          </a:p>
          <a:p>
            <a:r>
              <a:rPr lang="en-IN" dirty="0" smtClean="0"/>
              <a:t>}</a:t>
            </a:r>
          </a:p>
          <a:p>
            <a:endParaRPr lang="en-IN" dirty="0"/>
          </a:p>
          <a:p>
            <a:r>
              <a:rPr lang="en-IN" dirty="0"/>
              <a:t>class Main {  </a:t>
            </a:r>
          </a:p>
          <a:p>
            <a:r>
              <a:rPr lang="en-IN" dirty="0"/>
              <a:t>public static void main(String </a:t>
            </a:r>
            <a:r>
              <a:rPr lang="en-IN" dirty="0" err="1"/>
              <a:t>args</a:t>
            </a:r>
            <a:r>
              <a:rPr lang="en-IN" dirty="0"/>
              <a:t>[]){  </a:t>
            </a:r>
          </a:p>
          <a:p>
            <a:r>
              <a:rPr lang="en-IN" dirty="0"/>
              <a:t>Child c=new Child();  </a:t>
            </a:r>
          </a:p>
          <a:p>
            <a:r>
              <a:rPr lang="en-IN" dirty="0" err="1"/>
              <a:t>c.display</a:t>
            </a:r>
            <a:r>
              <a:rPr lang="en-IN" dirty="0"/>
              <a:t>(10);</a:t>
            </a:r>
          </a:p>
          <a:p>
            <a:r>
              <a:rPr lang="en-IN" dirty="0" err="1"/>
              <a:t>c.display</a:t>
            </a:r>
            <a:r>
              <a:rPr lang="en-IN" dirty="0"/>
              <a:t>(5,5);    </a:t>
            </a:r>
          </a:p>
          <a:p>
            <a:r>
              <a:rPr lang="en-IN" dirty="0"/>
              <a:t>}} </a:t>
            </a:r>
          </a:p>
        </p:txBody>
      </p:sp>
      <p:pic>
        <p:nvPicPr>
          <p:cNvPr id="7" name="Picture 6"/>
          <p:cNvPicPr>
            <a:picLocks noChangeAspect="1"/>
          </p:cNvPicPr>
          <p:nvPr/>
        </p:nvPicPr>
        <p:blipFill>
          <a:blip r:embed="rId2"/>
          <a:stretch>
            <a:fillRect/>
          </a:stretch>
        </p:blipFill>
        <p:spPr>
          <a:xfrm>
            <a:off x="6168859" y="4596938"/>
            <a:ext cx="5881716" cy="2128058"/>
          </a:xfrm>
          <a:prstGeom prst="rect">
            <a:avLst/>
          </a:prstGeom>
        </p:spPr>
      </p:pic>
    </p:spTree>
    <p:extLst>
      <p:ext uri="{BB962C8B-B14F-4D97-AF65-F5344CB8AC3E}">
        <p14:creationId xmlns:p14="http://schemas.microsoft.com/office/powerpoint/2010/main" val="31871799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Array of Objects</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smtClean="0"/>
              <a:t>Array of objects is created to store information about multiple objects having similar functionality.</a:t>
            </a:r>
          </a:p>
          <a:p>
            <a:r>
              <a:rPr lang="en-US" dirty="0" smtClean="0"/>
              <a:t>Syntax : </a:t>
            </a:r>
            <a:r>
              <a:rPr lang="en-US" dirty="0" err="1" smtClean="0"/>
              <a:t>class_name</a:t>
            </a:r>
            <a:r>
              <a:rPr lang="en-US" dirty="0" smtClean="0"/>
              <a:t> </a:t>
            </a:r>
            <a:r>
              <a:rPr lang="en-US" dirty="0" err="1" smtClean="0"/>
              <a:t>object_name</a:t>
            </a:r>
            <a:r>
              <a:rPr lang="en-US" dirty="0" smtClean="0"/>
              <a:t>[] = new </a:t>
            </a:r>
            <a:r>
              <a:rPr lang="en-US" dirty="0" err="1" smtClean="0"/>
              <a:t>class_name</a:t>
            </a:r>
            <a:r>
              <a:rPr lang="en-US" dirty="0" smtClean="0"/>
              <a:t>[size of the array]</a:t>
            </a:r>
          </a:p>
          <a:p>
            <a:r>
              <a:rPr lang="en-US" dirty="0" err="1" smtClean="0"/>
              <a:t>Eg</a:t>
            </a:r>
            <a:r>
              <a:rPr lang="en-US" dirty="0" smtClean="0"/>
              <a:t> : Student s[]=new Student[10];</a:t>
            </a:r>
          </a:p>
          <a:p>
            <a:r>
              <a:rPr lang="en-US" dirty="0" smtClean="0"/>
              <a:t>Note: memory is not allocated to each object with the above declaration. We need to use “new” keyword with every object of the array separately for allocating memory.</a:t>
            </a:r>
          </a:p>
          <a:p>
            <a:r>
              <a:rPr lang="en-US" dirty="0" smtClean="0"/>
              <a:t>Problem : WAP to create an array of objects of a class student. The class should have field members name, id, total marks and marks in three subjects namely Physics, Chemistry and </a:t>
            </a:r>
            <a:r>
              <a:rPr lang="en-US" dirty="0" err="1" smtClean="0"/>
              <a:t>Maths</a:t>
            </a:r>
            <a:r>
              <a:rPr lang="en-US" dirty="0" smtClean="0"/>
              <a:t>. Accept information of ‘n’ students and display them in tabular form.</a:t>
            </a:r>
          </a:p>
          <a:p>
            <a:pPr marL="0" indent="0">
              <a:buNone/>
            </a:pPr>
            <a:endParaRPr lang="en-US" dirty="0"/>
          </a:p>
          <a:p>
            <a:pPr marL="57150" indent="0">
              <a:buNone/>
            </a:pPr>
            <a:endParaRPr lang="en-US" b="1" dirty="0" smtClean="0"/>
          </a:p>
          <a:p>
            <a:pPr lvl="1"/>
            <a:endParaRPr lang="en-US" b="1" dirty="0"/>
          </a:p>
        </p:txBody>
      </p:sp>
    </p:spTree>
    <p:extLst>
      <p:ext uri="{BB962C8B-B14F-4D97-AF65-F5344CB8AC3E}">
        <p14:creationId xmlns:p14="http://schemas.microsoft.com/office/powerpoint/2010/main" val="189603682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0" y="0"/>
            <a:ext cx="5943599" cy="6858000"/>
          </a:xfrm>
          <a:ln>
            <a:solidFill>
              <a:schemeClr val="bg1"/>
            </a:solidFill>
          </a:ln>
        </p:spPr>
        <p:txBody>
          <a:bodyPr>
            <a:noAutofit/>
          </a:bodyPr>
          <a:lstStyle/>
          <a:p>
            <a:pPr marL="0" indent="0">
              <a:spcBef>
                <a:spcPts val="0"/>
              </a:spcBef>
              <a:buNone/>
            </a:pPr>
            <a:r>
              <a:rPr lang="en-IN" sz="1600" dirty="0"/>
              <a:t>import </a:t>
            </a:r>
            <a:r>
              <a:rPr lang="en-IN" sz="1600" dirty="0" err="1"/>
              <a:t>java.util.Scanner</a:t>
            </a:r>
            <a:r>
              <a:rPr lang="en-IN" sz="1600" dirty="0"/>
              <a:t>;  </a:t>
            </a:r>
          </a:p>
          <a:p>
            <a:pPr marL="0" indent="0">
              <a:spcBef>
                <a:spcPts val="0"/>
              </a:spcBef>
              <a:buNone/>
            </a:pPr>
            <a:r>
              <a:rPr lang="en-IN" sz="1600" dirty="0"/>
              <a:t>class Student  </a:t>
            </a:r>
          </a:p>
          <a:p>
            <a:pPr marL="0" indent="0">
              <a:spcBef>
                <a:spcPts val="0"/>
              </a:spcBef>
              <a:buNone/>
            </a:pPr>
            <a:r>
              <a:rPr lang="en-IN" sz="1600" dirty="0"/>
              <a:t>{  </a:t>
            </a:r>
          </a:p>
          <a:p>
            <a:pPr marL="0" indent="0">
              <a:spcBef>
                <a:spcPts val="0"/>
              </a:spcBef>
              <a:buNone/>
            </a:pPr>
            <a:r>
              <a:rPr lang="en-IN" sz="1600" dirty="0"/>
              <a:t>private String name;  </a:t>
            </a:r>
          </a:p>
          <a:p>
            <a:pPr marL="0" indent="0">
              <a:spcBef>
                <a:spcPts val="0"/>
              </a:spcBef>
              <a:buNone/>
            </a:pPr>
            <a:r>
              <a:rPr lang="en-IN" sz="1600" dirty="0"/>
              <a:t>private </a:t>
            </a:r>
            <a:r>
              <a:rPr lang="en-IN" sz="1600" dirty="0" err="1"/>
              <a:t>int</a:t>
            </a:r>
            <a:r>
              <a:rPr lang="en-IN" sz="1600" dirty="0"/>
              <a:t> </a:t>
            </a:r>
            <a:r>
              <a:rPr lang="en-IN" sz="1600" dirty="0" err="1"/>
              <a:t>id,p,c,m,t</a:t>
            </a:r>
            <a:r>
              <a:rPr lang="en-IN" sz="1600" dirty="0"/>
              <a:t>;  </a:t>
            </a:r>
          </a:p>
          <a:p>
            <a:pPr marL="0" indent="0">
              <a:spcBef>
                <a:spcPts val="0"/>
              </a:spcBef>
              <a:buNone/>
            </a:pPr>
            <a:r>
              <a:rPr lang="en-IN" sz="1600" dirty="0"/>
              <a:t>void accept() </a:t>
            </a:r>
          </a:p>
          <a:p>
            <a:pPr marL="0" indent="0">
              <a:spcBef>
                <a:spcPts val="0"/>
              </a:spcBef>
              <a:buNone/>
            </a:pPr>
            <a:r>
              <a:rPr lang="en-IN" sz="1600" dirty="0"/>
              <a:t>{  </a:t>
            </a:r>
          </a:p>
          <a:p>
            <a:pPr marL="0" indent="0">
              <a:spcBef>
                <a:spcPts val="0"/>
              </a:spcBef>
              <a:buNone/>
            </a:pPr>
            <a:r>
              <a:rPr lang="en-IN" sz="1600" dirty="0"/>
              <a:t>Scanner </a:t>
            </a:r>
            <a:r>
              <a:rPr lang="en-IN" sz="1600" dirty="0" err="1"/>
              <a:t>sc</a:t>
            </a:r>
            <a:r>
              <a:rPr lang="en-IN" sz="1600" dirty="0"/>
              <a:t>=new Scanner(System.in);</a:t>
            </a:r>
          </a:p>
          <a:p>
            <a:pPr marL="0" indent="0">
              <a:spcBef>
                <a:spcPts val="0"/>
              </a:spcBef>
              <a:buNone/>
            </a:pPr>
            <a:r>
              <a:rPr lang="en-IN" sz="1600" dirty="0" err="1"/>
              <a:t>System.out.println</a:t>
            </a:r>
            <a:r>
              <a:rPr lang="en-IN" sz="1600" dirty="0"/>
              <a:t>("Enter name, ID, Marks in Physics, Chemistry and Maths : ");</a:t>
            </a:r>
          </a:p>
          <a:p>
            <a:pPr marL="0" indent="0">
              <a:spcBef>
                <a:spcPts val="0"/>
              </a:spcBef>
              <a:buNone/>
            </a:pPr>
            <a:r>
              <a:rPr lang="en-IN" sz="1600" dirty="0"/>
              <a:t>name=</a:t>
            </a:r>
            <a:r>
              <a:rPr lang="en-IN" sz="1600" dirty="0" err="1"/>
              <a:t>sc.nextLine</a:t>
            </a:r>
            <a:r>
              <a:rPr lang="en-IN" sz="1600" dirty="0"/>
              <a:t>();</a:t>
            </a:r>
          </a:p>
          <a:p>
            <a:pPr marL="0" indent="0">
              <a:spcBef>
                <a:spcPts val="0"/>
              </a:spcBef>
              <a:buNone/>
            </a:pPr>
            <a:r>
              <a:rPr lang="en-IN" sz="1600" dirty="0"/>
              <a:t>id=</a:t>
            </a:r>
            <a:r>
              <a:rPr lang="en-IN" sz="1600" dirty="0" err="1"/>
              <a:t>sc.nextInt</a:t>
            </a:r>
            <a:r>
              <a:rPr lang="en-IN" sz="1600" dirty="0"/>
              <a:t>();</a:t>
            </a:r>
          </a:p>
          <a:p>
            <a:pPr marL="0" indent="0">
              <a:spcBef>
                <a:spcPts val="0"/>
              </a:spcBef>
              <a:buNone/>
            </a:pPr>
            <a:r>
              <a:rPr lang="en-IN" sz="1600" dirty="0"/>
              <a:t>p=</a:t>
            </a:r>
            <a:r>
              <a:rPr lang="en-IN" sz="1600" dirty="0" err="1"/>
              <a:t>sc.nextInt</a:t>
            </a:r>
            <a:r>
              <a:rPr lang="en-IN" sz="1600" dirty="0"/>
              <a:t>();</a:t>
            </a:r>
          </a:p>
          <a:p>
            <a:pPr marL="0" indent="0">
              <a:spcBef>
                <a:spcPts val="0"/>
              </a:spcBef>
              <a:buNone/>
            </a:pPr>
            <a:r>
              <a:rPr lang="en-IN" sz="1600" dirty="0"/>
              <a:t>c=</a:t>
            </a:r>
            <a:r>
              <a:rPr lang="en-IN" sz="1600" dirty="0" err="1"/>
              <a:t>sc.nextInt</a:t>
            </a:r>
            <a:r>
              <a:rPr lang="en-IN" sz="1600" dirty="0"/>
              <a:t>();</a:t>
            </a:r>
          </a:p>
          <a:p>
            <a:pPr marL="0" indent="0">
              <a:spcBef>
                <a:spcPts val="0"/>
              </a:spcBef>
              <a:buNone/>
            </a:pPr>
            <a:r>
              <a:rPr lang="en-IN" sz="1600" dirty="0"/>
              <a:t>m=</a:t>
            </a:r>
            <a:r>
              <a:rPr lang="en-IN" sz="1600" dirty="0" err="1"/>
              <a:t>sc.nextInt</a:t>
            </a:r>
            <a:r>
              <a:rPr lang="en-IN" sz="1600" dirty="0"/>
              <a:t>();</a:t>
            </a:r>
          </a:p>
          <a:p>
            <a:pPr marL="0" indent="0">
              <a:spcBef>
                <a:spcPts val="0"/>
              </a:spcBef>
              <a:buNone/>
            </a:pPr>
            <a:r>
              <a:rPr lang="en-IN" sz="1600" dirty="0"/>
              <a:t>t=</a:t>
            </a:r>
            <a:r>
              <a:rPr lang="en-IN" sz="1600" dirty="0" err="1"/>
              <a:t>p+c+m</a:t>
            </a:r>
            <a:r>
              <a:rPr lang="en-IN" sz="1600" dirty="0"/>
              <a:t>;</a:t>
            </a:r>
          </a:p>
          <a:p>
            <a:pPr marL="0" indent="0">
              <a:spcBef>
                <a:spcPts val="0"/>
              </a:spcBef>
              <a:buNone/>
            </a:pPr>
            <a:r>
              <a:rPr lang="en-IN" sz="1600" dirty="0"/>
              <a:t>}  </a:t>
            </a:r>
            <a:endParaRPr lang="en-IN" sz="1600" dirty="0" smtClean="0"/>
          </a:p>
          <a:p>
            <a:pPr marL="0" indent="0">
              <a:spcBef>
                <a:spcPts val="0"/>
              </a:spcBef>
              <a:buNone/>
            </a:pPr>
            <a:r>
              <a:rPr lang="en-IN" sz="1600" dirty="0"/>
              <a:t>void display()  </a:t>
            </a:r>
          </a:p>
          <a:p>
            <a:pPr marL="0" indent="0">
              <a:spcBef>
                <a:spcPts val="0"/>
              </a:spcBef>
              <a:buNone/>
            </a:pPr>
            <a:r>
              <a:rPr lang="en-IN" sz="1600" dirty="0"/>
              <a:t>{  </a:t>
            </a:r>
          </a:p>
          <a:p>
            <a:pPr marL="0" indent="0">
              <a:spcBef>
                <a:spcPts val="0"/>
              </a:spcBef>
              <a:buNone/>
            </a:pPr>
            <a:r>
              <a:rPr lang="en-IN" sz="1600" dirty="0" err="1"/>
              <a:t>System.out.println</a:t>
            </a:r>
            <a:r>
              <a:rPr lang="en-IN" sz="1600" dirty="0"/>
              <a:t>(name+"\</a:t>
            </a:r>
            <a:r>
              <a:rPr lang="en-IN" sz="1600" dirty="0" err="1"/>
              <a:t>t"+id</a:t>
            </a:r>
            <a:r>
              <a:rPr lang="en-IN" sz="1600" dirty="0"/>
              <a:t>+"\</a:t>
            </a:r>
            <a:r>
              <a:rPr lang="en-IN" sz="1600" dirty="0" err="1"/>
              <a:t>t"+p</a:t>
            </a:r>
            <a:r>
              <a:rPr lang="en-IN" sz="1600" dirty="0"/>
              <a:t>+"\</a:t>
            </a:r>
            <a:r>
              <a:rPr lang="en-IN" sz="1600" dirty="0" err="1"/>
              <a:t>t"+c</a:t>
            </a:r>
            <a:r>
              <a:rPr lang="en-IN" sz="1600" dirty="0"/>
              <a:t>+"\</a:t>
            </a:r>
            <a:r>
              <a:rPr lang="en-IN" sz="1600" dirty="0" err="1"/>
              <a:t>t"+m</a:t>
            </a:r>
            <a:r>
              <a:rPr lang="en-IN" sz="1600" dirty="0"/>
              <a:t>+"\</a:t>
            </a:r>
            <a:r>
              <a:rPr lang="en-IN" sz="1600" dirty="0" err="1"/>
              <a:t>t"+t</a:t>
            </a:r>
            <a:r>
              <a:rPr lang="en-IN" sz="1600" dirty="0"/>
              <a:t>);  </a:t>
            </a:r>
          </a:p>
          <a:p>
            <a:pPr marL="0" indent="0">
              <a:spcBef>
                <a:spcPts val="0"/>
              </a:spcBef>
              <a:buNone/>
            </a:pPr>
            <a:r>
              <a:rPr lang="en-IN" sz="1600" dirty="0"/>
              <a:t>}  </a:t>
            </a:r>
          </a:p>
          <a:p>
            <a:pPr marL="0" indent="0">
              <a:spcBef>
                <a:spcPts val="0"/>
              </a:spcBef>
              <a:buNone/>
            </a:pPr>
            <a:r>
              <a:rPr lang="en-IN" sz="1600" dirty="0"/>
              <a:t>}</a:t>
            </a:r>
          </a:p>
          <a:p>
            <a:pPr marL="0" indent="0">
              <a:spcBef>
                <a:spcPts val="0"/>
              </a:spcBef>
              <a:buNone/>
            </a:pPr>
            <a:endParaRPr lang="en-IN" dirty="0"/>
          </a:p>
          <a:p>
            <a:pPr marL="0" indent="0">
              <a:spcBef>
                <a:spcPts val="0"/>
              </a:spcBef>
              <a:buNone/>
            </a:pPr>
            <a:r>
              <a:rPr lang="en-IN" dirty="0"/>
              <a:t/>
            </a:r>
            <a:br>
              <a:rPr lang="en-IN" dirty="0"/>
            </a:br>
            <a:endParaRPr lang="en-IN" dirty="0"/>
          </a:p>
        </p:txBody>
      </p:sp>
      <p:sp>
        <p:nvSpPr>
          <p:cNvPr id="2" name="Rectangle 1"/>
          <p:cNvSpPr/>
          <p:nvPr/>
        </p:nvSpPr>
        <p:spPr>
          <a:xfrm>
            <a:off x="6010102" y="15983"/>
            <a:ext cx="6059977" cy="6740307"/>
          </a:xfrm>
          <a:prstGeom prst="rect">
            <a:avLst/>
          </a:prstGeom>
          <a:ln>
            <a:noFill/>
          </a:ln>
        </p:spPr>
        <p:txBody>
          <a:bodyPr wrap="square">
            <a:spAutoFit/>
          </a:bodyPr>
          <a:lstStyle/>
          <a:p>
            <a:r>
              <a:rPr lang="en-IN" sz="1600" dirty="0" smtClean="0"/>
              <a:t>class </a:t>
            </a:r>
            <a:r>
              <a:rPr lang="en-IN" sz="1600" dirty="0"/>
              <a:t>Main{</a:t>
            </a:r>
          </a:p>
          <a:p>
            <a:r>
              <a:rPr lang="en-IN" sz="1600" dirty="0"/>
              <a:t>public static void main(String </a:t>
            </a:r>
            <a:r>
              <a:rPr lang="en-IN" sz="1600" dirty="0" err="1"/>
              <a:t>args</a:t>
            </a:r>
            <a:r>
              <a:rPr lang="en-IN" sz="1600" dirty="0"/>
              <a:t>[])   </a:t>
            </a:r>
          </a:p>
          <a:p>
            <a:r>
              <a:rPr lang="en-IN" sz="1600" dirty="0"/>
              <a:t>{  </a:t>
            </a:r>
          </a:p>
          <a:p>
            <a:r>
              <a:rPr lang="en-IN" sz="1600" dirty="0" err="1"/>
              <a:t>int</a:t>
            </a:r>
            <a:r>
              <a:rPr lang="en-IN" sz="1600" dirty="0"/>
              <a:t> </a:t>
            </a:r>
            <a:r>
              <a:rPr lang="en-IN" sz="1600" dirty="0" err="1"/>
              <a:t>i,n</a:t>
            </a:r>
            <a:r>
              <a:rPr lang="en-IN" sz="1600" dirty="0"/>
              <a:t>; </a:t>
            </a:r>
          </a:p>
          <a:p>
            <a:r>
              <a:rPr lang="en-IN" sz="1600" dirty="0"/>
              <a:t>Scanner </a:t>
            </a:r>
            <a:r>
              <a:rPr lang="en-IN" sz="1600" dirty="0" err="1"/>
              <a:t>sc</a:t>
            </a:r>
            <a:r>
              <a:rPr lang="en-IN" sz="1600" dirty="0"/>
              <a:t> = new Scanner(System.in);  </a:t>
            </a:r>
          </a:p>
          <a:p>
            <a:r>
              <a:rPr lang="en-IN" sz="1600" dirty="0" err="1"/>
              <a:t>System.out.println</a:t>
            </a:r>
            <a:r>
              <a:rPr lang="en-IN" sz="1600" dirty="0"/>
              <a:t>("Enter total number of students: ");  </a:t>
            </a:r>
          </a:p>
          <a:p>
            <a:r>
              <a:rPr lang="en-IN" sz="1600" dirty="0"/>
              <a:t>n = </a:t>
            </a:r>
            <a:r>
              <a:rPr lang="en-IN" sz="1600" dirty="0" err="1"/>
              <a:t>sc.nextInt</a:t>
            </a:r>
            <a:r>
              <a:rPr lang="en-IN" sz="1600" dirty="0"/>
              <a:t>();  </a:t>
            </a:r>
            <a:endParaRPr lang="en-IN" sz="1600" dirty="0" smtClean="0"/>
          </a:p>
          <a:p>
            <a:endParaRPr lang="en-IN" sz="1600" dirty="0"/>
          </a:p>
          <a:p>
            <a:r>
              <a:rPr lang="en-IN" sz="1600" b="1" dirty="0">
                <a:solidFill>
                  <a:schemeClr val="bg1"/>
                </a:solidFill>
              </a:rPr>
              <a:t>//creating array of objects of size </a:t>
            </a:r>
            <a:r>
              <a:rPr lang="en-IN" sz="1600" b="1" dirty="0" smtClean="0">
                <a:solidFill>
                  <a:schemeClr val="bg1"/>
                </a:solidFill>
              </a:rPr>
              <a:t>n</a:t>
            </a:r>
          </a:p>
          <a:p>
            <a:endParaRPr lang="en-IN" sz="1600" b="1" dirty="0">
              <a:solidFill>
                <a:schemeClr val="bg1"/>
              </a:solidFill>
            </a:endParaRPr>
          </a:p>
          <a:p>
            <a:r>
              <a:rPr lang="en-IN" sz="1600" dirty="0"/>
              <a:t>Student s[]=new Student[n]; </a:t>
            </a:r>
          </a:p>
          <a:p>
            <a:r>
              <a:rPr lang="en-IN" sz="1600" dirty="0"/>
              <a:t/>
            </a:r>
            <a:br>
              <a:rPr lang="en-IN" sz="1600" dirty="0"/>
            </a:br>
            <a:r>
              <a:rPr lang="en-IN" sz="1600" dirty="0"/>
              <a:t>for(</a:t>
            </a:r>
            <a:r>
              <a:rPr lang="en-IN" sz="1600" dirty="0" err="1"/>
              <a:t>i</a:t>
            </a:r>
            <a:r>
              <a:rPr lang="en-IN" sz="1600" dirty="0"/>
              <a:t>=0;i&lt;=n-1;i++)</a:t>
            </a:r>
          </a:p>
          <a:p>
            <a:r>
              <a:rPr lang="en-IN" sz="1600" dirty="0"/>
              <a:t>{</a:t>
            </a:r>
          </a:p>
          <a:p>
            <a:r>
              <a:rPr lang="en-IN" sz="1600" dirty="0"/>
              <a:t>    </a:t>
            </a:r>
            <a:r>
              <a:rPr lang="en-IN" sz="1600" dirty="0" err="1"/>
              <a:t>System.out.println</a:t>
            </a:r>
            <a:r>
              <a:rPr lang="en-IN" sz="1600" dirty="0"/>
              <a:t>("For student "+(i+1));</a:t>
            </a:r>
          </a:p>
          <a:p>
            <a:r>
              <a:rPr lang="en-IN" sz="1600" dirty="0"/>
              <a:t>    s[</a:t>
            </a:r>
            <a:r>
              <a:rPr lang="en-IN" sz="1600" dirty="0" err="1"/>
              <a:t>i</a:t>
            </a:r>
            <a:r>
              <a:rPr lang="en-IN" sz="1600" dirty="0"/>
              <a:t>]=new Student();</a:t>
            </a:r>
          </a:p>
          <a:p>
            <a:r>
              <a:rPr lang="en-IN" sz="1600" dirty="0"/>
              <a:t>    s[</a:t>
            </a:r>
            <a:r>
              <a:rPr lang="en-IN" sz="1600" dirty="0" err="1"/>
              <a:t>i</a:t>
            </a:r>
            <a:r>
              <a:rPr lang="en-IN" sz="1600" dirty="0"/>
              <a:t>].accept();</a:t>
            </a:r>
          </a:p>
          <a:p>
            <a:r>
              <a:rPr lang="en-IN" sz="1600" dirty="0"/>
              <a:t>}</a:t>
            </a:r>
          </a:p>
          <a:p>
            <a:r>
              <a:rPr lang="en-IN" sz="1600" dirty="0" err="1"/>
              <a:t>System.out.println</a:t>
            </a:r>
            <a:r>
              <a:rPr lang="en-IN" sz="1600" dirty="0"/>
              <a:t>("Name\</a:t>
            </a:r>
            <a:r>
              <a:rPr lang="en-IN" sz="1600" dirty="0" err="1"/>
              <a:t>tID</a:t>
            </a:r>
            <a:r>
              <a:rPr lang="en-IN" sz="1600" dirty="0"/>
              <a:t>\</a:t>
            </a:r>
            <a:r>
              <a:rPr lang="en-IN" sz="1600" dirty="0" err="1"/>
              <a:t>tPhy</a:t>
            </a:r>
            <a:r>
              <a:rPr lang="en-IN" sz="1600" dirty="0"/>
              <a:t>\</a:t>
            </a:r>
            <a:r>
              <a:rPr lang="en-IN" sz="1600" dirty="0" err="1"/>
              <a:t>tChem</a:t>
            </a:r>
            <a:r>
              <a:rPr lang="en-IN" sz="1600" dirty="0"/>
              <a:t>\</a:t>
            </a:r>
            <a:r>
              <a:rPr lang="en-IN" sz="1600" dirty="0" err="1"/>
              <a:t>tMaths</a:t>
            </a:r>
            <a:r>
              <a:rPr lang="en-IN" sz="1600" dirty="0"/>
              <a:t>\</a:t>
            </a:r>
            <a:r>
              <a:rPr lang="en-IN" sz="1600" dirty="0" err="1"/>
              <a:t>tTotal</a:t>
            </a:r>
            <a:r>
              <a:rPr lang="en-IN" sz="1600" dirty="0"/>
              <a:t>");</a:t>
            </a:r>
          </a:p>
          <a:p>
            <a:r>
              <a:rPr lang="en-IN" sz="1600" dirty="0"/>
              <a:t>for(</a:t>
            </a:r>
            <a:r>
              <a:rPr lang="en-IN" sz="1600" dirty="0" err="1"/>
              <a:t>i</a:t>
            </a:r>
            <a:r>
              <a:rPr lang="en-IN" sz="1600" dirty="0"/>
              <a:t>=0;i&lt;=n-1;i++)</a:t>
            </a:r>
          </a:p>
          <a:p>
            <a:r>
              <a:rPr lang="en-IN" sz="1600" dirty="0"/>
              <a:t>{</a:t>
            </a:r>
          </a:p>
          <a:p>
            <a:r>
              <a:rPr lang="en-IN" sz="1600" dirty="0"/>
              <a:t>    s[</a:t>
            </a:r>
            <a:r>
              <a:rPr lang="en-IN" sz="1600" dirty="0" err="1"/>
              <a:t>i</a:t>
            </a:r>
            <a:r>
              <a:rPr lang="en-IN" sz="1600" dirty="0"/>
              <a:t>].display();</a:t>
            </a:r>
          </a:p>
          <a:p>
            <a:r>
              <a:rPr lang="en-IN" sz="1600" dirty="0"/>
              <a:t>}</a:t>
            </a:r>
          </a:p>
          <a:p>
            <a:r>
              <a:rPr lang="en-IN" sz="1600" dirty="0"/>
              <a:t>}  </a:t>
            </a:r>
          </a:p>
          <a:p>
            <a:r>
              <a:rPr lang="en-IN" sz="1600" dirty="0"/>
              <a:t>}  </a:t>
            </a:r>
            <a:endParaRPr lang="en-IN" sz="1600" dirty="0" smtClean="0"/>
          </a:p>
          <a:p>
            <a:endParaRPr lang="en-US" sz="1600" dirty="0"/>
          </a:p>
          <a:p>
            <a:endParaRPr lang="en-US" sz="1600" dirty="0" smtClean="0"/>
          </a:p>
        </p:txBody>
      </p:sp>
    </p:spTree>
    <p:extLst>
      <p:ext uri="{BB962C8B-B14F-4D97-AF65-F5344CB8AC3E}">
        <p14:creationId xmlns:p14="http://schemas.microsoft.com/office/powerpoint/2010/main" val="2024124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83018" y="126943"/>
            <a:ext cx="7834313" cy="6595745"/>
          </a:xfrm>
          <a:prstGeom prst="rect">
            <a:avLst/>
          </a:prstGeom>
        </p:spPr>
      </p:pic>
    </p:spTree>
    <p:extLst>
      <p:ext uri="{BB962C8B-B14F-4D97-AF65-F5344CB8AC3E}">
        <p14:creationId xmlns:p14="http://schemas.microsoft.com/office/powerpoint/2010/main" val="6826135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Static Class Members</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smtClean="0"/>
              <a:t>A method or a field can be static.</a:t>
            </a:r>
          </a:p>
          <a:p>
            <a:r>
              <a:rPr lang="en-US" b="1" i="1" dirty="0" smtClean="0"/>
              <a:t>static</a:t>
            </a:r>
            <a:r>
              <a:rPr lang="en-US" dirty="0" smtClean="0"/>
              <a:t> keyword is used to declare class members as static</a:t>
            </a:r>
          </a:p>
          <a:p>
            <a:r>
              <a:rPr lang="en-US" dirty="0" smtClean="0"/>
              <a:t>A static method is a method that works on a class and not on the object of the class.</a:t>
            </a:r>
          </a:p>
          <a:p>
            <a:r>
              <a:rPr lang="en-US" dirty="0" smtClean="0"/>
              <a:t>To call a static method we </a:t>
            </a:r>
            <a:r>
              <a:rPr lang="en-US" b="1" dirty="0" smtClean="0"/>
              <a:t>need not </a:t>
            </a:r>
            <a:r>
              <a:rPr lang="en-US" dirty="0" smtClean="0"/>
              <a:t>make object of that class</a:t>
            </a:r>
          </a:p>
          <a:p>
            <a:r>
              <a:rPr lang="en-US" dirty="0" smtClean="0"/>
              <a:t>A static method is called by syntax : </a:t>
            </a:r>
            <a:r>
              <a:rPr lang="en-US" dirty="0" err="1" smtClean="0"/>
              <a:t>class_name.method_name</a:t>
            </a:r>
            <a:r>
              <a:rPr lang="en-US" dirty="0" smtClean="0"/>
              <a:t>()</a:t>
            </a:r>
          </a:p>
          <a:p>
            <a:r>
              <a:rPr lang="en-US" dirty="0" smtClean="0"/>
              <a:t>A static field member or a static variable will be common for all the objects of that class.</a:t>
            </a:r>
          </a:p>
          <a:p>
            <a:r>
              <a:rPr lang="en-US" dirty="0" smtClean="0"/>
              <a:t>A common memory location is allocated for a static variable for all objects made of that class</a:t>
            </a:r>
          </a:p>
          <a:p>
            <a:r>
              <a:rPr lang="en-US" dirty="0" smtClean="0"/>
              <a:t>One of the major advantage of using static variable is that we can use it to count number of objects made of the class. Since each object will access the same memory location for static variable, we can increment its value in the constructor of class.</a:t>
            </a:r>
          </a:p>
          <a:p>
            <a:r>
              <a:rPr lang="en-US" dirty="0" smtClean="0"/>
              <a:t>Whenever the object is created, this constructor will be called and this static variable will be incremented.</a:t>
            </a:r>
          </a:p>
          <a:p>
            <a:endParaRPr lang="en-US" dirty="0"/>
          </a:p>
          <a:p>
            <a:pPr marL="57150" indent="0">
              <a:buNone/>
            </a:pPr>
            <a:endParaRPr lang="en-US" b="1" dirty="0" smtClean="0"/>
          </a:p>
          <a:p>
            <a:pPr lvl="1"/>
            <a:endParaRPr lang="en-US" b="1" dirty="0"/>
          </a:p>
        </p:txBody>
      </p:sp>
    </p:spTree>
    <p:extLst>
      <p:ext uri="{BB962C8B-B14F-4D97-AF65-F5344CB8AC3E}">
        <p14:creationId xmlns:p14="http://schemas.microsoft.com/office/powerpoint/2010/main" val="70865232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0" y="0"/>
            <a:ext cx="5943599" cy="6858000"/>
          </a:xfrm>
          <a:ln>
            <a:solidFill>
              <a:schemeClr val="bg1"/>
            </a:solidFill>
          </a:ln>
        </p:spPr>
        <p:txBody>
          <a:bodyPr>
            <a:noAutofit/>
          </a:bodyPr>
          <a:lstStyle/>
          <a:p>
            <a:pPr marL="0" indent="0">
              <a:spcBef>
                <a:spcPts val="0"/>
              </a:spcBef>
              <a:buNone/>
            </a:pPr>
            <a:r>
              <a:rPr lang="en-IN" sz="1600" dirty="0"/>
              <a:t>import </a:t>
            </a:r>
            <a:r>
              <a:rPr lang="en-IN" sz="1600" dirty="0" err="1"/>
              <a:t>java.util.Scanner</a:t>
            </a:r>
            <a:r>
              <a:rPr lang="en-IN" sz="1600" dirty="0"/>
              <a:t>;  </a:t>
            </a:r>
          </a:p>
          <a:p>
            <a:pPr marL="0" indent="0">
              <a:spcBef>
                <a:spcPts val="0"/>
              </a:spcBef>
              <a:buNone/>
            </a:pPr>
            <a:r>
              <a:rPr lang="en-IN" sz="1600" dirty="0"/>
              <a:t>class Counter  </a:t>
            </a:r>
          </a:p>
          <a:p>
            <a:pPr marL="0" indent="0">
              <a:spcBef>
                <a:spcPts val="0"/>
              </a:spcBef>
              <a:buNone/>
            </a:pPr>
            <a:r>
              <a:rPr lang="en-IN" sz="1600" dirty="0"/>
              <a:t>{  </a:t>
            </a:r>
          </a:p>
          <a:p>
            <a:pPr marL="0" indent="0">
              <a:spcBef>
                <a:spcPts val="0"/>
              </a:spcBef>
              <a:buNone/>
            </a:pPr>
            <a:r>
              <a:rPr lang="en-IN" sz="1600" dirty="0"/>
              <a:t>private static </a:t>
            </a:r>
            <a:r>
              <a:rPr lang="en-IN" sz="1600" dirty="0" err="1"/>
              <a:t>int</a:t>
            </a:r>
            <a:r>
              <a:rPr lang="en-IN" sz="1600" dirty="0"/>
              <a:t> count;  </a:t>
            </a:r>
          </a:p>
          <a:p>
            <a:pPr marL="0" indent="0">
              <a:spcBef>
                <a:spcPts val="0"/>
              </a:spcBef>
              <a:buNone/>
            </a:pPr>
            <a:r>
              <a:rPr lang="en-IN" sz="1600" dirty="0"/>
              <a:t>Counter() </a:t>
            </a:r>
          </a:p>
          <a:p>
            <a:pPr marL="0" indent="0">
              <a:spcBef>
                <a:spcPts val="0"/>
              </a:spcBef>
              <a:buNone/>
            </a:pPr>
            <a:r>
              <a:rPr lang="en-IN" sz="1600" dirty="0"/>
              <a:t>{  </a:t>
            </a:r>
          </a:p>
          <a:p>
            <a:pPr marL="0" indent="0">
              <a:spcBef>
                <a:spcPts val="0"/>
              </a:spcBef>
              <a:buNone/>
            </a:pPr>
            <a:r>
              <a:rPr lang="en-IN" sz="1600" dirty="0"/>
              <a:t>count++;</a:t>
            </a:r>
          </a:p>
          <a:p>
            <a:pPr marL="0" indent="0">
              <a:spcBef>
                <a:spcPts val="0"/>
              </a:spcBef>
              <a:buNone/>
            </a:pPr>
            <a:r>
              <a:rPr lang="en-IN" sz="1600" dirty="0"/>
              <a:t>}  </a:t>
            </a:r>
            <a:br>
              <a:rPr lang="en-IN" sz="1600" dirty="0"/>
            </a:br>
            <a:r>
              <a:rPr lang="en-IN" sz="1600" dirty="0"/>
              <a:t>static void display()  </a:t>
            </a:r>
          </a:p>
          <a:p>
            <a:pPr marL="0" indent="0">
              <a:spcBef>
                <a:spcPts val="0"/>
              </a:spcBef>
              <a:buNone/>
            </a:pPr>
            <a:r>
              <a:rPr lang="en-IN" sz="1600" dirty="0"/>
              <a:t>{  </a:t>
            </a:r>
          </a:p>
          <a:p>
            <a:pPr marL="0" indent="0">
              <a:spcBef>
                <a:spcPts val="0"/>
              </a:spcBef>
              <a:buNone/>
            </a:pPr>
            <a:r>
              <a:rPr lang="en-IN" sz="1600" dirty="0" err="1"/>
              <a:t>System.out.println</a:t>
            </a:r>
            <a:r>
              <a:rPr lang="en-IN" sz="1600" dirty="0"/>
              <a:t>("Count="+count);  </a:t>
            </a:r>
          </a:p>
          <a:p>
            <a:pPr marL="0" indent="0">
              <a:spcBef>
                <a:spcPts val="0"/>
              </a:spcBef>
              <a:buNone/>
            </a:pPr>
            <a:r>
              <a:rPr lang="en-IN" sz="1600" dirty="0"/>
              <a:t>}  </a:t>
            </a:r>
          </a:p>
          <a:p>
            <a:pPr marL="0" indent="0">
              <a:spcBef>
                <a:spcPts val="0"/>
              </a:spcBef>
              <a:buNone/>
            </a:pPr>
            <a:r>
              <a:rPr lang="en-IN" sz="1600" dirty="0" smtClean="0"/>
              <a:t>}</a:t>
            </a:r>
          </a:p>
          <a:p>
            <a:pPr marL="0" indent="0">
              <a:spcBef>
                <a:spcPts val="0"/>
              </a:spcBef>
              <a:buNone/>
            </a:pPr>
            <a:r>
              <a:rPr lang="en-IN" sz="1600" dirty="0"/>
              <a:t/>
            </a:r>
            <a:br>
              <a:rPr lang="en-IN" sz="1600" dirty="0"/>
            </a:br>
            <a:r>
              <a:rPr lang="en-IN" sz="1600" dirty="0"/>
              <a:t>class Main{</a:t>
            </a:r>
          </a:p>
          <a:p>
            <a:pPr marL="0" indent="0">
              <a:spcBef>
                <a:spcPts val="0"/>
              </a:spcBef>
              <a:buNone/>
            </a:pPr>
            <a:r>
              <a:rPr lang="en-IN" sz="1600" dirty="0"/>
              <a:t>public static void main(String </a:t>
            </a:r>
            <a:r>
              <a:rPr lang="en-IN" sz="1600" dirty="0" err="1"/>
              <a:t>args</a:t>
            </a:r>
            <a:r>
              <a:rPr lang="en-IN" sz="1600" dirty="0"/>
              <a:t>[])   </a:t>
            </a:r>
          </a:p>
          <a:p>
            <a:pPr marL="0" indent="0">
              <a:spcBef>
                <a:spcPts val="0"/>
              </a:spcBef>
              <a:buNone/>
            </a:pPr>
            <a:r>
              <a:rPr lang="en-IN" sz="1600" dirty="0"/>
              <a:t>{  </a:t>
            </a:r>
          </a:p>
          <a:p>
            <a:pPr marL="0" indent="0">
              <a:spcBef>
                <a:spcPts val="0"/>
              </a:spcBef>
              <a:buNone/>
            </a:pPr>
            <a:r>
              <a:rPr lang="en-IN" sz="1600" dirty="0"/>
              <a:t>Counter c1=new Counter();</a:t>
            </a:r>
          </a:p>
          <a:p>
            <a:pPr marL="0" indent="0">
              <a:spcBef>
                <a:spcPts val="0"/>
              </a:spcBef>
              <a:buNone/>
            </a:pPr>
            <a:r>
              <a:rPr lang="en-IN" sz="1600" dirty="0" err="1"/>
              <a:t>Counter.display</a:t>
            </a:r>
            <a:r>
              <a:rPr lang="en-IN" sz="1600" dirty="0"/>
              <a:t>();</a:t>
            </a:r>
          </a:p>
          <a:p>
            <a:pPr marL="0" indent="0">
              <a:spcBef>
                <a:spcPts val="0"/>
              </a:spcBef>
              <a:buNone/>
            </a:pPr>
            <a:r>
              <a:rPr lang="en-IN" sz="1600" dirty="0"/>
              <a:t>Counter c2=new Counter();</a:t>
            </a:r>
          </a:p>
          <a:p>
            <a:pPr marL="0" indent="0">
              <a:spcBef>
                <a:spcPts val="0"/>
              </a:spcBef>
              <a:buNone/>
            </a:pPr>
            <a:r>
              <a:rPr lang="en-IN" sz="1600" dirty="0"/>
              <a:t>Counter c3=new Counter();</a:t>
            </a:r>
          </a:p>
          <a:p>
            <a:pPr marL="0" indent="0">
              <a:spcBef>
                <a:spcPts val="0"/>
              </a:spcBef>
              <a:buNone/>
            </a:pPr>
            <a:r>
              <a:rPr lang="en-IN" sz="1600" dirty="0" err="1"/>
              <a:t>Counter.display</a:t>
            </a:r>
            <a:r>
              <a:rPr lang="en-IN" sz="1600" dirty="0"/>
              <a:t>();</a:t>
            </a:r>
          </a:p>
          <a:p>
            <a:pPr marL="0" indent="0">
              <a:spcBef>
                <a:spcPts val="0"/>
              </a:spcBef>
              <a:buNone/>
            </a:pPr>
            <a:r>
              <a:rPr lang="en-IN" sz="1600" dirty="0"/>
              <a:t>Counter c4=new Counter();</a:t>
            </a:r>
          </a:p>
          <a:p>
            <a:pPr marL="0" indent="0">
              <a:spcBef>
                <a:spcPts val="0"/>
              </a:spcBef>
              <a:buNone/>
            </a:pPr>
            <a:r>
              <a:rPr lang="en-IN" sz="1600" dirty="0"/>
              <a:t>Counter c5=new Counter();</a:t>
            </a:r>
          </a:p>
          <a:p>
            <a:pPr marL="0" indent="0">
              <a:spcBef>
                <a:spcPts val="0"/>
              </a:spcBef>
              <a:buNone/>
            </a:pPr>
            <a:r>
              <a:rPr lang="en-IN" sz="1600" dirty="0" err="1"/>
              <a:t>Counter.display</a:t>
            </a:r>
            <a:r>
              <a:rPr lang="en-IN" sz="1600" dirty="0" smtClean="0"/>
              <a:t>();</a:t>
            </a:r>
            <a:r>
              <a:rPr lang="en-IN" sz="1600" dirty="0"/>
              <a:t/>
            </a:r>
            <a:br>
              <a:rPr lang="en-IN" sz="1600" dirty="0"/>
            </a:br>
            <a:r>
              <a:rPr lang="en-IN" sz="1600" dirty="0"/>
              <a:t>}  </a:t>
            </a:r>
          </a:p>
          <a:p>
            <a:pPr marL="0" indent="0">
              <a:spcBef>
                <a:spcPts val="0"/>
              </a:spcBef>
              <a:buNone/>
            </a:pPr>
            <a:r>
              <a:rPr lang="en-IN" sz="1600" dirty="0"/>
              <a:t>}  </a:t>
            </a:r>
          </a:p>
          <a:p>
            <a:pPr marL="0" indent="0">
              <a:spcBef>
                <a:spcPts val="0"/>
              </a:spcBef>
              <a:buNone/>
            </a:pPr>
            <a:endParaRPr lang="en-IN" dirty="0"/>
          </a:p>
          <a:p>
            <a:pPr marL="0" indent="0">
              <a:spcBef>
                <a:spcPts val="0"/>
              </a:spcBef>
              <a:buNone/>
            </a:pPr>
            <a:r>
              <a:rPr lang="en-IN" dirty="0"/>
              <a:t/>
            </a:r>
            <a:br>
              <a:rPr lang="en-IN" dirty="0"/>
            </a:br>
            <a:endParaRPr lang="en-IN" dirty="0"/>
          </a:p>
        </p:txBody>
      </p:sp>
      <p:sp>
        <p:nvSpPr>
          <p:cNvPr id="2" name="Rectangle 1"/>
          <p:cNvSpPr/>
          <p:nvPr/>
        </p:nvSpPr>
        <p:spPr>
          <a:xfrm>
            <a:off x="6010102" y="15983"/>
            <a:ext cx="6059977" cy="584775"/>
          </a:xfrm>
          <a:prstGeom prst="rect">
            <a:avLst/>
          </a:prstGeom>
          <a:ln>
            <a:noFill/>
          </a:ln>
        </p:spPr>
        <p:txBody>
          <a:bodyPr wrap="square">
            <a:spAutoFit/>
          </a:bodyPr>
          <a:lstStyle/>
          <a:p>
            <a:endParaRPr lang="en-US" sz="1600" dirty="0"/>
          </a:p>
          <a:p>
            <a:endParaRPr lang="en-US" sz="1600" dirty="0" smtClean="0"/>
          </a:p>
        </p:txBody>
      </p:sp>
      <p:pic>
        <p:nvPicPr>
          <p:cNvPr id="4" name="Picture 3"/>
          <p:cNvPicPr>
            <a:picLocks noChangeAspect="1"/>
          </p:cNvPicPr>
          <p:nvPr/>
        </p:nvPicPr>
        <p:blipFill>
          <a:blip r:embed="rId2"/>
          <a:stretch>
            <a:fillRect/>
          </a:stretch>
        </p:blipFill>
        <p:spPr>
          <a:xfrm>
            <a:off x="6215496" y="1931583"/>
            <a:ext cx="5214504" cy="3009606"/>
          </a:xfrm>
          <a:prstGeom prst="rect">
            <a:avLst/>
          </a:prstGeom>
        </p:spPr>
      </p:pic>
    </p:spTree>
    <p:extLst>
      <p:ext uri="{BB962C8B-B14F-4D97-AF65-F5344CB8AC3E}">
        <p14:creationId xmlns:p14="http://schemas.microsoft.com/office/powerpoint/2010/main" val="351156012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“this” keyword</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b="1" i="1" dirty="0" smtClean="0"/>
              <a:t>this </a:t>
            </a:r>
            <a:r>
              <a:rPr lang="en-US" dirty="0" smtClean="0"/>
              <a:t>keyword refers to the current object.</a:t>
            </a:r>
          </a:p>
          <a:p>
            <a:r>
              <a:rPr lang="en-US" b="1" i="1" dirty="0"/>
              <a:t>this </a:t>
            </a:r>
            <a:r>
              <a:rPr lang="en-US" dirty="0"/>
              <a:t>can also be used to:</a:t>
            </a:r>
          </a:p>
          <a:p>
            <a:pPr lvl="1"/>
            <a:r>
              <a:rPr lang="en-US" dirty="0"/>
              <a:t>Invoke current class constructor</a:t>
            </a:r>
          </a:p>
          <a:p>
            <a:pPr lvl="1"/>
            <a:r>
              <a:rPr lang="en-US" dirty="0"/>
              <a:t>Invoke current class method</a:t>
            </a:r>
          </a:p>
          <a:p>
            <a:pPr lvl="1"/>
            <a:r>
              <a:rPr lang="en-US" dirty="0"/>
              <a:t>Return the current class object</a:t>
            </a:r>
          </a:p>
          <a:p>
            <a:pPr lvl="1"/>
            <a:r>
              <a:rPr lang="en-US" dirty="0"/>
              <a:t>Pass an argument in the method call</a:t>
            </a:r>
          </a:p>
          <a:p>
            <a:pPr lvl="1"/>
            <a:r>
              <a:rPr lang="en-US" dirty="0"/>
              <a:t>Pass an argument in the constructor call</a:t>
            </a:r>
          </a:p>
          <a:p>
            <a:pPr marL="0" indent="0">
              <a:buNone/>
            </a:pPr>
            <a:r>
              <a:rPr lang="en-US" dirty="0"/>
              <a:t/>
            </a:r>
            <a:br>
              <a:rPr lang="en-US" dirty="0"/>
            </a:br>
            <a:endParaRPr lang="en-US" dirty="0"/>
          </a:p>
          <a:p>
            <a:endParaRPr lang="en-US" b="1" i="1" dirty="0" smtClean="0"/>
          </a:p>
          <a:p>
            <a:endParaRPr lang="en-US" dirty="0"/>
          </a:p>
          <a:p>
            <a:pPr marL="57150" indent="0">
              <a:buNone/>
            </a:pPr>
            <a:endParaRPr lang="en-US" b="1" dirty="0" smtClean="0"/>
          </a:p>
          <a:p>
            <a:pPr lvl="1"/>
            <a:endParaRPr lang="en-US" b="1" dirty="0"/>
          </a:p>
        </p:txBody>
      </p:sp>
      <p:pic>
        <p:nvPicPr>
          <p:cNvPr id="1027" name="Picture 3" descr="Usage of Java this keywo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56870" y="2713126"/>
            <a:ext cx="5467350" cy="382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2152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0" y="0"/>
            <a:ext cx="5943599" cy="6858000"/>
          </a:xfrm>
          <a:ln>
            <a:solidFill>
              <a:schemeClr val="bg1"/>
            </a:solidFill>
          </a:ln>
        </p:spPr>
        <p:txBody>
          <a:bodyPr>
            <a:noAutofit/>
          </a:bodyPr>
          <a:lstStyle/>
          <a:p>
            <a:pPr marL="0" indent="0" algn="ctr">
              <a:spcBef>
                <a:spcPts val="0"/>
              </a:spcBef>
              <a:buNone/>
            </a:pPr>
            <a:r>
              <a:rPr lang="en-US" sz="1600" b="1" u="sng" dirty="0" smtClean="0"/>
              <a:t>Eg1 : Without this keyword</a:t>
            </a:r>
            <a:endParaRPr lang="en-IN" sz="1600" b="1" u="sng" dirty="0" smtClean="0"/>
          </a:p>
          <a:p>
            <a:pPr marL="0" indent="0">
              <a:spcBef>
                <a:spcPts val="0"/>
              </a:spcBef>
              <a:buNone/>
            </a:pPr>
            <a:r>
              <a:rPr lang="en-IN" sz="1600" dirty="0" smtClean="0"/>
              <a:t>class</a:t>
            </a:r>
            <a:r>
              <a:rPr lang="en-IN" sz="1600" dirty="0"/>
              <a:t> </a:t>
            </a:r>
            <a:r>
              <a:rPr lang="en-IN" sz="1600" dirty="0" smtClean="0"/>
              <a:t>Student1{</a:t>
            </a:r>
            <a:r>
              <a:rPr lang="en-IN" sz="1600" dirty="0"/>
              <a:t>  </a:t>
            </a:r>
          </a:p>
          <a:p>
            <a:pPr marL="0" indent="0">
              <a:spcBef>
                <a:spcPts val="0"/>
              </a:spcBef>
              <a:buNone/>
            </a:pPr>
            <a:r>
              <a:rPr lang="en-IN" sz="1600" dirty="0" err="1"/>
              <a:t>int</a:t>
            </a:r>
            <a:r>
              <a:rPr lang="en-IN" sz="1600" dirty="0"/>
              <a:t> </a:t>
            </a:r>
            <a:r>
              <a:rPr lang="en-IN" sz="1600" dirty="0" err="1"/>
              <a:t>rollno</a:t>
            </a:r>
            <a:r>
              <a:rPr lang="en-IN" sz="1600" dirty="0"/>
              <a:t>;  </a:t>
            </a:r>
          </a:p>
          <a:p>
            <a:pPr marL="0" indent="0">
              <a:spcBef>
                <a:spcPts val="0"/>
              </a:spcBef>
              <a:buNone/>
            </a:pPr>
            <a:r>
              <a:rPr lang="en-IN" sz="1600" dirty="0"/>
              <a:t>String name;  </a:t>
            </a:r>
          </a:p>
          <a:p>
            <a:pPr marL="0" indent="0">
              <a:spcBef>
                <a:spcPts val="0"/>
              </a:spcBef>
              <a:buNone/>
            </a:pPr>
            <a:r>
              <a:rPr lang="en-IN" sz="1600" dirty="0"/>
              <a:t>float fee;  </a:t>
            </a:r>
          </a:p>
          <a:p>
            <a:pPr marL="0" indent="0">
              <a:spcBef>
                <a:spcPts val="0"/>
              </a:spcBef>
              <a:buNone/>
            </a:pPr>
            <a:r>
              <a:rPr lang="en-IN" sz="1600" dirty="0" smtClean="0"/>
              <a:t>Student1(</a:t>
            </a:r>
            <a:r>
              <a:rPr lang="en-IN" sz="1600" dirty="0" err="1" smtClean="0"/>
              <a:t>int</a:t>
            </a:r>
            <a:r>
              <a:rPr lang="en-IN" sz="1600" dirty="0"/>
              <a:t> </a:t>
            </a:r>
            <a:r>
              <a:rPr lang="en-IN" sz="1600" dirty="0" err="1"/>
              <a:t>rollno,String</a:t>
            </a:r>
            <a:r>
              <a:rPr lang="en-IN" sz="1600" dirty="0"/>
              <a:t> </a:t>
            </a:r>
            <a:r>
              <a:rPr lang="en-IN" sz="1600" dirty="0" err="1"/>
              <a:t>name,float</a:t>
            </a:r>
            <a:r>
              <a:rPr lang="en-IN" sz="1600" dirty="0"/>
              <a:t> fee){  </a:t>
            </a:r>
          </a:p>
          <a:p>
            <a:pPr marL="0" indent="0">
              <a:spcBef>
                <a:spcPts val="0"/>
              </a:spcBef>
              <a:buNone/>
            </a:pPr>
            <a:r>
              <a:rPr lang="en-IN" sz="1600" dirty="0" err="1"/>
              <a:t>rollno</a:t>
            </a:r>
            <a:r>
              <a:rPr lang="en-IN" sz="1600" dirty="0"/>
              <a:t>=</a:t>
            </a:r>
            <a:r>
              <a:rPr lang="en-IN" sz="1600" dirty="0" err="1"/>
              <a:t>rollno</a:t>
            </a:r>
            <a:r>
              <a:rPr lang="en-IN" sz="1600" dirty="0"/>
              <a:t>;  </a:t>
            </a:r>
          </a:p>
          <a:p>
            <a:pPr marL="0" indent="0">
              <a:spcBef>
                <a:spcPts val="0"/>
              </a:spcBef>
              <a:buNone/>
            </a:pPr>
            <a:r>
              <a:rPr lang="en-IN" sz="1600" dirty="0"/>
              <a:t>name=name;  </a:t>
            </a:r>
          </a:p>
          <a:p>
            <a:pPr marL="0" indent="0">
              <a:spcBef>
                <a:spcPts val="0"/>
              </a:spcBef>
              <a:buNone/>
            </a:pPr>
            <a:r>
              <a:rPr lang="en-IN" sz="1600" dirty="0"/>
              <a:t>fee=fee;  </a:t>
            </a:r>
          </a:p>
          <a:p>
            <a:pPr marL="0" indent="0">
              <a:spcBef>
                <a:spcPts val="0"/>
              </a:spcBef>
              <a:buNone/>
            </a:pPr>
            <a:r>
              <a:rPr lang="en-IN" sz="1600" dirty="0"/>
              <a:t>}  </a:t>
            </a:r>
          </a:p>
          <a:p>
            <a:pPr marL="0" indent="0">
              <a:spcBef>
                <a:spcPts val="0"/>
              </a:spcBef>
              <a:buNone/>
            </a:pPr>
            <a:r>
              <a:rPr lang="en-IN" sz="1600" dirty="0"/>
              <a:t>void display(){</a:t>
            </a:r>
            <a:r>
              <a:rPr lang="en-IN" sz="1600" dirty="0" err="1"/>
              <a:t>System.out.println</a:t>
            </a:r>
            <a:r>
              <a:rPr lang="en-IN" sz="1600" dirty="0"/>
              <a:t>(</a:t>
            </a:r>
            <a:r>
              <a:rPr lang="en-IN" sz="1600" dirty="0" err="1"/>
              <a:t>rollno</a:t>
            </a:r>
            <a:r>
              <a:rPr lang="en-IN" sz="1600" dirty="0"/>
              <a:t>+" "+name+" "+fee);}  </a:t>
            </a:r>
            <a:r>
              <a:rPr lang="en-IN" sz="1600" dirty="0" smtClean="0"/>
              <a:t>}</a:t>
            </a:r>
            <a:r>
              <a:rPr lang="en-IN" sz="1600" dirty="0"/>
              <a:t>  </a:t>
            </a:r>
          </a:p>
          <a:p>
            <a:pPr marL="0" indent="0">
              <a:spcBef>
                <a:spcPts val="0"/>
              </a:spcBef>
              <a:buNone/>
            </a:pPr>
            <a:r>
              <a:rPr lang="en-IN" sz="1600" dirty="0"/>
              <a:t>class </a:t>
            </a:r>
            <a:r>
              <a:rPr lang="en-IN" sz="1600" dirty="0" smtClean="0"/>
              <a:t>Main{</a:t>
            </a:r>
            <a:r>
              <a:rPr lang="en-IN" sz="1600" dirty="0"/>
              <a:t>  </a:t>
            </a:r>
          </a:p>
          <a:p>
            <a:pPr marL="0" indent="0">
              <a:spcBef>
                <a:spcPts val="0"/>
              </a:spcBef>
              <a:buNone/>
            </a:pPr>
            <a:r>
              <a:rPr lang="en-IN" sz="1600" dirty="0"/>
              <a:t>public static void main(String </a:t>
            </a:r>
            <a:r>
              <a:rPr lang="en-IN" sz="1600" dirty="0" err="1"/>
              <a:t>args</a:t>
            </a:r>
            <a:r>
              <a:rPr lang="en-IN" sz="1600" dirty="0"/>
              <a:t>[]){  </a:t>
            </a:r>
          </a:p>
          <a:p>
            <a:pPr marL="0" indent="0">
              <a:spcBef>
                <a:spcPts val="0"/>
              </a:spcBef>
              <a:buNone/>
            </a:pPr>
            <a:r>
              <a:rPr lang="en-IN" sz="1600" dirty="0" smtClean="0"/>
              <a:t>Student1</a:t>
            </a:r>
            <a:r>
              <a:rPr lang="en-IN" sz="1600" dirty="0"/>
              <a:t> s1=new </a:t>
            </a:r>
            <a:r>
              <a:rPr lang="en-IN" sz="1600" dirty="0" smtClean="0"/>
              <a:t>Student1(111</a:t>
            </a:r>
            <a:r>
              <a:rPr lang="en-IN" sz="1600" dirty="0"/>
              <a:t>,"ankit",5000f);  </a:t>
            </a:r>
          </a:p>
          <a:p>
            <a:pPr marL="0" indent="0">
              <a:spcBef>
                <a:spcPts val="0"/>
              </a:spcBef>
              <a:buNone/>
            </a:pPr>
            <a:r>
              <a:rPr lang="en-IN" sz="1600" dirty="0" smtClean="0"/>
              <a:t>Student1</a:t>
            </a:r>
            <a:r>
              <a:rPr lang="en-IN" sz="1600" dirty="0"/>
              <a:t> s2=new </a:t>
            </a:r>
            <a:r>
              <a:rPr lang="en-IN" sz="1600" dirty="0" smtClean="0"/>
              <a:t>Student1(112</a:t>
            </a:r>
            <a:r>
              <a:rPr lang="en-IN" sz="1600" dirty="0"/>
              <a:t>,"sumit",6000f);  </a:t>
            </a:r>
          </a:p>
          <a:p>
            <a:pPr marL="0" indent="0">
              <a:spcBef>
                <a:spcPts val="0"/>
              </a:spcBef>
              <a:buNone/>
            </a:pPr>
            <a:r>
              <a:rPr lang="en-IN" sz="1600" dirty="0"/>
              <a:t>s1.display();  </a:t>
            </a:r>
          </a:p>
          <a:p>
            <a:pPr marL="0" indent="0">
              <a:spcBef>
                <a:spcPts val="0"/>
              </a:spcBef>
              <a:buNone/>
            </a:pPr>
            <a:r>
              <a:rPr lang="en-IN" sz="1600" dirty="0"/>
              <a:t>s2.display();  </a:t>
            </a:r>
          </a:p>
          <a:p>
            <a:pPr marL="0" indent="0">
              <a:spcBef>
                <a:spcPts val="0"/>
              </a:spcBef>
              <a:buNone/>
            </a:pPr>
            <a:r>
              <a:rPr lang="en-IN" sz="1600" dirty="0"/>
              <a:t>}}  </a:t>
            </a:r>
          </a:p>
          <a:p>
            <a:pPr marL="0" indent="0">
              <a:spcBef>
                <a:spcPts val="0"/>
              </a:spcBef>
              <a:buNone/>
            </a:pPr>
            <a:endParaRPr lang="en-IN" dirty="0"/>
          </a:p>
          <a:p>
            <a:pPr marL="0" indent="0">
              <a:spcBef>
                <a:spcPts val="0"/>
              </a:spcBef>
              <a:buNone/>
            </a:pPr>
            <a:r>
              <a:rPr lang="en-IN" dirty="0"/>
              <a:t/>
            </a:r>
            <a:br>
              <a:rPr lang="en-IN" dirty="0"/>
            </a:br>
            <a:endParaRPr lang="en-IN" dirty="0"/>
          </a:p>
        </p:txBody>
      </p:sp>
      <p:sp>
        <p:nvSpPr>
          <p:cNvPr id="2" name="Rectangle 1"/>
          <p:cNvSpPr/>
          <p:nvPr/>
        </p:nvSpPr>
        <p:spPr>
          <a:xfrm>
            <a:off x="6010102" y="15983"/>
            <a:ext cx="6059977" cy="584775"/>
          </a:xfrm>
          <a:prstGeom prst="rect">
            <a:avLst/>
          </a:prstGeom>
          <a:ln>
            <a:noFill/>
          </a:ln>
        </p:spPr>
        <p:txBody>
          <a:bodyPr wrap="square">
            <a:spAutoFit/>
          </a:bodyPr>
          <a:lstStyle/>
          <a:p>
            <a:endParaRPr lang="en-US" sz="1600" dirty="0"/>
          </a:p>
          <a:p>
            <a:endParaRPr lang="en-US" sz="1600" dirty="0" smtClean="0"/>
          </a:p>
        </p:txBody>
      </p:sp>
      <p:pic>
        <p:nvPicPr>
          <p:cNvPr id="6" name="Picture 5"/>
          <p:cNvPicPr>
            <a:picLocks noChangeAspect="1"/>
          </p:cNvPicPr>
          <p:nvPr/>
        </p:nvPicPr>
        <p:blipFill>
          <a:blip r:embed="rId2"/>
          <a:stretch>
            <a:fillRect/>
          </a:stretch>
        </p:blipFill>
        <p:spPr>
          <a:xfrm>
            <a:off x="0" y="4837204"/>
            <a:ext cx="2909455" cy="1432518"/>
          </a:xfrm>
          <a:prstGeom prst="rect">
            <a:avLst/>
          </a:prstGeom>
        </p:spPr>
      </p:pic>
      <p:sp>
        <p:nvSpPr>
          <p:cNvPr id="7" name="TextBox 6"/>
          <p:cNvSpPr txBox="1"/>
          <p:nvPr/>
        </p:nvSpPr>
        <p:spPr>
          <a:xfrm>
            <a:off x="5943599" y="15983"/>
            <a:ext cx="6248401" cy="4832092"/>
          </a:xfrm>
          <a:prstGeom prst="rect">
            <a:avLst/>
          </a:prstGeom>
          <a:noFill/>
        </p:spPr>
        <p:txBody>
          <a:bodyPr wrap="square" rtlCol="0">
            <a:spAutoFit/>
          </a:bodyPr>
          <a:lstStyle/>
          <a:p>
            <a:pPr algn="ctr"/>
            <a:r>
              <a:rPr lang="en-US" b="1" u="sng" dirty="0" smtClean="0"/>
              <a:t>Eg2 : With </a:t>
            </a:r>
            <a:r>
              <a:rPr lang="en-US" b="1" u="sng" dirty="0"/>
              <a:t>this keyword</a:t>
            </a:r>
            <a:endParaRPr lang="en-IN" b="1" u="sng" dirty="0"/>
          </a:p>
          <a:p>
            <a:r>
              <a:rPr lang="en-IN" sz="1600" dirty="0"/>
              <a:t>class </a:t>
            </a:r>
            <a:r>
              <a:rPr lang="en-IN" sz="1600" dirty="0" smtClean="0"/>
              <a:t>Student1{  </a:t>
            </a:r>
            <a:endParaRPr lang="en-IN" sz="1600" dirty="0"/>
          </a:p>
          <a:p>
            <a:r>
              <a:rPr lang="en-IN" sz="1600" dirty="0" err="1"/>
              <a:t>int</a:t>
            </a:r>
            <a:r>
              <a:rPr lang="en-IN" sz="1600" dirty="0"/>
              <a:t> </a:t>
            </a:r>
            <a:r>
              <a:rPr lang="en-IN" sz="1600" dirty="0" err="1"/>
              <a:t>rollno</a:t>
            </a:r>
            <a:r>
              <a:rPr lang="en-IN" sz="1600" dirty="0"/>
              <a:t>;  </a:t>
            </a:r>
          </a:p>
          <a:p>
            <a:r>
              <a:rPr lang="en-IN" sz="1600" dirty="0"/>
              <a:t>String name;  </a:t>
            </a:r>
          </a:p>
          <a:p>
            <a:r>
              <a:rPr lang="en-IN" sz="1600" dirty="0"/>
              <a:t>float fee;  </a:t>
            </a:r>
          </a:p>
          <a:p>
            <a:r>
              <a:rPr lang="en-IN" sz="1600" dirty="0" smtClean="0"/>
              <a:t>Student1(</a:t>
            </a:r>
            <a:r>
              <a:rPr lang="en-IN" sz="1600" dirty="0" err="1" smtClean="0"/>
              <a:t>int</a:t>
            </a:r>
            <a:r>
              <a:rPr lang="en-IN" sz="1600" dirty="0" smtClean="0"/>
              <a:t> </a:t>
            </a:r>
            <a:r>
              <a:rPr lang="en-IN" sz="1600" dirty="0" err="1"/>
              <a:t>rollno,String</a:t>
            </a:r>
            <a:r>
              <a:rPr lang="en-IN" sz="1600" dirty="0"/>
              <a:t> </a:t>
            </a:r>
            <a:r>
              <a:rPr lang="en-IN" sz="1600" dirty="0" err="1"/>
              <a:t>name,float</a:t>
            </a:r>
            <a:r>
              <a:rPr lang="en-IN" sz="1600" dirty="0"/>
              <a:t> fee){  </a:t>
            </a:r>
          </a:p>
          <a:p>
            <a:r>
              <a:rPr lang="en-IN" sz="1600" dirty="0" err="1"/>
              <a:t>this.rollno</a:t>
            </a:r>
            <a:r>
              <a:rPr lang="en-IN" sz="1600" dirty="0"/>
              <a:t>=</a:t>
            </a:r>
            <a:r>
              <a:rPr lang="en-IN" sz="1600" dirty="0" err="1"/>
              <a:t>rollno</a:t>
            </a:r>
            <a:r>
              <a:rPr lang="en-IN" sz="1600" dirty="0"/>
              <a:t>;  </a:t>
            </a:r>
          </a:p>
          <a:p>
            <a:r>
              <a:rPr lang="en-IN" sz="1600" dirty="0"/>
              <a:t>this.name=name;  </a:t>
            </a:r>
          </a:p>
          <a:p>
            <a:r>
              <a:rPr lang="en-IN" sz="1600" dirty="0" err="1"/>
              <a:t>this.fee</a:t>
            </a:r>
            <a:r>
              <a:rPr lang="en-IN" sz="1600" dirty="0"/>
              <a:t>=fee;  </a:t>
            </a:r>
          </a:p>
          <a:p>
            <a:r>
              <a:rPr lang="en-IN" sz="1600" dirty="0"/>
              <a:t>}  </a:t>
            </a:r>
          </a:p>
          <a:p>
            <a:r>
              <a:rPr lang="en-IN" sz="1600" dirty="0"/>
              <a:t>void display(){</a:t>
            </a:r>
            <a:r>
              <a:rPr lang="en-IN" sz="1600" dirty="0" err="1"/>
              <a:t>System.out.println</a:t>
            </a:r>
            <a:r>
              <a:rPr lang="en-IN" sz="1600" dirty="0"/>
              <a:t>(</a:t>
            </a:r>
            <a:r>
              <a:rPr lang="en-IN" sz="1600" dirty="0" err="1"/>
              <a:t>rollno</a:t>
            </a:r>
            <a:r>
              <a:rPr lang="en-IN" sz="1600" dirty="0"/>
              <a:t>+" "+name+" "+fee);}  </a:t>
            </a:r>
          </a:p>
          <a:p>
            <a:r>
              <a:rPr lang="en-IN" sz="1600" dirty="0"/>
              <a:t>}  </a:t>
            </a:r>
          </a:p>
          <a:p>
            <a:r>
              <a:rPr lang="en-IN" sz="1600" dirty="0" smtClean="0"/>
              <a:t>class Main {  </a:t>
            </a:r>
            <a:endParaRPr lang="en-IN" sz="1600" dirty="0"/>
          </a:p>
          <a:p>
            <a:r>
              <a:rPr lang="en-IN" sz="1600" dirty="0"/>
              <a:t>public static void main(String </a:t>
            </a:r>
            <a:r>
              <a:rPr lang="en-IN" sz="1600" dirty="0" err="1"/>
              <a:t>args</a:t>
            </a:r>
            <a:r>
              <a:rPr lang="en-IN" sz="1600" dirty="0"/>
              <a:t>[]){  </a:t>
            </a:r>
          </a:p>
          <a:p>
            <a:r>
              <a:rPr lang="en-IN" sz="1600" dirty="0" smtClean="0"/>
              <a:t>Student1 </a:t>
            </a:r>
            <a:r>
              <a:rPr lang="en-IN" sz="1600" dirty="0"/>
              <a:t>s1=new </a:t>
            </a:r>
            <a:r>
              <a:rPr lang="en-IN" sz="1600" dirty="0" smtClean="0"/>
              <a:t>Student1(111</a:t>
            </a:r>
            <a:r>
              <a:rPr lang="en-IN" sz="1600" dirty="0"/>
              <a:t>,"ankit",5000f);  </a:t>
            </a:r>
          </a:p>
          <a:p>
            <a:r>
              <a:rPr lang="en-IN" sz="1600" dirty="0" smtClean="0"/>
              <a:t>Student1 </a:t>
            </a:r>
            <a:r>
              <a:rPr lang="en-IN" sz="1600" dirty="0"/>
              <a:t>s2=new </a:t>
            </a:r>
            <a:r>
              <a:rPr lang="en-IN" sz="1600" dirty="0" smtClean="0"/>
              <a:t>Student1(112</a:t>
            </a:r>
            <a:r>
              <a:rPr lang="en-IN" sz="1600" dirty="0"/>
              <a:t>,"sumit",6000f);  </a:t>
            </a:r>
          </a:p>
          <a:p>
            <a:r>
              <a:rPr lang="en-IN" sz="1600" dirty="0"/>
              <a:t>s1.display();  </a:t>
            </a:r>
          </a:p>
          <a:p>
            <a:r>
              <a:rPr lang="en-IN" sz="1600" dirty="0"/>
              <a:t>s2.display();  </a:t>
            </a:r>
          </a:p>
          <a:p>
            <a:r>
              <a:rPr lang="en-IN" sz="1600" dirty="0"/>
              <a:t>}} </a:t>
            </a:r>
          </a:p>
        </p:txBody>
      </p:sp>
      <p:pic>
        <p:nvPicPr>
          <p:cNvPr id="8" name="Picture 7"/>
          <p:cNvPicPr>
            <a:picLocks noChangeAspect="1"/>
          </p:cNvPicPr>
          <p:nvPr/>
        </p:nvPicPr>
        <p:blipFill>
          <a:blip r:embed="rId3"/>
          <a:stretch>
            <a:fillRect/>
          </a:stretch>
        </p:blipFill>
        <p:spPr>
          <a:xfrm>
            <a:off x="6010103" y="4864058"/>
            <a:ext cx="2901142" cy="1393908"/>
          </a:xfrm>
          <a:prstGeom prst="rect">
            <a:avLst/>
          </a:prstGeom>
        </p:spPr>
      </p:pic>
      <p:sp>
        <p:nvSpPr>
          <p:cNvPr id="9" name="TextBox 8"/>
          <p:cNvSpPr txBox="1"/>
          <p:nvPr/>
        </p:nvSpPr>
        <p:spPr>
          <a:xfrm>
            <a:off x="0" y="6289208"/>
            <a:ext cx="12192000" cy="584775"/>
          </a:xfrm>
          <a:prstGeom prst="rect">
            <a:avLst/>
          </a:prstGeom>
          <a:noFill/>
        </p:spPr>
        <p:txBody>
          <a:bodyPr wrap="square" rtlCol="0">
            <a:spAutoFit/>
          </a:bodyPr>
          <a:lstStyle/>
          <a:p>
            <a:r>
              <a:rPr lang="en-US" sz="1600" dirty="0"/>
              <a:t>In the above </a:t>
            </a:r>
            <a:r>
              <a:rPr lang="en-US" sz="1600" dirty="0" smtClean="0"/>
              <a:t>eg1, </a:t>
            </a:r>
            <a:r>
              <a:rPr lang="en-US" sz="1600" dirty="0"/>
              <a:t>parameters (formal arguments) and instance variables are same. So, we are using this keyword </a:t>
            </a:r>
            <a:r>
              <a:rPr lang="en-US" sz="1600" dirty="0" smtClean="0"/>
              <a:t>in eg2 to </a:t>
            </a:r>
            <a:r>
              <a:rPr lang="en-US" sz="1600" dirty="0"/>
              <a:t>distinguish local variable and instance variable.</a:t>
            </a:r>
            <a:endParaRPr lang="en-IN" sz="1600" dirty="0"/>
          </a:p>
        </p:txBody>
      </p:sp>
    </p:spTree>
    <p:extLst>
      <p:ext uri="{BB962C8B-B14F-4D97-AF65-F5344CB8AC3E}">
        <p14:creationId xmlns:p14="http://schemas.microsoft.com/office/powerpoint/2010/main" val="110477098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Programming Practice Questions</a:t>
            </a:r>
            <a:endParaRPr lang="en-IN" dirty="0"/>
          </a:p>
        </p:txBody>
      </p:sp>
      <p:sp>
        <p:nvSpPr>
          <p:cNvPr id="3" name="TextBox 2"/>
          <p:cNvSpPr txBox="1"/>
          <p:nvPr/>
        </p:nvSpPr>
        <p:spPr>
          <a:xfrm>
            <a:off x="251012" y="887506"/>
            <a:ext cx="11636189" cy="6555641"/>
          </a:xfrm>
          <a:prstGeom prst="rect">
            <a:avLst/>
          </a:prstGeom>
          <a:noFill/>
        </p:spPr>
        <p:txBody>
          <a:bodyPr wrap="square" rtlCol="0">
            <a:spAutoFit/>
          </a:bodyPr>
          <a:lstStyle/>
          <a:p>
            <a:pPr marL="342900" indent="-342900" algn="just">
              <a:spcBef>
                <a:spcPts val="1000"/>
              </a:spcBef>
              <a:buClr>
                <a:schemeClr val="bg2">
                  <a:lumMod val="40000"/>
                  <a:lumOff val="60000"/>
                </a:schemeClr>
              </a:buClr>
              <a:buSzPct val="80000"/>
              <a:buFont typeface="Wingdings 3" charset="2"/>
              <a:buChar char=""/>
            </a:pPr>
            <a:r>
              <a:rPr lang="en-US" sz="1600" dirty="0" smtClean="0"/>
              <a:t>Create a class Employee with data members </a:t>
            </a:r>
            <a:r>
              <a:rPr lang="en-US" sz="1600" i="1" dirty="0" err="1" smtClean="0"/>
              <a:t>emp_id</a:t>
            </a:r>
            <a:r>
              <a:rPr lang="en-US" sz="1600" i="1" dirty="0" smtClean="0"/>
              <a:t>, name, designation and salary</a:t>
            </a:r>
            <a:r>
              <a:rPr lang="en-US" sz="1600" dirty="0" smtClean="0"/>
              <a:t>. Write methods </a:t>
            </a:r>
            <a:r>
              <a:rPr lang="en-US" sz="1600" i="1" dirty="0" err="1" smtClean="0"/>
              <a:t>get_details</a:t>
            </a:r>
            <a:r>
              <a:rPr lang="en-US" sz="1600" i="1" dirty="0" smtClean="0"/>
              <a:t>()</a:t>
            </a:r>
            <a:r>
              <a:rPr lang="en-US" sz="1600" dirty="0" smtClean="0"/>
              <a:t> to take employee details from the user and </a:t>
            </a:r>
            <a:r>
              <a:rPr lang="en-US" sz="1600" i="1" dirty="0" err="1" smtClean="0"/>
              <a:t>show_grade</a:t>
            </a:r>
            <a:r>
              <a:rPr lang="en-US" sz="1600" i="1" dirty="0" smtClean="0"/>
              <a:t>() </a:t>
            </a:r>
            <a:r>
              <a:rPr lang="en-US" sz="1600" dirty="0" smtClean="0"/>
              <a:t>to display grade of employees based on salary range as given below and </a:t>
            </a:r>
            <a:r>
              <a:rPr lang="en-US" sz="1600" i="1" dirty="0" err="1" smtClean="0"/>
              <a:t>show_details</a:t>
            </a:r>
            <a:r>
              <a:rPr lang="en-US" sz="1600" i="1" dirty="0" smtClean="0"/>
              <a:t>()</a:t>
            </a:r>
            <a:r>
              <a:rPr lang="en-US" sz="1600" dirty="0" smtClean="0"/>
              <a:t> to display employee details.</a:t>
            </a:r>
          </a:p>
          <a:p>
            <a:pPr marL="342900" indent="-342900" algn="just">
              <a:spcBef>
                <a:spcPts val="1000"/>
              </a:spcBef>
              <a:buClr>
                <a:schemeClr val="bg2">
                  <a:lumMod val="40000"/>
                  <a:lumOff val="60000"/>
                </a:schemeClr>
              </a:buClr>
              <a:buSzPct val="80000"/>
              <a:buFont typeface="Wingdings 3" charset="2"/>
              <a:buChar char=""/>
            </a:pPr>
            <a:endParaRPr lang="en-US" sz="1600" dirty="0"/>
          </a:p>
          <a:p>
            <a:pPr marL="342900" indent="-342900" algn="just">
              <a:spcBef>
                <a:spcPts val="1000"/>
              </a:spcBef>
              <a:buClr>
                <a:schemeClr val="bg2">
                  <a:lumMod val="40000"/>
                  <a:lumOff val="60000"/>
                </a:schemeClr>
              </a:buClr>
              <a:buSzPct val="80000"/>
              <a:buFont typeface="Wingdings 3" charset="2"/>
              <a:buChar char=""/>
            </a:pPr>
            <a:endParaRPr lang="en-US" sz="1600" dirty="0" smtClean="0"/>
          </a:p>
          <a:p>
            <a:pPr marL="342900" indent="-342900" algn="just">
              <a:spcBef>
                <a:spcPts val="1000"/>
              </a:spcBef>
              <a:buClr>
                <a:schemeClr val="bg2">
                  <a:lumMod val="40000"/>
                  <a:lumOff val="60000"/>
                </a:schemeClr>
              </a:buClr>
              <a:buSzPct val="80000"/>
              <a:buFont typeface="Wingdings 3" charset="2"/>
              <a:buChar char=""/>
            </a:pPr>
            <a:endParaRPr lang="en-US" sz="1600" dirty="0"/>
          </a:p>
          <a:p>
            <a:pPr marL="342900" indent="-342900" algn="just">
              <a:spcBef>
                <a:spcPts val="1000"/>
              </a:spcBef>
              <a:buClr>
                <a:schemeClr val="bg2">
                  <a:lumMod val="40000"/>
                  <a:lumOff val="60000"/>
                </a:schemeClr>
              </a:buClr>
              <a:buSzPct val="80000"/>
              <a:buFont typeface="Wingdings 3" charset="2"/>
              <a:buChar char=""/>
            </a:pPr>
            <a:endParaRPr lang="en-US" sz="1600" dirty="0" smtClean="0"/>
          </a:p>
          <a:p>
            <a:pPr marL="342900" indent="-342900" algn="just">
              <a:spcBef>
                <a:spcPts val="1000"/>
              </a:spcBef>
              <a:buClr>
                <a:schemeClr val="bg2">
                  <a:lumMod val="40000"/>
                  <a:lumOff val="60000"/>
                </a:schemeClr>
              </a:buClr>
              <a:buSzPct val="80000"/>
              <a:buFont typeface="Wingdings 3" charset="2"/>
              <a:buChar char=""/>
            </a:pPr>
            <a:endParaRPr lang="en-US" sz="1600" dirty="0" smtClean="0"/>
          </a:p>
          <a:p>
            <a:pPr marL="342900" indent="-342900" algn="just">
              <a:spcBef>
                <a:spcPts val="1000"/>
              </a:spcBef>
              <a:buClr>
                <a:schemeClr val="bg2">
                  <a:lumMod val="40000"/>
                  <a:lumOff val="60000"/>
                </a:schemeClr>
              </a:buClr>
              <a:buSzPct val="80000"/>
              <a:buFont typeface="Wingdings 3" charset="2"/>
              <a:buChar char=""/>
            </a:pPr>
            <a:r>
              <a:rPr lang="en-US" sz="1600" dirty="0" smtClean="0"/>
              <a:t>Create a class student with appropriate data members and methods to store and display Roll No, Name and marks stored by students in Physics, Chemistry and </a:t>
            </a:r>
            <a:r>
              <a:rPr lang="en-US" sz="1600" dirty="0" err="1" smtClean="0"/>
              <a:t>Maths</a:t>
            </a:r>
            <a:r>
              <a:rPr lang="en-US" sz="1600" dirty="0" smtClean="0"/>
              <a:t>.</a:t>
            </a:r>
          </a:p>
          <a:p>
            <a:pPr marL="342900" indent="-342900" algn="just">
              <a:spcBef>
                <a:spcPts val="1000"/>
              </a:spcBef>
              <a:buClr>
                <a:schemeClr val="bg2">
                  <a:lumMod val="40000"/>
                  <a:lumOff val="60000"/>
                </a:schemeClr>
              </a:buClr>
              <a:buSzPct val="80000"/>
              <a:buFont typeface="Wingdings 3" charset="2"/>
              <a:buChar char=""/>
            </a:pPr>
            <a:r>
              <a:rPr lang="en-US" sz="1600" dirty="0"/>
              <a:t>WAP to demonstrate Method Overloading by overloading the </a:t>
            </a:r>
            <a:r>
              <a:rPr lang="en-US" sz="1600" dirty="0" smtClean="0"/>
              <a:t>method </a:t>
            </a:r>
            <a:r>
              <a:rPr lang="en-US" sz="1600" dirty="0"/>
              <a:t>for calculating </a:t>
            </a:r>
            <a:r>
              <a:rPr lang="en-US" sz="1600" dirty="0" smtClean="0"/>
              <a:t>sum. Consider taking different parameter list in terms of no. of parameters and type of parameters.</a:t>
            </a:r>
          </a:p>
          <a:p>
            <a:pPr marL="342900" indent="-342900" algn="just">
              <a:spcBef>
                <a:spcPts val="1000"/>
              </a:spcBef>
              <a:buClr>
                <a:schemeClr val="bg2">
                  <a:lumMod val="40000"/>
                  <a:lumOff val="60000"/>
                </a:schemeClr>
              </a:buClr>
              <a:buSzPct val="80000"/>
              <a:buFont typeface="Wingdings 3" charset="2"/>
              <a:buChar char=""/>
            </a:pPr>
            <a:r>
              <a:rPr lang="en-US" sz="1600" dirty="0"/>
              <a:t>WAP to demonstrate </a:t>
            </a:r>
            <a:r>
              <a:rPr lang="en-US" sz="1600" dirty="0" smtClean="0"/>
              <a:t>Constructor </a:t>
            </a:r>
            <a:r>
              <a:rPr lang="en-US" sz="1600" dirty="0"/>
              <a:t>Overloading by overloading the </a:t>
            </a:r>
            <a:r>
              <a:rPr lang="en-US" sz="1600" dirty="0" smtClean="0"/>
              <a:t>constructor </a:t>
            </a:r>
            <a:r>
              <a:rPr lang="en-US" sz="1600" dirty="0"/>
              <a:t>for </a:t>
            </a:r>
            <a:r>
              <a:rPr lang="en-US" sz="1600" dirty="0" smtClean="0"/>
              <a:t>taking radius input for calculating area of a circle</a:t>
            </a:r>
            <a:r>
              <a:rPr lang="en-US" sz="1600" dirty="0" smtClean="0"/>
              <a:t>.</a:t>
            </a:r>
          </a:p>
          <a:p>
            <a:pPr marL="342900" indent="-342900" algn="just">
              <a:spcBef>
                <a:spcPts val="1000"/>
              </a:spcBef>
              <a:buClr>
                <a:schemeClr val="bg2">
                  <a:lumMod val="40000"/>
                  <a:lumOff val="60000"/>
                </a:schemeClr>
              </a:buClr>
              <a:buSzPct val="80000"/>
              <a:buFont typeface="Wingdings 3" charset="2"/>
              <a:buChar char=""/>
            </a:pPr>
            <a:r>
              <a:rPr lang="en-US" sz="1600" dirty="0" smtClean="0"/>
              <a:t>WAP to implement a class Stack using array with two methods push and pop to add and remove elements from the stack. Addition of elements should not be allowed if the stack is full and popping should not be allowed if the stack is empty.</a:t>
            </a:r>
            <a:endParaRPr lang="en-US" sz="1600" dirty="0" smtClean="0"/>
          </a:p>
          <a:p>
            <a:pPr marL="342900" indent="-342900" algn="just">
              <a:spcBef>
                <a:spcPts val="1000"/>
              </a:spcBef>
              <a:buClr>
                <a:schemeClr val="bg2">
                  <a:lumMod val="40000"/>
                  <a:lumOff val="60000"/>
                </a:schemeClr>
              </a:buClr>
              <a:buSzPct val="80000"/>
              <a:buFont typeface="Wingdings 3" charset="2"/>
              <a:buChar char=""/>
            </a:pPr>
            <a:endParaRPr lang="en-US" sz="1600" dirty="0"/>
          </a:p>
          <a:p>
            <a:pPr marL="342900" indent="-342900" algn="just">
              <a:spcBef>
                <a:spcPts val="1000"/>
              </a:spcBef>
              <a:buClr>
                <a:schemeClr val="bg2">
                  <a:lumMod val="40000"/>
                  <a:lumOff val="60000"/>
                </a:schemeClr>
              </a:buClr>
              <a:buSzPct val="80000"/>
              <a:buFont typeface="Wingdings 3" charset="2"/>
              <a:buChar char=""/>
            </a:pPr>
            <a:endParaRPr lang="en-US" sz="1600" dirty="0" smtClean="0"/>
          </a:p>
          <a:p>
            <a:pPr marL="342900" indent="-342900" algn="just">
              <a:spcBef>
                <a:spcPts val="1000"/>
              </a:spcBef>
              <a:buClr>
                <a:schemeClr val="bg2">
                  <a:lumMod val="40000"/>
                  <a:lumOff val="60000"/>
                </a:schemeClr>
              </a:buClr>
              <a:buSzPct val="80000"/>
              <a:buFont typeface="Wingdings 3" charset="2"/>
              <a:buChar char=""/>
            </a:pPr>
            <a:endParaRPr lang="en-US" sz="1600" dirty="0"/>
          </a:p>
        </p:txBody>
      </p:sp>
      <p:graphicFrame>
        <p:nvGraphicFramePr>
          <p:cNvPr id="4" name="Table 3"/>
          <p:cNvGraphicFramePr>
            <a:graphicFrameLocks noGrp="1"/>
          </p:cNvGraphicFramePr>
          <p:nvPr>
            <p:extLst>
              <p:ext uri="{D42A27DB-BD31-4B8C-83A1-F6EECF244321}">
                <p14:modId xmlns:p14="http://schemas.microsoft.com/office/powerpoint/2010/main" val="1673817226"/>
              </p:ext>
            </p:extLst>
          </p:nvPr>
        </p:nvGraphicFramePr>
        <p:xfrm>
          <a:off x="3785982" y="1783694"/>
          <a:ext cx="4269050" cy="1524000"/>
        </p:xfrm>
        <a:graphic>
          <a:graphicData uri="http://schemas.openxmlformats.org/drawingml/2006/table">
            <a:tbl>
              <a:tblPr firstRow="1" bandRow="1">
                <a:tableStyleId>{5940675A-B579-460E-94D1-54222C63F5DA}</a:tableStyleId>
              </a:tblPr>
              <a:tblGrid>
                <a:gridCol w="2134525">
                  <a:extLst>
                    <a:ext uri="{9D8B030D-6E8A-4147-A177-3AD203B41FA5}">
                      <a16:colId xmlns:a16="http://schemas.microsoft.com/office/drawing/2014/main" val="661738618"/>
                    </a:ext>
                  </a:extLst>
                </a:gridCol>
                <a:gridCol w="2134525">
                  <a:extLst>
                    <a:ext uri="{9D8B030D-6E8A-4147-A177-3AD203B41FA5}">
                      <a16:colId xmlns:a16="http://schemas.microsoft.com/office/drawing/2014/main" val="3547585119"/>
                    </a:ext>
                  </a:extLst>
                </a:gridCol>
              </a:tblGrid>
              <a:tr h="302400">
                <a:tc>
                  <a:txBody>
                    <a:bodyPr/>
                    <a:lstStyle/>
                    <a:p>
                      <a:pPr algn="ctr"/>
                      <a:r>
                        <a:rPr lang="en-IN" sz="1400" b="1" dirty="0" smtClean="0"/>
                        <a:t>Salary Range</a:t>
                      </a:r>
                      <a:endParaRPr lang="en-IN" sz="1400" b="1" dirty="0"/>
                    </a:p>
                  </a:txBody>
                  <a:tcPr/>
                </a:tc>
                <a:tc>
                  <a:txBody>
                    <a:bodyPr/>
                    <a:lstStyle/>
                    <a:p>
                      <a:pPr algn="ctr"/>
                      <a:r>
                        <a:rPr lang="en-IN" sz="1400" b="1" dirty="0" smtClean="0"/>
                        <a:t>Grade</a:t>
                      </a:r>
                      <a:endParaRPr lang="en-IN" sz="1400" b="1" dirty="0"/>
                    </a:p>
                  </a:txBody>
                  <a:tcPr/>
                </a:tc>
                <a:extLst>
                  <a:ext uri="{0D108BD9-81ED-4DB2-BD59-A6C34878D82A}">
                    <a16:rowId xmlns:a16="http://schemas.microsoft.com/office/drawing/2014/main" val="742464715"/>
                  </a:ext>
                </a:extLst>
              </a:tr>
              <a:tr h="302400">
                <a:tc>
                  <a:txBody>
                    <a:bodyPr/>
                    <a:lstStyle/>
                    <a:p>
                      <a:pPr algn="ctr"/>
                      <a:r>
                        <a:rPr lang="en-IN" sz="1400" dirty="0" smtClean="0"/>
                        <a:t>&lt;10000</a:t>
                      </a:r>
                      <a:endParaRPr lang="en-IN" sz="1400" dirty="0"/>
                    </a:p>
                  </a:txBody>
                  <a:tcPr/>
                </a:tc>
                <a:tc>
                  <a:txBody>
                    <a:bodyPr/>
                    <a:lstStyle/>
                    <a:p>
                      <a:pPr algn="ctr"/>
                      <a:r>
                        <a:rPr lang="en-IN" sz="1400" dirty="0" smtClean="0"/>
                        <a:t>D</a:t>
                      </a:r>
                      <a:endParaRPr lang="en-IN" sz="1400" dirty="0"/>
                    </a:p>
                  </a:txBody>
                  <a:tcPr/>
                </a:tc>
                <a:extLst>
                  <a:ext uri="{0D108BD9-81ED-4DB2-BD59-A6C34878D82A}">
                    <a16:rowId xmlns:a16="http://schemas.microsoft.com/office/drawing/2014/main" val="1867589716"/>
                  </a:ext>
                </a:extLst>
              </a:tr>
              <a:tr h="302400">
                <a:tc>
                  <a:txBody>
                    <a:bodyPr/>
                    <a:lstStyle/>
                    <a:p>
                      <a:pPr algn="ctr"/>
                      <a:r>
                        <a:rPr lang="en-IN" sz="1400" dirty="0" smtClean="0"/>
                        <a:t>10000-24999</a:t>
                      </a:r>
                      <a:endParaRPr lang="en-IN" sz="1400" dirty="0"/>
                    </a:p>
                  </a:txBody>
                  <a:tcPr/>
                </a:tc>
                <a:tc>
                  <a:txBody>
                    <a:bodyPr/>
                    <a:lstStyle/>
                    <a:p>
                      <a:pPr algn="ctr"/>
                      <a:r>
                        <a:rPr lang="en-IN" sz="1400" dirty="0" smtClean="0"/>
                        <a:t>C</a:t>
                      </a:r>
                      <a:endParaRPr lang="en-IN" sz="1400" dirty="0"/>
                    </a:p>
                  </a:txBody>
                  <a:tcPr/>
                </a:tc>
                <a:extLst>
                  <a:ext uri="{0D108BD9-81ED-4DB2-BD59-A6C34878D82A}">
                    <a16:rowId xmlns:a16="http://schemas.microsoft.com/office/drawing/2014/main" val="3807948482"/>
                  </a:ext>
                </a:extLst>
              </a:tr>
              <a:tr h="302400">
                <a:tc>
                  <a:txBody>
                    <a:bodyPr/>
                    <a:lstStyle/>
                    <a:p>
                      <a:pPr algn="ctr"/>
                      <a:r>
                        <a:rPr lang="en-IN" sz="1400" dirty="0" smtClean="0"/>
                        <a:t>25000-49999</a:t>
                      </a:r>
                      <a:endParaRPr lang="en-IN" sz="1400" dirty="0"/>
                    </a:p>
                  </a:txBody>
                  <a:tcPr/>
                </a:tc>
                <a:tc>
                  <a:txBody>
                    <a:bodyPr/>
                    <a:lstStyle/>
                    <a:p>
                      <a:pPr algn="ctr"/>
                      <a:r>
                        <a:rPr lang="en-IN" sz="1400" dirty="0" smtClean="0"/>
                        <a:t>B</a:t>
                      </a:r>
                      <a:endParaRPr lang="en-IN" sz="1400" dirty="0"/>
                    </a:p>
                  </a:txBody>
                  <a:tcPr/>
                </a:tc>
                <a:extLst>
                  <a:ext uri="{0D108BD9-81ED-4DB2-BD59-A6C34878D82A}">
                    <a16:rowId xmlns:a16="http://schemas.microsoft.com/office/drawing/2014/main" val="3433871885"/>
                  </a:ext>
                </a:extLst>
              </a:tr>
              <a:tr h="302400">
                <a:tc>
                  <a:txBody>
                    <a:bodyPr/>
                    <a:lstStyle/>
                    <a:p>
                      <a:pPr algn="ctr"/>
                      <a:r>
                        <a:rPr lang="en-IN" sz="1400" dirty="0" smtClean="0"/>
                        <a:t>&gt;50000</a:t>
                      </a:r>
                      <a:endParaRPr lang="en-IN" sz="1400" dirty="0"/>
                    </a:p>
                  </a:txBody>
                  <a:tcPr/>
                </a:tc>
                <a:tc>
                  <a:txBody>
                    <a:bodyPr/>
                    <a:lstStyle/>
                    <a:p>
                      <a:pPr algn="ctr"/>
                      <a:r>
                        <a:rPr lang="en-IN" sz="1400" dirty="0" smtClean="0"/>
                        <a:t>A</a:t>
                      </a:r>
                      <a:endParaRPr lang="en-IN" sz="1400" dirty="0"/>
                    </a:p>
                  </a:txBody>
                  <a:tcPr/>
                </a:tc>
                <a:extLst>
                  <a:ext uri="{0D108BD9-81ED-4DB2-BD59-A6C34878D82A}">
                    <a16:rowId xmlns:a16="http://schemas.microsoft.com/office/drawing/2014/main" val="240086479"/>
                  </a:ext>
                </a:extLst>
              </a:tr>
            </a:tbl>
          </a:graphicData>
        </a:graphic>
      </p:graphicFrame>
    </p:spTree>
    <p:extLst>
      <p:ext uri="{BB962C8B-B14F-4D97-AF65-F5344CB8AC3E}">
        <p14:creationId xmlns:p14="http://schemas.microsoft.com/office/powerpoint/2010/main" val="425656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Methods in Java</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977152"/>
            <a:ext cx="11727628" cy="5567083"/>
          </a:xfrm>
        </p:spPr>
        <p:txBody>
          <a:bodyPr>
            <a:noAutofit/>
          </a:bodyPr>
          <a:lstStyle/>
          <a:p>
            <a:r>
              <a:rPr lang="en-US" dirty="0"/>
              <a:t>A </a:t>
            </a:r>
            <a:r>
              <a:rPr lang="en-US" b="1" dirty="0"/>
              <a:t>method</a:t>
            </a:r>
            <a:r>
              <a:rPr lang="en-US" dirty="0"/>
              <a:t> is a block of code or collection of statements or a set of code grouped together to perform a certain task or operation. </a:t>
            </a:r>
            <a:endParaRPr lang="en-US" dirty="0" smtClean="0"/>
          </a:p>
          <a:p>
            <a:r>
              <a:rPr lang="en-US" dirty="0" smtClean="0"/>
              <a:t>It </a:t>
            </a:r>
            <a:r>
              <a:rPr lang="en-US" dirty="0"/>
              <a:t>is used to achieve the </a:t>
            </a:r>
            <a:r>
              <a:rPr lang="en-US" b="1" dirty="0"/>
              <a:t>reusability</a:t>
            </a:r>
            <a:r>
              <a:rPr lang="en-US" dirty="0"/>
              <a:t> of code. </a:t>
            </a:r>
          </a:p>
          <a:p>
            <a:r>
              <a:rPr lang="en-US" dirty="0" smtClean="0"/>
              <a:t>We </a:t>
            </a:r>
            <a:r>
              <a:rPr lang="en-US" dirty="0"/>
              <a:t>write a method once and use it many times. </a:t>
            </a:r>
            <a:endParaRPr lang="en-US" dirty="0" smtClean="0"/>
          </a:p>
          <a:p>
            <a:r>
              <a:rPr lang="en-US" dirty="0" smtClean="0"/>
              <a:t>We </a:t>
            </a:r>
            <a:r>
              <a:rPr lang="en-US" dirty="0"/>
              <a:t>do not require to write code again and again</a:t>
            </a:r>
            <a:r>
              <a:rPr lang="en-US" dirty="0" smtClean="0"/>
              <a:t>.</a:t>
            </a:r>
          </a:p>
          <a:p>
            <a:r>
              <a:rPr lang="en-US" dirty="0" smtClean="0"/>
              <a:t> </a:t>
            </a:r>
            <a:r>
              <a:rPr lang="en-US" dirty="0"/>
              <a:t>It also provides the </a:t>
            </a:r>
            <a:r>
              <a:rPr lang="en-US" b="1" dirty="0"/>
              <a:t>easy modification</a:t>
            </a:r>
            <a:r>
              <a:rPr lang="en-US" dirty="0"/>
              <a:t> and </a:t>
            </a:r>
            <a:r>
              <a:rPr lang="en-US" b="1" dirty="0"/>
              <a:t>readability</a:t>
            </a:r>
            <a:r>
              <a:rPr lang="en-US" dirty="0"/>
              <a:t> of code, just by adding or removing a chunk of code. </a:t>
            </a:r>
            <a:endParaRPr lang="en-US" dirty="0" smtClean="0"/>
          </a:p>
          <a:p>
            <a:r>
              <a:rPr lang="en-US" dirty="0" smtClean="0"/>
              <a:t>The </a:t>
            </a:r>
            <a:r>
              <a:rPr lang="en-US" dirty="0"/>
              <a:t>method is executed only when we call or invoke it.</a:t>
            </a:r>
          </a:p>
          <a:p>
            <a:r>
              <a:rPr lang="en-US" dirty="0"/>
              <a:t>The most important method in Java is the </a:t>
            </a:r>
            <a:r>
              <a:rPr lang="en-US" b="1" dirty="0"/>
              <a:t>main()</a:t>
            </a:r>
            <a:r>
              <a:rPr lang="en-US" dirty="0"/>
              <a:t> method</a:t>
            </a:r>
            <a:r>
              <a:rPr lang="en-US" dirty="0" smtClean="0"/>
              <a:t>.</a:t>
            </a:r>
          </a:p>
          <a:p>
            <a:r>
              <a:rPr lang="en-US" dirty="0"/>
              <a:t>The method declaration provides information about method attributes, such as visibility, return-type, name, and arguments. </a:t>
            </a:r>
            <a:endParaRPr lang="en-US" dirty="0" smtClean="0"/>
          </a:p>
        </p:txBody>
      </p:sp>
    </p:spTree>
    <p:extLst>
      <p:ext uri="{BB962C8B-B14F-4D97-AF65-F5344CB8AC3E}">
        <p14:creationId xmlns:p14="http://schemas.microsoft.com/office/powerpoint/2010/main" val="3935541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Methods in Java</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0" y="887506"/>
            <a:ext cx="6866313" cy="5895679"/>
          </a:xfrm>
        </p:spPr>
        <p:txBody>
          <a:bodyPr>
            <a:noAutofit/>
          </a:bodyPr>
          <a:lstStyle/>
          <a:p>
            <a:pPr algn="just"/>
            <a:r>
              <a:rPr lang="en-US" sz="1400" dirty="0"/>
              <a:t>It has six components that are known as </a:t>
            </a:r>
            <a:r>
              <a:rPr lang="en-US" sz="1400" b="1" dirty="0"/>
              <a:t>method header</a:t>
            </a:r>
            <a:r>
              <a:rPr lang="en-US" sz="1400" dirty="0"/>
              <a:t>, as we have shown in the following </a:t>
            </a:r>
            <a:r>
              <a:rPr lang="en-US" sz="1400" dirty="0" smtClean="0"/>
              <a:t>figure</a:t>
            </a:r>
          </a:p>
          <a:p>
            <a:pPr algn="just"/>
            <a:r>
              <a:rPr lang="en-US" sz="1400" b="1" dirty="0"/>
              <a:t>Method Signature:</a:t>
            </a:r>
            <a:r>
              <a:rPr lang="en-US" sz="1400" dirty="0"/>
              <a:t> Every method has a method signature. It is a part of the method declaration. It includes the </a:t>
            </a:r>
            <a:r>
              <a:rPr lang="en-US" sz="1400" b="1" dirty="0"/>
              <a:t>method name</a:t>
            </a:r>
            <a:r>
              <a:rPr lang="en-US" sz="1400" dirty="0"/>
              <a:t> and </a:t>
            </a:r>
            <a:r>
              <a:rPr lang="en-US" sz="1400" b="1" dirty="0"/>
              <a:t>parameter list</a:t>
            </a:r>
            <a:r>
              <a:rPr lang="en-US" sz="1400" dirty="0"/>
              <a:t>.</a:t>
            </a:r>
          </a:p>
          <a:p>
            <a:pPr algn="just"/>
            <a:r>
              <a:rPr lang="en-US" sz="1400" b="1" dirty="0"/>
              <a:t>Access Specifier:</a:t>
            </a:r>
            <a:r>
              <a:rPr lang="en-US" sz="1400" dirty="0"/>
              <a:t> Access specifier or modifier is the access type of the method. It specifies the visibility of the method. Java provides </a:t>
            </a:r>
            <a:r>
              <a:rPr lang="en-US" sz="1400" b="1" dirty="0" smtClean="0"/>
              <a:t>five</a:t>
            </a:r>
            <a:r>
              <a:rPr lang="en-US" sz="1400" dirty="0"/>
              <a:t> types of access </a:t>
            </a:r>
            <a:r>
              <a:rPr lang="en-US" sz="1400" dirty="0" smtClean="0"/>
              <a:t>specifier</a:t>
            </a:r>
            <a:endParaRPr lang="en-US" sz="1400" dirty="0"/>
          </a:p>
          <a:p>
            <a:pPr algn="just"/>
            <a:r>
              <a:rPr lang="en-US" sz="1400" b="1" dirty="0" smtClean="0"/>
              <a:t>Return </a:t>
            </a:r>
            <a:r>
              <a:rPr lang="en-US" sz="1400" b="1" dirty="0"/>
              <a:t>Type:</a:t>
            </a:r>
            <a:r>
              <a:rPr lang="en-US" sz="1400" dirty="0"/>
              <a:t> Return type is a data type that the method returns. It may have a primitive data type, object, collection, void, etc. If the method does not return anything, we use void keyword.</a:t>
            </a:r>
          </a:p>
          <a:p>
            <a:pPr algn="just"/>
            <a:r>
              <a:rPr lang="en-US" sz="1400" b="1" dirty="0"/>
              <a:t>Method Name:</a:t>
            </a:r>
            <a:r>
              <a:rPr lang="en-US" sz="1400" dirty="0"/>
              <a:t> It is a unique name that is used to define the name of a method. It must be corresponding to the functionality of the method.  A method is invoked by its name.</a:t>
            </a:r>
          </a:p>
          <a:p>
            <a:pPr algn="just"/>
            <a:r>
              <a:rPr lang="en-US" sz="1400" b="1" dirty="0"/>
              <a:t>Parameter List:</a:t>
            </a:r>
            <a:r>
              <a:rPr lang="en-US" sz="1400" dirty="0"/>
              <a:t> It is the list of parameters separated by a comma and enclosed in the pair of parentheses. It contains the data type and variable name. If the method has no </a:t>
            </a:r>
            <a:r>
              <a:rPr lang="en-US" sz="1400" dirty="0" smtClean="0"/>
              <a:t>parameter, we leave </a:t>
            </a:r>
            <a:r>
              <a:rPr lang="en-US" sz="1400" dirty="0"/>
              <a:t>the parentheses blank</a:t>
            </a:r>
            <a:r>
              <a:rPr lang="en-US" sz="1400" dirty="0" smtClean="0"/>
              <a:t>. The parameters whose values are passed to the method are called as </a:t>
            </a:r>
            <a:r>
              <a:rPr lang="en-US" sz="1400" b="1" dirty="0" smtClean="0"/>
              <a:t>actual parameters</a:t>
            </a:r>
            <a:r>
              <a:rPr lang="en-US" sz="1400" dirty="0" smtClean="0"/>
              <a:t> and the variables in which the parameter values are received are called as </a:t>
            </a:r>
            <a:r>
              <a:rPr lang="en-US" sz="1400" b="1" dirty="0" smtClean="0"/>
              <a:t>formal parameters. Number of formal parameters should always be equal to number of actual parameters.</a:t>
            </a:r>
            <a:endParaRPr lang="en-US" sz="1400" dirty="0"/>
          </a:p>
          <a:p>
            <a:pPr algn="just"/>
            <a:r>
              <a:rPr lang="en-US" sz="1400" b="1" dirty="0"/>
              <a:t>Method Body:</a:t>
            </a:r>
            <a:r>
              <a:rPr lang="en-US" sz="1400" dirty="0"/>
              <a:t> It is a part of the method declaration. It contains all the actions to be performed. It is enclosed within the pair of curly braces.</a:t>
            </a:r>
          </a:p>
          <a:p>
            <a:pPr algn="just"/>
            <a:endParaRPr lang="en-US" dirty="0" smtClean="0"/>
          </a:p>
          <a:p>
            <a:pPr marL="0" indent="0" algn="just">
              <a:buNone/>
            </a:pPr>
            <a:endParaRPr lang="en-US" dirty="0"/>
          </a:p>
        </p:txBody>
      </p:sp>
      <p:pic>
        <p:nvPicPr>
          <p:cNvPr id="5" name="Picture 4"/>
          <p:cNvPicPr>
            <a:picLocks noChangeAspect="1"/>
          </p:cNvPicPr>
          <p:nvPr/>
        </p:nvPicPr>
        <p:blipFill>
          <a:blip r:embed="rId2"/>
          <a:stretch>
            <a:fillRect/>
          </a:stretch>
        </p:blipFill>
        <p:spPr>
          <a:xfrm>
            <a:off x="6961021" y="1909503"/>
            <a:ext cx="5087002" cy="2446366"/>
          </a:xfrm>
          <a:prstGeom prst="rect">
            <a:avLst/>
          </a:prstGeom>
        </p:spPr>
      </p:pic>
    </p:spTree>
    <p:extLst>
      <p:ext uri="{BB962C8B-B14F-4D97-AF65-F5344CB8AC3E}">
        <p14:creationId xmlns:p14="http://schemas.microsoft.com/office/powerpoint/2010/main" val="27575514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Methods in Java (Static Method Examples)</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1" y="887506"/>
            <a:ext cx="3998422" cy="5895679"/>
          </a:xfrm>
        </p:spPr>
        <p:txBody>
          <a:bodyPr>
            <a:noAutofit/>
          </a:bodyPr>
          <a:lstStyle/>
          <a:p>
            <a:pPr marL="0" indent="0">
              <a:buNone/>
            </a:pPr>
            <a:r>
              <a:rPr lang="en-IN" sz="1400" dirty="0" smtClean="0"/>
              <a:t>import </a:t>
            </a:r>
            <a:r>
              <a:rPr lang="en-IN" sz="1400" dirty="0" err="1"/>
              <a:t>java.util</a:t>
            </a:r>
            <a:r>
              <a:rPr lang="en-IN" sz="1400" dirty="0"/>
              <a:t>.*;</a:t>
            </a:r>
          </a:p>
          <a:p>
            <a:pPr marL="0" indent="0">
              <a:buNone/>
            </a:pPr>
            <a:r>
              <a:rPr lang="en-IN" sz="1400" dirty="0"/>
              <a:t>class Add{</a:t>
            </a:r>
          </a:p>
          <a:p>
            <a:pPr marL="0" indent="0">
              <a:buNone/>
            </a:pPr>
            <a:r>
              <a:rPr lang="en-IN" sz="1400" dirty="0"/>
              <a:t>    public static void main(String </a:t>
            </a:r>
            <a:r>
              <a:rPr lang="en-IN" sz="1400" dirty="0" err="1"/>
              <a:t>args</a:t>
            </a:r>
            <a:r>
              <a:rPr lang="en-IN" sz="1400" dirty="0"/>
              <a:t>[]) </a:t>
            </a:r>
          </a:p>
          <a:p>
            <a:pPr marL="0" indent="0">
              <a:buNone/>
            </a:pPr>
            <a:r>
              <a:rPr lang="en-IN" sz="1400" dirty="0"/>
              <a:t>    {</a:t>
            </a:r>
          </a:p>
          <a:p>
            <a:pPr marL="0" indent="0">
              <a:buNone/>
            </a:pPr>
            <a:r>
              <a:rPr lang="en-IN" sz="1400" dirty="0"/>
              <a:t>        </a:t>
            </a:r>
            <a:r>
              <a:rPr lang="en-IN" sz="1400" dirty="0" err="1"/>
              <a:t>int</a:t>
            </a:r>
            <a:r>
              <a:rPr lang="en-IN" sz="1400" dirty="0"/>
              <a:t> </a:t>
            </a:r>
            <a:r>
              <a:rPr lang="en-IN" sz="1400" dirty="0" err="1"/>
              <a:t>a,b,sum</a:t>
            </a:r>
            <a:r>
              <a:rPr lang="en-IN" sz="1400" dirty="0"/>
              <a:t>;</a:t>
            </a:r>
          </a:p>
          <a:p>
            <a:pPr marL="0" indent="0">
              <a:buNone/>
            </a:pPr>
            <a:r>
              <a:rPr lang="en-IN" sz="1400" dirty="0"/>
              <a:t>        Scanner </a:t>
            </a:r>
            <a:r>
              <a:rPr lang="en-IN" sz="1400" dirty="0" err="1"/>
              <a:t>sc</a:t>
            </a:r>
            <a:r>
              <a:rPr lang="en-IN" sz="1400" dirty="0"/>
              <a:t>=new Scanner(System.in);</a:t>
            </a:r>
          </a:p>
          <a:p>
            <a:pPr marL="0" indent="0">
              <a:buNone/>
            </a:pPr>
            <a:r>
              <a:rPr lang="en-IN" sz="1400" dirty="0"/>
              <a:t>        </a:t>
            </a:r>
            <a:r>
              <a:rPr lang="en-IN" sz="1400" dirty="0" err="1"/>
              <a:t>System.out.println</a:t>
            </a:r>
            <a:r>
              <a:rPr lang="en-IN" sz="1400" dirty="0"/>
              <a:t>("Enter two nos.");</a:t>
            </a:r>
          </a:p>
          <a:p>
            <a:pPr marL="0" indent="0">
              <a:buNone/>
            </a:pPr>
            <a:r>
              <a:rPr lang="en-IN" sz="1400" dirty="0"/>
              <a:t>        a=</a:t>
            </a:r>
            <a:r>
              <a:rPr lang="en-IN" sz="1400" dirty="0" err="1"/>
              <a:t>sc.nextInt</a:t>
            </a:r>
            <a:r>
              <a:rPr lang="en-IN" sz="1400" dirty="0"/>
              <a:t>();</a:t>
            </a:r>
          </a:p>
          <a:p>
            <a:pPr marL="0" indent="0">
              <a:buNone/>
            </a:pPr>
            <a:r>
              <a:rPr lang="en-IN" sz="1400" dirty="0"/>
              <a:t>        b=</a:t>
            </a:r>
            <a:r>
              <a:rPr lang="en-IN" sz="1400" dirty="0" err="1"/>
              <a:t>sc.nextInt</a:t>
            </a:r>
            <a:r>
              <a:rPr lang="en-IN" sz="1400" dirty="0"/>
              <a:t>();</a:t>
            </a:r>
          </a:p>
          <a:p>
            <a:pPr marL="0" indent="0">
              <a:buNone/>
            </a:pPr>
            <a:r>
              <a:rPr lang="en-IN" sz="1400" dirty="0"/>
              <a:t>        sum=add(</a:t>
            </a:r>
            <a:r>
              <a:rPr lang="en-IN" sz="1400" dirty="0" err="1"/>
              <a:t>a,b</a:t>
            </a:r>
            <a:r>
              <a:rPr lang="en-IN" sz="1400" dirty="0"/>
              <a:t>);</a:t>
            </a:r>
          </a:p>
          <a:p>
            <a:pPr marL="0" indent="0">
              <a:buNone/>
            </a:pPr>
            <a:r>
              <a:rPr lang="en-IN" sz="1400" dirty="0"/>
              <a:t>        </a:t>
            </a:r>
            <a:r>
              <a:rPr lang="en-IN" sz="1400" dirty="0" err="1"/>
              <a:t>System.out.println</a:t>
            </a:r>
            <a:r>
              <a:rPr lang="en-IN" sz="1400" dirty="0" smtClean="0"/>
              <a:t>(“The Sum </a:t>
            </a:r>
            <a:r>
              <a:rPr lang="en-IN" sz="1400" dirty="0"/>
              <a:t>is : "+sum);</a:t>
            </a:r>
          </a:p>
          <a:p>
            <a:pPr marL="0" indent="0">
              <a:buNone/>
            </a:pPr>
            <a:r>
              <a:rPr lang="en-IN" sz="1400" dirty="0"/>
              <a:t>    }</a:t>
            </a:r>
          </a:p>
          <a:p>
            <a:pPr marL="0" indent="0">
              <a:buNone/>
            </a:pPr>
            <a:r>
              <a:rPr lang="en-IN" sz="1400" dirty="0"/>
              <a:t>    public static </a:t>
            </a:r>
            <a:r>
              <a:rPr lang="en-IN" sz="1400" dirty="0" err="1"/>
              <a:t>int</a:t>
            </a:r>
            <a:r>
              <a:rPr lang="en-IN" sz="1400" dirty="0"/>
              <a:t> add(</a:t>
            </a:r>
            <a:r>
              <a:rPr lang="en-IN" sz="1400" dirty="0" err="1"/>
              <a:t>int</a:t>
            </a:r>
            <a:r>
              <a:rPr lang="en-IN" sz="1400" dirty="0"/>
              <a:t> x, </a:t>
            </a:r>
            <a:r>
              <a:rPr lang="en-IN" sz="1400" dirty="0" err="1"/>
              <a:t>int</a:t>
            </a:r>
            <a:r>
              <a:rPr lang="en-IN" sz="1400" dirty="0"/>
              <a:t> y)</a:t>
            </a:r>
          </a:p>
          <a:p>
            <a:pPr marL="0" indent="0">
              <a:buNone/>
            </a:pPr>
            <a:r>
              <a:rPr lang="en-IN" sz="1400" dirty="0"/>
              <a:t>    {</a:t>
            </a:r>
          </a:p>
          <a:p>
            <a:pPr marL="0" indent="0">
              <a:buNone/>
            </a:pPr>
            <a:r>
              <a:rPr lang="en-IN" sz="1400" dirty="0"/>
              <a:t>    return(</a:t>
            </a:r>
            <a:r>
              <a:rPr lang="en-IN" sz="1400" dirty="0" err="1"/>
              <a:t>x+y</a:t>
            </a:r>
            <a:r>
              <a:rPr lang="en-IN" sz="1400" dirty="0"/>
              <a:t>);</a:t>
            </a:r>
          </a:p>
          <a:p>
            <a:pPr marL="0" indent="0">
              <a:buNone/>
            </a:pPr>
            <a:r>
              <a:rPr lang="en-IN" sz="1400" dirty="0"/>
              <a:t>    }</a:t>
            </a:r>
          </a:p>
          <a:p>
            <a:pPr marL="0" indent="0">
              <a:buNone/>
            </a:pPr>
            <a:r>
              <a:rPr lang="en-IN" sz="1400" dirty="0"/>
              <a:t>}</a:t>
            </a:r>
          </a:p>
          <a:p>
            <a:pPr marL="0" indent="0" algn="just">
              <a:buNone/>
            </a:pPr>
            <a:endParaRPr lang="en-US" dirty="0"/>
          </a:p>
        </p:txBody>
      </p:sp>
      <p:sp>
        <p:nvSpPr>
          <p:cNvPr id="6" name="Content Placeholder 2">
            <a:extLst>
              <a:ext uri="{FF2B5EF4-FFF2-40B4-BE49-F238E27FC236}">
                <a16:creationId xmlns:a16="http://schemas.microsoft.com/office/drawing/2014/main" id="{9132244E-89E1-FFC8-885F-25D6A175592B}"/>
              </a:ext>
            </a:extLst>
          </p:cNvPr>
          <p:cNvSpPr txBox="1">
            <a:spLocks/>
          </p:cNvSpPr>
          <p:nvPr/>
        </p:nvSpPr>
        <p:spPr>
          <a:xfrm>
            <a:off x="4175761" y="860612"/>
            <a:ext cx="3998422" cy="5895679"/>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400" dirty="0"/>
              <a:t>import </a:t>
            </a:r>
            <a:r>
              <a:rPr lang="en-IN" sz="1400" dirty="0" err="1"/>
              <a:t>java.util</a:t>
            </a:r>
            <a:r>
              <a:rPr lang="en-IN" sz="1400" dirty="0"/>
              <a:t>.*;</a:t>
            </a:r>
          </a:p>
          <a:p>
            <a:pPr marL="0" indent="0">
              <a:buNone/>
            </a:pPr>
            <a:r>
              <a:rPr lang="en-IN" sz="1400" dirty="0"/>
              <a:t>class </a:t>
            </a:r>
            <a:r>
              <a:rPr lang="en-IN" sz="1400" dirty="0" smtClean="0"/>
              <a:t>Add {</a:t>
            </a:r>
            <a:endParaRPr lang="en-IN" sz="1400" dirty="0"/>
          </a:p>
          <a:p>
            <a:pPr marL="0" indent="0">
              <a:buNone/>
            </a:pPr>
            <a:r>
              <a:rPr lang="en-IN" sz="1400" dirty="0"/>
              <a:t>    public static void main(String </a:t>
            </a:r>
            <a:r>
              <a:rPr lang="en-IN" sz="1400" dirty="0" err="1"/>
              <a:t>args</a:t>
            </a:r>
            <a:r>
              <a:rPr lang="en-IN" sz="1400" dirty="0"/>
              <a:t>[]) </a:t>
            </a:r>
          </a:p>
          <a:p>
            <a:pPr marL="0" indent="0">
              <a:buNone/>
            </a:pPr>
            <a:r>
              <a:rPr lang="en-IN" sz="1400" dirty="0"/>
              <a:t>    {</a:t>
            </a:r>
          </a:p>
          <a:p>
            <a:pPr marL="0" indent="0">
              <a:buNone/>
            </a:pPr>
            <a:r>
              <a:rPr lang="en-IN" sz="1400" dirty="0"/>
              <a:t>        </a:t>
            </a:r>
            <a:r>
              <a:rPr lang="en-IN" sz="1400" dirty="0" err="1"/>
              <a:t>int</a:t>
            </a:r>
            <a:r>
              <a:rPr lang="en-IN" sz="1400" dirty="0"/>
              <a:t> </a:t>
            </a:r>
            <a:r>
              <a:rPr lang="en-IN" sz="1400" dirty="0" err="1"/>
              <a:t>a,b,sum</a:t>
            </a:r>
            <a:r>
              <a:rPr lang="en-IN" sz="1400" dirty="0"/>
              <a:t>;</a:t>
            </a:r>
          </a:p>
          <a:p>
            <a:pPr marL="0" indent="0">
              <a:buNone/>
            </a:pPr>
            <a:r>
              <a:rPr lang="en-IN" sz="1400" dirty="0"/>
              <a:t>        Scanner </a:t>
            </a:r>
            <a:r>
              <a:rPr lang="en-IN" sz="1400" dirty="0" err="1"/>
              <a:t>sc</a:t>
            </a:r>
            <a:r>
              <a:rPr lang="en-IN" sz="1400" dirty="0"/>
              <a:t>=new Scanner(System.in);</a:t>
            </a:r>
          </a:p>
          <a:p>
            <a:pPr marL="0" indent="0">
              <a:buNone/>
            </a:pPr>
            <a:r>
              <a:rPr lang="en-IN" sz="1400" dirty="0"/>
              <a:t>        </a:t>
            </a:r>
            <a:r>
              <a:rPr lang="en-IN" sz="1400" dirty="0" err="1"/>
              <a:t>System.out.println</a:t>
            </a:r>
            <a:r>
              <a:rPr lang="en-IN" sz="1400" dirty="0"/>
              <a:t>("Enter two nos.");</a:t>
            </a:r>
          </a:p>
          <a:p>
            <a:pPr marL="0" indent="0">
              <a:buNone/>
            </a:pPr>
            <a:r>
              <a:rPr lang="en-IN" sz="1400" dirty="0"/>
              <a:t>        a=</a:t>
            </a:r>
            <a:r>
              <a:rPr lang="en-IN" sz="1400" dirty="0" err="1"/>
              <a:t>sc.nextInt</a:t>
            </a:r>
            <a:r>
              <a:rPr lang="en-IN" sz="1400" dirty="0"/>
              <a:t>();</a:t>
            </a:r>
          </a:p>
          <a:p>
            <a:pPr marL="0" indent="0">
              <a:buNone/>
            </a:pPr>
            <a:r>
              <a:rPr lang="en-IN" sz="1400" dirty="0"/>
              <a:t>        b=</a:t>
            </a:r>
            <a:r>
              <a:rPr lang="en-IN" sz="1400" dirty="0" err="1"/>
              <a:t>sc.nextInt</a:t>
            </a:r>
            <a:r>
              <a:rPr lang="en-IN" sz="1400" dirty="0"/>
              <a:t>();</a:t>
            </a:r>
          </a:p>
          <a:p>
            <a:pPr marL="0" indent="0">
              <a:buNone/>
            </a:pPr>
            <a:r>
              <a:rPr lang="en-IN" sz="1400" dirty="0"/>
              <a:t>        add(</a:t>
            </a:r>
            <a:r>
              <a:rPr lang="en-IN" sz="1400" dirty="0" err="1"/>
              <a:t>a,b</a:t>
            </a:r>
            <a:r>
              <a:rPr lang="en-IN" sz="1400" dirty="0"/>
              <a:t>);</a:t>
            </a:r>
          </a:p>
          <a:p>
            <a:pPr marL="0" indent="0">
              <a:buNone/>
            </a:pPr>
            <a:r>
              <a:rPr lang="en-IN" sz="1400" dirty="0"/>
              <a:t>    }</a:t>
            </a:r>
          </a:p>
          <a:p>
            <a:pPr marL="0" indent="0">
              <a:buNone/>
            </a:pPr>
            <a:r>
              <a:rPr lang="en-IN" sz="1400" dirty="0"/>
              <a:t>    public static void add(</a:t>
            </a:r>
            <a:r>
              <a:rPr lang="en-IN" sz="1400" dirty="0" err="1"/>
              <a:t>int</a:t>
            </a:r>
            <a:r>
              <a:rPr lang="en-IN" sz="1400" dirty="0"/>
              <a:t> x, </a:t>
            </a:r>
            <a:r>
              <a:rPr lang="en-IN" sz="1400" dirty="0" err="1"/>
              <a:t>int</a:t>
            </a:r>
            <a:r>
              <a:rPr lang="en-IN" sz="1400" dirty="0"/>
              <a:t> y)</a:t>
            </a:r>
          </a:p>
          <a:p>
            <a:pPr marL="0" indent="0">
              <a:buNone/>
            </a:pPr>
            <a:r>
              <a:rPr lang="en-IN" sz="1400" dirty="0"/>
              <a:t>    {</a:t>
            </a:r>
          </a:p>
          <a:p>
            <a:pPr marL="0" indent="0">
              <a:buNone/>
            </a:pPr>
            <a:r>
              <a:rPr lang="en-IN" sz="1400" dirty="0"/>
              <a:t>    </a:t>
            </a:r>
            <a:r>
              <a:rPr lang="en-IN" sz="1400" dirty="0" err="1"/>
              <a:t>System.out.println</a:t>
            </a:r>
            <a:r>
              <a:rPr lang="en-IN" sz="1400" dirty="0"/>
              <a:t>("The Sum is : "+(</a:t>
            </a:r>
            <a:r>
              <a:rPr lang="en-IN" sz="1400" dirty="0" err="1"/>
              <a:t>x+y</a:t>
            </a:r>
            <a:r>
              <a:rPr lang="en-IN" sz="1400" dirty="0"/>
              <a:t>));</a:t>
            </a:r>
          </a:p>
          <a:p>
            <a:pPr marL="0" indent="0">
              <a:buNone/>
            </a:pPr>
            <a:r>
              <a:rPr lang="en-IN" sz="1400" dirty="0"/>
              <a:t>    }</a:t>
            </a:r>
          </a:p>
          <a:p>
            <a:pPr marL="0" indent="0">
              <a:buNone/>
            </a:pPr>
            <a:r>
              <a:rPr lang="en-IN" sz="1400" dirty="0"/>
              <a:t>}</a:t>
            </a:r>
          </a:p>
          <a:p>
            <a:pPr marL="0" indent="0" algn="just">
              <a:buFont typeface="Wingdings 3" charset="2"/>
              <a:buNone/>
            </a:pPr>
            <a:endParaRPr lang="en-US" dirty="0"/>
          </a:p>
        </p:txBody>
      </p:sp>
      <p:pic>
        <p:nvPicPr>
          <p:cNvPr id="4" name="Picture 3"/>
          <p:cNvPicPr>
            <a:picLocks noChangeAspect="1"/>
          </p:cNvPicPr>
          <p:nvPr/>
        </p:nvPicPr>
        <p:blipFill rotWithShape="1">
          <a:blip r:embed="rId2"/>
          <a:srcRect r="31585"/>
          <a:stretch/>
        </p:blipFill>
        <p:spPr>
          <a:xfrm>
            <a:off x="8121293" y="2217160"/>
            <a:ext cx="3977639" cy="2425334"/>
          </a:xfrm>
          <a:prstGeom prst="rect">
            <a:avLst/>
          </a:prstGeom>
        </p:spPr>
      </p:pic>
    </p:spTree>
    <p:extLst>
      <p:ext uri="{BB962C8B-B14F-4D97-AF65-F5344CB8AC3E}">
        <p14:creationId xmlns:p14="http://schemas.microsoft.com/office/powerpoint/2010/main" val="16443286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Recursive Methods</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0" y="887506"/>
            <a:ext cx="11887201" cy="5895679"/>
          </a:xfrm>
        </p:spPr>
        <p:txBody>
          <a:bodyPr>
            <a:noAutofit/>
          </a:bodyPr>
          <a:lstStyle/>
          <a:p>
            <a:pPr algn="just"/>
            <a:r>
              <a:rPr lang="en-US" dirty="0"/>
              <a:t>a method that calls itself is known as a recursive method. </a:t>
            </a:r>
            <a:endParaRPr lang="en-US" dirty="0" smtClean="0"/>
          </a:p>
          <a:p>
            <a:pPr algn="just"/>
            <a:r>
              <a:rPr lang="en-US" dirty="0" smtClean="0"/>
              <a:t>And</a:t>
            </a:r>
            <a:r>
              <a:rPr lang="en-US" dirty="0"/>
              <a:t>, this process is known as recursion</a:t>
            </a:r>
            <a:r>
              <a:rPr lang="en-US" dirty="0" smtClean="0"/>
              <a:t>.</a:t>
            </a:r>
          </a:p>
          <a:p>
            <a:pPr algn="just"/>
            <a:endParaRPr lang="en-US" dirty="0"/>
          </a:p>
          <a:p>
            <a:pPr algn="just"/>
            <a:endParaRPr lang="en-US" dirty="0" smtClean="0"/>
          </a:p>
          <a:p>
            <a:pPr algn="just"/>
            <a:endParaRPr lang="en-US" dirty="0"/>
          </a:p>
          <a:p>
            <a:pPr algn="just"/>
            <a:endParaRPr lang="en-US" dirty="0" smtClean="0"/>
          </a:p>
          <a:p>
            <a:pPr algn="just"/>
            <a:endParaRPr lang="en-US" dirty="0"/>
          </a:p>
          <a:p>
            <a:pPr algn="just"/>
            <a:endParaRPr lang="en-US" dirty="0" smtClean="0"/>
          </a:p>
          <a:p>
            <a:r>
              <a:rPr lang="en-US" dirty="0"/>
              <a:t>In order to stop the recursive call, we need to provide some conditions inside the method. Otherwise, the method will be called infinitely.</a:t>
            </a:r>
          </a:p>
          <a:p>
            <a:r>
              <a:rPr lang="en-US" dirty="0"/>
              <a:t>Hence, we use the if...else </a:t>
            </a:r>
            <a:r>
              <a:rPr lang="en-US" dirty="0" smtClean="0"/>
              <a:t>statement(or </a:t>
            </a:r>
            <a:r>
              <a:rPr lang="en-US" dirty="0"/>
              <a:t>similar approach) to terminate the recursive call inside the method.</a:t>
            </a:r>
          </a:p>
          <a:p>
            <a:pPr algn="just"/>
            <a:endParaRPr lang="en-US" dirty="0"/>
          </a:p>
        </p:txBody>
      </p:sp>
      <p:pic>
        <p:nvPicPr>
          <p:cNvPr id="1026" name="Picture 2" descr="A function is calling itsel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7168" y="1981835"/>
            <a:ext cx="3962400" cy="2352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9276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684007"/>
          </a:xfrm>
        </p:spPr>
        <p:txBody>
          <a:bodyPr/>
          <a:lstStyle/>
          <a:p>
            <a:pPr algn="ctr"/>
            <a:r>
              <a:rPr lang="en-US" dirty="0" smtClean="0"/>
              <a:t>Recursive Methods</a:t>
            </a:r>
            <a:endParaRPr lang="en-IN" dirty="0"/>
          </a:p>
        </p:txBody>
      </p:sp>
      <p:sp>
        <p:nvSpPr>
          <p:cNvPr id="6" name="Content Placeholder 2">
            <a:extLst>
              <a:ext uri="{FF2B5EF4-FFF2-40B4-BE49-F238E27FC236}">
                <a16:creationId xmlns:a16="http://schemas.microsoft.com/office/drawing/2014/main" id="{9132244E-89E1-FFC8-885F-25D6A175592B}"/>
              </a:ext>
            </a:extLst>
          </p:cNvPr>
          <p:cNvSpPr txBox="1">
            <a:spLocks/>
          </p:cNvSpPr>
          <p:nvPr/>
        </p:nvSpPr>
        <p:spPr>
          <a:xfrm>
            <a:off x="0" y="910488"/>
            <a:ext cx="4393521" cy="5895679"/>
          </a:xfrm>
          <a:prstGeom prst="rect">
            <a:avLst/>
          </a:prstGeom>
          <a:ln>
            <a:solidFill>
              <a:schemeClr val="bg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sz="1800" dirty="0"/>
              <a:t>import </a:t>
            </a:r>
            <a:r>
              <a:rPr lang="en-IN" sz="1800" dirty="0" err="1"/>
              <a:t>java.util</a:t>
            </a:r>
            <a:r>
              <a:rPr lang="en-IN" sz="1800" dirty="0"/>
              <a:t>.*;</a:t>
            </a:r>
          </a:p>
          <a:p>
            <a:pPr marL="0" indent="0">
              <a:buNone/>
            </a:pPr>
            <a:r>
              <a:rPr lang="en-IN" sz="1800" dirty="0"/>
              <a:t>class Factorial{</a:t>
            </a:r>
          </a:p>
          <a:p>
            <a:pPr marL="0" indent="0">
              <a:buNone/>
            </a:pPr>
            <a:r>
              <a:rPr lang="en-IN" sz="1800" dirty="0" smtClean="0"/>
              <a:t>public </a:t>
            </a:r>
            <a:r>
              <a:rPr lang="en-IN" sz="1800" dirty="0"/>
              <a:t>static void main(String[] </a:t>
            </a:r>
            <a:r>
              <a:rPr lang="en-IN" sz="1800" dirty="0" err="1" smtClean="0"/>
              <a:t>args</a:t>
            </a:r>
            <a:r>
              <a:rPr lang="en-IN" sz="1800" dirty="0" smtClean="0"/>
              <a:t>){</a:t>
            </a:r>
            <a:endParaRPr lang="en-IN" sz="1800" dirty="0"/>
          </a:p>
          <a:p>
            <a:pPr marL="0" indent="0">
              <a:buNone/>
            </a:pPr>
            <a:r>
              <a:rPr lang="en-IN" sz="1800" dirty="0" err="1" smtClean="0"/>
              <a:t>int</a:t>
            </a:r>
            <a:r>
              <a:rPr lang="en-IN" sz="1800" dirty="0" smtClean="0"/>
              <a:t> </a:t>
            </a:r>
            <a:r>
              <a:rPr lang="en-IN" sz="1800" dirty="0"/>
              <a:t>n, f;</a:t>
            </a:r>
          </a:p>
          <a:p>
            <a:pPr marL="0" indent="0">
              <a:buNone/>
            </a:pPr>
            <a:r>
              <a:rPr lang="en-IN" sz="1800" dirty="0" smtClean="0"/>
              <a:t>Scanner </a:t>
            </a:r>
            <a:r>
              <a:rPr lang="en-IN" sz="1800" dirty="0" err="1"/>
              <a:t>sc</a:t>
            </a:r>
            <a:r>
              <a:rPr lang="en-IN" sz="1800" dirty="0"/>
              <a:t>=new Scanner(System.in</a:t>
            </a:r>
            <a:r>
              <a:rPr lang="en-IN" sz="1800" dirty="0" smtClean="0"/>
              <a:t>);</a:t>
            </a:r>
          </a:p>
          <a:p>
            <a:pPr marL="0" indent="0">
              <a:buNone/>
            </a:pPr>
            <a:r>
              <a:rPr lang="en-IN" sz="1800" dirty="0" err="1" smtClean="0"/>
              <a:t>System.out.println</a:t>
            </a:r>
            <a:r>
              <a:rPr lang="en-IN" sz="1800" dirty="0"/>
              <a:t>("Enter the number");</a:t>
            </a:r>
          </a:p>
          <a:p>
            <a:pPr marL="0" indent="0">
              <a:buNone/>
            </a:pPr>
            <a:r>
              <a:rPr lang="en-IN" sz="1800" dirty="0" smtClean="0"/>
              <a:t>n=</a:t>
            </a:r>
            <a:r>
              <a:rPr lang="en-IN" sz="1800" dirty="0" err="1" smtClean="0"/>
              <a:t>sc.nextInt</a:t>
            </a:r>
            <a:r>
              <a:rPr lang="en-IN" sz="1800" dirty="0"/>
              <a:t>();</a:t>
            </a:r>
          </a:p>
          <a:p>
            <a:pPr marL="0" indent="0">
              <a:buNone/>
            </a:pPr>
            <a:r>
              <a:rPr lang="en-IN" sz="1800" dirty="0" smtClean="0"/>
              <a:t>f=fact(n</a:t>
            </a:r>
            <a:r>
              <a:rPr lang="en-IN" sz="1800" dirty="0"/>
              <a:t>);</a:t>
            </a:r>
          </a:p>
          <a:p>
            <a:pPr marL="0" indent="0">
              <a:buNone/>
            </a:pPr>
            <a:r>
              <a:rPr lang="en-IN" sz="1800" dirty="0" err="1" smtClean="0"/>
              <a:t>System.out.println</a:t>
            </a:r>
            <a:r>
              <a:rPr lang="en-IN" sz="1800" dirty="0"/>
              <a:t>("factorial of "+n+" is : "+f);</a:t>
            </a:r>
          </a:p>
          <a:p>
            <a:pPr marL="0" indent="0">
              <a:buNone/>
            </a:pPr>
            <a:r>
              <a:rPr lang="en-IN" sz="1800" dirty="0"/>
              <a:t>    }</a:t>
            </a:r>
          </a:p>
          <a:p>
            <a:pPr marL="0" indent="0">
              <a:buNone/>
            </a:pPr>
            <a:r>
              <a:rPr lang="en-IN" sz="1800" dirty="0"/>
              <a:t>   public static </a:t>
            </a:r>
            <a:r>
              <a:rPr lang="en-IN" sz="1800" dirty="0" err="1"/>
              <a:t>int</a:t>
            </a:r>
            <a:r>
              <a:rPr lang="en-IN" sz="1800" dirty="0"/>
              <a:t> fact(</a:t>
            </a:r>
            <a:r>
              <a:rPr lang="en-IN" sz="1800" dirty="0" err="1"/>
              <a:t>int</a:t>
            </a:r>
            <a:r>
              <a:rPr lang="en-IN" sz="1800" dirty="0"/>
              <a:t> x)</a:t>
            </a:r>
          </a:p>
          <a:p>
            <a:pPr marL="0" indent="0">
              <a:buNone/>
            </a:pPr>
            <a:r>
              <a:rPr lang="en-IN" sz="1800" dirty="0"/>
              <a:t>    {</a:t>
            </a:r>
          </a:p>
          <a:p>
            <a:pPr marL="0" indent="0">
              <a:buNone/>
            </a:pPr>
            <a:r>
              <a:rPr lang="en-IN" sz="1800" dirty="0"/>
              <a:t>        if(x==1)</a:t>
            </a:r>
          </a:p>
          <a:p>
            <a:pPr marL="0" indent="0">
              <a:buNone/>
            </a:pPr>
            <a:endParaRPr lang="en-US" sz="1800" dirty="0"/>
          </a:p>
        </p:txBody>
      </p:sp>
      <p:pic>
        <p:nvPicPr>
          <p:cNvPr id="7" name="Picture 6"/>
          <p:cNvPicPr>
            <a:picLocks noChangeAspect="1"/>
          </p:cNvPicPr>
          <p:nvPr/>
        </p:nvPicPr>
        <p:blipFill rotWithShape="1">
          <a:blip r:embed="rId2"/>
          <a:srcRect r="17097"/>
          <a:stretch/>
        </p:blipFill>
        <p:spPr>
          <a:xfrm>
            <a:off x="7825132" y="2236470"/>
            <a:ext cx="4062069" cy="2177680"/>
          </a:xfrm>
          <a:prstGeom prst="rect">
            <a:avLst/>
          </a:prstGeom>
        </p:spPr>
      </p:pic>
      <p:sp>
        <p:nvSpPr>
          <p:cNvPr id="8" name="Content Placeholder 2">
            <a:extLst>
              <a:ext uri="{FF2B5EF4-FFF2-40B4-BE49-F238E27FC236}">
                <a16:creationId xmlns:a16="http://schemas.microsoft.com/office/drawing/2014/main" id="{9132244E-89E1-FFC8-885F-25D6A175592B}"/>
              </a:ext>
            </a:extLst>
          </p:cNvPr>
          <p:cNvSpPr txBox="1">
            <a:spLocks/>
          </p:cNvSpPr>
          <p:nvPr/>
        </p:nvSpPr>
        <p:spPr>
          <a:xfrm>
            <a:off x="4393521" y="910488"/>
            <a:ext cx="3171061" cy="5895679"/>
          </a:xfrm>
          <a:prstGeom prst="rect">
            <a:avLst/>
          </a:prstGeom>
          <a:ln>
            <a:solidFill>
              <a:schemeClr val="bg1"/>
            </a:solidFill>
          </a:ln>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marL="0" indent="0">
              <a:buNone/>
            </a:pPr>
            <a:r>
              <a:rPr lang="en-IN" dirty="0"/>
              <a:t>            return 1;</a:t>
            </a:r>
          </a:p>
          <a:p>
            <a:pPr marL="0" indent="0">
              <a:buNone/>
            </a:pPr>
            <a:r>
              <a:rPr lang="en-IN" dirty="0"/>
              <a:t>        else</a:t>
            </a:r>
          </a:p>
          <a:p>
            <a:pPr marL="0" indent="0">
              <a:buNone/>
            </a:pPr>
            <a:r>
              <a:rPr lang="en-IN" dirty="0"/>
              <a:t>        return(x*fact(x-1));</a:t>
            </a:r>
          </a:p>
          <a:p>
            <a:pPr marL="0" indent="0">
              <a:buNone/>
            </a:pPr>
            <a:r>
              <a:rPr lang="en-IN" dirty="0"/>
              <a:t>    }</a:t>
            </a:r>
          </a:p>
          <a:p>
            <a:pPr marL="0" indent="0">
              <a:buNone/>
            </a:pPr>
            <a:r>
              <a:rPr lang="en-IN" dirty="0"/>
              <a:t>}</a:t>
            </a:r>
          </a:p>
          <a:p>
            <a:pPr algn="just"/>
            <a:endParaRPr lang="en-US" dirty="0"/>
          </a:p>
        </p:txBody>
      </p:sp>
    </p:spTree>
    <p:extLst>
      <p:ext uri="{BB962C8B-B14F-4D97-AF65-F5344CB8AC3E}">
        <p14:creationId xmlns:p14="http://schemas.microsoft.com/office/powerpoint/2010/main" val="244313927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Java Access Specifiers</a:t>
            </a: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857783253"/>
              </p:ext>
            </p:extLst>
          </p:nvPr>
        </p:nvGraphicFramePr>
        <p:xfrm>
          <a:off x="251009" y="1027235"/>
          <a:ext cx="11453310" cy="5742890"/>
        </p:xfrm>
        <a:graphic>
          <a:graphicData uri="http://schemas.openxmlformats.org/drawingml/2006/table">
            <a:tbl>
              <a:tblPr firstRow="1" bandRow="1">
                <a:tableStyleId>{5940675A-B579-460E-94D1-54222C63F5DA}</a:tableStyleId>
              </a:tblPr>
              <a:tblGrid>
                <a:gridCol w="2483878">
                  <a:extLst>
                    <a:ext uri="{9D8B030D-6E8A-4147-A177-3AD203B41FA5}">
                      <a16:colId xmlns:a16="http://schemas.microsoft.com/office/drawing/2014/main" val="151378556"/>
                    </a:ext>
                  </a:extLst>
                </a:gridCol>
                <a:gridCol w="1333892">
                  <a:extLst>
                    <a:ext uri="{9D8B030D-6E8A-4147-A177-3AD203B41FA5}">
                      <a16:colId xmlns:a16="http://schemas.microsoft.com/office/drawing/2014/main" val="1443112375"/>
                    </a:ext>
                  </a:extLst>
                </a:gridCol>
                <a:gridCol w="1908885">
                  <a:extLst>
                    <a:ext uri="{9D8B030D-6E8A-4147-A177-3AD203B41FA5}">
                      <a16:colId xmlns:a16="http://schemas.microsoft.com/office/drawing/2014/main" val="4220052192"/>
                    </a:ext>
                  </a:extLst>
                </a:gridCol>
                <a:gridCol w="1908885">
                  <a:extLst>
                    <a:ext uri="{9D8B030D-6E8A-4147-A177-3AD203B41FA5}">
                      <a16:colId xmlns:a16="http://schemas.microsoft.com/office/drawing/2014/main" val="2626790742"/>
                    </a:ext>
                  </a:extLst>
                </a:gridCol>
                <a:gridCol w="1908885">
                  <a:extLst>
                    <a:ext uri="{9D8B030D-6E8A-4147-A177-3AD203B41FA5}">
                      <a16:colId xmlns:a16="http://schemas.microsoft.com/office/drawing/2014/main" val="4247761679"/>
                    </a:ext>
                  </a:extLst>
                </a:gridCol>
                <a:gridCol w="1908885">
                  <a:extLst>
                    <a:ext uri="{9D8B030D-6E8A-4147-A177-3AD203B41FA5}">
                      <a16:colId xmlns:a16="http://schemas.microsoft.com/office/drawing/2014/main" val="1029662137"/>
                    </a:ext>
                  </a:extLst>
                </a:gridCol>
              </a:tblGrid>
              <a:tr h="910834">
                <a:tc>
                  <a:txBody>
                    <a:bodyPr/>
                    <a:lstStyle/>
                    <a:p>
                      <a:r>
                        <a:rPr lang="en-IN" sz="1600" dirty="0" smtClean="0"/>
                        <a:t>            Access Modifier</a:t>
                      </a:r>
                    </a:p>
                    <a:p>
                      <a:endParaRPr lang="en-IN" sz="1600" dirty="0" smtClean="0"/>
                    </a:p>
                    <a:p>
                      <a:r>
                        <a:rPr lang="en-IN" sz="1600" dirty="0" smtClean="0"/>
                        <a:t>Access Location</a:t>
                      </a:r>
                      <a:endParaRPr lang="en-IN" sz="1600" dirty="0"/>
                    </a:p>
                  </a:txBody>
                  <a:tcPr/>
                </a:tc>
                <a:tc>
                  <a:txBody>
                    <a:bodyPr/>
                    <a:lstStyle/>
                    <a:p>
                      <a:r>
                        <a:rPr lang="en-IN" dirty="0" smtClean="0"/>
                        <a:t>Public</a:t>
                      </a:r>
                      <a:endParaRPr lang="en-IN" dirty="0"/>
                    </a:p>
                  </a:txBody>
                  <a:tcPr anchor="ctr" anchorCtr="1"/>
                </a:tc>
                <a:tc>
                  <a:txBody>
                    <a:bodyPr/>
                    <a:lstStyle/>
                    <a:p>
                      <a:r>
                        <a:rPr lang="en-IN" dirty="0" smtClean="0"/>
                        <a:t>Protected</a:t>
                      </a:r>
                    </a:p>
                    <a:p>
                      <a:r>
                        <a:rPr lang="en-IN" dirty="0" smtClean="0"/>
                        <a:t>(subclass and </a:t>
                      </a:r>
                      <a:r>
                        <a:rPr lang="en-IN" dirty="0" err="1" smtClean="0"/>
                        <a:t>pkg</a:t>
                      </a:r>
                      <a:r>
                        <a:rPr lang="en-IN" dirty="0" smtClean="0"/>
                        <a:t>)</a:t>
                      </a:r>
                      <a:endParaRPr lang="en-IN" dirty="0"/>
                    </a:p>
                  </a:txBody>
                  <a:tcPr anchor="ctr" anchorCtr="1"/>
                </a:tc>
                <a:tc>
                  <a:txBody>
                    <a:bodyPr/>
                    <a:lstStyle/>
                    <a:p>
                      <a:r>
                        <a:rPr lang="en-IN" dirty="0" smtClean="0"/>
                        <a:t>Default (friendly)</a:t>
                      </a:r>
                    </a:p>
                    <a:p>
                      <a:r>
                        <a:rPr lang="en-IN" dirty="0" smtClean="0"/>
                        <a:t>(in same </a:t>
                      </a:r>
                      <a:r>
                        <a:rPr lang="en-IN" dirty="0" err="1" smtClean="0"/>
                        <a:t>pkg</a:t>
                      </a:r>
                      <a:r>
                        <a:rPr lang="en-IN" dirty="0" smtClean="0"/>
                        <a:t>)</a:t>
                      </a:r>
                      <a:endParaRPr lang="en-IN" dirty="0"/>
                    </a:p>
                  </a:txBody>
                  <a:tcPr anchor="ctr" anchorCtr="1"/>
                </a:tc>
                <a:tc>
                  <a:txBody>
                    <a:bodyPr/>
                    <a:lstStyle/>
                    <a:p>
                      <a:r>
                        <a:rPr lang="en-IN" dirty="0" smtClean="0"/>
                        <a:t>Private</a:t>
                      </a:r>
                    </a:p>
                  </a:txBody>
                  <a:tcPr anchor="ctr" anchorCtr="1"/>
                </a:tc>
                <a:tc>
                  <a:txBody>
                    <a:bodyPr/>
                    <a:lstStyle/>
                    <a:p>
                      <a:r>
                        <a:rPr lang="en-IN" dirty="0" smtClean="0"/>
                        <a:t>Private Protected</a:t>
                      </a:r>
                    </a:p>
                    <a:p>
                      <a:r>
                        <a:rPr lang="en-IN" dirty="0" smtClean="0"/>
                        <a:t>(class &amp; its sub class)</a:t>
                      </a:r>
                      <a:endParaRPr lang="en-IN" dirty="0"/>
                    </a:p>
                  </a:txBody>
                  <a:tcPr anchor="ctr" anchorCtr="1"/>
                </a:tc>
                <a:extLst>
                  <a:ext uri="{0D108BD9-81ED-4DB2-BD59-A6C34878D82A}">
                    <a16:rowId xmlns:a16="http://schemas.microsoft.com/office/drawing/2014/main" val="3025732726"/>
                  </a:ext>
                </a:extLst>
              </a:tr>
              <a:tr h="910834">
                <a:tc>
                  <a:txBody>
                    <a:bodyPr/>
                    <a:lstStyle/>
                    <a:p>
                      <a:pPr algn="ctr"/>
                      <a:r>
                        <a:rPr lang="en-IN" dirty="0" smtClean="0"/>
                        <a:t>Same Class</a:t>
                      </a:r>
                      <a:endParaRPr lang="en-IN" dirty="0"/>
                    </a:p>
                  </a:txBody>
                  <a:tcPr anchor="ctr" anchorCtr="1"/>
                </a:tc>
                <a:tc>
                  <a:txBody>
                    <a:bodyPr/>
                    <a:lstStyle/>
                    <a:p>
                      <a:pPr algn="ctr"/>
                      <a:r>
                        <a:rPr lang="en-IN" dirty="0" smtClean="0"/>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Yes</a:t>
                      </a:r>
                      <a:endParaRPr lang="en-IN" dirty="0"/>
                    </a:p>
                  </a:txBody>
                  <a:tcPr anchor="ctr" anchorCtr="1"/>
                </a:tc>
                <a:extLst>
                  <a:ext uri="{0D108BD9-81ED-4DB2-BD59-A6C34878D82A}">
                    <a16:rowId xmlns:a16="http://schemas.microsoft.com/office/drawing/2014/main" val="3054892572"/>
                  </a:ext>
                </a:extLst>
              </a:tr>
              <a:tr h="910834">
                <a:tc>
                  <a:txBody>
                    <a:bodyPr/>
                    <a:lstStyle/>
                    <a:p>
                      <a:pPr algn="ctr"/>
                      <a:r>
                        <a:rPr lang="en-IN" dirty="0" smtClean="0"/>
                        <a:t>Sub class in same package</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No</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Yes</a:t>
                      </a:r>
                      <a:endParaRPr lang="en-IN" dirty="0"/>
                    </a:p>
                  </a:txBody>
                  <a:tcPr anchor="ctr" anchorCtr="1"/>
                </a:tc>
                <a:extLst>
                  <a:ext uri="{0D108BD9-81ED-4DB2-BD59-A6C34878D82A}">
                    <a16:rowId xmlns:a16="http://schemas.microsoft.com/office/drawing/2014/main" val="163174120"/>
                  </a:ext>
                </a:extLst>
              </a:tr>
              <a:tr h="910834">
                <a:tc>
                  <a:txBody>
                    <a:bodyPr/>
                    <a:lstStyle/>
                    <a:p>
                      <a:pPr algn="ctr"/>
                      <a:r>
                        <a:rPr lang="en-IN" dirty="0" smtClean="0"/>
                        <a:t>Other classes in same package</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No</a:t>
                      </a:r>
                      <a:endParaRPr lang="en-IN" dirty="0"/>
                    </a:p>
                  </a:txBody>
                  <a:tcPr anchor="ctr" anchorCtr="1"/>
                </a:tc>
                <a:tc>
                  <a:txBody>
                    <a:bodyPr/>
                    <a:lstStyle/>
                    <a:p>
                      <a:pPr algn="ctr"/>
                      <a:r>
                        <a:rPr lang="en-IN" dirty="0" smtClean="0"/>
                        <a:t>No</a:t>
                      </a:r>
                      <a:endParaRPr lang="en-IN" dirty="0"/>
                    </a:p>
                  </a:txBody>
                  <a:tcPr anchor="ctr" anchorCtr="1"/>
                </a:tc>
                <a:extLst>
                  <a:ext uri="{0D108BD9-81ED-4DB2-BD59-A6C34878D82A}">
                    <a16:rowId xmlns:a16="http://schemas.microsoft.com/office/drawing/2014/main" val="1634522526"/>
                  </a:ext>
                </a:extLst>
              </a:tr>
              <a:tr h="910834">
                <a:tc>
                  <a:txBody>
                    <a:bodyPr/>
                    <a:lstStyle/>
                    <a:p>
                      <a:pPr algn="ctr"/>
                      <a:r>
                        <a:rPr lang="en-IN" dirty="0" smtClean="0"/>
                        <a:t>Subclass in other packages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Yes</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No</a:t>
                      </a:r>
                      <a:endParaRPr lang="en-IN" dirty="0"/>
                    </a:p>
                  </a:txBody>
                  <a:tcPr anchor="ctr" anchorCtr="1"/>
                </a:tc>
                <a:tc>
                  <a:txBody>
                    <a:bodyPr/>
                    <a:lstStyle/>
                    <a:p>
                      <a:pPr algn="ctr"/>
                      <a:r>
                        <a:rPr kumimoji="0" lang="en-IN" sz="1800" u="none" strike="noStrike" kern="1200" cap="none" spc="0" normalizeH="0" baseline="0" noProof="0" smtClean="0">
                          <a:ln>
                            <a:noFill/>
                          </a:ln>
                          <a:effectLst/>
                          <a:uLnTx/>
                          <a:uFillTx/>
                        </a:rPr>
                        <a:t>No</a:t>
                      </a:r>
                      <a:endParaRPr lang="en-IN" dirty="0"/>
                    </a:p>
                  </a:txBody>
                  <a:tcPr anchor="ctr" anchorCtr="1"/>
                </a:tc>
                <a:tc>
                  <a:txBody>
                    <a:bodyPr/>
                    <a:lstStyle/>
                    <a:p>
                      <a:pPr algn="ctr"/>
                      <a:r>
                        <a:rPr lang="en-IN" dirty="0" smtClean="0"/>
                        <a:t>Yes</a:t>
                      </a:r>
                      <a:endParaRPr lang="en-IN" dirty="0"/>
                    </a:p>
                  </a:txBody>
                  <a:tcPr anchor="ctr" anchorCtr="1"/>
                </a:tc>
                <a:extLst>
                  <a:ext uri="{0D108BD9-81ED-4DB2-BD59-A6C34878D82A}">
                    <a16:rowId xmlns:a16="http://schemas.microsoft.com/office/drawing/2014/main" val="3850571064"/>
                  </a:ext>
                </a:extLst>
              </a:tr>
              <a:tr h="910834">
                <a:tc>
                  <a:txBody>
                    <a:bodyPr/>
                    <a:lstStyle/>
                    <a:p>
                      <a:pPr algn="ctr"/>
                      <a:r>
                        <a:rPr lang="en-IN" dirty="0" smtClean="0"/>
                        <a:t>Non-subclasses in other packages</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Yes</a:t>
                      </a:r>
                      <a:endParaRPr lang="en-IN" dirty="0"/>
                    </a:p>
                  </a:txBody>
                  <a:tcPr anchor="ctr" anchorCtr="1"/>
                </a:tc>
                <a:tc>
                  <a:txBody>
                    <a:bodyPr/>
                    <a:lstStyle/>
                    <a:p>
                      <a:pPr algn="ctr"/>
                      <a:r>
                        <a:rPr lang="en-IN" dirty="0" smtClean="0"/>
                        <a:t>No</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No</a:t>
                      </a:r>
                      <a:endParaRPr lang="en-IN" dirty="0"/>
                    </a:p>
                  </a:txBody>
                  <a:tcPr anchor="ctr" anchorCtr="1"/>
                </a:tc>
                <a:tc>
                  <a:txBody>
                    <a:bodyPr/>
                    <a:lstStyle/>
                    <a:p>
                      <a:pPr algn="ctr"/>
                      <a:r>
                        <a:rPr kumimoji="0" lang="en-IN" sz="1800" u="none" strike="noStrike" kern="1200" cap="none" spc="0" normalizeH="0" baseline="0" noProof="0" dirty="0" smtClean="0">
                          <a:ln>
                            <a:noFill/>
                          </a:ln>
                          <a:effectLst/>
                          <a:uLnTx/>
                          <a:uFillTx/>
                        </a:rPr>
                        <a:t>No</a:t>
                      </a:r>
                      <a:endParaRPr lang="en-IN" dirty="0"/>
                    </a:p>
                  </a:txBody>
                  <a:tcPr anchor="ctr" anchorCtr="1"/>
                </a:tc>
                <a:tc>
                  <a:txBody>
                    <a:bodyPr/>
                    <a:lstStyle/>
                    <a:p>
                      <a:pPr algn="ctr"/>
                      <a:r>
                        <a:rPr lang="en-IN" dirty="0" smtClean="0"/>
                        <a:t>No</a:t>
                      </a:r>
                      <a:endParaRPr lang="en-IN" dirty="0"/>
                    </a:p>
                  </a:txBody>
                  <a:tcPr anchor="ctr" anchorCtr="1"/>
                </a:tc>
                <a:extLst>
                  <a:ext uri="{0D108BD9-81ED-4DB2-BD59-A6C34878D82A}">
                    <a16:rowId xmlns:a16="http://schemas.microsoft.com/office/drawing/2014/main" val="1608334374"/>
                  </a:ext>
                </a:extLst>
              </a:tr>
            </a:tbl>
          </a:graphicData>
        </a:graphic>
      </p:graphicFrame>
      <p:cxnSp>
        <p:nvCxnSpPr>
          <p:cNvPr id="7" name="Straight Connector 6"/>
          <p:cNvCxnSpPr/>
          <p:nvPr/>
        </p:nvCxnSpPr>
        <p:spPr>
          <a:xfrm>
            <a:off x="251012" y="1055716"/>
            <a:ext cx="2500501" cy="856211"/>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2169622" y="1379913"/>
            <a:ext cx="349134" cy="8312"/>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15636" y="1255222"/>
            <a:ext cx="8313" cy="257694"/>
          </a:xfrm>
          <a:prstGeom prst="straightConnector1">
            <a:avLst/>
          </a:prstGeom>
          <a:ln w="28575">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34049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0B167F-016D-E650-72F1-68F518D86C07}"/>
              </a:ext>
            </a:extLst>
          </p:cNvPr>
          <p:cNvSpPr>
            <a:spLocks noGrp="1"/>
          </p:cNvSpPr>
          <p:nvPr>
            <p:ph type="title"/>
          </p:nvPr>
        </p:nvSpPr>
        <p:spPr>
          <a:xfrm>
            <a:off x="251012" y="138953"/>
            <a:ext cx="11636189" cy="748553"/>
          </a:xfrm>
        </p:spPr>
        <p:txBody>
          <a:bodyPr/>
          <a:lstStyle/>
          <a:p>
            <a:pPr algn="ctr"/>
            <a:r>
              <a:rPr lang="en-US" dirty="0" smtClean="0"/>
              <a:t>Java Class</a:t>
            </a:r>
            <a:endParaRPr lang="en-IN" dirty="0"/>
          </a:p>
        </p:txBody>
      </p:sp>
      <p:sp>
        <p:nvSpPr>
          <p:cNvPr id="3" name="Content Placeholder 2">
            <a:extLst>
              <a:ext uri="{FF2B5EF4-FFF2-40B4-BE49-F238E27FC236}">
                <a16:creationId xmlns:a16="http://schemas.microsoft.com/office/drawing/2014/main" id="{9132244E-89E1-FFC8-885F-25D6A175592B}"/>
              </a:ext>
            </a:extLst>
          </p:cNvPr>
          <p:cNvSpPr>
            <a:spLocks noGrp="1"/>
          </p:cNvSpPr>
          <p:nvPr>
            <p:ph idx="1"/>
          </p:nvPr>
        </p:nvSpPr>
        <p:spPr>
          <a:xfrm>
            <a:off x="251012" y="887506"/>
            <a:ext cx="11636189" cy="5895679"/>
          </a:xfrm>
        </p:spPr>
        <p:txBody>
          <a:bodyPr>
            <a:noAutofit/>
          </a:bodyPr>
          <a:lstStyle/>
          <a:p>
            <a:r>
              <a:rPr lang="en-US" dirty="0"/>
              <a:t>A class is a group of objects which have common properties. </a:t>
            </a:r>
            <a:endParaRPr lang="en-US" dirty="0" smtClean="0"/>
          </a:p>
          <a:p>
            <a:r>
              <a:rPr lang="en-US" dirty="0" smtClean="0"/>
              <a:t>It </a:t>
            </a:r>
            <a:r>
              <a:rPr lang="en-US" dirty="0"/>
              <a:t>is a template or blueprint from which objects are created</a:t>
            </a:r>
            <a:r>
              <a:rPr lang="en-US" dirty="0" smtClean="0"/>
              <a:t>.</a:t>
            </a:r>
          </a:p>
          <a:p>
            <a:r>
              <a:rPr lang="en-US" dirty="0" smtClean="0"/>
              <a:t>It </a:t>
            </a:r>
            <a:r>
              <a:rPr lang="en-US" dirty="0"/>
              <a:t>is a logical entity. It can't be physical.</a:t>
            </a:r>
          </a:p>
          <a:p>
            <a:r>
              <a:rPr lang="en-US" dirty="0"/>
              <a:t>A class in Java can contain:</a:t>
            </a:r>
          </a:p>
          <a:p>
            <a:pPr lvl="1"/>
            <a:r>
              <a:rPr lang="en-US" b="1" dirty="0"/>
              <a:t>Fields</a:t>
            </a:r>
            <a:endParaRPr lang="en-US" dirty="0"/>
          </a:p>
          <a:p>
            <a:pPr lvl="1"/>
            <a:r>
              <a:rPr lang="en-US" b="1" dirty="0"/>
              <a:t>Methods</a:t>
            </a:r>
            <a:endParaRPr lang="en-US" dirty="0"/>
          </a:p>
          <a:p>
            <a:pPr lvl="1"/>
            <a:r>
              <a:rPr lang="en-US" b="1" dirty="0"/>
              <a:t>Constructors</a:t>
            </a:r>
            <a:endParaRPr lang="en-US" dirty="0"/>
          </a:p>
          <a:p>
            <a:pPr lvl="1"/>
            <a:r>
              <a:rPr lang="en-US" b="1" dirty="0"/>
              <a:t>Blocks</a:t>
            </a:r>
            <a:endParaRPr lang="en-US" dirty="0"/>
          </a:p>
          <a:p>
            <a:pPr lvl="1"/>
            <a:r>
              <a:rPr lang="en-US" b="1" dirty="0"/>
              <a:t>Nested class and </a:t>
            </a:r>
            <a:r>
              <a:rPr lang="en-US" b="1" dirty="0" smtClean="0"/>
              <a:t>interface</a:t>
            </a:r>
            <a:endParaRPr lang="en-US" dirty="0"/>
          </a:p>
          <a:p>
            <a:pPr algn="just"/>
            <a:r>
              <a:rPr lang="en-US" dirty="0"/>
              <a:t>Syntax to declare a class:</a:t>
            </a:r>
          </a:p>
          <a:p>
            <a:pPr marL="400050" lvl="1" indent="0">
              <a:buNone/>
            </a:pPr>
            <a:r>
              <a:rPr lang="en-IN" b="1" dirty="0"/>
              <a:t>class</a:t>
            </a:r>
            <a:r>
              <a:rPr lang="en-IN" dirty="0"/>
              <a:t> &lt;</a:t>
            </a:r>
            <a:r>
              <a:rPr lang="en-IN" dirty="0" err="1"/>
              <a:t>class_name</a:t>
            </a:r>
            <a:r>
              <a:rPr lang="en-IN" dirty="0"/>
              <a:t>&gt;{  </a:t>
            </a:r>
          </a:p>
          <a:p>
            <a:pPr marL="400050" lvl="1" indent="0">
              <a:buNone/>
            </a:pPr>
            <a:r>
              <a:rPr lang="en-IN" dirty="0"/>
              <a:t>    field;  </a:t>
            </a:r>
          </a:p>
          <a:p>
            <a:pPr marL="400050" lvl="1" indent="0">
              <a:buNone/>
            </a:pPr>
            <a:r>
              <a:rPr lang="en-IN" dirty="0"/>
              <a:t>    method;  </a:t>
            </a:r>
          </a:p>
          <a:p>
            <a:pPr marL="400050" lvl="1" indent="0">
              <a:buNone/>
            </a:pPr>
            <a:r>
              <a:rPr lang="en-IN" dirty="0"/>
              <a:t>}  </a:t>
            </a:r>
          </a:p>
          <a:p>
            <a:pPr algn="just"/>
            <a:endParaRPr lang="en-US" dirty="0" smtClean="0"/>
          </a:p>
          <a:p>
            <a:pPr marL="0" indent="0" algn="just">
              <a:buNone/>
            </a:pPr>
            <a:endParaRPr lang="en-US" dirty="0"/>
          </a:p>
        </p:txBody>
      </p:sp>
    </p:spTree>
    <p:extLst>
      <p:ext uri="{BB962C8B-B14F-4D97-AF65-F5344CB8AC3E}">
        <p14:creationId xmlns:p14="http://schemas.microsoft.com/office/powerpoint/2010/main" val="424094622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22FC888FE33A349B41D4CD90A81AD87" ma:contentTypeVersion="4" ma:contentTypeDescription="Create a new document." ma:contentTypeScope="" ma:versionID="b5f7efc47b52f4b913bd131a4df389df">
  <xsd:schema xmlns:xsd="http://www.w3.org/2001/XMLSchema" xmlns:xs="http://www.w3.org/2001/XMLSchema" xmlns:p="http://schemas.microsoft.com/office/2006/metadata/properties" xmlns:ns2="e4f7efb8-cb7e-43b6-9b90-b807d6450c17" targetNamespace="http://schemas.microsoft.com/office/2006/metadata/properties" ma:root="true" ma:fieldsID="2836af00a7e6d42234487084ab7110db" ns2:_="">
    <xsd:import namespace="e4f7efb8-cb7e-43b6-9b90-b807d6450c1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f7efb8-cb7e-43b6-9b90-b807d6450c1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4A251CA-D8B4-4691-B09E-D958DB6A1ED1}"/>
</file>

<file path=customXml/itemProps2.xml><?xml version="1.0" encoding="utf-8"?>
<ds:datastoreItem xmlns:ds="http://schemas.openxmlformats.org/officeDocument/2006/customXml" ds:itemID="{83EE20AB-3074-47B9-AF9A-8E6D5965E621}"/>
</file>

<file path=customXml/itemProps3.xml><?xml version="1.0" encoding="utf-8"?>
<ds:datastoreItem xmlns:ds="http://schemas.openxmlformats.org/officeDocument/2006/customXml" ds:itemID="{B3542393-1C4F-4A07-A0B3-1D0754688C49}"/>
</file>

<file path=docProps/app.xml><?xml version="1.0" encoding="utf-8"?>
<Properties xmlns="http://schemas.openxmlformats.org/officeDocument/2006/extended-properties" xmlns:vt="http://schemas.openxmlformats.org/officeDocument/2006/docPropsVTypes">
  <Template>Ion</Template>
  <TotalTime>775</TotalTime>
  <Words>3850</Words>
  <Application>Microsoft Office PowerPoint</Application>
  <PresentationFormat>Widescreen</PresentationFormat>
  <Paragraphs>532</Paragraphs>
  <Slides>28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Century Gothic</vt:lpstr>
      <vt:lpstr>Wingdings 3</vt:lpstr>
      <vt:lpstr>Ion</vt:lpstr>
      <vt:lpstr>JAVA PROGRAMMING</vt:lpstr>
      <vt:lpstr>PowerPoint Presentation</vt:lpstr>
      <vt:lpstr>Methods in Java</vt:lpstr>
      <vt:lpstr>Methods in Java</vt:lpstr>
      <vt:lpstr>Methods in Java (Static Method Examples)</vt:lpstr>
      <vt:lpstr>Recursive Methods</vt:lpstr>
      <vt:lpstr>Recursive Methods</vt:lpstr>
      <vt:lpstr>Java Access Specifiers</vt:lpstr>
      <vt:lpstr>Java Class</vt:lpstr>
      <vt:lpstr>Java Objects </vt:lpstr>
      <vt:lpstr>Java Objects </vt:lpstr>
      <vt:lpstr>PowerPoint Presentation</vt:lpstr>
      <vt:lpstr>Constructor</vt:lpstr>
      <vt:lpstr>Constructor</vt:lpstr>
      <vt:lpstr>Default Constructor Example</vt:lpstr>
      <vt:lpstr>Parameterized Constructor Example</vt:lpstr>
      <vt:lpstr>Constructor Overloading</vt:lpstr>
      <vt:lpstr>PowerPoint Presentation</vt:lpstr>
      <vt:lpstr>Method Overloading</vt:lpstr>
      <vt:lpstr>Method Overloading</vt:lpstr>
      <vt:lpstr>Array of Objects</vt:lpstr>
      <vt:lpstr>PowerPoint Presentation</vt:lpstr>
      <vt:lpstr>PowerPoint Presentation</vt:lpstr>
      <vt:lpstr>Static Class Members</vt:lpstr>
      <vt:lpstr>PowerPoint Presentation</vt:lpstr>
      <vt:lpstr>“this” keyword</vt:lpstr>
      <vt:lpstr>PowerPoint Presentation</vt:lpstr>
      <vt:lpstr>Programming Practice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dc:title>
  <dc:creator>Hiral Modi</dc:creator>
  <cp:lastModifiedBy>Hiral Modi</cp:lastModifiedBy>
  <cp:revision>75</cp:revision>
  <dcterms:created xsi:type="dcterms:W3CDTF">2022-12-13T18:25:38Z</dcterms:created>
  <dcterms:modified xsi:type="dcterms:W3CDTF">2024-08-05T08:25:13Z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0x010100B22FC888FE33A349B41D4CD90A81AD87</vt:lpwstr>
  </property>
</Properties>
</file>