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78" r:id="rId4"/>
    <p:sldId id="280" r:id="rId5"/>
    <p:sldId id="281" r:id="rId6"/>
    <p:sldId id="282" r:id="rId7"/>
    <p:sldId id="283" r:id="rId8"/>
    <p:sldId id="284" r:id="rId9"/>
    <p:sldId id="285" r:id="rId10"/>
    <p:sldId id="286" r:id="rId11"/>
    <p:sldId id="287" r:id="rId12"/>
    <p:sldId id="288" r:id="rId13"/>
    <p:sldId id="289" r:id="rId14"/>
    <p:sldId id="2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94608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843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38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3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1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961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42192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5828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499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09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24375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4D548-D7BA-4D8D-976C-727A3233AEF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8978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4D548-D7BA-4D8D-976C-727A3233AEFB}"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390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4084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597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F4D548-D7BA-4D8D-976C-727A3233AEFB}" type="datetimeFigureOut">
              <a:rPr lang="en-IN" smtClean="0"/>
              <a:t>28-08-2024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9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9320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4D548-D7BA-4D8D-976C-727A3233AEFB}" type="datetimeFigureOut">
              <a:rPr lang="en-IN" smtClean="0"/>
              <a:t>28-08-2024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8B116F-7956-4329-9B4E-0BAB67D2470D}" type="slidenum">
              <a:rPr lang="en-IN" smtClean="0"/>
              <a:t>‹#›</a:t>
            </a:fld>
            <a:endParaRPr lang="en-IN"/>
          </a:p>
        </p:txBody>
      </p:sp>
    </p:spTree>
    <p:extLst>
      <p:ext uri="{BB962C8B-B14F-4D97-AF65-F5344CB8AC3E}">
        <p14:creationId xmlns:p14="http://schemas.microsoft.com/office/powerpoint/2010/main" val="3858431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33F-52BC-43C0-19EA-19F8F8B0834A}"/>
              </a:ext>
            </a:extLst>
          </p:cNvPr>
          <p:cNvSpPr>
            <a:spLocks noGrp="1"/>
          </p:cNvSpPr>
          <p:nvPr>
            <p:ph type="ctrTitle"/>
          </p:nvPr>
        </p:nvSpPr>
        <p:spPr>
          <a:xfrm>
            <a:off x="1683171" y="1425388"/>
            <a:ext cx="8825658" cy="1411941"/>
          </a:xfrm>
        </p:spPr>
        <p:txBody>
          <a:bodyPr/>
          <a:lstStyle/>
          <a:p>
            <a:pPr algn="ctr"/>
            <a:r>
              <a:rPr lang="en-US" dirty="0"/>
              <a:t>JAVA PROGRAMMING</a:t>
            </a:r>
            <a:endParaRPr lang="en-IN" dirty="0"/>
          </a:p>
        </p:txBody>
      </p:sp>
      <p:sp>
        <p:nvSpPr>
          <p:cNvPr id="4" name="TextBox 3">
            <a:extLst>
              <a:ext uri="{FF2B5EF4-FFF2-40B4-BE49-F238E27FC236}">
                <a16:creationId xmlns:a16="http://schemas.microsoft.com/office/drawing/2014/main" id="{263D5869-FB4C-14B6-716C-54E8C24D9F3B}"/>
              </a:ext>
            </a:extLst>
          </p:cNvPr>
          <p:cNvSpPr txBox="1"/>
          <p:nvPr/>
        </p:nvSpPr>
        <p:spPr>
          <a:xfrm>
            <a:off x="1288473" y="3429000"/>
            <a:ext cx="9251827" cy="1569660"/>
          </a:xfrm>
          <a:prstGeom prst="rect">
            <a:avLst/>
          </a:prstGeom>
          <a:noFill/>
        </p:spPr>
        <p:txBody>
          <a:bodyPr wrap="square" rtlCol="0">
            <a:spAutoFit/>
          </a:bodyPr>
          <a:lstStyle/>
          <a:p>
            <a:pPr algn="ctr"/>
            <a:r>
              <a:rPr lang="en-US" sz="4800" dirty="0"/>
              <a:t>Chap 4 : Packages and Interfaces</a:t>
            </a:r>
            <a:endParaRPr lang="en-IN" sz="4800" dirty="0"/>
          </a:p>
        </p:txBody>
      </p:sp>
    </p:spTree>
    <p:extLst>
      <p:ext uri="{BB962C8B-B14F-4D97-AF65-F5344CB8AC3E}">
        <p14:creationId xmlns:p14="http://schemas.microsoft.com/office/powerpoint/2010/main" val="242429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88422" y="965482"/>
            <a:ext cx="12192000" cy="2267287"/>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dirty="0"/>
              <a:t>We have imported many built in packages like java.io, </a:t>
            </a:r>
            <a:r>
              <a:rPr lang="en-US" dirty="0" err="1"/>
              <a:t>java.util,etc</a:t>
            </a:r>
            <a:r>
              <a:rPr lang="en-US" dirty="0"/>
              <a:t>. as of now.</a:t>
            </a:r>
          </a:p>
          <a:p>
            <a:pPr marL="342900" indent="-342900" algn="just">
              <a:spcBef>
                <a:spcPts val="1000"/>
              </a:spcBef>
              <a:buClr>
                <a:schemeClr val="bg2">
                  <a:lumMod val="40000"/>
                  <a:lumOff val="60000"/>
                </a:schemeClr>
              </a:buClr>
              <a:buSzPct val="80000"/>
              <a:buFont typeface="Wingdings 3" charset="2"/>
              <a:buChar char=""/>
            </a:pPr>
            <a:r>
              <a:rPr lang="en-US" dirty="0"/>
              <a:t>To import self made packages we follow the following steps – </a:t>
            </a:r>
          </a:p>
          <a:p>
            <a:pPr marL="342900" indent="-342900" algn="just">
              <a:spcBef>
                <a:spcPts val="1000"/>
              </a:spcBef>
              <a:buClr>
                <a:schemeClr val="bg2">
                  <a:lumMod val="40000"/>
                  <a:lumOff val="60000"/>
                </a:schemeClr>
              </a:buClr>
              <a:buSzPct val="80000"/>
              <a:buFont typeface="Wingdings 3" charset="2"/>
              <a:buChar char=""/>
            </a:pPr>
            <a:r>
              <a:rPr lang="en-US" dirty="0"/>
              <a:t>Create the package as described in previous slides.</a:t>
            </a:r>
          </a:p>
          <a:p>
            <a:pPr marL="342900" indent="-342900" algn="just">
              <a:spcBef>
                <a:spcPts val="1000"/>
              </a:spcBef>
              <a:buClr>
                <a:schemeClr val="bg2">
                  <a:lumMod val="40000"/>
                  <a:lumOff val="60000"/>
                </a:schemeClr>
              </a:buClr>
              <a:buSzPct val="80000"/>
              <a:buFont typeface="Wingdings 3" charset="2"/>
              <a:buChar char=""/>
            </a:pPr>
            <a:r>
              <a:rPr lang="en-US" dirty="0"/>
              <a:t>This package is to be imported by another program outside the folder with package name</a:t>
            </a:r>
          </a:p>
          <a:p>
            <a:pPr marL="342900" indent="-342900" algn="just">
              <a:spcBef>
                <a:spcPts val="1000"/>
              </a:spcBef>
              <a:buClr>
                <a:schemeClr val="bg2">
                  <a:lumMod val="40000"/>
                  <a:lumOff val="60000"/>
                </a:schemeClr>
              </a:buClr>
              <a:buSzPct val="80000"/>
              <a:buFont typeface="Wingdings 3" charset="2"/>
              <a:buChar char=""/>
            </a:pPr>
            <a:r>
              <a:rPr lang="en-US" dirty="0"/>
              <a:t>That is we write two programs, one the package and another that imports the package. The package is to be stored in the folder with same name.</a:t>
            </a:r>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Importing a Package</a:t>
            </a:r>
          </a:p>
        </p:txBody>
      </p:sp>
    </p:spTree>
    <p:extLst>
      <p:ext uri="{BB962C8B-B14F-4D97-AF65-F5344CB8AC3E}">
        <p14:creationId xmlns:p14="http://schemas.microsoft.com/office/powerpoint/2010/main" val="49738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Importing a Package</a:t>
            </a:r>
          </a:p>
        </p:txBody>
      </p:sp>
      <p:sp>
        <p:nvSpPr>
          <p:cNvPr id="8" name="TextBox 7"/>
          <p:cNvSpPr txBox="1"/>
          <p:nvPr/>
        </p:nvSpPr>
        <p:spPr>
          <a:xfrm>
            <a:off x="133004" y="820450"/>
            <a:ext cx="5899264" cy="3139321"/>
          </a:xfrm>
          <a:prstGeom prst="rect">
            <a:avLst/>
          </a:prstGeom>
          <a:noFill/>
          <a:ln>
            <a:solidFill>
              <a:schemeClr val="bg1"/>
            </a:solidFill>
          </a:ln>
        </p:spPr>
        <p:txBody>
          <a:bodyPr wrap="square" rtlCol="0">
            <a:spAutoFit/>
          </a:bodyPr>
          <a:lstStyle/>
          <a:p>
            <a:pPr algn="ctr"/>
            <a:r>
              <a:rPr lang="en-US" b="1" u="sng" dirty="0"/>
              <a:t>The Package (Hello1.java)</a:t>
            </a:r>
          </a:p>
          <a:p>
            <a:pPr algn="ctr"/>
            <a:endParaRPr lang="en-US" b="1" u="sng" dirty="0"/>
          </a:p>
          <a:p>
            <a:r>
              <a:rPr lang="en-IN" dirty="0"/>
              <a:t>package </a:t>
            </a:r>
            <a:r>
              <a:rPr lang="en-IN" dirty="0" err="1"/>
              <a:t>pckg.india</a:t>
            </a:r>
            <a:r>
              <a:rPr lang="en-IN" dirty="0"/>
              <a:t>;</a:t>
            </a:r>
          </a:p>
          <a:p>
            <a:r>
              <a:rPr lang="en-IN" dirty="0"/>
              <a:t>public class Hello1</a:t>
            </a:r>
          </a:p>
          <a:p>
            <a:r>
              <a:rPr lang="en-IN" dirty="0"/>
              <a:t>{</a:t>
            </a:r>
          </a:p>
          <a:p>
            <a:r>
              <a:rPr lang="en-IN" dirty="0"/>
              <a:t>    public void display()</a:t>
            </a:r>
          </a:p>
          <a:p>
            <a:r>
              <a:rPr lang="en-IN" dirty="0"/>
              <a:t>        {</a:t>
            </a:r>
          </a:p>
          <a:p>
            <a:r>
              <a:rPr lang="en-IN" dirty="0"/>
              <a:t>        </a:t>
            </a:r>
            <a:r>
              <a:rPr lang="en-IN" dirty="0" err="1"/>
              <a:t>System.out.println</a:t>
            </a:r>
            <a:r>
              <a:rPr lang="en-IN" dirty="0"/>
              <a:t>("Hello Indians !!!");</a:t>
            </a:r>
          </a:p>
          <a:p>
            <a:r>
              <a:rPr lang="en-IN" dirty="0"/>
              <a:t>        }</a:t>
            </a:r>
          </a:p>
          <a:p>
            <a:r>
              <a:rPr lang="en-IN" dirty="0"/>
              <a:t>}</a:t>
            </a:r>
          </a:p>
          <a:p>
            <a:endParaRPr lang="en-IN" dirty="0"/>
          </a:p>
        </p:txBody>
      </p:sp>
      <p:sp>
        <p:nvSpPr>
          <p:cNvPr id="9" name="TextBox 8"/>
          <p:cNvSpPr txBox="1"/>
          <p:nvPr/>
        </p:nvSpPr>
        <p:spPr>
          <a:xfrm>
            <a:off x="6032268" y="820450"/>
            <a:ext cx="5996248" cy="3139321"/>
          </a:xfrm>
          <a:prstGeom prst="rect">
            <a:avLst/>
          </a:prstGeom>
          <a:noFill/>
          <a:ln>
            <a:solidFill>
              <a:schemeClr val="bg1"/>
            </a:solidFill>
          </a:ln>
        </p:spPr>
        <p:txBody>
          <a:bodyPr wrap="square" rtlCol="0">
            <a:spAutoFit/>
          </a:bodyPr>
          <a:lstStyle/>
          <a:p>
            <a:pPr algn="ctr"/>
            <a:r>
              <a:rPr lang="en-US" b="1" u="sng" dirty="0"/>
              <a:t>Importing Package (packimp.java)</a:t>
            </a:r>
          </a:p>
          <a:p>
            <a:pPr algn="ctr"/>
            <a:endParaRPr lang="en-US" b="1" u="sng" dirty="0"/>
          </a:p>
          <a:p>
            <a:r>
              <a:rPr lang="en-IN" dirty="0"/>
              <a:t>import </a:t>
            </a:r>
            <a:r>
              <a:rPr lang="en-IN" dirty="0" err="1"/>
              <a:t>pckg.india</a:t>
            </a:r>
            <a:r>
              <a:rPr lang="en-IN" dirty="0"/>
              <a:t>.*;</a:t>
            </a:r>
          </a:p>
          <a:p>
            <a:r>
              <a:rPr lang="en-IN" dirty="0"/>
              <a:t>class </a:t>
            </a:r>
            <a:r>
              <a:rPr lang="en-IN" dirty="0" err="1"/>
              <a:t>packimp</a:t>
            </a:r>
            <a:endParaRPr lang="en-IN" dirty="0"/>
          </a:p>
          <a:p>
            <a:r>
              <a:rPr lang="en-IN" dirty="0"/>
              <a:t>{</a:t>
            </a:r>
          </a:p>
          <a:p>
            <a:r>
              <a:rPr lang="en-IN" dirty="0"/>
              <a:t>    public static void main(String </a:t>
            </a:r>
            <a:r>
              <a:rPr lang="en-IN" dirty="0" err="1"/>
              <a:t>args</a:t>
            </a:r>
            <a:r>
              <a:rPr lang="en-IN" dirty="0"/>
              <a:t>[])</a:t>
            </a:r>
          </a:p>
          <a:p>
            <a:r>
              <a:rPr lang="en-IN" dirty="0"/>
              <a:t>    {</a:t>
            </a:r>
          </a:p>
          <a:p>
            <a:r>
              <a:rPr lang="en-IN" dirty="0"/>
              <a:t>        Hello1 h=new Hello1();</a:t>
            </a:r>
          </a:p>
          <a:p>
            <a:r>
              <a:rPr lang="en-IN" dirty="0"/>
              <a:t>        </a:t>
            </a:r>
            <a:r>
              <a:rPr lang="en-IN" dirty="0" err="1"/>
              <a:t>h.display</a:t>
            </a:r>
            <a:r>
              <a:rPr lang="en-IN" dirty="0"/>
              <a:t>();</a:t>
            </a:r>
          </a:p>
          <a:p>
            <a:r>
              <a:rPr lang="en-IN" dirty="0"/>
              <a:t>    }</a:t>
            </a:r>
          </a:p>
          <a:p>
            <a:r>
              <a:rPr lang="en-IN" dirty="0"/>
              <a:t>}</a:t>
            </a:r>
          </a:p>
        </p:txBody>
      </p:sp>
      <p:pic>
        <p:nvPicPr>
          <p:cNvPr id="2" name="Picture 1"/>
          <p:cNvPicPr>
            <a:picLocks noChangeAspect="1"/>
          </p:cNvPicPr>
          <p:nvPr/>
        </p:nvPicPr>
        <p:blipFill rotWithShape="1">
          <a:blip r:embed="rId2"/>
          <a:srcRect b="15868"/>
          <a:stretch/>
        </p:blipFill>
        <p:spPr>
          <a:xfrm>
            <a:off x="3247245" y="4032496"/>
            <a:ext cx="5361496" cy="2750689"/>
          </a:xfrm>
          <a:prstGeom prst="rect">
            <a:avLst/>
          </a:prstGeom>
        </p:spPr>
      </p:pic>
    </p:spTree>
    <p:extLst>
      <p:ext uri="{BB962C8B-B14F-4D97-AF65-F5344CB8AC3E}">
        <p14:creationId xmlns:p14="http://schemas.microsoft.com/office/powerpoint/2010/main" val="334882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0" y="820450"/>
            <a:ext cx="12192000" cy="1179810"/>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dirty="0" err="1"/>
              <a:t>Java.lang</a:t>
            </a:r>
            <a:endParaRPr lang="en-US" dirty="0"/>
          </a:p>
          <a:p>
            <a:pPr marL="342900" indent="-342900" algn="just">
              <a:spcBef>
                <a:spcPts val="1000"/>
              </a:spcBef>
              <a:buClr>
                <a:schemeClr val="bg2">
                  <a:lumMod val="40000"/>
                  <a:lumOff val="60000"/>
                </a:schemeClr>
              </a:buClr>
              <a:buSzPct val="80000"/>
              <a:buFont typeface="Wingdings 3" charset="2"/>
              <a:buChar char=""/>
            </a:pPr>
            <a:r>
              <a:rPr lang="en-US" dirty="0"/>
              <a:t>Java.io</a:t>
            </a:r>
          </a:p>
          <a:p>
            <a:pPr marL="342900" indent="-342900" algn="just">
              <a:spcBef>
                <a:spcPts val="1000"/>
              </a:spcBef>
              <a:buClr>
                <a:schemeClr val="bg2">
                  <a:lumMod val="40000"/>
                  <a:lumOff val="60000"/>
                </a:schemeClr>
              </a:buClr>
              <a:buSzPct val="80000"/>
              <a:buFont typeface="Wingdings 3" charset="2"/>
              <a:buChar char=""/>
            </a:pPr>
            <a:r>
              <a:rPr lang="en-US" dirty="0" err="1"/>
              <a:t>Java.util</a:t>
            </a:r>
            <a:endParaRPr lang="en-US" dirty="0"/>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Exploring Important Java Packages</a:t>
            </a:r>
          </a:p>
        </p:txBody>
      </p:sp>
      <p:sp>
        <p:nvSpPr>
          <p:cNvPr id="5" name="TextBox 4">
            <a:extLst>
              <a:ext uri="{FF2B5EF4-FFF2-40B4-BE49-F238E27FC236}">
                <a16:creationId xmlns:a16="http://schemas.microsoft.com/office/drawing/2014/main" id="{7822D4D9-A687-6F7E-DC6D-4408A8B97B4B}"/>
              </a:ext>
            </a:extLst>
          </p:cNvPr>
          <p:cNvSpPr txBox="1"/>
          <p:nvPr/>
        </p:nvSpPr>
        <p:spPr>
          <a:xfrm>
            <a:off x="60960" y="194200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Wrapper Classes</a:t>
            </a:r>
          </a:p>
        </p:txBody>
      </p:sp>
      <p:pic>
        <p:nvPicPr>
          <p:cNvPr id="2" name="Picture 1"/>
          <p:cNvPicPr>
            <a:picLocks noChangeAspect="1"/>
          </p:cNvPicPr>
          <p:nvPr/>
        </p:nvPicPr>
        <p:blipFill>
          <a:blip r:embed="rId2"/>
          <a:stretch>
            <a:fillRect/>
          </a:stretch>
        </p:blipFill>
        <p:spPr>
          <a:xfrm>
            <a:off x="1105313" y="2760915"/>
            <a:ext cx="9981373" cy="3870711"/>
          </a:xfrm>
          <a:prstGeom prst="rect">
            <a:avLst/>
          </a:prstGeom>
        </p:spPr>
      </p:pic>
    </p:spTree>
    <p:extLst>
      <p:ext uri="{BB962C8B-B14F-4D97-AF65-F5344CB8AC3E}">
        <p14:creationId xmlns:p14="http://schemas.microsoft.com/office/powerpoint/2010/main" val="79671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Programming Practice Questions</a:t>
            </a:r>
          </a:p>
        </p:txBody>
      </p:sp>
      <p:pic>
        <p:nvPicPr>
          <p:cNvPr id="12" name="Picture 11">
            <a:extLst>
              <a:ext uri="{FF2B5EF4-FFF2-40B4-BE49-F238E27FC236}">
                <a16:creationId xmlns:a16="http://schemas.microsoft.com/office/drawing/2014/main" id="{9BEDA745-A3E1-4256-B423-434C16746E62}"/>
              </a:ext>
            </a:extLst>
          </p:cNvPr>
          <p:cNvPicPr>
            <a:picLocks noChangeAspect="1"/>
          </p:cNvPicPr>
          <p:nvPr/>
        </p:nvPicPr>
        <p:blipFill>
          <a:blip r:embed="rId2"/>
          <a:stretch>
            <a:fillRect/>
          </a:stretch>
        </p:blipFill>
        <p:spPr>
          <a:xfrm>
            <a:off x="55033" y="1044172"/>
            <a:ext cx="12081933" cy="4769656"/>
          </a:xfrm>
          <a:prstGeom prst="rect">
            <a:avLst/>
          </a:prstGeom>
        </p:spPr>
      </p:pic>
    </p:spTree>
    <p:extLst>
      <p:ext uri="{BB962C8B-B14F-4D97-AF65-F5344CB8AC3E}">
        <p14:creationId xmlns:p14="http://schemas.microsoft.com/office/powerpoint/2010/main" val="74912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Programming Practice Questions</a:t>
            </a:r>
          </a:p>
        </p:txBody>
      </p:sp>
      <p:pic>
        <p:nvPicPr>
          <p:cNvPr id="8" name="Picture 7">
            <a:extLst>
              <a:ext uri="{FF2B5EF4-FFF2-40B4-BE49-F238E27FC236}">
                <a16:creationId xmlns:a16="http://schemas.microsoft.com/office/drawing/2014/main" id="{A53CFDF5-17ED-431C-8E2D-E7A155C7F1F4}"/>
              </a:ext>
            </a:extLst>
          </p:cNvPr>
          <p:cNvPicPr>
            <a:picLocks noChangeAspect="1"/>
          </p:cNvPicPr>
          <p:nvPr/>
        </p:nvPicPr>
        <p:blipFill>
          <a:blip r:embed="rId2"/>
          <a:stretch>
            <a:fillRect/>
          </a:stretch>
        </p:blipFill>
        <p:spPr>
          <a:xfrm>
            <a:off x="0" y="1040027"/>
            <a:ext cx="12090400" cy="4777946"/>
          </a:xfrm>
          <a:prstGeom prst="rect">
            <a:avLst/>
          </a:prstGeom>
        </p:spPr>
      </p:pic>
    </p:spTree>
    <p:extLst>
      <p:ext uri="{BB962C8B-B14F-4D97-AF65-F5344CB8AC3E}">
        <p14:creationId xmlns:p14="http://schemas.microsoft.com/office/powerpoint/2010/main" val="314921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57852" y="820450"/>
            <a:ext cx="11313459" cy="6037550"/>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Multiple Inheritance is not allowed in Java.</a:t>
            </a:r>
          </a:p>
          <a:p>
            <a:pPr marL="342900" indent="-342900" algn="just">
              <a:spcBef>
                <a:spcPts val="1000"/>
              </a:spcBef>
              <a:buClr>
                <a:schemeClr val="bg2">
                  <a:lumMod val="40000"/>
                  <a:lumOff val="60000"/>
                </a:schemeClr>
              </a:buClr>
              <a:buSzPct val="80000"/>
              <a:buFont typeface="Wingdings 3" charset="2"/>
              <a:buChar char=""/>
            </a:pPr>
            <a:r>
              <a:rPr lang="en-US" sz="1700" dirty="0"/>
              <a:t>Instead Interface is used to implement multiple inheritance.</a:t>
            </a:r>
          </a:p>
          <a:p>
            <a:pPr marL="342900" indent="-342900" algn="just">
              <a:spcBef>
                <a:spcPts val="1000"/>
              </a:spcBef>
              <a:buClr>
                <a:schemeClr val="bg2">
                  <a:lumMod val="40000"/>
                  <a:lumOff val="60000"/>
                </a:schemeClr>
              </a:buClr>
              <a:buSzPct val="80000"/>
              <a:buFont typeface="Wingdings 3" charset="2"/>
              <a:buChar char=""/>
            </a:pPr>
            <a:r>
              <a:rPr lang="en-US" dirty="0"/>
              <a:t>An </a:t>
            </a:r>
            <a:r>
              <a:rPr lang="en-US" b="1" dirty="0"/>
              <a:t>interface </a:t>
            </a:r>
            <a:r>
              <a:rPr lang="en-US" dirty="0"/>
              <a:t>in Java is a blueprint of a class. It has static constants and abstract methods.</a:t>
            </a:r>
            <a:endParaRPr lang="en-US" sz="1700" dirty="0"/>
          </a:p>
          <a:p>
            <a:pPr marL="342900" indent="-342900" algn="just">
              <a:spcBef>
                <a:spcPts val="1000"/>
              </a:spcBef>
              <a:buClr>
                <a:schemeClr val="bg2">
                  <a:lumMod val="40000"/>
                  <a:lumOff val="60000"/>
                </a:schemeClr>
              </a:buClr>
              <a:buSzPct val="80000"/>
              <a:buFont typeface="Wingdings 3" charset="2"/>
              <a:buChar char=""/>
            </a:pPr>
            <a:r>
              <a:rPr lang="en-US" dirty="0"/>
              <a:t>There can be only abstract methods in the Java interface, having no method body. </a:t>
            </a:r>
          </a:p>
          <a:p>
            <a:pPr marL="342900" indent="-342900" algn="just">
              <a:spcBef>
                <a:spcPts val="1000"/>
              </a:spcBef>
              <a:buClr>
                <a:schemeClr val="bg2">
                  <a:lumMod val="40000"/>
                  <a:lumOff val="60000"/>
                </a:schemeClr>
              </a:buClr>
              <a:buSzPct val="80000"/>
              <a:buFont typeface="Wingdings 3" charset="2"/>
              <a:buChar char=""/>
            </a:pPr>
            <a:r>
              <a:rPr lang="en-US" dirty="0"/>
              <a:t>It is used to achieve abstraction and multiple inheritance in Java.</a:t>
            </a:r>
          </a:p>
          <a:p>
            <a:pPr marL="342900" indent="-342900" algn="just">
              <a:spcBef>
                <a:spcPts val="1000"/>
              </a:spcBef>
              <a:buClr>
                <a:schemeClr val="bg2">
                  <a:lumMod val="40000"/>
                  <a:lumOff val="60000"/>
                </a:schemeClr>
              </a:buClr>
              <a:buSzPct val="80000"/>
              <a:buFont typeface="Wingdings 3" charset="2"/>
              <a:buChar char=""/>
            </a:pPr>
            <a:r>
              <a:rPr lang="en-US" dirty="0"/>
              <a:t>Java Interface also represents the IS-A relationship (i.e. Inheritance)</a:t>
            </a:r>
            <a:endParaRPr lang="en-US" sz="1700" b="1" dirty="0"/>
          </a:p>
          <a:p>
            <a:pPr marL="342900" indent="-342900" algn="just">
              <a:spcBef>
                <a:spcPts val="1000"/>
              </a:spcBef>
              <a:buClr>
                <a:schemeClr val="bg2">
                  <a:lumMod val="40000"/>
                  <a:lumOff val="60000"/>
                </a:schemeClr>
              </a:buClr>
              <a:buSzPct val="80000"/>
              <a:buFont typeface="Wingdings 3" charset="2"/>
              <a:buChar char=""/>
            </a:pPr>
            <a:r>
              <a:rPr lang="en-US" sz="1700" b="1" dirty="0"/>
              <a:t>Syntax for inheritance </a:t>
            </a:r>
          </a:p>
          <a:p>
            <a:pPr marL="342900" indent="-342900" algn="just">
              <a:spcBef>
                <a:spcPts val="1000"/>
              </a:spcBef>
              <a:buClr>
                <a:schemeClr val="bg2">
                  <a:lumMod val="40000"/>
                  <a:lumOff val="60000"/>
                </a:schemeClr>
              </a:buClr>
              <a:buSzPct val="80000"/>
              <a:buFont typeface="Wingdings 3" charset="2"/>
              <a:buChar char=""/>
            </a:pPr>
            <a:r>
              <a:rPr lang="en-US" dirty="0"/>
              <a:t>An interface is declared by using the interface keyword. </a:t>
            </a:r>
          </a:p>
          <a:p>
            <a:pPr marL="342900" indent="-342900" algn="just">
              <a:spcBef>
                <a:spcPts val="1000"/>
              </a:spcBef>
              <a:buClr>
                <a:schemeClr val="bg2">
                  <a:lumMod val="40000"/>
                  <a:lumOff val="60000"/>
                </a:schemeClr>
              </a:buClr>
              <a:buSzPct val="80000"/>
              <a:buFont typeface="Wingdings 3" charset="2"/>
              <a:buChar char=""/>
            </a:pPr>
            <a:r>
              <a:rPr lang="en-US" dirty="0"/>
              <a:t>It provides total abstraction; means all the methods in an interface are declared with the empty body, and all the fields are public, static and final by default. </a:t>
            </a:r>
          </a:p>
          <a:p>
            <a:pPr marL="342900" indent="-342900" algn="just">
              <a:spcBef>
                <a:spcPts val="1000"/>
              </a:spcBef>
              <a:buClr>
                <a:schemeClr val="bg2">
                  <a:lumMod val="40000"/>
                  <a:lumOff val="60000"/>
                </a:schemeClr>
              </a:buClr>
              <a:buSzPct val="80000"/>
              <a:buFont typeface="Wingdings 3" charset="2"/>
              <a:buChar char=""/>
            </a:pPr>
            <a:r>
              <a:rPr lang="en-US" dirty="0"/>
              <a:t>A class that implements an interface must implement all the methods declared in the interface.</a:t>
            </a:r>
          </a:p>
          <a:p>
            <a:pPr algn="just">
              <a:spcBef>
                <a:spcPts val="1000"/>
              </a:spcBef>
              <a:buClr>
                <a:schemeClr val="bg2">
                  <a:lumMod val="40000"/>
                  <a:lumOff val="60000"/>
                </a:schemeClr>
              </a:buClr>
              <a:buSzPct val="80000"/>
            </a:pPr>
            <a:endParaRPr lang="en-US" dirty="0"/>
          </a:p>
          <a:p>
            <a:r>
              <a:rPr lang="en-US" sz="1700" dirty="0"/>
              <a:t>Syntax : </a:t>
            </a:r>
            <a:r>
              <a:rPr lang="en-US" altLang="en-US" sz="1700" dirty="0">
                <a:latin typeface="Consolas" panose="020B0609020204030204" pitchFamily="49" charset="0"/>
              </a:rPr>
              <a:t>  </a:t>
            </a:r>
            <a:r>
              <a:rPr lang="en-US" b="1" dirty="0"/>
              <a:t>interface</a:t>
            </a:r>
            <a:r>
              <a:rPr lang="en-US" dirty="0"/>
              <a:t> &lt;</a:t>
            </a:r>
            <a:r>
              <a:rPr lang="en-US" dirty="0" err="1"/>
              <a:t>interface_name</a:t>
            </a:r>
            <a:r>
              <a:rPr lang="en-US" dirty="0"/>
              <a:t>&gt;</a:t>
            </a:r>
          </a:p>
          <a:p>
            <a:r>
              <a:rPr lang="en-US" dirty="0"/>
              <a:t>{  </a:t>
            </a:r>
          </a:p>
          <a:p>
            <a:r>
              <a:rPr lang="en-US" dirty="0"/>
              <a:t>     // declare constant fields  </a:t>
            </a:r>
          </a:p>
          <a:p>
            <a:r>
              <a:rPr lang="en-US" dirty="0"/>
              <a:t>    // declare methods that are abstract by default.  </a:t>
            </a:r>
          </a:p>
          <a:p>
            <a:r>
              <a:rPr lang="en-US" dirty="0"/>
              <a:t>}  </a:t>
            </a:r>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Interfaces</a:t>
            </a:r>
          </a:p>
        </p:txBody>
      </p:sp>
    </p:spTree>
    <p:extLst>
      <p:ext uri="{BB962C8B-B14F-4D97-AF65-F5344CB8AC3E}">
        <p14:creationId xmlns:p14="http://schemas.microsoft.com/office/powerpoint/2010/main" val="172643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2821285"/>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dirty="0"/>
              <a:t>a class extends another class, an interface extends another interface, but a class implements an interface.</a:t>
            </a:r>
          </a:p>
          <a:p>
            <a:pPr marL="342900" indent="-342900" algn="just">
              <a:spcBef>
                <a:spcPts val="1000"/>
              </a:spcBef>
              <a:buClr>
                <a:schemeClr val="bg2">
                  <a:lumMod val="40000"/>
                  <a:lumOff val="60000"/>
                </a:schemeClr>
              </a:buClr>
              <a:buSzPct val="80000"/>
              <a:buFont typeface="Wingdings 3" charset="2"/>
              <a:buChar char=""/>
            </a:pPr>
            <a:r>
              <a:rPr lang="en-US" dirty="0"/>
              <a:t>Interface do not have constructor.</a:t>
            </a:r>
          </a:p>
          <a:p>
            <a:pPr marL="342900" indent="-342900" algn="just">
              <a:spcBef>
                <a:spcPts val="1000"/>
              </a:spcBef>
              <a:buClr>
                <a:schemeClr val="bg2">
                  <a:lumMod val="40000"/>
                  <a:lumOff val="60000"/>
                </a:schemeClr>
              </a:buClr>
              <a:buSzPct val="80000"/>
              <a:buFont typeface="Wingdings 3" charset="2"/>
              <a:buChar char=""/>
            </a:pPr>
            <a:r>
              <a:rPr lang="en-US" dirty="0"/>
              <a:t>If a class implements an interface and does not provide method bodies for all functions specified in the interface, then the class must be declared abstract and method definitions may be provided in the subclass.</a:t>
            </a:r>
          </a:p>
          <a:p>
            <a:pPr marL="342900" indent="-342900" algn="just">
              <a:spcBef>
                <a:spcPts val="1000"/>
              </a:spcBef>
              <a:buClr>
                <a:schemeClr val="bg2">
                  <a:lumMod val="40000"/>
                  <a:lumOff val="60000"/>
                </a:schemeClr>
              </a:buClr>
              <a:buSzPct val="80000"/>
              <a:buFont typeface="Wingdings 3" charset="2"/>
              <a:buChar char=""/>
            </a:pPr>
            <a:r>
              <a:rPr lang="en-US" dirty="0"/>
              <a:t>Any class can extend only 1 class but can implement infinite number of interface.</a:t>
            </a:r>
          </a:p>
          <a:p>
            <a:pPr marL="342900" indent="-342900" algn="just">
              <a:spcBef>
                <a:spcPts val="1000"/>
              </a:spcBef>
              <a:buClr>
                <a:schemeClr val="bg2">
                  <a:lumMod val="40000"/>
                  <a:lumOff val="60000"/>
                </a:schemeClr>
              </a:buClr>
              <a:buSzPct val="80000"/>
              <a:buFont typeface="Wingdings 3" charset="2"/>
              <a:buChar char=""/>
            </a:pPr>
            <a:endParaRPr lang="en-US" dirty="0"/>
          </a:p>
        </p:txBody>
      </p:sp>
      <p:pic>
        <p:nvPicPr>
          <p:cNvPr id="1026" name="Picture 2" descr=" multiple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022" y="3910705"/>
            <a:ext cx="5612004" cy="223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5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F4E33F8-ECC2-0FAC-639A-A5748016380B}"/>
              </a:ext>
            </a:extLst>
          </p:cNvPr>
          <p:cNvGraphicFramePr>
            <a:graphicFrameLocks noGrp="1"/>
          </p:cNvGraphicFramePr>
          <p:nvPr>
            <p:extLst>
              <p:ext uri="{D42A27DB-BD31-4B8C-83A1-F6EECF244321}">
                <p14:modId xmlns:p14="http://schemas.microsoft.com/office/powerpoint/2010/main" val="1205484380"/>
              </p:ext>
            </p:extLst>
          </p:nvPr>
        </p:nvGraphicFramePr>
        <p:xfrm>
          <a:off x="0" y="1250251"/>
          <a:ext cx="12192000" cy="5333429"/>
        </p:xfrm>
        <a:graphic>
          <a:graphicData uri="http://schemas.openxmlformats.org/drawingml/2006/table">
            <a:tbl>
              <a:tblPr firstRow="1" bandRow="1">
                <a:tableStyleId>{775DCB02-9BB8-47FD-8907-85C794F793BA}</a:tableStyleId>
              </a:tblPr>
              <a:tblGrid>
                <a:gridCol w="5844382">
                  <a:extLst>
                    <a:ext uri="{9D8B030D-6E8A-4147-A177-3AD203B41FA5}">
                      <a16:colId xmlns:a16="http://schemas.microsoft.com/office/drawing/2014/main" val="1590239175"/>
                    </a:ext>
                  </a:extLst>
                </a:gridCol>
                <a:gridCol w="6347618">
                  <a:extLst>
                    <a:ext uri="{9D8B030D-6E8A-4147-A177-3AD203B41FA5}">
                      <a16:colId xmlns:a16="http://schemas.microsoft.com/office/drawing/2014/main" val="1089879539"/>
                    </a:ext>
                  </a:extLst>
                </a:gridCol>
              </a:tblGrid>
              <a:tr h="488964">
                <a:tc>
                  <a:txBody>
                    <a:bodyPr/>
                    <a:lstStyle/>
                    <a:p>
                      <a:pPr algn="ctr"/>
                      <a:r>
                        <a:rPr lang="en-US" dirty="0"/>
                        <a:t>Abstract Class</a:t>
                      </a:r>
                      <a:endParaRPr lang="en-IN" dirty="0"/>
                    </a:p>
                  </a:txBody>
                  <a:tcPr/>
                </a:tc>
                <a:tc>
                  <a:txBody>
                    <a:bodyPr/>
                    <a:lstStyle/>
                    <a:p>
                      <a:pPr algn="ctr"/>
                      <a:r>
                        <a:rPr lang="en-US" dirty="0"/>
                        <a:t>Interface</a:t>
                      </a:r>
                      <a:endParaRPr lang="en-IN" dirty="0"/>
                    </a:p>
                  </a:txBody>
                  <a:tcPr/>
                </a:tc>
                <a:extLst>
                  <a:ext uri="{0D108BD9-81ED-4DB2-BD59-A6C34878D82A}">
                    <a16:rowId xmlns:a16="http://schemas.microsoft.com/office/drawing/2014/main" val="3332767535"/>
                  </a:ext>
                </a:extLst>
              </a:tr>
              <a:tr h="683131">
                <a:tc>
                  <a:txBody>
                    <a:bodyPr/>
                    <a:lstStyle/>
                    <a:p>
                      <a:r>
                        <a:rPr lang="en-US" dirty="0"/>
                        <a:t>It</a:t>
                      </a:r>
                      <a:r>
                        <a:rPr lang="en-US" baseline="0" dirty="0"/>
                        <a:t> is a class that contains one or more abstract methods, which are to be defined by sub class</a:t>
                      </a:r>
                      <a:endParaRPr lang="en-IN" dirty="0"/>
                    </a:p>
                  </a:txBody>
                  <a:tcPr/>
                </a:tc>
                <a:tc>
                  <a:txBody>
                    <a:bodyPr/>
                    <a:lstStyle/>
                    <a:p>
                      <a:r>
                        <a:rPr lang="en-US" dirty="0"/>
                        <a:t>It contains only method declarations and no definitions</a:t>
                      </a:r>
                      <a:endParaRPr lang="en-IN" dirty="0"/>
                    </a:p>
                  </a:txBody>
                  <a:tcPr/>
                </a:tc>
                <a:extLst>
                  <a:ext uri="{0D108BD9-81ED-4DB2-BD59-A6C34878D82A}">
                    <a16:rowId xmlns:a16="http://schemas.microsoft.com/office/drawing/2014/main" val="5685411"/>
                  </a:ext>
                </a:extLst>
              </a:tr>
              <a:tr h="488964">
                <a:tc>
                  <a:txBody>
                    <a:bodyPr/>
                    <a:lstStyle/>
                    <a:p>
                      <a:r>
                        <a:rPr lang="en-US" dirty="0"/>
                        <a:t>Abstract class definition begins with keyword “abstract” followed by class definition</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Interface definition begins with keyword “interface” followed by interface definition</a:t>
                      </a:r>
                      <a:endParaRPr lang="en-IN" dirty="0"/>
                    </a:p>
                  </a:txBody>
                  <a:tcPr/>
                </a:tc>
                <a:extLst>
                  <a:ext uri="{0D108BD9-81ED-4DB2-BD59-A6C34878D82A}">
                    <a16:rowId xmlns:a16="http://schemas.microsoft.com/office/drawing/2014/main" val="3750507910"/>
                  </a:ext>
                </a:extLst>
              </a:tr>
              <a:tr h="488964">
                <a:tc>
                  <a:txBody>
                    <a:bodyPr/>
                    <a:lstStyle/>
                    <a:p>
                      <a:r>
                        <a:rPr lang="en-US" dirty="0"/>
                        <a:t>Abstract classes can have general methods defined along with</a:t>
                      </a:r>
                      <a:r>
                        <a:rPr lang="en-US" baseline="0" dirty="0"/>
                        <a:t> some methods with only declarations</a:t>
                      </a:r>
                      <a:endParaRPr lang="en-IN" dirty="0"/>
                    </a:p>
                  </a:txBody>
                  <a:tcPr/>
                </a:tc>
                <a:tc>
                  <a:txBody>
                    <a:bodyPr/>
                    <a:lstStyle/>
                    <a:p>
                      <a:r>
                        <a:rPr lang="en-US" dirty="0"/>
                        <a:t>Interfaces have all methods with only declarations that are defined</a:t>
                      </a:r>
                      <a:r>
                        <a:rPr lang="en-US" baseline="0" dirty="0"/>
                        <a:t> in subclasses i.e. classes that implements the interface</a:t>
                      </a:r>
                      <a:endParaRPr lang="en-IN" dirty="0"/>
                    </a:p>
                  </a:txBody>
                  <a:tcPr/>
                </a:tc>
                <a:extLst>
                  <a:ext uri="{0D108BD9-81ED-4DB2-BD59-A6C34878D82A}">
                    <a16:rowId xmlns:a16="http://schemas.microsoft.com/office/drawing/2014/main" val="2975379732"/>
                  </a:ext>
                </a:extLst>
              </a:tr>
              <a:tr h="656705">
                <a:tc>
                  <a:txBody>
                    <a:bodyPr/>
                    <a:lstStyle/>
                    <a:p>
                      <a:r>
                        <a:rPr lang="en-US" dirty="0"/>
                        <a:t>Variables in abstract classes need not be public, static and</a:t>
                      </a:r>
                      <a:r>
                        <a:rPr lang="en-US" baseline="0" dirty="0"/>
                        <a:t> final</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All Variables in an interface is by default public, static and</a:t>
                      </a:r>
                      <a:r>
                        <a:rPr lang="en-US" baseline="0" dirty="0"/>
                        <a:t> final</a:t>
                      </a:r>
                      <a:endParaRPr lang="en-IN" dirty="0"/>
                    </a:p>
                  </a:txBody>
                  <a:tcPr/>
                </a:tc>
                <a:extLst>
                  <a:ext uri="{0D108BD9-81ED-4DB2-BD59-A6C34878D82A}">
                    <a16:rowId xmlns:a16="http://schemas.microsoft.com/office/drawing/2014/main" val="290915120"/>
                  </a:ext>
                </a:extLst>
              </a:tr>
              <a:tr h="631767">
                <a:tc>
                  <a:txBody>
                    <a:bodyPr/>
                    <a:lstStyle/>
                    <a:p>
                      <a:r>
                        <a:rPr lang="en-US" dirty="0"/>
                        <a:t>Abstract classes doesn’t support multiple inheritance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Interfaces supports multiple inheritance</a:t>
                      </a:r>
                      <a:endParaRPr lang="en-IN" dirty="0"/>
                    </a:p>
                  </a:txBody>
                  <a:tcPr/>
                </a:tc>
                <a:extLst>
                  <a:ext uri="{0D108BD9-81ED-4DB2-BD59-A6C34878D82A}">
                    <a16:rowId xmlns:a16="http://schemas.microsoft.com/office/drawing/2014/main" val="717064570"/>
                  </a:ext>
                </a:extLst>
              </a:tr>
              <a:tr h="488964">
                <a:tc>
                  <a:txBody>
                    <a:bodyPr/>
                    <a:lstStyle/>
                    <a:p>
                      <a:r>
                        <a:rPr lang="en-US" dirty="0"/>
                        <a:t>An abstract class can contain private and protected members</a:t>
                      </a:r>
                      <a:endParaRPr lang="en-IN" dirty="0"/>
                    </a:p>
                  </a:txBody>
                  <a:tcPr/>
                </a:tc>
                <a:tc>
                  <a:txBody>
                    <a:bodyPr/>
                    <a:lstStyle/>
                    <a:p>
                      <a:r>
                        <a:rPr lang="en-US" dirty="0"/>
                        <a:t>An interface can only have public members</a:t>
                      </a:r>
                      <a:endParaRPr lang="en-IN" dirty="0"/>
                    </a:p>
                  </a:txBody>
                  <a:tcPr/>
                </a:tc>
                <a:extLst>
                  <a:ext uri="{0D108BD9-81ED-4DB2-BD59-A6C34878D82A}">
                    <a16:rowId xmlns:a16="http://schemas.microsoft.com/office/drawing/2014/main" val="1477311049"/>
                  </a:ext>
                </a:extLst>
              </a:tr>
              <a:tr h="669989">
                <a:tc>
                  <a:txBody>
                    <a:bodyPr/>
                    <a:lstStyle/>
                    <a:p>
                      <a:r>
                        <a:rPr lang="en-US" dirty="0"/>
                        <a:t>Abstract classes are fast</a:t>
                      </a:r>
                      <a:endParaRPr lang="en-IN" dirty="0"/>
                    </a:p>
                  </a:txBody>
                  <a:tcPr/>
                </a:tc>
                <a:tc>
                  <a:txBody>
                    <a:bodyPr/>
                    <a:lstStyle/>
                    <a:p>
                      <a:r>
                        <a:rPr lang="en-US" dirty="0"/>
                        <a:t>Interfaces are slow as it requires extra indirection to find corresponding methods in the actual class</a:t>
                      </a:r>
                      <a:endParaRPr lang="en-IN" dirty="0"/>
                    </a:p>
                  </a:txBody>
                  <a:tcPr/>
                </a:tc>
                <a:extLst>
                  <a:ext uri="{0D108BD9-81ED-4DB2-BD59-A6C34878D82A}">
                    <a16:rowId xmlns:a16="http://schemas.microsoft.com/office/drawing/2014/main" val="983459847"/>
                  </a:ext>
                </a:extLst>
              </a:tr>
            </a:tbl>
          </a:graphicData>
        </a:graphic>
      </p:graphicFrame>
      <p:sp>
        <p:nvSpPr>
          <p:cNvPr id="3" name="TextBox 2">
            <a:extLst>
              <a:ext uri="{FF2B5EF4-FFF2-40B4-BE49-F238E27FC236}">
                <a16:creationId xmlns:a16="http://schemas.microsoft.com/office/drawing/2014/main" id="{7822D4D9-A687-6F7E-DC6D-4408A8B97B4B}"/>
              </a:ext>
            </a:extLst>
          </p:cNvPr>
          <p:cNvSpPr txBox="1"/>
          <p:nvPr/>
        </p:nvSpPr>
        <p:spPr>
          <a:xfrm>
            <a:off x="0" y="16332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Abstract Class vs Interface</a:t>
            </a:r>
          </a:p>
        </p:txBody>
      </p:sp>
    </p:spTree>
    <p:extLst>
      <p:ext uri="{BB962C8B-B14F-4D97-AF65-F5344CB8AC3E}">
        <p14:creationId xmlns:p14="http://schemas.microsoft.com/office/powerpoint/2010/main" val="369461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1959511"/>
          </a:xfrm>
          <a:prstGeom prst="rect">
            <a:avLst/>
          </a:prstGeom>
          <a:noFill/>
        </p:spPr>
        <p:txBody>
          <a:bodyPr wrap="square" rtlCol="0">
            <a:spAutoFit/>
          </a:bodyPr>
          <a:lstStyle/>
          <a:p>
            <a:pPr marL="342900" lvl="0" indent="-342900" algn="just">
              <a:spcBef>
                <a:spcPts val="1000"/>
              </a:spcBef>
              <a:buClr>
                <a:schemeClr val="bg2">
                  <a:lumMod val="40000"/>
                  <a:lumOff val="60000"/>
                </a:schemeClr>
              </a:buClr>
              <a:buSzPct val="80000"/>
              <a:buFont typeface="Wingdings 3" charset="2"/>
              <a:buChar char=""/>
            </a:pPr>
            <a:endParaRPr lang="en-US" altLang="en-US" sz="1700" dirty="0">
              <a:latin typeface="Consolas" panose="020B0609020204030204" pitchFamily="49" charset="0"/>
            </a:endParaRPr>
          </a:p>
          <a:p>
            <a:pPr lvl="0" algn="just">
              <a:spcBef>
                <a:spcPts val="1000"/>
              </a:spcBef>
              <a:buClr>
                <a:schemeClr val="bg2">
                  <a:lumMod val="40000"/>
                  <a:lumOff val="60000"/>
                </a:schemeClr>
              </a:buClr>
              <a:buSzPct val="80000"/>
            </a:pPr>
            <a:r>
              <a:rPr lang="en-US" altLang="en-US" sz="1700" dirty="0">
                <a:latin typeface="Consolas" panose="020B0609020204030204" pitchFamily="49" charset="0"/>
              </a:rPr>
              <a:t>            </a:t>
            </a:r>
            <a:endParaRPr lang="en-US" dirty="0"/>
          </a:p>
          <a:p>
            <a:pPr algn="just">
              <a:spcBef>
                <a:spcPts val="1000"/>
              </a:spcBef>
              <a:buClr>
                <a:schemeClr val="bg2">
                  <a:lumMod val="40000"/>
                  <a:lumOff val="60000"/>
                </a:schemeClr>
              </a:buClr>
              <a:buSzPct val="80000"/>
            </a:pPr>
            <a:endParaRPr lang="en-US" dirty="0"/>
          </a:p>
          <a:p>
            <a:pPr algn="just">
              <a:spcBef>
                <a:spcPts val="1000"/>
              </a:spcBef>
              <a:buClr>
                <a:schemeClr val="bg2">
                  <a:lumMod val="40000"/>
                  <a:lumOff val="60000"/>
                </a:schemeClr>
              </a:buClr>
              <a:buSzPct val="80000"/>
            </a:pPr>
            <a:endParaRPr lang="en-US" dirty="0"/>
          </a:p>
          <a:p>
            <a:pPr marL="342900" indent="-342900" algn="just">
              <a:spcBef>
                <a:spcPts val="1000"/>
              </a:spcBef>
              <a:buClr>
                <a:schemeClr val="bg2">
                  <a:lumMod val="40000"/>
                  <a:lumOff val="60000"/>
                </a:schemeClr>
              </a:buClr>
              <a:buSzPct val="80000"/>
              <a:buFont typeface="Wingdings 3" charset="2"/>
              <a:buChar char=""/>
            </a:pPr>
            <a:endParaRPr lang="en-US" dirty="0"/>
          </a:p>
        </p:txBody>
      </p:sp>
      <p:sp>
        <p:nvSpPr>
          <p:cNvPr id="2" name="Title 1"/>
          <p:cNvSpPr>
            <a:spLocks noGrp="1"/>
          </p:cNvSpPr>
          <p:nvPr>
            <p:ph type="title"/>
          </p:nvPr>
        </p:nvSpPr>
        <p:spPr>
          <a:xfrm>
            <a:off x="187606" y="188259"/>
            <a:ext cx="11870575" cy="719377"/>
          </a:xfrm>
        </p:spPr>
        <p:txBody>
          <a:bodyPr/>
          <a:lstStyle/>
          <a:p>
            <a:pPr algn="ctr"/>
            <a:r>
              <a:rPr lang="en-US" dirty="0"/>
              <a:t>Interface Example</a:t>
            </a:r>
            <a:endParaRPr lang="en-IN" dirty="0"/>
          </a:p>
        </p:txBody>
      </p:sp>
      <p:sp>
        <p:nvSpPr>
          <p:cNvPr id="3" name="Content Placeholder 2"/>
          <p:cNvSpPr>
            <a:spLocks noGrp="1"/>
          </p:cNvSpPr>
          <p:nvPr>
            <p:ph idx="1"/>
          </p:nvPr>
        </p:nvSpPr>
        <p:spPr>
          <a:xfrm>
            <a:off x="0" y="907636"/>
            <a:ext cx="3965171" cy="5950363"/>
          </a:xfrm>
          <a:ln>
            <a:solidFill>
              <a:schemeClr val="bg1"/>
            </a:solidFill>
          </a:ln>
        </p:spPr>
        <p:txBody>
          <a:bodyPr>
            <a:noAutofit/>
          </a:bodyPr>
          <a:lstStyle/>
          <a:p>
            <a:pPr marL="0" indent="0">
              <a:lnSpc>
                <a:spcPct val="120000"/>
              </a:lnSpc>
              <a:spcBef>
                <a:spcPts val="0"/>
              </a:spcBef>
              <a:buNone/>
            </a:pPr>
            <a:r>
              <a:rPr lang="en-US" sz="1400" dirty="0"/>
              <a:t>import </a:t>
            </a:r>
            <a:r>
              <a:rPr lang="en-US" sz="1400" dirty="0" err="1"/>
              <a:t>java.util</a:t>
            </a:r>
            <a:r>
              <a:rPr lang="en-US" sz="1400" dirty="0"/>
              <a:t>.*;</a:t>
            </a:r>
          </a:p>
          <a:p>
            <a:pPr marL="0" indent="0">
              <a:lnSpc>
                <a:spcPct val="120000"/>
              </a:lnSpc>
              <a:spcBef>
                <a:spcPts val="0"/>
              </a:spcBef>
              <a:buNone/>
            </a:pPr>
            <a:r>
              <a:rPr lang="en-US" sz="1400" dirty="0"/>
              <a:t>interface Base {     </a:t>
            </a:r>
          </a:p>
          <a:p>
            <a:pPr marL="0" indent="0">
              <a:lnSpc>
                <a:spcPct val="120000"/>
              </a:lnSpc>
              <a:spcBef>
                <a:spcPts val="0"/>
              </a:spcBef>
              <a:buNone/>
            </a:pPr>
            <a:r>
              <a:rPr lang="en-US" sz="1400" dirty="0"/>
              <a:t>    public void read(float x);</a:t>
            </a:r>
          </a:p>
          <a:p>
            <a:pPr marL="0" indent="0">
              <a:lnSpc>
                <a:spcPct val="120000"/>
              </a:lnSpc>
              <a:spcBef>
                <a:spcPts val="0"/>
              </a:spcBef>
              <a:buNone/>
            </a:pPr>
            <a:r>
              <a:rPr lang="en-US" sz="1400" dirty="0"/>
              <a:t>    public void calculate();</a:t>
            </a:r>
          </a:p>
          <a:p>
            <a:pPr marL="0" indent="0">
              <a:lnSpc>
                <a:spcPct val="120000"/>
              </a:lnSpc>
              <a:spcBef>
                <a:spcPts val="0"/>
              </a:spcBef>
              <a:buNone/>
            </a:pPr>
            <a:r>
              <a:rPr lang="en-US" sz="1400" dirty="0"/>
              <a:t>    public void display();</a:t>
            </a:r>
          </a:p>
          <a:p>
            <a:pPr marL="0" indent="0">
              <a:lnSpc>
                <a:spcPct val="120000"/>
              </a:lnSpc>
              <a:spcBef>
                <a:spcPts val="0"/>
              </a:spcBef>
              <a:buNone/>
            </a:pPr>
            <a:r>
              <a:rPr lang="en-US" sz="1400" dirty="0"/>
              <a:t>}</a:t>
            </a:r>
          </a:p>
          <a:p>
            <a:pPr marL="0" indent="0">
              <a:lnSpc>
                <a:spcPct val="120000"/>
              </a:lnSpc>
              <a:spcBef>
                <a:spcPts val="0"/>
              </a:spcBef>
              <a:buNone/>
            </a:pPr>
            <a:r>
              <a:rPr lang="en-US" sz="1400" dirty="0"/>
              <a:t>class Sphere implements Base {</a:t>
            </a:r>
          </a:p>
          <a:p>
            <a:pPr marL="0" indent="0">
              <a:lnSpc>
                <a:spcPct val="120000"/>
              </a:lnSpc>
              <a:spcBef>
                <a:spcPts val="0"/>
              </a:spcBef>
              <a:buNone/>
            </a:pPr>
            <a:r>
              <a:rPr lang="en-US" sz="1400" dirty="0"/>
              <a:t>  protected float </a:t>
            </a:r>
            <a:r>
              <a:rPr lang="en-US" sz="1400" dirty="0" err="1"/>
              <a:t>r,vol</a:t>
            </a:r>
            <a:r>
              <a:rPr lang="en-US" sz="1400" dirty="0"/>
              <a:t>;</a:t>
            </a:r>
          </a:p>
          <a:p>
            <a:pPr marL="0" indent="0">
              <a:lnSpc>
                <a:spcPct val="120000"/>
              </a:lnSpc>
              <a:spcBef>
                <a:spcPts val="0"/>
              </a:spcBef>
              <a:buNone/>
            </a:pPr>
            <a:r>
              <a:rPr lang="en-US" sz="1400" dirty="0"/>
              <a:t>  public void read(float x)</a:t>
            </a:r>
          </a:p>
          <a:p>
            <a:pPr marL="0" indent="0">
              <a:lnSpc>
                <a:spcPct val="120000"/>
              </a:lnSpc>
              <a:spcBef>
                <a:spcPts val="0"/>
              </a:spcBef>
              <a:buNone/>
            </a:pPr>
            <a:r>
              <a:rPr lang="en-US" sz="1400" dirty="0"/>
              <a:t> {</a:t>
            </a:r>
          </a:p>
          <a:p>
            <a:pPr marL="0" indent="0">
              <a:lnSpc>
                <a:spcPct val="120000"/>
              </a:lnSpc>
              <a:spcBef>
                <a:spcPts val="0"/>
              </a:spcBef>
              <a:buNone/>
            </a:pPr>
            <a:r>
              <a:rPr lang="en-US" sz="1400" dirty="0"/>
              <a:t>   r=x;</a:t>
            </a:r>
          </a:p>
          <a:p>
            <a:pPr marL="0" indent="0">
              <a:lnSpc>
                <a:spcPct val="120000"/>
              </a:lnSpc>
              <a:spcBef>
                <a:spcPts val="0"/>
              </a:spcBef>
              <a:buNone/>
            </a:pPr>
            <a:r>
              <a:rPr lang="en-US" sz="1400" dirty="0"/>
              <a:t> }</a:t>
            </a:r>
          </a:p>
          <a:p>
            <a:pPr marL="0" indent="0">
              <a:lnSpc>
                <a:spcPct val="120000"/>
              </a:lnSpc>
              <a:spcBef>
                <a:spcPts val="0"/>
              </a:spcBef>
              <a:buNone/>
            </a:pPr>
            <a:r>
              <a:rPr lang="en-US" sz="1400" dirty="0"/>
              <a:t> public void calculate()     </a:t>
            </a:r>
          </a:p>
          <a:p>
            <a:pPr marL="0" indent="0">
              <a:lnSpc>
                <a:spcPct val="120000"/>
              </a:lnSpc>
              <a:spcBef>
                <a:spcPts val="0"/>
              </a:spcBef>
              <a:buNone/>
            </a:pPr>
            <a:r>
              <a:rPr lang="en-US" sz="1400" dirty="0"/>
              <a:t>    {</a:t>
            </a:r>
          </a:p>
          <a:p>
            <a:pPr marL="0" indent="0">
              <a:lnSpc>
                <a:spcPct val="120000"/>
              </a:lnSpc>
              <a:spcBef>
                <a:spcPts val="0"/>
              </a:spcBef>
              <a:buNone/>
            </a:pPr>
            <a:r>
              <a:rPr lang="en-US" sz="1400" dirty="0"/>
              <a:t>        </a:t>
            </a:r>
            <a:r>
              <a:rPr lang="en-US" sz="1400" dirty="0" err="1"/>
              <a:t>vol</a:t>
            </a:r>
            <a:r>
              <a:rPr lang="en-US" sz="1400" dirty="0"/>
              <a:t>=3.14f*r*r*r*4/3;</a:t>
            </a:r>
          </a:p>
          <a:p>
            <a:pPr marL="0" indent="0">
              <a:lnSpc>
                <a:spcPct val="120000"/>
              </a:lnSpc>
              <a:spcBef>
                <a:spcPts val="0"/>
              </a:spcBef>
              <a:buNone/>
            </a:pPr>
            <a:r>
              <a:rPr lang="en-US" sz="1400" dirty="0"/>
              <a:t>    }</a:t>
            </a:r>
          </a:p>
          <a:p>
            <a:pPr marL="0" indent="0">
              <a:lnSpc>
                <a:spcPct val="120000"/>
              </a:lnSpc>
              <a:spcBef>
                <a:spcPts val="0"/>
              </a:spcBef>
              <a:buNone/>
            </a:pPr>
            <a:r>
              <a:rPr lang="en-US" sz="1400" dirty="0"/>
              <a:t>  public void display()</a:t>
            </a:r>
          </a:p>
          <a:p>
            <a:pPr marL="0" indent="0">
              <a:lnSpc>
                <a:spcPct val="120000"/>
              </a:lnSpc>
              <a:spcBef>
                <a:spcPts val="0"/>
              </a:spcBef>
              <a:buNone/>
            </a:pPr>
            <a:r>
              <a:rPr lang="en-US" sz="1400" dirty="0"/>
              <a:t> {</a:t>
            </a:r>
          </a:p>
          <a:p>
            <a:pPr marL="0" indent="0">
              <a:lnSpc>
                <a:spcPct val="120000"/>
              </a:lnSpc>
              <a:spcBef>
                <a:spcPts val="0"/>
              </a:spcBef>
              <a:buNone/>
            </a:pPr>
            <a:r>
              <a:rPr lang="en-US" sz="1400" dirty="0"/>
              <a:t>     </a:t>
            </a:r>
            <a:r>
              <a:rPr lang="en-US" sz="1400" dirty="0" err="1"/>
              <a:t>System.out.println</a:t>
            </a:r>
            <a:r>
              <a:rPr lang="en-US" sz="1400" dirty="0"/>
              <a:t>("Volume of Sphere = "+</a:t>
            </a:r>
            <a:r>
              <a:rPr lang="en-US" sz="1400" dirty="0" err="1"/>
              <a:t>vol</a:t>
            </a:r>
            <a:r>
              <a:rPr lang="en-US" sz="1400" dirty="0"/>
              <a:t>);</a:t>
            </a:r>
          </a:p>
          <a:p>
            <a:pPr marL="0" indent="0">
              <a:lnSpc>
                <a:spcPct val="120000"/>
              </a:lnSpc>
              <a:spcBef>
                <a:spcPts val="0"/>
              </a:spcBef>
              <a:buNone/>
            </a:pPr>
            <a:r>
              <a:rPr lang="en-US" sz="1400" dirty="0"/>
              <a:t> }}</a:t>
            </a:r>
          </a:p>
          <a:p>
            <a:pPr marL="0" indent="0">
              <a:lnSpc>
                <a:spcPct val="120000"/>
              </a:lnSpc>
              <a:spcBef>
                <a:spcPts val="0"/>
              </a:spcBef>
              <a:buNone/>
            </a:pPr>
            <a:endParaRPr lang="en-US" sz="1400" dirty="0"/>
          </a:p>
        </p:txBody>
      </p:sp>
      <p:sp>
        <p:nvSpPr>
          <p:cNvPr id="6" name="TextBox 5"/>
          <p:cNvSpPr txBox="1"/>
          <p:nvPr/>
        </p:nvSpPr>
        <p:spPr>
          <a:xfrm>
            <a:off x="7930342" y="907636"/>
            <a:ext cx="4081549" cy="4487382"/>
          </a:xfrm>
          <a:prstGeom prst="rect">
            <a:avLst/>
          </a:prstGeom>
          <a:noFill/>
          <a:ln>
            <a:solidFill>
              <a:schemeClr val="bg1"/>
            </a:solidFill>
          </a:ln>
        </p:spPr>
        <p:txBody>
          <a:bodyPr wrap="square" rtlCol="0">
            <a:spAutoFit/>
          </a:bodyPr>
          <a:lstStyle/>
          <a:p>
            <a:pPr>
              <a:lnSpc>
                <a:spcPct val="120000"/>
              </a:lnSpc>
            </a:pPr>
            <a:r>
              <a:rPr lang="en-US" sz="1400" dirty="0"/>
              <a:t>class Main</a:t>
            </a:r>
          </a:p>
          <a:p>
            <a:pPr>
              <a:lnSpc>
                <a:spcPct val="120000"/>
              </a:lnSpc>
            </a:pPr>
            <a:r>
              <a:rPr lang="en-US" sz="1400" dirty="0"/>
              <a:t>{</a:t>
            </a:r>
          </a:p>
          <a:p>
            <a:pPr>
              <a:lnSpc>
                <a:spcPct val="120000"/>
              </a:lnSpc>
            </a:pPr>
            <a:r>
              <a:rPr lang="en-US" sz="1400" dirty="0"/>
              <a:t>  public static void main(String </a:t>
            </a:r>
            <a:r>
              <a:rPr lang="en-US" sz="1400" dirty="0" err="1"/>
              <a:t>args</a:t>
            </a:r>
            <a:r>
              <a:rPr lang="en-US" sz="1400" dirty="0"/>
              <a:t>[])</a:t>
            </a:r>
          </a:p>
          <a:p>
            <a:pPr>
              <a:lnSpc>
                <a:spcPct val="120000"/>
              </a:lnSpc>
            </a:pPr>
            <a:r>
              <a:rPr lang="en-US" sz="1400" dirty="0"/>
              <a:t>  {</a:t>
            </a:r>
          </a:p>
          <a:p>
            <a:pPr>
              <a:lnSpc>
                <a:spcPct val="120000"/>
              </a:lnSpc>
            </a:pPr>
            <a:r>
              <a:rPr lang="en-US" sz="1400" dirty="0"/>
              <a:t>    float rad;</a:t>
            </a:r>
          </a:p>
          <a:p>
            <a:pPr>
              <a:lnSpc>
                <a:spcPct val="120000"/>
              </a:lnSpc>
            </a:pPr>
            <a:r>
              <a:rPr lang="en-US" sz="1400" dirty="0"/>
              <a:t>    Scanner </a:t>
            </a:r>
            <a:r>
              <a:rPr lang="en-US" sz="1400" dirty="0" err="1"/>
              <a:t>sc</a:t>
            </a:r>
            <a:r>
              <a:rPr lang="en-US" sz="1400" dirty="0"/>
              <a:t>=new Scanner(System.in);</a:t>
            </a:r>
          </a:p>
          <a:p>
            <a:pPr>
              <a:lnSpc>
                <a:spcPct val="120000"/>
              </a:lnSpc>
            </a:pPr>
            <a:r>
              <a:rPr lang="en-US" sz="1400" dirty="0"/>
              <a:t>    </a:t>
            </a:r>
            <a:r>
              <a:rPr lang="en-US" sz="1400" dirty="0" err="1"/>
              <a:t>System.out.println</a:t>
            </a:r>
            <a:r>
              <a:rPr lang="en-US" sz="1400" dirty="0"/>
              <a:t>("Enter Radius : ");</a:t>
            </a:r>
          </a:p>
          <a:p>
            <a:pPr>
              <a:lnSpc>
                <a:spcPct val="120000"/>
              </a:lnSpc>
            </a:pPr>
            <a:r>
              <a:rPr lang="en-US" sz="1400" dirty="0"/>
              <a:t>    rad=</a:t>
            </a:r>
            <a:r>
              <a:rPr lang="en-US" sz="1400" dirty="0" err="1"/>
              <a:t>sc.nextFloat</a:t>
            </a:r>
            <a:r>
              <a:rPr lang="en-US" sz="1400" dirty="0"/>
              <a:t>();</a:t>
            </a:r>
          </a:p>
          <a:p>
            <a:pPr>
              <a:lnSpc>
                <a:spcPct val="120000"/>
              </a:lnSpc>
            </a:pPr>
            <a:r>
              <a:rPr lang="en-US" sz="1400" dirty="0"/>
              <a:t>    Sphere s=new Sphere();</a:t>
            </a:r>
          </a:p>
          <a:p>
            <a:pPr>
              <a:lnSpc>
                <a:spcPct val="120000"/>
              </a:lnSpc>
            </a:pPr>
            <a:r>
              <a:rPr lang="en-US" sz="1400" dirty="0"/>
              <a:t>    </a:t>
            </a:r>
            <a:r>
              <a:rPr lang="en-US" sz="1400" dirty="0" err="1"/>
              <a:t>s.read</a:t>
            </a:r>
            <a:r>
              <a:rPr lang="en-US" sz="1400" dirty="0"/>
              <a:t>(rad);</a:t>
            </a:r>
          </a:p>
          <a:p>
            <a:pPr>
              <a:lnSpc>
                <a:spcPct val="120000"/>
              </a:lnSpc>
            </a:pPr>
            <a:r>
              <a:rPr lang="en-US" sz="1400" dirty="0"/>
              <a:t>    </a:t>
            </a:r>
            <a:r>
              <a:rPr lang="en-US" sz="1400" dirty="0" err="1"/>
              <a:t>s.calculate</a:t>
            </a:r>
            <a:r>
              <a:rPr lang="en-US" sz="1400" dirty="0"/>
              <a:t>();</a:t>
            </a:r>
          </a:p>
          <a:p>
            <a:pPr>
              <a:lnSpc>
                <a:spcPct val="120000"/>
              </a:lnSpc>
            </a:pPr>
            <a:r>
              <a:rPr lang="en-US" sz="1400" dirty="0"/>
              <a:t>    </a:t>
            </a:r>
            <a:r>
              <a:rPr lang="en-US" sz="1400" dirty="0" err="1"/>
              <a:t>s.display</a:t>
            </a:r>
            <a:r>
              <a:rPr lang="en-US" sz="1400" dirty="0"/>
              <a:t>();</a:t>
            </a:r>
          </a:p>
          <a:p>
            <a:pPr>
              <a:lnSpc>
                <a:spcPct val="120000"/>
              </a:lnSpc>
            </a:pPr>
            <a:r>
              <a:rPr lang="en-US" sz="1400" dirty="0"/>
              <a:t>    Hemisphere h=new Hemisphere();</a:t>
            </a:r>
          </a:p>
          <a:p>
            <a:pPr>
              <a:lnSpc>
                <a:spcPct val="120000"/>
              </a:lnSpc>
            </a:pPr>
            <a:r>
              <a:rPr lang="en-US" sz="1400" dirty="0"/>
              <a:t>    </a:t>
            </a:r>
            <a:r>
              <a:rPr lang="en-US" sz="1400" dirty="0" err="1"/>
              <a:t>h.read</a:t>
            </a:r>
            <a:r>
              <a:rPr lang="en-US" sz="1400" dirty="0"/>
              <a:t>(rad);</a:t>
            </a:r>
          </a:p>
          <a:p>
            <a:pPr>
              <a:lnSpc>
                <a:spcPct val="120000"/>
              </a:lnSpc>
            </a:pPr>
            <a:r>
              <a:rPr lang="en-US" sz="1400" dirty="0"/>
              <a:t>    </a:t>
            </a:r>
            <a:r>
              <a:rPr lang="en-US" sz="1400" dirty="0" err="1"/>
              <a:t>h.calculate</a:t>
            </a:r>
            <a:r>
              <a:rPr lang="en-US" sz="1400" dirty="0"/>
              <a:t>();</a:t>
            </a:r>
          </a:p>
          <a:p>
            <a:pPr>
              <a:lnSpc>
                <a:spcPct val="120000"/>
              </a:lnSpc>
            </a:pPr>
            <a:r>
              <a:rPr lang="en-US" sz="1400" dirty="0"/>
              <a:t>    </a:t>
            </a:r>
            <a:r>
              <a:rPr lang="en-US" sz="1400" dirty="0" err="1"/>
              <a:t>h.display</a:t>
            </a:r>
            <a:r>
              <a:rPr lang="en-US" sz="1400" dirty="0"/>
              <a:t>();</a:t>
            </a:r>
          </a:p>
          <a:p>
            <a:pPr>
              <a:lnSpc>
                <a:spcPct val="120000"/>
              </a:lnSpc>
            </a:pPr>
            <a:r>
              <a:rPr lang="en-US" sz="1400" dirty="0"/>
              <a:t>}}</a:t>
            </a:r>
          </a:p>
        </p:txBody>
      </p:sp>
      <p:sp>
        <p:nvSpPr>
          <p:cNvPr id="7" name="Content Placeholder 2"/>
          <p:cNvSpPr txBox="1">
            <a:spLocks/>
          </p:cNvSpPr>
          <p:nvPr/>
        </p:nvSpPr>
        <p:spPr>
          <a:xfrm>
            <a:off x="3965171" y="907637"/>
            <a:ext cx="3965171" cy="5950363"/>
          </a:xfrm>
          <a:prstGeom prst="rect">
            <a:avLst/>
          </a:prstGeom>
          <a:ln>
            <a:solidFill>
              <a:schemeClr val="bg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20000"/>
              </a:lnSpc>
              <a:spcBef>
                <a:spcPts val="0"/>
              </a:spcBef>
              <a:buNone/>
            </a:pPr>
            <a:r>
              <a:rPr lang="en-US" sz="1400"/>
              <a:t>class Hemisphere implements Base {</a:t>
            </a:r>
          </a:p>
          <a:p>
            <a:pPr marL="0" indent="0">
              <a:lnSpc>
                <a:spcPct val="120000"/>
              </a:lnSpc>
              <a:spcBef>
                <a:spcPts val="0"/>
              </a:spcBef>
              <a:buNone/>
            </a:pPr>
            <a:r>
              <a:rPr lang="en-US" sz="1400" dirty="0"/>
              <a:t>  protected float </a:t>
            </a:r>
            <a:r>
              <a:rPr lang="en-US" sz="1400" dirty="0" err="1"/>
              <a:t>r,vol</a:t>
            </a:r>
            <a:r>
              <a:rPr lang="en-US" sz="1400" dirty="0"/>
              <a:t>;</a:t>
            </a:r>
          </a:p>
          <a:p>
            <a:pPr marL="0" indent="0">
              <a:lnSpc>
                <a:spcPct val="120000"/>
              </a:lnSpc>
              <a:spcBef>
                <a:spcPts val="0"/>
              </a:spcBef>
              <a:buNone/>
            </a:pPr>
            <a:r>
              <a:rPr lang="en-US" sz="1400" dirty="0"/>
              <a:t>  public void read(float x)</a:t>
            </a:r>
          </a:p>
          <a:p>
            <a:pPr marL="0" indent="0">
              <a:lnSpc>
                <a:spcPct val="120000"/>
              </a:lnSpc>
              <a:spcBef>
                <a:spcPts val="0"/>
              </a:spcBef>
              <a:buNone/>
            </a:pPr>
            <a:r>
              <a:rPr lang="en-US" sz="1400" dirty="0"/>
              <a:t> {</a:t>
            </a:r>
          </a:p>
          <a:p>
            <a:pPr marL="0" indent="0">
              <a:lnSpc>
                <a:spcPct val="120000"/>
              </a:lnSpc>
              <a:spcBef>
                <a:spcPts val="0"/>
              </a:spcBef>
              <a:buNone/>
            </a:pPr>
            <a:r>
              <a:rPr lang="en-US" sz="1400" dirty="0"/>
              <a:t>   r=x;</a:t>
            </a:r>
          </a:p>
          <a:p>
            <a:pPr marL="0" indent="0">
              <a:lnSpc>
                <a:spcPct val="120000"/>
              </a:lnSpc>
              <a:spcBef>
                <a:spcPts val="0"/>
              </a:spcBef>
              <a:buNone/>
            </a:pPr>
            <a:r>
              <a:rPr lang="en-US" sz="1400" dirty="0"/>
              <a:t> }</a:t>
            </a:r>
          </a:p>
          <a:p>
            <a:pPr marL="0" indent="0">
              <a:lnSpc>
                <a:spcPct val="120000"/>
              </a:lnSpc>
              <a:spcBef>
                <a:spcPts val="0"/>
              </a:spcBef>
              <a:buNone/>
            </a:pPr>
            <a:r>
              <a:rPr lang="en-US" sz="1400" dirty="0"/>
              <a:t> public void calculate()     </a:t>
            </a:r>
          </a:p>
          <a:p>
            <a:pPr marL="0" indent="0">
              <a:lnSpc>
                <a:spcPct val="120000"/>
              </a:lnSpc>
              <a:spcBef>
                <a:spcPts val="0"/>
              </a:spcBef>
              <a:buNone/>
            </a:pPr>
            <a:r>
              <a:rPr lang="en-US" sz="1400" dirty="0"/>
              <a:t>    {</a:t>
            </a:r>
          </a:p>
          <a:p>
            <a:pPr marL="0" indent="0">
              <a:lnSpc>
                <a:spcPct val="120000"/>
              </a:lnSpc>
              <a:spcBef>
                <a:spcPts val="0"/>
              </a:spcBef>
              <a:buNone/>
            </a:pPr>
            <a:r>
              <a:rPr lang="en-US" sz="1400" dirty="0"/>
              <a:t>        </a:t>
            </a:r>
            <a:r>
              <a:rPr lang="en-US" sz="1400" dirty="0" err="1"/>
              <a:t>vol</a:t>
            </a:r>
            <a:r>
              <a:rPr lang="en-US" sz="1400" dirty="0"/>
              <a:t>=3.14f*r*r*r*2/3;</a:t>
            </a:r>
          </a:p>
          <a:p>
            <a:pPr marL="0" indent="0">
              <a:lnSpc>
                <a:spcPct val="120000"/>
              </a:lnSpc>
              <a:spcBef>
                <a:spcPts val="0"/>
              </a:spcBef>
              <a:buNone/>
            </a:pPr>
            <a:r>
              <a:rPr lang="en-US" sz="1400" dirty="0"/>
              <a:t>    }</a:t>
            </a:r>
          </a:p>
          <a:p>
            <a:pPr marL="0" indent="0">
              <a:lnSpc>
                <a:spcPct val="120000"/>
              </a:lnSpc>
              <a:spcBef>
                <a:spcPts val="0"/>
              </a:spcBef>
              <a:buNone/>
            </a:pPr>
            <a:r>
              <a:rPr lang="en-US" sz="1400" dirty="0"/>
              <a:t>  public void display()</a:t>
            </a:r>
          </a:p>
          <a:p>
            <a:pPr marL="0" indent="0">
              <a:lnSpc>
                <a:spcPct val="120000"/>
              </a:lnSpc>
              <a:spcBef>
                <a:spcPts val="0"/>
              </a:spcBef>
              <a:buNone/>
            </a:pPr>
            <a:r>
              <a:rPr lang="en-US" sz="1400" dirty="0"/>
              <a:t> {</a:t>
            </a:r>
          </a:p>
          <a:p>
            <a:pPr marL="0" indent="0">
              <a:lnSpc>
                <a:spcPct val="120000"/>
              </a:lnSpc>
              <a:spcBef>
                <a:spcPts val="0"/>
              </a:spcBef>
              <a:buNone/>
            </a:pPr>
            <a:r>
              <a:rPr lang="en-US" sz="1400" dirty="0"/>
              <a:t>     </a:t>
            </a:r>
            <a:r>
              <a:rPr lang="en-US" sz="1400" dirty="0" err="1"/>
              <a:t>System.out.println</a:t>
            </a:r>
            <a:r>
              <a:rPr lang="en-US" sz="1400" dirty="0"/>
              <a:t>("Volume of Hemisphere = "+</a:t>
            </a:r>
            <a:r>
              <a:rPr lang="en-US" sz="1400" dirty="0" err="1"/>
              <a:t>vol</a:t>
            </a:r>
            <a:r>
              <a:rPr lang="en-US" sz="1400" dirty="0"/>
              <a:t>);</a:t>
            </a:r>
          </a:p>
          <a:p>
            <a:pPr marL="0" indent="0">
              <a:lnSpc>
                <a:spcPct val="120000"/>
              </a:lnSpc>
              <a:spcBef>
                <a:spcPts val="0"/>
              </a:spcBef>
              <a:buNone/>
            </a:pPr>
            <a:r>
              <a:rPr lang="en-US" sz="1400" dirty="0"/>
              <a:t> }}</a:t>
            </a:r>
          </a:p>
        </p:txBody>
      </p:sp>
      <p:pic>
        <p:nvPicPr>
          <p:cNvPr id="5" name="Picture 4"/>
          <p:cNvPicPr>
            <a:picLocks noChangeAspect="1"/>
          </p:cNvPicPr>
          <p:nvPr/>
        </p:nvPicPr>
        <p:blipFill>
          <a:blip r:embed="rId2"/>
          <a:stretch>
            <a:fillRect/>
          </a:stretch>
        </p:blipFill>
        <p:spPr>
          <a:xfrm>
            <a:off x="3991091" y="5527771"/>
            <a:ext cx="4809900" cy="1263727"/>
          </a:xfrm>
          <a:prstGeom prst="rect">
            <a:avLst/>
          </a:prstGeom>
        </p:spPr>
      </p:pic>
    </p:spTree>
    <p:extLst>
      <p:ext uri="{BB962C8B-B14F-4D97-AF65-F5344CB8AC3E}">
        <p14:creationId xmlns:p14="http://schemas.microsoft.com/office/powerpoint/2010/main" val="276355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0" y="820450"/>
            <a:ext cx="12192000" cy="5273238"/>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Package is a way to organize code i.e. similar function or related classes must be in a package.</a:t>
            </a:r>
          </a:p>
          <a:p>
            <a:pPr marL="342900" indent="-342900" algn="just">
              <a:spcBef>
                <a:spcPts val="1000"/>
              </a:spcBef>
              <a:buClr>
                <a:schemeClr val="bg2">
                  <a:lumMod val="40000"/>
                  <a:lumOff val="60000"/>
                </a:schemeClr>
              </a:buClr>
              <a:buSzPct val="80000"/>
              <a:buFont typeface="Wingdings 3" charset="2"/>
              <a:buChar char=""/>
            </a:pPr>
            <a:r>
              <a:rPr lang="en-US" sz="1700" dirty="0"/>
              <a:t>Thus, one package will have all the classes of similar functionality while another package for another type of classes.</a:t>
            </a:r>
          </a:p>
          <a:p>
            <a:pPr marL="342900" indent="-342900" algn="just">
              <a:spcBef>
                <a:spcPts val="1000"/>
              </a:spcBef>
              <a:buClr>
                <a:schemeClr val="bg2">
                  <a:lumMod val="40000"/>
                  <a:lumOff val="60000"/>
                </a:schemeClr>
              </a:buClr>
              <a:buSzPct val="80000"/>
              <a:buFont typeface="Wingdings 3" charset="2"/>
              <a:buChar char=""/>
            </a:pPr>
            <a:r>
              <a:rPr lang="en-US" dirty="0"/>
              <a:t>A </a:t>
            </a:r>
            <a:r>
              <a:rPr lang="en-US" b="1" dirty="0"/>
              <a:t>java package</a:t>
            </a:r>
            <a:r>
              <a:rPr lang="en-US" dirty="0"/>
              <a:t> is a group of similar types of classes, interfaces and sub-packages.</a:t>
            </a:r>
          </a:p>
          <a:p>
            <a:pPr marL="342900" indent="-342900" algn="just">
              <a:spcBef>
                <a:spcPts val="1000"/>
              </a:spcBef>
              <a:buClr>
                <a:schemeClr val="bg2">
                  <a:lumMod val="40000"/>
                  <a:lumOff val="60000"/>
                </a:schemeClr>
              </a:buClr>
              <a:buSzPct val="80000"/>
              <a:buFont typeface="Wingdings 3" charset="2"/>
              <a:buChar char=""/>
            </a:pPr>
            <a:r>
              <a:rPr lang="en-US" dirty="0"/>
              <a:t>Package in java can be categorized in two form, built-in package and user-defined package.</a:t>
            </a:r>
          </a:p>
          <a:p>
            <a:pPr marL="342900" indent="-342900" algn="just">
              <a:spcBef>
                <a:spcPts val="1000"/>
              </a:spcBef>
              <a:buClr>
                <a:schemeClr val="bg2">
                  <a:lumMod val="40000"/>
                  <a:lumOff val="60000"/>
                </a:schemeClr>
              </a:buClr>
              <a:buSzPct val="80000"/>
              <a:buFont typeface="Wingdings 3" charset="2"/>
              <a:buChar char=""/>
            </a:pPr>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pPr marL="342900" indent="-342900" algn="just">
              <a:spcBef>
                <a:spcPts val="1000"/>
              </a:spcBef>
              <a:buClr>
                <a:schemeClr val="bg2">
                  <a:lumMod val="40000"/>
                  <a:lumOff val="60000"/>
                </a:schemeClr>
              </a:buClr>
              <a:buSzPct val="80000"/>
              <a:buFont typeface="Wingdings 3" charset="2"/>
              <a:buChar char=""/>
            </a:pPr>
            <a:r>
              <a:rPr lang="en-US" sz="1700" dirty="0"/>
              <a:t>Advantage of Java Package</a:t>
            </a:r>
          </a:p>
          <a:p>
            <a:pPr marL="800100" lvl="1" indent="-342900" algn="just">
              <a:spcBef>
                <a:spcPts val="1000"/>
              </a:spcBef>
              <a:buClr>
                <a:schemeClr val="bg2">
                  <a:lumMod val="40000"/>
                  <a:lumOff val="60000"/>
                </a:schemeClr>
              </a:buClr>
              <a:buSzPct val="80000"/>
              <a:buFont typeface="Wingdings 3" charset="2"/>
              <a:buChar char=""/>
            </a:pPr>
            <a:r>
              <a:rPr lang="en-US" sz="1700" dirty="0"/>
              <a:t>Java package is used to categorize the classes and interfaces so that they can be easily maintained.</a:t>
            </a:r>
          </a:p>
          <a:p>
            <a:pPr marL="800100" lvl="1" indent="-342900" algn="just">
              <a:spcBef>
                <a:spcPts val="1000"/>
              </a:spcBef>
              <a:buClr>
                <a:schemeClr val="bg2">
                  <a:lumMod val="40000"/>
                  <a:lumOff val="60000"/>
                </a:schemeClr>
              </a:buClr>
              <a:buSzPct val="80000"/>
              <a:buFont typeface="Wingdings 3" charset="2"/>
              <a:buChar char=""/>
            </a:pPr>
            <a:r>
              <a:rPr lang="en-US" sz="1700" dirty="0"/>
              <a:t>Java package provides access protection.</a:t>
            </a:r>
          </a:p>
          <a:p>
            <a:pPr marL="800100" lvl="1" indent="-342900" algn="just">
              <a:spcBef>
                <a:spcPts val="1000"/>
              </a:spcBef>
              <a:buClr>
                <a:schemeClr val="bg2">
                  <a:lumMod val="40000"/>
                  <a:lumOff val="60000"/>
                </a:schemeClr>
              </a:buClr>
              <a:buSzPct val="80000"/>
              <a:buFont typeface="Wingdings 3" charset="2"/>
              <a:buChar char=""/>
            </a:pPr>
            <a:r>
              <a:rPr lang="en-US" sz="1700" dirty="0"/>
              <a:t>Java package removes naming collision.</a:t>
            </a:r>
          </a:p>
          <a:p>
            <a:pPr marL="800100" lvl="1" indent="-342900" algn="just">
              <a:spcBef>
                <a:spcPts val="1000"/>
              </a:spcBef>
              <a:buClr>
                <a:schemeClr val="bg2">
                  <a:lumMod val="40000"/>
                  <a:lumOff val="60000"/>
                </a:schemeClr>
              </a:buClr>
              <a:buSzPct val="80000"/>
              <a:buFont typeface="Wingdings 3" charset="2"/>
              <a:buChar char=""/>
            </a:pPr>
            <a:r>
              <a:rPr lang="en-US" dirty="0"/>
              <a:t>Making searching/locating and usage of classes, interfaces, enumerations and annotations easier</a:t>
            </a:r>
            <a:endParaRPr lang="en-US" sz="1700" dirty="0"/>
          </a:p>
          <a:p>
            <a:pPr marL="342900" indent="-342900" algn="just">
              <a:spcBef>
                <a:spcPts val="1000"/>
              </a:spcBef>
              <a:buClr>
                <a:schemeClr val="bg2">
                  <a:lumMod val="40000"/>
                  <a:lumOff val="60000"/>
                </a:schemeClr>
              </a:buClr>
              <a:buSzPct val="80000"/>
              <a:buFont typeface="Wingdings 3" charset="2"/>
              <a:buChar char=""/>
            </a:pPr>
            <a:r>
              <a:rPr lang="en-US" dirty="0"/>
              <a:t>All we need to do is put related classes into packages. After that, we can simply write an import class from existing packages and use it in our program.</a:t>
            </a:r>
          </a:p>
          <a:p>
            <a:pPr marL="342900" indent="-342900" algn="just">
              <a:spcBef>
                <a:spcPts val="1000"/>
              </a:spcBef>
              <a:buClr>
                <a:schemeClr val="bg2">
                  <a:lumMod val="40000"/>
                  <a:lumOff val="60000"/>
                </a:schemeClr>
              </a:buClr>
              <a:buSzPct val="80000"/>
              <a:buFont typeface="Wingdings 3" charset="2"/>
              <a:buChar char=""/>
            </a:pPr>
            <a:r>
              <a:rPr lang="en-US" dirty="0"/>
              <a:t>We can reuse existing classes from the packages as many time as we need it in our program.</a:t>
            </a:r>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Packages</a:t>
            </a:r>
          </a:p>
        </p:txBody>
      </p:sp>
    </p:spTree>
    <p:extLst>
      <p:ext uri="{BB962C8B-B14F-4D97-AF65-F5344CB8AC3E}">
        <p14:creationId xmlns:p14="http://schemas.microsoft.com/office/powerpoint/2010/main" val="142159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0" y="820450"/>
            <a:ext cx="12192000" cy="3754874"/>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b="1" dirty="0"/>
              <a:t>Step-1 : </a:t>
            </a:r>
            <a:r>
              <a:rPr lang="en-US" sz="1700" dirty="0"/>
              <a:t>To create a package we use the keyword “package” followed by the name of the package</a:t>
            </a:r>
          </a:p>
          <a:p>
            <a:pPr>
              <a:spcBef>
                <a:spcPts val="1000"/>
              </a:spcBef>
              <a:buClr>
                <a:schemeClr val="bg2">
                  <a:lumMod val="40000"/>
                  <a:lumOff val="60000"/>
                </a:schemeClr>
              </a:buClr>
              <a:buSzPct val="80000"/>
            </a:pPr>
            <a:r>
              <a:rPr lang="en-US" sz="1700" b="1" dirty="0"/>
              <a:t>Step-2 : </a:t>
            </a:r>
            <a:r>
              <a:rPr lang="en-US" sz="1700" dirty="0"/>
              <a:t>Create a class and write members of the class</a:t>
            </a:r>
          </a:p>
          <a:p>
            <a:pPr>
              <a:spcBef>
                <a:spcPts val="1000"/>
              </a:spcBef>
              <a:buClr>
                <a:schemeClr val="bg2">
                  <a:lumMod val="40000"/>
                  <a:lumOff val="60000"/>
                </a:schemeClr>
              </a:buClr>
              <a:buSzPct val="80000"/>
            </a:pPr>
            <a:r>
              <a:rPr lang="en-US" sz="1700" b="1" dirty="0"/>
              <a:t>Step-3 : </a:t>
            </a:r>
            <a:r>
              <a:rPr lang="en-US" sz="1700" dirty="0"/>
              <a:t>Store the program file in a folder with the same name as that of the package and store the file as the name of the class that has main() method. </a:t>
            </a:r>
            <a:r>
              <a:rPr lang="en-US" sz="1700" dirty="0" err="1"/>
              <a:t>Eg</a:t>
            </a:r>
            <a:r>
              <a:rPr lang="en-US" sz="1700" dirty="0"/>
              <a:t> : if the package name is “world”, then the folder in which the program is stored should also be “world”. If the name of the class having the main() method is “Hello”, then the program should be stored as “Hello.java”</a:t>
            </a:r>
          </a:p>
          <a:p>
            <a:pPr>
              <a:spcBef>
                <a:spcPts val="1000"/>
              </a:spcBef>
              <a:buClr>
                <a:schemeClr val="bg2">
                  <a:lumMod val="40000"/>
                  <a:lumOff val="60000"/>
                </a:schemeClr>
              </a:buClr>
              <a:buSzPct val="80000"/>
            </a:pPr>
            <a:r>
              <a:rPr lang="en-US" sz="1700" b="1" dirty="0"/>
              <a:t>Step-4 : </a:t>
            </a:r>
            <a:r>
              <a:rPr lang="en-US" sz="1700" dirty="0"/>
              <a:t>Compile the program as usual using </a:t>
            </a:r>
            <a:r>
              <a:rPr lang="en-US" sz="1700" dirty="0" err="1"/>
              <a:t>javac</a:t>
            </a:r>
            <a:r>
              <a:rPr lang="en-US" sz="1700" dirty="0"/>
              <a:t>. This has to be done in the folder of the package. In case of above </a:t>
            </a:r>
            <a:r>
              <a:rPr lang="en-US" sz="1700" dirty="0" err="1"/>
              <a:t>eg</a:t>
            </a:r>
            <a:r>
              <a:rPr lang="en-US" sz="1700" dirty="0"/>
              <a:t>, in the folder ”world” we compile the file as </a:t>
            </a:r>
            <a:r>
              <a:rPr lang="en-US" sz="1700" dirty="0" err="1"/>
              <a:t>javac</a:t>
            </a:r>
            <a:r>
              <a:rPr lang="en-US" sz="1700" dirty="0"/>
              <a:t> Hello.java</a:t>
            </a:r>
          </a:p>
          <a:p>
            <a:pPr>
              <a:spcBef>
                <a:spcPts val="1000"/>
              </a:spcBef>
              <a:buClr>
                <a:schemeClr val="bg2">
                  <a:lumMod val="40000"/>
                  <a:lumOff val="60000"/>
                </a:schemeClr>
              </a:buClr>
              <a:buSzPct val="80000"/>
            </a:pPr>
            <a:r>
              <a:rPr lang="en-US" sz="1700" b="1" dirty="0"/>
              <a:t>Step-5 : </a:t>
            </a:r>
            <a:r>
              <a:rPr lang="en-US" sz="1700" dirty="0"/>
              <a:t>Traverse out of the package folder and execute the program with syntax – </a:t>
            </a:r>
          </a:p>
          <a:p>
            <a:pPr>
              <a:spcBef>
                <a:spcPts val="1000"/>
              </a:spcBef>
              <a:buClr>
                <a:schemeClr val="bg2">
                  <a:lumMod val="40000"/>
                  <a:lumOff val="60000"/>
                </a:schemeClr>
              </a:buClr>
              <a:buSzPct val="80000"/>
            </a:pPr>
            <a:r>
              <a:rPr lang="en-US" sz="1700" dirty="0"/>
              <a:t>java </a:t>
            </a:r>
            <a:r>
              <a:rPr lang="en-US" sz="1700" dirty="0" err="1"/>
              <a:t>package_name.class_name</a:t>
            </a:r>
            <a:r>
              <a:rPr lang="en-US" sz="1700" dirty="0"/>
              <a:t>.</a:t>
            </a:r>
          </a:p>
          <a:p>
            <a:pPr>
              <a:spcBef>
                <a:spcPts val="1000"/>
              </a:spcBef>
              <a:buClr>
                <a:schemeClr val="bg2">
                  <a:lumMod val="40000"/>
                  <a:lumOff val="60000"/>
                </a:schemeClr>
              </a:buClr>
              <a:buSzPct val="80000"/>
            </a:pPr>
            <a:r>
              <a:rPr lang="en-US" sz="1700" dirty="0"/>
              <a:t>In the above </a:t>
            </a:r>
            <a:r>
              <a:rPr lang="en-US" sz="1700" dirty="0" err="1"/>
              <a:t>eg</a:t>
            </a:r>
            <a:r>
              <a:rPr lang="en-US" sz="1700" dirty="0"/>
              <a:t>, java </a:t>
            </a:r>
            <a:r>
              <a:rPr lang="en-US" sz="1700" dirty="0" err="1"/>
              <a:t>world.Hello</a:t>
            </a:r>
            <a:endParaRPr lang="en-US" dirty="0"/>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Creating a Package</a:t>
            </a:r>
          </a:p>
        </p:txBody>
      </p:sp>
    </p:spTree>
    <p:extLst>
      <p:ext uri="{BB962C8B-B14F-4D97-AF65-F5344CB8AC3E}">
        <p14:creationId xmlns:p14="http://schemas.microsoft.com/office/powerpoint/2010/main" val="220307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0" y="820450"/>
            <a:ext cx="12192000" cy="2862322"/>
          </a:xfrm>
          <a:prstGeom prst="rect">
            <a:avLst/>
          </a:prstGeom>
          <a:noFill/>
        </p:spPr>
        <p:txBody>
          <a:bodyPr wrap="square" rtlCol="0">
            <a:spAutoFit/>
          </a:bodyPr>
          <a:lstStyle/>
          <a:p>
            <a:r>
              <a:rPr lang="en-IN" dirty="0"/>
              <a:t>package </a:t>
            </a:r>
            <a:r>
              <a:rPr lang="en-IN" dirty="0" err="1"/>
              <a:t>pckg</a:t>
            </a:r>
            <a:r>
              <a:rPr lang="en-IN" dirty="0"/>
              <a:t>;</a:t>
            </a:r>
          </a:p>
          <a:p>
            <a:r>
              <a:rPr lang="en-IN" dirty="0"/>
              <a:t>class Hello</a:t>
            </a:r>
          </a:p>
          <a:p>
            <a:r>
              <a:rPr lang="en-IN" dirty="0"/>
              <a:t>{</a:t>
            </a:r>
          </a:p>
          <a:p>
            <a:r>
              <a:rPr lang="en-IN" dirty="0"/>
              <a:t>    public static void main(String </a:t>
            </a:r>
            <a:r>
              <a:rPr lang="en-IN" dirty="0" err="1"/>
              <a:t>args</a:t>
            </a:r>
            <a:r>
              <a:rPr lang="en-IN" dirty="0"/>
              <a:t>[])</a:t>
            </a:r>
          </a:p>
          <a:p>
            <a:r>
              <a:rPr lang="en-IN" dirty="0"/>
              <a:t>    {</a:t>
            </a:r>
          </a:p>
          <a:p>
            <a:r>
              <a:rPr lang="en-IN" dirty="0"/>
              <a:t>        </a:t>
            </a:r>
            <a:r>
              <a:rPr lang="en-IN" dirty="0" err="1"/>
              <a:t>System.out.println</a:t>
            </a:r>
            <a:r>
              <a:rPr lang="en-IN" dirty="0"/>
              <a:t>("Hello World !!!");</a:t>
            </a:r>
          </a:p>
          <a:p>
            <a:r>
              <a:rPr lang="en-IN" dirty="0"/>
              <a:t>    }</a:t>
            </a:r>
          </a:p>
          <a:p>
            <a:r>
              <a:rPr lang="en-IN" dirty="0"/>
              <a:t>}</a:t>
            </a:r>
          </a:p>
          <a:p>
            <a:br>
              <a:rPr lang="en-IN" dirty="0"/>
            </a:br>
            <a:endParaRPr lang="en-IN" dirty="0"/>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Creating a Package</a:t>
            </a:r>
          </a:p>
        </p:txBody>
      </p:sp>
      <p:pic>
        <p:nvPicPr>
          <p:cNvPr id="5" name="Picture 4"/>
          <p:cNvPicPr>
            <a:picLocks noChangeAspect="1"/>
          </p:cNvPicPr>
          <p:nvPr/>
        </p:nvPicPr>
        <p:blipFill rotWithShape="1">
          <a:blip r:embed="rId2"/>
          <a:srcRect r="25633"/>
          <a:stretch/>
        </p:blipFill>
        <p:spPr>
          <a:xfrm>
            <a:off x="548640" y="3934972"/>
            <a:ext cx="7664335" cy="2724150"/>
          </a:xfrm>
          <a:prstGeom prst="rect">
            <a:avLst/>
          </a:prstGeom>
        </p:spPr>
      </p:pic>
      <p:pic>
        <p:nvPicPr>
          <p:cNvPr id="6" name="Picture 5"/>
          <p:cNvPicPr>
            <a:picLocks noChangeAspect="1"/>
          </p:cNvPicPr>
          <p:nvPr/>
        </p:nvPicPr>
        <p:blipFill>
          <a:blip r:embed="rId3"/>
          <a:stretch>
            <a:fillRect/>
          </a:stretch>
        </p:blipFill>
        <p:spPr>
          <a:xfrm>
            <a:off x="5845146" y="1072650"/>
            <a:ext cx="5712347" cy="2357922"/>
          </a:xfrm>
          <a:prstGeom prst="rect">
            <a:avLst/>
          </a:prstGeom>
        </p:spPr>
      </p:pic>
      <p:sp>
        <p:nvSpPr>
          <p:cNvPr id="7" name="Oval 6"/>
          <p:cNvSpPr/>
          <p:nvPr/>
        </p:nvSpPr>
        <p:spPr>
          <a:xfrm>
            <a:off x="1604356" y="4421436"/>
            <a:ext cx="2809702" cy="299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555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0" y="820450"/>
            <a:ext cx="12192000" cy="4355038"/>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dirty="0"/>
              <a:t>To create a sub-package we use the same process that we used to create the package.</a:t>
            </a:r>
          </a:p>
          <a:p>
            <a:pPr marL="342900" indent="-342900" algn="just">
              <a:spcBef>
                <a:spcPts val="1000"/>
              </a:spcBef>
              <a:buClr>
                <a:schemeClr val="bg2">
                  <a:lumMod val="40000"/>
                  <a:lumOff val="60000"/>
                </a:schemeClr>
              </a:buClr>
              <a:buSzPct val="80000"/>
              <a:buFont typeface="Wingdings 3" charset="2"/>
              <a:buChar char=""/>
            </a:pPr>
            <a:r>
              <a:rPr lang="en-US" dirty="0"/>
              <a:t>The folder of the sub package name has to be stored inside the folder with the package name.</a:t>
            </a:r>
          </a:p>
          <a:p>
            <a:pPr algn="just">
              <a:spcBef>
                <a:spcPts val="1000"/>
              </a:spcBef>
              <a:buClr>
                <a:schemeClr val="bg2">
                  <a:lumMod val="40000"/>
                  <a:lumOff val="60000"/>
                </a:schemeClr>
              </a:buClr>
              <a:buSzPct val="80000"/>
            </a:pPr>
            <a:endParaRPr lang="en-US" dirty="0"/>
          </a:p>
          <a:p>
            <a:r>
              <a:rPr lang="en-IN" dirty="0"/>
              <a:t>package </a:t>
            </a:r>
            <a:r>
              <a:rPr lang="en-IN" dirty="0" err="1"/>
              <a:t>pckg.india</a:t>
            </a:r>
            <a:r>
              <a:rPr lang="en-IN" dirty="0"/>
              <a:t>;</a:t>
            </a:r>
          </a:p>
          <a:p>
            <a:r>
              <a:rPr lang="en-IN" dirty="0"/>
              <a:t>class Hello</a:t>
            </a:r>
          </a:p>
          <a:p>
            <a:r>
              <a:rPr lang="en-IN" dirty="0"/>
              <a:t>{</a:t>
            </a:r>
          </a:p>
          <a:p>
            <a:r>
              <a:rPr lang="en-IN" dirty="0"/>
              <a:t>    public static void main(String </a:t>
            </a:r>
            <a:r>
              <a:rPr lang="en-IN" dirty="0" err="1"/>
              <a:t>args</a:t>
            </a:r>
            <a:r>
              <a:rPr lang="en-IN" dirty="0"/>
              <a:t>[])</a:t>
            </a:r>
          </a:p>
          <a:p>
            <a:r>
              <a:rPr lang="en-IN" dirty="0"/>
              <a:t>    {</a:t>
            </a:r>
          </a:p>
          <a:p>
            <a:r>
              <a:rPr lang="en-IN" dirty="0"/>
              <a:t>        </a:t>
            </a:r>
            <a:r>
              <a:rPr lang="en-IN" dirty="0" err="1"/>
              <a:t>System.out.println</a:t>
            </a:r>
            <a:r>
              <a:rPr lang="en-IN" dirty="0"/>
              <a:t>("Hello Indians !!!");</a:t>
            </a:r>
          </a:p>
          <a:p>
            <a:r>
              <a:rPr lang="en-IN" dirty="0"/>
              <a:t>    }</a:t>
            </a:r>
          </a:p>
          <a:p>
            <a:r>
              <a:rPr lang="en-IN" dirty="0"/>
              <a:t>}</a:t>
            </a:r>
          </a:p>
          <a:p>
            <a:br>
              <a:rPr lang="en-IN" dirty="0"/>
            </a:br>
            <a:endParaRPr lang="en-IN" dirty="0"/>
          </a:p>
          <a:p>
            <a:pPr marL="342900" indent="-342900" algn="just">
              <a:spcBef>
                <a:spcPts val="1000"/>
              </a:spcBef>
              <a:buClr>
                <a:schemeClr val="bg2">
                  <a:lumMod val="40000"/>
                  <a:lumOff val="60000"/>
                </a:schemeClr>
              </a:buClr>
              <a:buSzPct val="80000"/>
              <a:buFont typeface="Wingdings 3" charset="2"/>
              <a:buChar char=""/>
            </a:pPr>
            <a:endParaRPr lang="en-US" dirty="0"/>
          </a:p>
        </p:txBody>
      </p:sp>
      <p:sp>
        <p:nvSpPr>
          <p:cNvPr id="3" name="TextBox 2">
            <a:extLst>
              <a:ext uri="{FF2B5EF4-FFF2-40B4-BE49-F238E27FC236}">
                <a16:creationId xmlns:a16="http://schemas.microsoft.com/office/drawing/2014/main" id="{7822D4D9-A687-6F7E-DC6D-4408A8B97B4B}"/>
              </a:ext>
            </a:extLst>
          </p:cNvPr>
          <p:cNvSpPr txBox="1"/>
          <p:nvPr/>
        </p:nvSpPr>
        <p:spPr>
          <a:xfrm>
            <a:off x="0" y="81786"/>
            <a:ext cx="12192000"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Creating a Sub-Package</a:t>
            </a:r>
          </a:p>
        </p:txBody>
      </p:sp>
      <p:pic>
        <p:nvPicPr>
          <p:cNvPr id="2" name="Picture 1"/>
          <p:cNvPicPr>
            <a:picLocks noChangeAspect="1"/>
          </p:cNvPicPr>
          <p:nvPr/>
        </p:nvPicPr>
        <p:blipFill>
          <a:blip r:embed="rId2"/>
          <a:stretch>
            <a:fillRect/>
          </a:stretch>
        </p:blipFill>
        <p:spPr>
          <a:xfrm>
            <a:off x="7066770" y="1724977"/>
            <a:ext cx="4172038" cy="2276776"/>
          </a:xfrm>
          <a:prstGeom prst="rect">
            <a:avLst/>
          </a:prstGeom>
        </p:spPr>
      </p:pic>
      <p:pic>
        <p:nvPicPr>
          <p:cNvPr id="5" name="Picture 4"/>
          <p:cNvPicPr>
            <a:picLocks noChangeAspect="1"/>
          </p:cNvPicPr>
          <p:nvPr/>
        </p:nvPicPr>
        <p:blipFill>
          <a:blip r:embed="rId3"/>
          <a:stretch>
            <a:fillRect/>
          </a:stretch>
        </p:blipFill>
        <p:spPr>
          <a:xfrm>
            <a:off x="1083686" y="4176321"/>
            <a:ext cx="7411524" cy="2532051"/>
          </a:xfrm>
          <a:prstGeom prst="rect">
            <a:avLst/>
          </a:prstGeom>
        </p:spPr>
      </p:pic>
      <p:sp>
        <p:nvSpPr>
          <p:cNvPr id="6" name="Oval 5"/>
          <p:cNvSpPr/>
          <p:nvPr/>
        </p:nvSpPr>
        <p:spPr>
          <a:xfrm>
            <a:off x="2194559" y="4621876"/>
            <a:ext cx="2809702" cy="299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7093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208B94-D14D-406B-8454-72A5E9298270}"/>
</file>

<file path=customXml/itemProps2.xml><?xml version="1.0" encoding="utf-8"?>
<ds:datastoreItem xmlns:ds="http://schemas.openxmlformats.org/officeDocument/2006/customXml" ds:itemID="{23AB05DC-25F6-44D4-A1E8-1F6D09F0B40E}"/>
</file>

<file path=customXml/itemProps3.xml><?xml version="1.0" encoding="utf-8"?>
<ds:datastoreItem xmlns:ds="http://schemas.openxmlformats.org/officeDocument/2006/customXml" ds:itemID="{60119BC5-0B43-4321-A3E5-25F902301CE7}"/>
</file>

<file path=docProps/app.xml><?xml version="1.0" encoding="utf-8"?>
<Properties xmlns="http://schemas.openxmlformats.org/officeDocument/2006/extended-properties" xmlns:vt="http://schemas.openxmlformats.org/officeDocument/2006/docPropsVTypes">
  <Template>Ion</Template>
  <TotalTime>909</TotalTime>
  <Words>1471</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Consolas</vt:lpstr>
      <vt:lpstr>Wingdings 3</vt:lpstr>
      <vt:lpstr>Ion</vt:lpstr>
      <vt:lpstr>JAVA PROGRAMMING</vt:lpstr>
      <vt:lpstr>PowerPoint Presentation</vt:lpstr>
      <vt:lpstr>PowerPoint Presentation</vt:lpstr>
      <vt:lpstr>PowerPoint Presentation</vt:lpstr>
      <vt:lpstr>Interface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Hiral Modi</dc:creator>
  <cp:lastModifiedBy>Mpstme Student</cp:lastModifiedBy>
  <cp:revision>93</cp:revision>
  <dcterms:created xsi:type="dcterms:W3CDTF">2022-12-13T18:25:38Z</dcterms:created>
  <dcterms:modified xsi:type="dcterms:W3CDTF">2024-08-28T07:45:37Z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