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89" r:id="rId4"/>
    <p:sldId id="290" r:id="rId5"/>
    <p:sldId id="303" r:id="rId6"/>
    <p:sldId id="280" r:id="rId7"/>
    <p:sldId id="291" r:id="rId8"/>
    <p:sldId id="292" r:id="rId9"/>
    <p:sldId id="295" r:id="rId10"/>
    <p:sldId id="296" r:id="rId11"/>
    <p:sldId id="297" r:id="rId12"/>
    <p:sldId id="298" r:id="rId13"/>
    <p:sldId id="299" r:id="rId14"/>
    <p:sldId id="300" r:id="rId15"/>
    <p:sldId id="301" r:id="rId16"/>
    <p:sldId id="302"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94608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8433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388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63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1981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9612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42192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58283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4993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092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243753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4D548-D7BA-4D8D-976C-727A3233AEFB}"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8978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4D548-D7BA-4D8D-976C-727A3233AEFB}"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39057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4084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5978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95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93200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F4D548-D7BA-4D8D-976C-727A3233AEFB}" type="datetimeFigureOut">
              <a:rPr lang="en-IN" smtClean="0"/>
              <a:t>03-09-2024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8B116F-7956-4329-9B4E-0BAB67D2470D}" type="slidenum">
              <a:rPr lang="en-IN" smtClean="0"/>
              <a:t>‹#›</a:t>
            </a:fld>
            <a:endParaRPr lang="en-IN"/>
          </a:p>
        </p:txBody>
      </p:sp>
    </p:spTree>
    <p:extLst>
      <p:ext uri="{BB962C8B-B14F-4D97-AF65-F5344CB8AC3E}">
        <p14:creationId xmlns:p14="http://schemas.microsoft.com/office/powerpoint/2010/main" val="38584311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F33F-52BC-43C0-19EA-19F8F8B0834A}"/>
              </a:ext>
            </a:extLst>
          </p:cNvPr>
          <p:cNvSpPr>
            <a:spLocks noGrp="1"/>
          </p:cNvSpPr>
          <p:nvPr>
            <p:ph type="ctrTitle"/>
          </p:nvPr>
        </p:nvSpPr>
        <p:spPr>
          <a:xfrm>
            <a:off x="1683171" y="1425388"/>
            <a:ext cx="8825658" cy="1411941"/>
          </a:xfrm>
        </p:spPr>
        <p:txBody>
          <a:bodyPr/>
          <a:lstStyle/>
          <a:p>
            <a:pPr algn="ctr"/>
            <a:r>
              <a:rPr lang="en-US" dirty="0"/>
              <a:t>JAVA PROGRAMMING</a:t>
            </a:r>
            <a:endParaRPr lang="en-IN" dirty="0"/>
          </a:p>
        </p:txBody>
      </p:sp>
      <p:sp>
        <p:nvSpPr>
          <p:cNvPr id="4" name="TextBox 3">
            <a:extLst>
              <a:ext uri="{FF2B5EF4-FFF2-40B4-BE49-F238E27FC236}">
                <a16:creationId xmlns:a16="http://schemas.microsoft.com/office/drawing/2014/main" id="{263D5869-FB4C-14B6-716C-54E8C24D9F3B}"/>
              </a:ext>
            </a:extLst>
          </p:cNvPr>
          <p:cNvSpPr txBox="1"/>
          <p:nvPr/>
        </p:nvSpPr>
        <p:spPr>
          <a:xfrm>
            <a:off x="1288473" y="3429000"/>
            <a:ext cx="9251827" cy="830997"/>
          </a:xfrm>
          <a:prstGeom prst="rect">
            <a:avLst/>
          </a:prstGeom>
          <a:noFill/>
        </p:spPr>
        <p:txBody>
          <a:bodyPr wrap="square" rtlCol="0">
            <a:spAutoFit/>
          </a:bodyPr>
          <a:lstStyle/>
          <a:p>
            <a:pPr algn="ctr"/>
            <a:r>
              <a:rPr lang="en-US" sz="4800" dirty="0"/>
              <a:t>Chap 5 : String Handling</a:t>
            </a:r>
            <a:endParaRPr lang="en-IN" sz="4800" dirty="0"/>
          </a:p>
        </p:txBody>
      </p:sp>
    </p:spTree>
    <p:extLst>
      <p:ext uri="{BB962C8B-B14F-4D97-AF65-F5344CB8AC3E}">
        <p14:creationId xmlns:p14="http://schemas.microsoft.com/office/powerpoint/2010/main" val="2424294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63568"/>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String Compare</a:t>
            </a:r>
          </a:p>
        </p:txBody>
      </p:sp>
      <p:sp>
        <p:nvSpPr>
          <p:cNvPr id="7" name="TextBox 6">
            <a:extLst>
              <a:ext uri="{FF2B5EF4-FFF2-40B4-BE49-F238E27FC236}">
                <a16:creationId xmlns:a16="http://schemas.microsoft.com/office/drawing/2014/main" id="{7822D4D9-A687-6F7E-DC6D-4408A8B97B4B}"/>
              </a:ext>
            </a:extLst>
          </p:cNvPr>
          <p:cNvSpPr txBox="1"/>
          <p:nvPr/>
        </p:nvSpPr>
        <p:spPr>
          <a:xfrm>
            <a:off x="162424" y="718933"/>
            <a:ext cx="11761856" cy="6047809"/>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The </a:t>
            </a:r>
            <a:r>
              <a:rPr lang="en-US" sz="1700" b="1" dirty="0">
                <a:solidFill>
                  <a:schemeClr val="bg1"/>
                </a:solidFill>
              </a:rPr>
              <a:t>== operator </a:t>
            </a:r>
            <a:r>
              <a:rPr lang="en-US" sz="1700" dirty="0"/>
              <a:t>compares </a:t>
            </a:r>
            <a:r>
              <a:rPr lang="en-US" sz="1700" b="1" dirty="0">
                <a:solidFill>
                  <a:schemeClr val="bg1"/>
                </a:solidFill>
              </a:rPr>
              <a:t>references</a:t>
            </a:r>
            <a:r>
              <a:rPr lang="en-US" sz="1700" dirty="0"/>
              <a:t> not values.</a:t>
            </a:r>
          </a:p>
          <a:p>
            <a:endParaRPr lang="en-IN" sz="1600" dirty="0">
              <a:latin typeface="Bookman Old Style" panose="02050604050505020204" pitchFamily="18" charset="0"/>
            </a:endParaRPr>
          </a:p>
          <a:p>
            <a:r>
              <a:rPr lang="en-IN" sz="1600" dirty="0" err="1">
                <a:latin typeface="Bookman Old Style" panose="02050604050505020204" pitchFamily="18" charset="0"/>
              </a:rPr>
              <a:t>Eg</a:t>
            </a:r>
            <a:r>
              <a:rPr lang="en-IN" sz="1600" dirty="0">
                <a:latin typeface="Bookman Old Style" panose="02050604050505020204" pitchFamily="18" charset="0"/>
              </a:rPr>
              <a:t> 1: </a:t>
            </a:r>
            <a:r>
              <a:rPr lang="en-US" sz="1600" dirty="0">
                <a:latin typeface="Bookman Old Style" panose="02050604050505020204" pitchFamily="18" charset="0"/>
              </a:rPr>
              <a:t> String s1=“Java”;  </a:t>
            </a:r>
          </a:p>
          <a:p>
            <a:r>
              <a:rPr lang="en-US" sz="1600" dirty="0">
                <a:latin typeface="Bookman Old Style" panose="02050604050505020204" pitchFamily="18" charset="0"/>
              </a:rPr>
              <a:t>   String s2=“Java”;  </a:t>
            </a:r>
          </a:p>
          <a:p>
            <a:r>
              <a:rPr lang="en-US" sz="1600" dirty="0">
                <a:latin typeface="Bookman Old Style" panose="02050604050505020204" pitchFamily="18" charset="0"/>
              </a:rPr>
              <a:t>   String s3=new String(“Java”);  </a:t>
            </a:r>
          </a:p>
          <a:p>
            <a:r>
              <a:rPr lang="en-US" sz="1600" dirty="0">
                <a:latin typeface="Bookman Old Style" panose="02050604050505020204" pitchFamily="18" charset="0"/>
              </a:rPr>
              <a:t>   </a:t>
            </a:r>
            <a:r>
              <a:rPr lang="en-US" sz="1600" dirty="0" err="1">
                <a:latin typeface="Bookman Old Style" panose="02050604050505020204" pitchFamily="18" charset="0"/>
              </a:rPr>
              <a:t>System.out.println</a:t>
            </a:r>
            <a:r>
              <a:rPr lang="en-US" sz="1600" dirty="0">
                <a:latin typeface="Bookman Old Style" panose="02050604050505020204" pitchFamily="18" charset="0"/>
              </a:rPr>
              <a:t>(s1==s2);    // o/p will be true (because both refer to same instance)  </a:t>
            </a:r>
          </a:p>
          <a:p>
            <a:r>
              <a:rPr lang="en-US" sz="1600" dirty="0">
                <a:latin typeface="Bookman Old Style" panose="02050604050505020204" pitchFamily="18" charset="0"/>
              </a:rPr>
              <a:t>   </a:t>
            </a:r>
            <a:r>
              <a:rPr lang="en-US" sz="1600" dirty="0" err="1">
                <a:latin typeface="Bookman Old Style" panose="02050604050505020204" pitchFamily="18" charset="0"/>
              </a:rPr>
              <a:t>System.out.println</a:t>
            </a:r>
            <a:r>
              <a:rPr lang="en-US" sz="1600" dirty="0">
                <a:latin typeface="Bookman Old Style" panose="02050604050505020204" pitchFamily="18" charset="0"/>
              </a:rPr>
              <a:t>(s1==s3);   // o/p will be false(because s3 refers to another instance created)</a:t>
            </a:r>
          </a:p>
          <a:p>
            <a:endParaRPr lang="en-US" sz="1600" dirty="0">
              <a:latin typeface="Bookman Old Style" panose="02050604050505020204" pitchFamily="18" charset="0"/>
            </a:endParaRPr>
          </a:p>
          <a:p>
            <a:pPr marL="342900" indent="-342900" algn="just">
              <a:spcBef>
                <a:spcPts val="1000"/>
              </a:spcBef>
              <a:buClr>
                <a:schemeClr val="bg2">
                  <a:lumMod val="40000"/>
                  <a:lumOff val="60000"/>
                </a:schemeClr>
              </a:buClr>
              <a:buSzPct val="80000"/>
              <a:buFont typeface="Wingdings 3" charset="2"/>
              <a:buChar char=""/>
            </a:pPr>
            <a:r>
              <a:rPr lang="en-US" sz="1600" dirty="0">
                <a:latin typeface="Bookman Old Style" panose="02050604050505020204" pitchFamily="18" charset="0"/>
              </a:rPr>
              <a:t>The String class </a:t>
            </a:r>
            <a:r>
              <a:rPr lang="en-US" sz="1600" b="1" dirty="0" err="1">
                <a:solidFill>
                  <a:schemeClr val="bg1"/>
                </a:solidFill>
                <a:latin typeface="Bookman Old Style" panose="02050604050505020204" pitchFamily="18" charset="0"/>
              </a:rPr>
              <a:t>compareTo</a:t>
            </a:r>
            <a:r>
              <a:rPr lang="en-US" sz="1600" b="1" dirty="0">
                <a:solidFill>
                  <a:schemeClr val="bg1"/>
                </a:solidFill>
                <a:latin typeface="Bookman Old Style" panose="02050604050505020204" pitchFamily="18" charset="0"/>
              </a:rPr>
              <a:t>() method </a:t>
            </a:r>
            <a:r>
              <a:rPr lang="en-US" sz="1600" dirty="0">
                <a:latin typeface="Bookman Old Style" panose="02050604050505020204" pitchFamily="18" charset="0"/>
              </a:rPr>
              <a:t>compares values lexicographically and returns an integer value that describes if first string is less than, equal to or greater than second string.</a:t>
            </a:r>
          </a:p>
          <a:p>
            <a:pPr marL="342900" indent="-342900" algn="just">
              <a:spcBef>
                <a:spcPts val="1000"/>
              </a:spcBef>
              <a:buClr>
                <a:schemeClr val="bg2">
                  <a:lumMod val="40000"/>
                  <a:lumOff val="60000"/>
                </a:schemeClr>
              </a:buClr>
              <a:buSzPct val="80000"/>
              <a:buFont typeface="Wingdings 3" charset="2"/>
              <a:buChar char=""/>
            </a:pPr>
            <a:r>
              <a:rPr lang="en-US" sz="1600" dirty="0">
                <a:latin typeface="Bookman Old Style" panose="02050604050505020204" pitchFamily="18" charset="0"/>
              </a:rPr>
              <a:t>Suppose s1 and s2 are two String objects. If:</a:t>
            </a:r>
          </a:p>
          <a:p>
            <a:pPr marL="800100" lvl="1" indent="-342900" algn="just">
              <a:spcBef>
                <a:spcPts val="1000"/>
              </a:spcBef>
              <a:buClr>
                <a:schemeClr val="bg2">
                  <a:lumMod val="40000"/>
                  <a:lumOff val="60000"/>
                </a:schemeClr>
              </a:buClr>
              <a:buSzPct val="80000"/>
              <a:buFont typeface="Wingdings 3" charset="2"/>
              <a:buChar char=""/>
            </a:pPr>
            <a:r>
              <a:rPr lang="en-US" sz="1600" dirty="0">
                <a:latin typeface="Bookman Old Style" panose="02050604050505020204" pitchFamily="18" charset="0"/>
              </a:rPr>
              <a:t>s1 == s2 : The method returns 0.</a:t>
            </a:r>
          </a:p>
          <a:p>
            <a:pPr marL="800100" lvl="1" indent="-342900" algn="just">
              <a:spcBef>
                <a:spcPts val="1000"/>
              </a:spcBef>
              <a:buClr>
                <a:schemeClr val="bg2">
                  <a:lumMod val="40000"/>
                  <a:lumOff val="60000"/>
                </a:schemeClr>
              </a:buClr>
              <a:buSzPct val="80000"/>
              <a:buFont typeface="Wingdings 3" charset="2"/>
              <a:buChar char=""/>
            </a:pPr>
            <a:r>
              <a:rPr lang="en-US" sz="1600" dirty="0">
                <a:latin typeface="Bookman Old Style" panose="02050604050505020204" pitchFamily="18" charset="0"/>
              </a:rPr>
              <a:t>s1 &gt; s2 : The method returns a positive value.</a:t>
            </a:r>
          </a:p>
          <a:p>
            <a:pPr marL="800100" lvl="1" indent="-342900" algn="just">
              <a:spcBef>
                <a:spcPts val="1000"/>
              </a:spcBef>
              <a:buClr>
                <a:schemeClr val="bg2">
                  <a:lumMod val="40000"/>
                  <a:lumOff val="60000"/>
                </a:schemeClr>
              </a:buClr>
              <a:buSzPct val="80000"/>
              <a:buFont typeface="Wingdings 3" charset="2"/>
              <a:buChar char=""/>
            </a:pPr>
            <a:r>
              <a:rPr lang="en-US" sz="1600" dirty="0">
                <a:latin typeface="Bookman Old Style" panose="02050604050505020204" pitchFamily="18" charset="0"/>
              </a:rPr>
              <a:t>s1 &lt; s2 : The method returns a negative value.</a:t>
            </a:r>
          </a:p>
          <a:p>
            <a:pPr lvl="1" algn="just">
              <a:spcBef>
                <a:spcPts val="1000"/>
              </a:spcBef>
              <a:buClr>
                <a:schemeClr val="bg2">
                  <a:lumMod val="40000"/>
                  <a:lumOff val="60000"/>
                </a:schemeClr>
              </a:buClr>
              <a:buSzPct val="80000"/>
            </a:pPr>
            <a:endParaRPr lang="en-US" sz="1600" dirty="0">
              <a:latin typeface="Bookman Old Style" panose="02050604050505020204" pitchFamily="18" charset="0"/>
            </a:endParaRPr>
          </a:p>
          <a:p>
            <a:pPr algn="just">
              <a:buClr>
                <a:schemeClr val="bg2">
                  <a:lumMod val="40000"/>
                  <a:lumOff val="60000"/>
                </a:schemeClr>
              </a:buClr>
              <a:buSzPct val="80000"/>
            </a:pPr>
            <a:r>
              <a:rPr lang="en-US" sz="1600" dirty="0" err="1">
                <a:latin typeface="Bookman Old Style" panose="02050604050505020204" pitchFamily="18" charset="0"/>
              </a:rPr>
              <a:t>Eg</a:t>
            </a:r>
            <a:r>
              <a:rPr lang="en-US" sz="1600" dirty="0">
                <a:latin typeface="Bookman Old Style" panose="02050604050505020204" pitchFamily="18" charset="0"/>
              </a:rPr>
              <a:t>  : String s1=“Java”;  </a:t>
            </a:r>
          </a:p>
          <a:p>
            <a:pPr algn="just">
              <a:buClr>
                <a:schemeClr val="bg2">
                  <a:lumMod val="40000"/>
                  <a:lumOff val="60000"/>
                </a:schemeClr>
              </a:buClr>
              <a:buSzPct val="80000"/>
            </a:pPr>
            <a:r>
              <a:rPr lang="en-US" sz="1600" dirty="0">
                <a:latin typeface="Bookman Old Style" panose="02050604050505020204" pitchFamily="18" charset="0"/>
              </a:rPr>
              <a:t>   String s2=“Java”;  </a:t>
            </a:r>
          </a:p>
          <a:p>
            <a:pPr algn="just">
              <a:buClr>
                <a:schemeClr val="bg2">
                  <a:lumMod val="40000"/>
                  <a:lumOff val="60000"/>
                </a:schemeClr>
              </a:buClr>
              <a:buSzPct val="80000"/>
            </a:pPr>
            <a:r>
              <a:rPr lang="en-US" sz="1600" dirty="0">
                <a:latin typeface="Bookman Old Style" panose="02050604050505020204" pitchFamily="18" charset="0"/>
              </a:rPr>
              <a:t>   String s3=“</a:t>
            </a:r>
            <a:r>
              <a:rPr lang="en-US" sz="1600" dirty="0" err="1">
                <a:latin typeface="Bookman Old Style" panose="02050604050505020204" pitchFamily="18" charset="0"/>
              </a:rPr>
              <a:t>Jp</a:t>
            </a:r>
            <a:r>
              <a:rPr lang="en-US" sz="1600" dirty="0">
                <a:latin typeface="Bookman Old Style" panose="02050604050505020204" pitchFamily="18" charset="0"/>
              </a:rPr>
              <a:t>”;  </a:t>
            </a:r>
          </a:p>
          <a:p>
            <a:pPr algn="just">
              <a:buClr>
                <a:schemeClr val="bg2">
                  <a:lumMod val="40000"/>
                  <a:lumOff val="60000"/>
                </a:schemeClr>
              </a:buClr>
              <a:buSzPct val="80000"/>
            </a:pPr>
            <a:r>
              <a:rPr lang="en-US" sz="1600" dirty="0">
                <a:latin typeface="Bookman Old Style" panose="02050604050505020204" pitchFamily="18" charset="0"/>
              </a:rPr>
              <a:t>   </a:t>
            </a:r>
            <a:r>
              <a:rPr lang="en-US" sz="1600" dirty="0" err="1">
                <a:latin typeface="Bookman Old Style" panose="02050604050505020204" pitchFamily="18" charset="0"/>
              </a:rPr>
              <a:t>System.out.println</a:t>
            </a:r>
            <a:r>
              <a:rPr lang="en-US" sz="1600" dirty="0">
                <a:latin typeface="Bookman Old Style" panose="02050604050505020204" pitchFamily="18" charset="0"/>
              </a:rPr>
              <a:t>(s1.compareTo(s2));  //0  </a:t>
            </a:r>
          </a:p>
          <a:p>
            <a:pPr algn="just">
              <a:buClr>
                <a:schemeClr val="bg2">
                  <a:lumMod val="40000"/>
                  <a:lumOff val="60000"/>
                </a:schemeClr>
              </a:buClr>
              <a:buSzPct val="80000"/>
            </a:pPr>
            <a:r>
              <a:rPr lang="en-US" sz="1600" dirty="0">
                <a:latin typeface="Bookman Old Style" panose="02050604050505020204" pitchFamily="18" charset="0"/>
              </a:rPr>
              <a:t>   </a:t>
            </a:r>
            <a:r>
              <a:rPr lang="en-US" sz="1600" dirty="0" err="1">
                <a:latin typeface="Bookman Old Style" panose="02050604050505020204" pitchFamily="18" charset="0"/>
              </a:rPr>
              <a:t>System.out.println</a:t>
            </a:r>
            <a:r>
              <a:rPr lang="en-US" sz="1600" dirty="0">
                <a:latin typeface="Bookman Old Style" panose="02050604050505020204" pitchFamily="18" charset="0"/>
              </a:rPr>
              <a:t>(s1.compareTo(s3));  //-15 (because s1&lt;s3 and “a” is 15 times lower than “p”)  </a:t>
            </a:r>
          </a:p>
          <a:p>
            <a:pPr algn="just">
              <a:buClr>
                <a:schemeClr val="bg2">
                  <a:lumMod val="40000"/>
                  <a:lumOff val="60000"/>
                </a:schemeClr>
              </a:buClr>
              <a:buSzPct val="80000"/>
            </a:pPr>
            <a:r>
              <a:rPr lang="en-US" sz="1600" dirty="0">
                <a:latin typeface="Bookman Old Style" panose="02050604050505020204" pitchFamily="18" charset="0"/>
              </a:rPr>
              <a:t>   </a:t>
            </a:r>
            <a:r>
              <a:rPr lang="en-US" sz="1600" dirty="0" err="1">
                <a:latin typeface="Bookman Old Style" panose="02050604050505020204" pitchFamily="18" charset="0"/>
              </a:rPr>
              <a:t>System.out.println</a:t>
            </a:r>
            <a:r>
              <a:rPr lang="en-US" sz="1600" dirty="0">
                <a:latin typeface="Bookman Old Style" panose="02050604050505020204" pitchFamily="18" charset="0"/>
              </a:rPr>
              <a:t>(s3.compareTo(s1));  //15 (because s3 &gt; s1 and “p” is 15 times greater than “a” ) </a:t>
            </a:r>
            <a:endParaRPr lang="en-IN" sz="1600" dirty="0">
              <a:latin typeface="Bookman Old Style" panose="02050604050505020204" pitchFamily="18" charset="0"/>
            </a:endParaRPr>
          </a:p>
        </p:txBody>
      </p:sp>
    </p:spTree>
    <p:extLst>
      <p:ext uri="{BB962C8B-B14F-4D97-AF65-F5344CB8AC3E}">
        <p14:creationId xmlns:p14="http://schemas.microsoft.com/office/powerpoint/2010/main" val="366269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63568"/>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String Concatenation</a:t>
            </a:r>
          </a:p>
        </p:txBody>
      </p:sp>
      <p:sp>
        <p:nvSpPr>
          <p:cNvPr id="7" name="TextBox 6">
            <a:extLst>
              <a:ext uri="{FF2B5EF4-FFF2-40B4-BE49-F238E27FC236}">
                <a16:creationId xmlns:a16="http://schemas.microsoft.com/office/drawing/2014/main" id="{7822D4D9-A687-6F7E-DC6D-4408A8B97B4B}"/>
              </a:ext>
            </a:extLst>
          </p:cNvPr>
          <p:cNvSpPr txBox="1"/>
          <p:nvPr/>
        </p:nvSpPr>
        <p:spPr>
          <a:xfrm>
            <a:off x="162423" y="718933"/>
            <a:ext cx="11924281" cy="3985706"/>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In Java, String concatenation forms a new String that is the combination of multiple strings. There are two ways to concatenate strings in Java:</a:t>
            </a:r>
          </a:p>
          <a:p>
            <a:pPr marL="800100" lvl="1" indent="-342900" algn="just">
              <a:spcBef>
                <a:spcPts val="1000"/>
              </a:spcBef>
              <a:buClr>
                <a:schemeClr val="bg2">
                  <a:lumMod val="40000"/>
                  <a:lumOff val="60000"/>
                </a:schemeClr>
              </a:buClr>
              <a:buSzPct val="80000"/>
              <a:buFont typeface="Wingdings 3" charset="2"/>
              <a:buChar char=""/>
            </a:pPr>
            <a:r>
              <a:rPr lang="en-US" sz="1700" dirty="0"/>
              <a:t>By + (String concatenation) operator</a:t>
            </a:r>
          </a:p>
          <a:p>
            <a:pPr marL="800100" lvl="1" indent="-342900" algn="just">
              <a:spcBef>
                <a:spcPts val="1000"/>
              </a:spcBef>
              <a:buClr>
                <a:schemeClr val="bg2">
                  <a:lumMod val="40000"/>
                  <a:lumOff val="60000"/>
                </a:schemeClr>
              </a:buClr>
              <a:buSzPct val="80000"/>
              <a:buFont typeface="Wingdings 3" charset="2"/>
              <a:buChar char=""/>
            </a:pPr>
            <a:r>
              <a:rPr lang="en-US" sz="1700" dirty="0"/>
              <a:t>By </a:t>
            </a:r>
            <a:r>
              <a:rPr lang="en-US" sz="1700" dirty="0" err="1"/>
              <a:t>concat</a:t>
            </a:r>
            <a:r>
              <a:rPr lang="en-US" sz="1700" dirty="0"/>
              <a:t>() method</a:t>
            </a:r>
          </a:p>
          <a:p>
            <a:pPr lvl="1" algn="just">
              <a:spcBef>
                <a:spcPts val="1000"/>
              </a:spcBef>
              <a:buClr>
                <a:schemeClr val="bg2">
                  <a:lumMod val="40000"/>
                  <a:lumOff val="60000"/>
                </a:schemeClr>
              </a:buClr>
              <a:buSzPct val="80000"/>
            </a:pPr>
            <a:endParaRPr lang="en-IN" sz="1600" dirty="0">
              <a:latin typeface="Bookman Old Style" panose="02050604050505020204" pitchFamily="18" charset="0"/>
            </a:endParaRPr>
          </a:p>
          <a:p>
            <a:r>
              <a:rPr lang="en-IN" sz="1600" dirty="0" err="1">
                <a:latin typeface="Bookman Old Style" panose="02050604050505020204" pitchFamily="18" charset="0"/>
              </a:rPr>
              <a:t>Eg</a:t>
            </a:r>
            <a:r>
              <a:rPr lang="en-IN" sz="1600" dirty="0">
                <a:latin typeface="Bookman Old Style" panose="02050604050505020204" pitchFamily="18" charset="0"/>
              </a:rPr>
              <a:t> 1: </a:t>
            </a:r>
            <a:r>
              <a:rPr lang="en-US" sz="1600" dirty="0">
                <a:latin typeface="Bookman Old Style" panose="02050604050505020204" pitchFamily="18" charset="0"/>
              </a:rPr>
              <a:t>  </a:t>
            </a:r>
          </a:p>
          <a:p>
            <a:r>
              <a:rPr lang="en-US" sz="1600" dirty="0">
                <a:latin typeface="Bookman Old Style" panose="02050604050505020204" pitchFamily="18" charset="0"/>
              </a:rPr>
              <a:t>String s="Java"+" Programming";  		 </a:t>
            </a:r>
          </a:p>
          <a:p>
            <a:r>
              <a:rPr lang="en-US" sz="1600" dirty="0">
                <a:latin typeface="Bookman Old Style" panose="02050604050505020204" pitchFamily="18" charset="0"/>
              </a:rPr>
              <a:t>String s1=50+30+" JP "+40+40;  		    </a:t>
            </a:r>
          </a:p>
          <a:p>
            <a:r>
              <a:rPr lang="en-US" sz="1600" dirty="0" err="1">
                <a:latin typeface="Bookman Old Style" panose="02050604050505020204" pitchFamily="18" charset="0"/>
              </a:rPr>
              <a:t>System.out.println</a:t>
            </a:r>
            <a:r>
              <a:rPr lang="en-US" sz="1600" dirty="0">
                <a:latin typeface="Bookman Old Style" panose="02050604050505020204" pitchFamily="18" charset="0"/>
              </a:rPr>
              <a:t>(s);   </a:t>
            </a:r>
            <a:r>
              <a:rPr lang="en-US" sz="1600" dirty="0">
                <a:solidFill>
                  <a:schemeClr val="bg1"/>
                </a:solidFill>
                <a:latin typeface="Bookman Old Style" panose="02050604050505020204" pitchFamily="18" charset="0"/>
              </a:rPr>
              <a:t>// Java Programming   </a:t>
            </a:r>
          </a:p>
          <a:p>
            <a:r>
              <a:rPr lang="en-US" sz="1600" dirty="0" err="1">
                <a:latin typeface="Bookman Old Style" panose="02050604050505020204" pitchFamily="18" charset="0"/>
              </a:rPr>
              <a:t>System.out.println</a:t>
            </a:r>
            <a:r>
              <a:rPr lang="en-US" sz="1600" dirty="0">
                <a:latin typeface="Bookman Old Style" panose="02050604050505020204" pitchFamily="18" charset="0"/>
              </a:rPr>
              <a:t>(s1);  </a:t>
            </a:r>
            <a:r>
              <a:rPr lang="en-US" sz="1600" dirty="0">
                <a:solidFill>
                  <a:schemeClr val="bg1"/>
                </a:solidFill>
                <a:latin typeface="Bookman Old Style" panose="02050604050505020204" pitchFamily="18" charset="0"/>
              </a:rPr>
              <a:t>//80 JP 4040</a:t>
            </a:r>
            <a:r>
              <a:rPr lang="en-US" sz="1600" dirty="0">
                <a:latin typeface="Bookman Old Style" panose="02050604050505020204" pitchFamily="18" charset="0"/>
              </a:rPr>
              <a:t>  Note: After a string literal, all the + will be treated as string concatenation operator.      </a:t>
            </a:r>
          </a:p>
          <a:p>
            <a:r>
              <a:rPr lang="en-US" sz="1600" dirty="0">
                <a:latin typeface="Bookman Old Style" panose="02050604050505020204" pitchFamily="18" charset="0"/>
              </a:rPr>
              <a:t>String s2=" by Oracle";   </a:t>
            </a:r>
          </a:p>
          <a:p>
            <a:r>
              <a:rPr lang="en-US" sz="1600" dirty="0">
                <a:latin typeface="Bookman Old Style" panose="02050604050505020204" pitchFamily="18" charset="0"/>
              </a:rPr>
              <a:t>String s3=</a:t>
            </a:r>
            <a:r>
              <a:rPr lang="en-US" sz="1600" dirty="0" err="1">
                <a:latin typeface="Bookman Old Style" panose="02050604050505020204" pitchFamily="18" charset="0"/>
              </a:rPr>
              <a:t>s.concat</a:t>
            </a:r>
            <a:r>
              <a:rPr lang="en-US" sz="1600" dirty="0">
                <a:latin typeface="Bookman Old Style" panose="02050604050505020204" pitchFamily="18" charset="0"/>
              </a:rPr>
              <a:t>(s2);     </a:t>
            </a:r>
          </a:p>
          <a:p>
            <a:r>
              <a:rPr lang="en-US" sz="1600" dirty="0" err="1">
                <a:latin typeface="Bookman Old Style" panose="02050604050505020204" pitchFamily="18" charset="0"/>
              </a:rPr>
              <a:t>System.out.println</a:t>
            </a:r>
            <a:r>
              <a:rPr lang="en-US" sz="1600" dirty="0">
                <a:latin typeface="Bookman Old Style" panose="02050604050505020204" pitchFamily="18" charset="0"/>
              </a:rPr>
              <a:t>(s3);   </a:t>
            </a:r>
            <a:r>
              <a:rPr lang="en-US" sz="1600" dirty="0">
                <a:solidFill>
                  <a:schemeClr val="bg1"/>
                </a:solidFill>
                <a:latin typeface="Bookman Old Style" panose="02050604050505020204" pitchFamily="18" charset="0"/>
              </a:rPr>
              <a:t>// Java Programming by Oracle</a:t>
            </a:r>
            <a:endParaRPr lang="en-IN"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23504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63568"/>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err="1">
                <a:solidFill>
                  <a:schemeClr val="tx2"/>
                </a:solidFill>
                <a:latin typeface="+mj-lt"/>
                <a:ea typeface="+mj-ea"/>
                <a:cs typeface="+mj-cs"/>
              </a:rPr>
              <a:t>StringBuffer</a:t>
            </a:r>
            <a:r>
              <a:rPr lang="en-US" sz="4200" dirty="0">
                <a:solidFill>
                  <a:schemeClr val="tx2"/>
                </a:solidFill>
                <a:latin typeface="+mj-lt"/>
                <a:ea typeface="+mj-ea"/>
                <a:cs typeface="+mj-cs"/>
              </a:rPr>
              <a:t> Class</a:t>
            </a:r>
          </a:p>
        </p:txBody>
      </p:sp>
      <p:sp>
        <p:nvSpPr>
          <p:cNvPr id="7" name="TextBox 6">
            <a:extLst>
              <a:ext uri="{FF2B5EF4-FFF2-40B4-BE49-F238E27FC236}">
                <a16:creationId xmlns:a16="http://schemas.microsoft.com/office/drawing/2014/main" id="{7822D4D9-A687-6F7E-DC6D-4408A8B97B4B}"/>
              </a:ext>
            </a:extLst>
          </p:cNvPr>
          <p:cNvSpPr txBox="1"/>
          <p:nvPr/>
        </p:nvSpPr>
        <p:spPr>
          <a:xfrm>
            <a:off x="162423" y="718933"/>
            <a:ext cx="11924281" cy="3636893"/>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Java </a:t>
            </a:r>
            <a:r>
              <a:rPr lang="en-US" sz="1700" dirty="0" err="1"/>
              <a:t>StringBuffer</a:t>
            </a:r>
            <a:r>
              <a:rPr lang="en-US" sz="1700" dirty="0"/>
              <a:t> class is used to create mutable (modifiable) String objects. </a:t>
            </a:r>
          </a:p>
          <a:p>
            <a:pPr marL="342900" indent="-342900" algn="just">
              <a:spcBef>
                <a:spcPts val="1000"/>
              </a:spcBef>
              <a:buClr>
                <a:schemeClr val="bg2">
                  <a:lumMod val="40000"/>
                  <a:lumOff val="60000"/>
                </a:schemeClr>
              </a:buClr>
              <a:buSzPct val="80000"/>
              <a:buFont typeface="Wingdings 3" charset="2"/>
              <a:buChar char=""/>
            </a:pPr>
            <a:r>
              <a:rPr lang="en-US" sz="1700" dirty="0"/>
              <a:t>A String that can be modified or changed is known as mutable String. </a:t>
            </a:r>
            <a:r>
              <a:rPr lang="en-US" sz="1700" dirty="0" err="1"/>
              <a:t>StringBuffer</a:t>
            </a:r>
            <a:r>
              <a:rPr lang="en-US" sz="1700" dirty="0"/>
              <a:t> and </a:t>
            </a:r>
            <a:r>
              <a:rPr lang="en-US" sz="1700" dirty="0" err="1"/>
              <a:t>StringBuilder</a:t>
            </a:r>
            <a:r>
              <a:rPr lang="en-US" sz="1700" dirty="0"/>
              <a:t> classes are used for creating mutable strings.</a:t>
            </a:r>
          </a:p>
          <a:p>
            <a:pPr marL="342900" indent="-342900" algn="just">
              <a:spcBef>
                <a:spcPts val="1000"/>
              </a:spcBef>
              <a:buClr>
                <a:schemeClr val="bg2">
                  <a:lumMod val="40000"/>
                  <a:lumOff val="60000"/>
                </a:schemeClr>
              </a:buClr>
              <a:buSzPct val="80000"/>
              <a:buFont typeface="Wingdings 3" charset="2"/>
              <a:buChar char=""/>
            </a:pPr>
            <a:r>
              <a:rPr lang="en-US" sz="1700" dirty="0"/>
              <a:t>The </a:t>
            </a:r>
            <a:r>
              <a:rPr lang="en-US" sz="1700" dirty="0" err="1"/>
              <a:t>StringBuffer</a:t>
            </a:r>
            <a:r>
              <a:rPr lang="en-US" sz="1700" dirty="0"/>
              <a:t> class in Java is the same as String class except it is mutable i.e. it can be changed.</a:t>
            </a:r>
          </a:p>
          <a:p>
            <a:pPr marL="342900" indent="-342900" algn="just">
              <a:spcBef>
                <a:spcPts val="1000"/>
              </a:spcBef>
              <a:buClr>
                <a:schemeClr val="bg2">
                  <a:lumMod val="40000"/>
                  <a:lumOff val="60000"/>
                </a:schemeClr>
              </a:buClr>
              <a:buSzPct val="80000"/>
              <a:buFont typeface="Wingdings 3" charset="2"/>
              <a:buChar char=""/>
            </a:pPr>
            <a:r>
              <a:rPr lang="en-US" sz="1700" dirty="0"/>
              <a:t>Important Constructors of </a:t>
            </a:r>
            <a:r>
              <a:rPr lang="en-US" sz="1700" dirty="0" err="1"/>
              <a:t>StringBuffer</a:t>
            </a:r>
            <a:r>
              <a:rPr lang="en-US" sz="1700" dirty="0"/>
              <a:t> Class</a:t>
            </a:r>
          </a:p>
          <a:p>
            <a:pPr marL="800100" lvl="1" indent="-342900" algn="just">
              <a:spcBef>
                <a:spcPts val="1000"/>
              </a:spcBef>
              <a:buClr>
                <a:schemeClr val="bg2">
                  <a:lumMod val="40000"/>
                  <a:lumOff val="60000"/>
                </a:schemeClr>
              </a:buClr>
              <a:buSzPct val="80000"/>
              <a:buFont typeface="Wingdings 3" charset="2"/>
              <a:buChar char=""/>
            </a:pPr>
            <a:r>
              <a:rPr lang="en-US" sz="1700" dirty="0" err="1"/>
              <a:t>StringBuffer</a:t>
            </a:r>
            <a:r>
              <a:rPr lang="en-US" sz="1700" dirty="0"/>
              <a:t>() : It creates an empty String buffer with the initial capacity of 16. If the number of the character increases from its current capacity, it increases the capacity by (</a:t>
            </a:r>
            <a:r>
              <a:rPr lang="en-US" sz="1700" dirty="0" err="1"/>
              <a:t>oldcapacity</a:t>
            </a:r>
            <a:r>
              <a:rPr lang="en-US" sz="1700" dirty="0"/>
              <a:t>*2)+2.</a:t>
            </a:r>
          </a:p>
          <a:p>
            <a:pPr marL="800100" lvl="1" indent="-342900" algn="just">
              <a:spcBef>
                <a:spcPts val="1000"/>
              </a:spcBef>
              <a:buClr>
                <a:schemeClr val="bg2">
                  <a:lumMod val="40000"/>
                  <a:lumOff val="60000"/>
                </a:schemeClr>
              </a:buClr>
              <a:buSzPct val="80000"/>
              <a:buFont typeface="Wingdings 3" charset="2"/>
              <a:buChar char=""/>
            </a:pPr>
            <a:r>
              <a:rPr lang="en-US" sz="1700" dirty="0" err="1"/>
              <a:t>StringBuffer</a:t>
            </a:r>
            <a:r>
              <a:rPr lang="en-US" sz="1700" dirty="0"/>
              <a:t>(String </a:t>
            </a:r>
            <a:r>
              <a:rPr lang="en-US" sz="1700" dirty="0" err="1"/>
              <a:t>str</a:t>
            </a:r>
            <a:r>
              <a:rPr lang="en-US" sz="1700" dirty="0"/>
              <a:t>) : It creates a String buffer with the specified string.</a:t>
            </a:r>
          </a:p>
          <a:p>
            <a:pPr marL="800100" lvl="1" indent="-342900" algn="just">
              <a:spcBef>
                <a:spcPts val="1000"/>
              </a:spcBef>
              <a:buClr>
                <a:schemeClr val="bg2">
                  <a:lumMod val="40000"/>
                  <a:lumOff val="60000"/>
                </a:schemeClr>
              </a:buClr>
              <a:buSzPct val="80000"/>
              <a:buFont typeface="Wingdings 3" charset="2"/>
              <a:buChar char=""/>
            </a:pPr>
            <a:r>
              <a:rPr lang="en-US" sz="1700" dirty="0" err="1"/>
              <a:t>StringBuffer</a:t>
            </a:r>
            <a:r>
              <a:rPr lang="en-US" sz="1700" dirty="0"/>
              <a:t>(</a:t>
            </a:r>
            <a:r>
              <a:rPr lang="en-US" sz="1700" dirty="0" err="1"/>
              <a:t>int</a:t>
            </a:r>
            <a:r>
              <a:rPr lang="en-US" sz="1700" dirty="0"/>
              <a:t> capacity) : It creates an empty String buffer with the specified capacity as length.</a:t>
            </a:r>
            <a:endParaRPr lang="en-IN" sz="1700" dirty="0"/>
          </a:p>
          <a:p>
            <a:pPr marL="342900" indent="-342900" algn="just">
              <a:spcBef>
                <a:spcPts val="1000"/>
              </a:spcBef>
              <a:buClr>
                <a:schemeClr val="bg2">
                  <a:lumMod val="40000"/>
                  <a:lumOff val="60000"/>
                </a:schemeClr>
              </a:buClr>
              <a:buSzPct val="80000"/>
              <a:buFont typeface="Wingdings 3" charset="2"/>
              <a:buChar char=""/>
            </a:pPr>
            <a:endParaRPr lang="en-US" sz="1700" dirty="0"/>
          </a:p>
        </p:txBody>
      </p:sp>
    </p:spTree>
    <p:extLst>
      <p:ext uri="{BB962C8B-B14F-4D97-AF65-F5344CB8AC3E}">
        <p14:creationId xmlns:p14="http://schemas.microsoft.com/office/powerpoint/2010/main" val="408686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22D4D9-A687-6F7E-DC6D-4408A8B97B4B}"/>
              </a:ext>
            </a:extLst>
          </p:cNvPr>
          <p:cNvSpPr txBox="1"/>
          <p:nvPr/>
        </p:nvSpPr>
        <p:spPr>
          <a:xfrm>
            <a:off x="79295" y="78853"/>
            <a:ext cx="11924281" cy="743793"/>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Important methods of </a:t>
            </a:r>
            <a:r>
              <a:rPr lang="en-US" sz="1700" dirty="0" err="1"/>
              <a:t>StringBuffer</a:t>
            </a:r>
            <a:r>
              <a:rPr lang="en-US" sz="1700" dirty="0"/>
              <a:t> class</a:t>
            </a:r>
          </a:p>
          <a:p>
            <a:pPr marL="342900" indent="-342900" algn="just">
              <a:spcBef>
                <a:spcPts val="1000"/>
              </a:spcBef>
              <a:buClr>
                <a:schemeClr val="bg2">
                  <a:lumMod val="40000"/>
                  <a:lumOff val="60000"/>
                </a:schemeClr>
              </a:buClr>
              <a:buSzPct val="80000"/>
              <a:buFont typeface="Wingdings 3" charset="2"/>
              <a:buChar char=""/>
            </a:pPr>
            <a:endParaRPr lang="en-US" sz="1700" dirty="0"/>
          </a:p>
        </p:txBody>
      </p:sp>
      <p:pic>
        <p:nvPicPr>
          <p:cNvPr id="5" name="Picture 4"/>
          <p:cNvPicPr>
            <a:picLocks noChangeAspect="1"/>
          </p:cNvPicPr>
          <p:nvPr/>
        </p:nvPicPr>
        <p:blipFill>
          <a:blip r:embed="rId2"/>
          <a:stretch>
            <a:fillRect/>
          </a:stretch>
        </p:blipFill>
        <p:spPr>
          <a:xfrm>
            <a:off x="1889226" y="450749"/>
            <a:ext cx="7595595" cy="6425738"/>
          </a:xfrm>
          <a:prstGeom prst="rect">
            <a:avLst/>
          </a:prstGeom>
        </p:spPr>
      </p:pic>
    </p:spTree>
    <p:extLst>
      <p:ext uri="{BB962C8B-B14F-4D97-AF65-F5344CB8AC3E}">
        <p14:creationId xmlns:p14="http://schemas.microsoft.com/office/powerpoint/2010/main" val="361282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63568"/>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err="1">
                <a:solidFill>
                  <a:schemeClr val="tx2"/>
                </a:solidFill>
                <a:latin typeface="+mj-lt"/>
                <a:ea typeface="+mj-ea"/>
                <a:cs typeface="+mj-cs"/>
              </a:rPr>
              <a:t>StringBuffer</a:t>
            </a:r>
            <a:r>
              <a:rPr lang="en-US" sz="4200" dirty="0">
                <a:solidFill>
                  <a:schemeClr val="tx2"/>
                </a:solidFill>
                <a:latin typeface="+mj-lt"/>
                <a:ea typeface="+mj-ea"/>
                <a:cs typeface="+mj-cs"/>
              </a:rPr>
              <a:t> Class Example</a:t>
            </a:r>
          </a:p>
        </p:txBody>
      </p:sp>
      <p:sp>
        <p:nvSpPr>
          <p:cNvPr id="7" name="TextBox 6">
            <a:extLst>
              <a:ext uri="{FF2B5EF4-FFF2-40B4-BE49-F238E27FC236}">
                <a16:creationId xmlns:a16="http://schemas.microsoft.com/office/drawing/2014/main" id="{7822D4D9-A687-6F7E-DC6D-4408A8B97B4B}"/>
              </a:ext>
            </a:extLst>
          </p:cNvPr>
          <p:cNvSpPr txBox="1"/>
          <p:nvPr/>
        </p:nvSpPr>
        <p:spPr>
          <a:xfrm>
            <a:off x="162423" y="718933"/>
            <a:ext cx="11924281" cy="2800767"/>
          </a:xfrm>
          <a:prstGeom prst="rect">
            <a:avLst/>
          </a:prstGeom>
          <a:noFill/>
        </p:spPr>
        <p:txBody>
          <a:bodyPr wrap="square" rtlCol="0">
            <a:spAutoFit/>
          </a:bodyPr>
          <a:lstStyle/>
          <a:p>
            <a:r>
              <a:rPr lang="en-US" sz="1600" dirty="0">
                <a:latin typeface="Bookman Old Style" panose="02050604050505020204" pitchFamily="18" charset="0"/>
              </a:rPr>
              <a:t>public class Main {	</a:t>
            </a:r>
          </a:p>
          <a:p>
            <a:r>
              <a:rPr lang="en-US" sz="1600" dirty="0">
                <a:latin typeface="Bookman Old Style" panose="02050604050505020204" pitchFamily="18" charset="0"/>
              </a:rPr>
              <a:t>public static void main(String[] </a:t>
            </a:r>
            <a:r>
              <a:rPr lang="en-US" sz="1600" dirty="0" err="1">
                <a:latin typeface="Bookman Old Style" panose="02050604050505020204" pitchFamily="18" charset="0"/>
              </a:rPr>
              <a:t>args</a:t>
            </a:r>
            <a:r>
              <a:rPr lang="en-US" sz="1600" dirty="0">
                <a:latin typeface="Bookman Old Style" panose="02050604050505020204" pitchFamily="18" charset="0"/>
              </a:rPr>
              <a:t>) {		</a:t>
            </a:r>
          </a:p>
          <a:p>
            <a:r>
              <a:rPr lang="en-US" sz="1600" dirty="0" err="1">
                <a:latin typeface="Bookman Old Style" panose="02050604050505020204" pitchFamily="18" charset="0"/>
              </a:rPr>
              <a:t>StringBuffer</a:t>
            </a:r>
            <a:r>
              <a:rPr lang="en-US" sz="1600" dirty="0">
                <a:latin typeface="Bookman Old Style" panose="02050604050505020204" pitchFamily="18" charset="0"/>
              </a:rPr>
              <a:t> </a:t>
            </a:r>
            <a:r>
              <a:rPr lang="en-US" sz="1600" dirty="0" err="1">
                <a:latin typeface="Bookman Old Style" panose="02050604050505020204" pitchFamily="18" charset="0"/>
              </a:rPr>
              <a:t>sb</a:t>
            </a:r>
            <a:r>
              <a:rPr lang="en-US" sz="1600" dirty="0">
                <a:latin typeface="Bookman Old Style" panose="02050604050505020204" pitchFamily="18" charset="0"/>
              </a:rPr>
              <a:t>=new </a:t>
            </a:r>
            <a:r>
              <a:rPr lang="en-US" sz="1600" dirty="0" err="1">
                <a:latin typeface="Bookman Old Style" panose="02050604050505020204" pitchFamily="18" charset="0"/>
              </a:rPr>
              <a:t>StringBuffer</a:t>
            </a:r>
            <a:r>
              <a:rPr lang="en-US" sz="1600" dirty="0">
                <a:latin typeface="Bookman Old Style" panose="02050604050505020204" pitchFamily="18" charset="0"/>
              </a:rPr>
              <a:t>("Java");   </a:t>
            </a:r>
          </a:p>
          <a:p>
            <a:r>
              <a:rPr lang="en-US" sz="1600" dirty="0" err="1">
                <a:latin typeface="Bookman Old Style" panose="02050604050505020204" pitchFamily="18" charset="0"/>
              </a:rPr>
              <a:t>System.out.println</a:t>
            </a:r>
            <a:r>
              <a:rPr lang="en-US" sz="1600" dirty="0">
                <a:latin typeface="Bookman Old Style" panose="02050604050505020204" pitchFamily="18" charset="0"/>
              </a:rPr>
              <a:t>(</a:t>
            </a:r>
            <a:r>
              <a:rPr lang="en-US" sz="1600" dirty="0" err="1">
                <a:latin typeface="Bookman Old Style" panose="02050604050505020204" pitchFamily="18" charset="0"/>
              </a:rPr>
              <a:t>sb.append</a:t>
            </a:r>
            <a:r>
              <a:rPr lang="en-US" sz="1600" dirty="0">
                <a:latin typeface="Bookman Old Style" panose="02050604050505020204" pitchFamily="18" charset="0"/>
              </a:rPr>
              <a:t>(" Tutorials"));        //original string Java is changed to Java Tutorials</a:t>
            </a:r>
          </a:p>
          <a:p>
            <a:r>
              <a:rPr lang="en-US" sz="1600" dirty="0" err="1">
                <a:latin typeface="Bookman Old Style" panose="02050604050505020204" pitchFamily="18" charset="0"/>
              </a:rPr>
              <a:t>System.out.println</a:t>
            </a:r>
            <a:r>
              <a:rPr lang="en-US" sz="1600" dirty="0">
                <a:latin typeface="Bookman Old Style" panose="02050604050505020204" pitchFamily="18" charset="0"/>
              </a:rPr>
              <a:t>(</a:t>
            </a:r>
            <a:r>
              <a:rPr lang="en-US" sz="1600" dirty="0" err="1">
                <a:latin typeface="Bookman Old Style" panose="02050604050505020204" pitchFamily="18" charset="0"/>
              </a:rPr>
              <a:t>sb.insert</a:t>
            </a:r>
            <a:r>
              <a:rPr lang="en-US" sz="1600" dirty="0">
                <a:latin typeface="Bookman Old Style" panose="02050604050505020204" pitchFamily="18" charset="0"/>
              </a:rPr>
              <a:t>(5, "Programming "));  // inserts the given String in original string at the given position</a:t>
            </a:r>
          </a:p>
          <a:p>
            <a:r>
              <a:rPr lang="en-US" sz="1600" dirty="0" err="1">
                <a:latin typeface="Bookman Old Style" panose="02050604050505020204" pitchFamily="18" charset="0"/>
              </a:rPr>
              <a:t>System.out.println</a:t>
            </a:r>
            <a:r>
              <a:rPr lang="en-US" sz="1600" dirty="0">
                <a:latin typeface="Bookman Old Style" panose="02050604050505020204" pitchFamily="18" charset="0"/>
              </a:rPr>
              <a:t>(</a:t>
            </a:r>
            <a:r>
              <a:rPr lang="en-US" sz="1600" dirty="0" err="1">
                <a:latin typeface="Bookman Old Style" panose="02050604050505020204" pitchFamily="18" charset="0"/>
              </a:rPr>
              <a:t>sb.replace</a:t>
            </a:r>
            <a:r>
              <a:rPr lang="en-US" sz="1600" dirty="0">
                <a:latin typeface="Bookman Old Style" panose="02050604050505020204" pitchFamily="18" charset="0"/>
              </a:rPr>
              <a:t>(0,4, "HTML"));      // replaces the given String from the specified </a:t>
            </a:r>
            <a:r>
              <a:rPr lang="en-US" sz="1600" dirty="0" err="1">
                <a:latin typeface="Bookman Old Style" panose="02050604050505020204" pitchFamily="18" charset="0"/>
              </a:rPr>
              <a:t>beginIndex</a:t>
            </a:r>
            <a:r>
              <a:rPr lang="en-US" sz="1600" dirty="0">
                <a:latin typeface="Bookman Old Style" panose="02050604050505020204" pitchFamily="18" charset="0"/>
              </a:rPr>
              <a:t> and </a:t>
            </a:r>
            <a:r>
              <a:rPr lang="en-US" sz="1600" dirty="0" err="1">
                <a:latin typeface="Bookman Old Style" panose="02050604050505020204" pitchFamily="18" charset="0"/>
              </a:rPr>
              <a:t>endIndex</a:t>
            </a:r>
            <a:r>
              <a:rPr lang="en-US" sz="1600" dirty="0">
                <a:latin typeface="Bookman Old Style" panose="02050604050505020204" pitchFamily="18" charset="0"/>
              </a:rPr>
              <a:t>.</a:t>
            </a:r>
          </a:p>
          <a:p>
            <a:r>
              <a:rPr lang="en-US" sz="1600" dirty="0" err="1">
                <a:latin typeface="Bookman Old Style" panose="02050604050505020204" pitchFamily="18" charset="0"/>
              </a:rPr>
              <a:t>System.out.println</a:t>
            </a:r>
            <a:r>
              <a:rPr lang="en-US" sz="1600" dirty="0">
                <a:latin typeface="Bookman Old Style" panose="02050604050505020204" pitchFamily="18" charset="0"/>
              </a:rPr>
              <a:t>(</a:t>
            </a:r>
            <a:r>
              <a:rPr lang="en-US" sz="1600" dirty="0" err="1">
                <a:latin typeface="Bookman Old Style" panose="02050604050505020204" pitchFamily="18" charset="0"/>
              </a:rPr>
              <a:t>sb.delete</a:t>
            </a:r>
            <a:r>
              <a:rPr lang="en-US" sz="1600" dirty="0">
                <a:latin typeface="Bookman Old Style" panose="02050604050505020204" pitchFamily="18" charset="0"/>
              </a:rPr>
              <a:t>(17,26));             //deletes the String from the specified </a:t>
            </a:r>
            <a:r>
              <a:rPr lang="en-US" sz="1600" dirty="0" err="1">
                <a:latin typeface="Bookman Old Style" panose="02050604050505020204" pitchFamily="18" charset="0"/>
              </a:rPr>
              <a:t>beginIndex</a:t>
            </a:r>
            <a:r>
              <a:rPr lang="en-US" sz="1600" dirty="0">
                <a:latin typeface="Bookman Old Style" panose="02050604050505020204" pitchFamily="18" charset="0"/>
              </a:rPr>
              <a:t> to </a:t>
            </a:r>
            <a:r>
              <a:rPr lang="en-US" sz="1600" dirty="0" err="1">
                <a:latin typeface="Bookman Old Style" panose="02050604050505020204" pitchFamily="18" charset="0"/>
              </a:rPr>
              <a:t>endIndex</a:t>
            </a:r>
            <a:r>
              <a:rPr lang="en-US" sz="1600" dirty="0">
                <a:latin typeface="Bookman Old Style" panose="02050604050505020204" pitchFamily="18" charset="0"/>
              </a:rPr>
              <a:t>.</a:t>
            </a:r>
          </a:p>
          <a:p>
            <a:r>
              <a:rPr lang="en-US" sz="1600" dirty="0" err="1">
                <a:latin typeface="Bookman Old Style" panose="02050604050505020204" pitchFamily="18" charset="0"/>
              </a:rPr>
              <a:t>System.out.println</a:t>
            </a:r>
            <a:r>
              <a:rPr lang="en-US" sz="1600" dirty="0">
                <a:latin typeface="Bookman Old Style" panose="02050604050505020204" pitchFamily="18" charset="0"/>
              </a:rPr>
              <a:t>(</a:t>
            </a:r>
            <a:r>
              <a:rPr lang="en-US" sz="1600" dirty="0" err="1">
                <a:latin typeface="Bookman Old Style" panose="02050604050505020204" pitchFamily="18" charset="0"/>
              </a:rPr>
              <a:t>sb.reverse</a:t>
            </a:r>
            <a:r>
              <a:rPr lang="en-US" sz="1600" dirty="0">
                <a:latin typeface="Bookman Old Style" panose="02050604050505020204" pitchFamily="18" charset="0"/>
              </a:rPr>
              <a:t>());                 // reverses the String</a:t>
            </a:r>
          </a:p>
          <a:p>
            <a:r>
              <a:rPr lang="en-US" sz="1600" dirty="0">
                <a:latin typeface="Bookman Old Style" panose="02050604050505020204" pitchFamily="18" charset="0"/>
              </a:rPr>
              <a:t>}</a:t>
            </a:r>
          </a:p>
          <a:p>
            <a:r>
              <a:rPr lang="en-US" sz="1600" dirty="0">
                <a:latin typeface="Bookman Old Style" panose="02050604050505020204" pitchFamily="18" charset="0"/>
              </a:rPr>
              <a:t>}</a:t>
            </a:r>
          </a:p>
        </p:txBody>
      </p:sp>
      <p:pic>
        <p:nvPicPr>
          <p:cNvPr id="2" name="Picture 1"/>
          <p:cNvPicPr>
            <a:picLocks noChangeAspect="1"/>
          </p:cNvPicPr>
          <p:nvPr/>
        </p:nvPicPr>
        <p:blipFill>
          <a:blip r:embed="rId2"/>
          <a:stretch>
            <a:fillRect/>
          </a:stretch>
        </p:blipFill>
        <p:spPr>
          <a:xfrm>
            <a:off x="2119052" y="3840480"/>
            <a:ext cx="6019108" cy="2103766"/>
          </a:xfrm>
          <a:prstGeom prst="rect">
            <a:avLst/>
          </a:prstGeom>
        </p:spPr>
      </p:pic>
    </p:spTree>
    <p:extLst>
      <p:ext uri="{BB962C8B-B14F-4D97-AF65-F5344CB8AC3E}">
        <p14:creationId xmlns:p14="http://schemas.microsoft.com/office/powerpoint/2010/main" val="10115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22D4D9-A687-6F7E-DC6D-4408A8B97B4B}"/>
              </a:ext>
            </a:extLst>
          </p:cNvPr>
          <p:cNvSpPr txBox="1"/>
          <p:nvPr/>
        </p:nvSpPr>
        <p:spPr>
          <a:xfrm>
            <a:off x="79296" y="0"/>
            <a:ext cx="11924281" cy="353943"/>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WAP to convert a string into an array of characters and display each character with its index</a:t>
            </a:r>
          </a:p>
        </p:txBody>
      </p:sp>
      <p:sp>
        <p:nvSpPr>
          <p:cNvPr id="6" name="Rectangle 5"/>
          <p:cNvSpPr/>
          <p:nvPr/>
        </p:nvSpPr>
        <p:spPr>
          <a:xfrm>
            <a:off x="271550" y="578773"/>
            <a:ext cx="6096000" cy="4801314"/>
          </a:xfrm>
          <a:prstGeom prst="rect">
            <a:avLst/>
          </a:prstGeom>
        </p:spPr>
        <p:txBody>
          <a:bodyPr>
            <a:spAutoFit/>
          </a:bodyPr>
          <a:lstStyle/>
          <a:p>
            <a:r>
              <a:rPr lang="en-IN" dirty="0">
                <a:latin typeface="Bookman Old Style" panose="02050604050505020204" pitchFamily="18" charset="0"/>
              </a:rPr>
              <a:t>import </a:t>
            </a:r>
            <a:r>
              <a:rPr lang="en-IN" dirty="0" err="1">
                <a:latin typeface="Bookman Old Style" panose="02050604050505020204" pitchFamily="18" charset="0"/>
              </a:rPr>
              <a:t>java.util</a:t>
            </a:r>
            <a:r>
              <a:rPr lang="en-IN" dirty="0">
                <a:latin typeface="Bookman Old Style" panose="02050604050505020204" pitchFamily="18" charset="0"/>
              </a:rPr>
              <a:t>.*;</a:t>
            </a:r>
          </a:p>
          <a:p>
            <a:r>
              <a:rPr lang="en-IN" dirty="0">
                <a:latin typeface="Bookman Old Style" panose="02050604050505020204" pitchFamily="18" charset="0"/>
              </a:rPr>
              <a:t>public class Main{	</a:t>
            </a:r>
          </a:p>
          <a:p>
            <a:r>
              <a:rPr lang="en-IN" dirty="0">
                <a:latin typeface="Bookman Old Style" panose="02050604050505020204" pitchFamily="18" charset="0"/>
              </a:rPr>
              <a:t>public static void main(String[] </a:t>
            </a:r>
            <a:r>
              <a:rPr lang="en-IN" dirty="0" err="1">
                <a:latin typeface="Bookman Old Style" panose="02050604050505020204" pitchFamily="18" charset="0"/>
              </a:rPr>
              <a:t>args</a:t>
            </a:r>
            <a:r>
              <a:rPr lang="en-IN" dirty="0">
                <a:latin typeface="Bookman Old Style" panose="02050604050505020204" pitchFamily="18" charset="0"/>
              </a:rPr>
              <a:t>) {	    </a:t>
            </a:r>
          </a:p>
          <a:p>
            <a:r>
              <a:rPr lang="en-IN" dirty="0">
                <a:latin typeface="Bookman Old Style" panose="02050604050505020204" pitchFamily="18" charset="0"/>
              </a:rPr>
              <a:t>String </a:t>
            </a:r>
            <a:r>
              <a:rPr lang="en-IN" dirty="0" err="1">
                <a:latin typeface="Bookman Old Style" panose="02050604050505020204" pitchFamily="18" charset="0"/>
              </a:rPr>
              <a:t>str</a:t>
            </a:r>
            <a:r>
              <a:rPr lang="en-IN" dirty="0">
                <a:latin typeface="Bookman Old Style" panose="02050604050505020204" pitchFamily="18" charset="0"/>
              </a:rPr>
              <a:t>;	    </a:t>
            </a:r>
          </a:p>
          <a:p>
            <a:r>
              <a:rPr lang="en-IN" dirty="0" err="1">
                <a:latin typeface="Bookman Old Style" panose="02050604050505020204" pitchFamily="18" charset="0"/>
              </a:rPr>
              <a:t>int</a:t>
            </a:r>
            <a:r>
              <a:rPr lang="en-IN" dirty="0">
                <a:latin typeface="Bookman Old Style" panose="02050604050505020204" pitchFamily="18" charset="0"/>
              </a:rPr>
              <a:t> </a:t>
            </a:r>
            <a:r>
              <a:rPr lang="en-IN" dirty="0" err="1">
                <a:latin typeface="Bookman Old Style" panose="02050604050505020204" pitchFamily="18" charset="0"/>
              </a:rPr>
              <a:t>i,n</a:t>
            </a:r>
            <a:r>
              <a:rPr lang="en-IN" dirty="0">
                <a:latin typeface="Bookman Old Style" panose="02050604050505020204" pitchFamily="18" charset="0"/>
              </a:rPr>
              <a:t>;	   </a:t>
            </a:r>
          </a:p>
          <a:p>
            <a:r>
              <a:rPr lang="en-IN" dirty="0">
                <a:latin typeface="Bookman Old Style" panose="02050604050505020204" pitchFamily="18" charset="0"/>
              </a:rPr>
              <a:t>Scanner </a:t>
            </a:r>
            <a:r>
              <a:rPr lang="en-IN" dirty="0" err="1">
                <a:latin typeface="Bookman Old Style" panose="02050604050505020204" pitchFamily="18" charset="0"/>
              </a:rPr>
              <a:t>sc</a:t>
            </a:r>
            <a:r>
              <a:rPr lang="en-IN" dirty="0">
                <a:latin typeface="Bookman Old Style" panose="02050604050505020204" pitchFamily="18" charset="0"/>
              </a:rPr>
              <a:t>=new Scanner(System.in);	    </a:t>
            </a:r>
            <a:r>
              <a:rPr lang="en-IN" dirty="0" err="1">
                <a:latin typeface="Bookman Old Style" panose="02050604050505020204" pitchFamily="18" charset="0"/>
              </a:rPr>
              <a:t>System.out.println</a:t>
            </a:r>
            <a:r>
              <a:rPr lang="en-IN" dirty="0">
                <a:latin typeface="Bookman Old Style" panose="02050604050505020204" pitchFamily="18" charset="0"/>
              </a:rPr>
              <a:t>("Enter the string");	    </a:t>
            </a:r>
            <a:r>
              <a:rPr lang="en-IN" dirty="0" err="1">
                <a:latin typeface="Bookman Old Style" panose="02050604050505020204" pitchFamily="18" charset="0"/>
              </a:rPr>
              <a:t>str</a:t>
            </a:r>
            <a:r>
              <a:rPr lang="en-IN" dirty="0">
                <a:latin typeface="Bookman Old Style" panose="02050604050505020204" pitchFamily="18" charset="0"/>
              </a:rPr>
              <a:t>=</a:t>
            </a:r>
            <a:r>
              <a:rPr lang="en-IN" dirty="0" err="1">
                <a:latin typeface="Bookman Old Style" panose="02050604050505020204" pitchFamily="18" charset="0"/>
              </a:rPr>
              <a:t>sc.nextLine</a:t>
            </a:r>
            <a:r>
              <a:rPr lang="en-IN" dirty="0">
                <a:latin typeface="Bookman Old Style" panose="02050604050505020204" pitchFamily="18" charset="0"/>
              </a:rPr>
              <a:t>();	    </a:t>
            </a:r>
          </a:p>
          <a:p>
            <a:r>
              <a:rPr lang="en-IN" dirty="0">
                <a:latin typeface="Bookman Old Style" panose="02050604050505020204" pitchFamily="18" charset="0"/>
              </a:rPr>
              <a:t>n=</a:t>
            </a:r>
            <a:r>
              <a:rPr lang="en-IN" dirty="0" err="1">
                <a:latin typeface="Bookman Old Style" panose="02050604050505020204" pitchFamily="18" charset="0"/>
              </a:rPr>
              <a:t>str.length</a:t>
            </a:r>
            <a:r>
              <a:rPr lang="en-IN" dirty="0">
                <a:latin typeface="Bookman Old Style" panose="02050604050505020204" pitchFamily="18" charset="0"/>
              </a:rPr>
              <a:t>();	    </a:t>
            </a:r>
          </a:p>
          <a:p>
            <a:r>
              <a:rPr lang="en-IN" dirty="0">
                <a:latin typeface="Bookman Old Style" panose="02050604050505020204" pitchFamily="18" charset="0"/>
              </a:rPr>
              <a:t>char c[]=new char[n];	    </a:t>
            </a:r>
          </a:p>
          <a:p>
            <a:r>
              <a:rPr lang="en-IN" dirty="0">
                <a:latin typeface="Bookman Old Style" panose="02050604050505020204" pitchFamily="18" charset="0"/>
              </a:rPr>
              <a:t>c=</a:t>
            </a:r>
            <a:r>
              <a:rPr lang="en-IN" dirty="0" err="1">
                <a:latin typeface="Bookman Old Style" panose="02050604050505020204" pitchFamily="18" charset="0"/>
              </a:rPr>
              <a:t>str.toCharArray</a:t>
            </a:r>
            <a:r>
              <a:rPr lang="en-IN" dirty="0">
                <a:latin typeface="Bookman Old Style" panose="02050604050505020204" pitchFamily="18" charset="0"/>
              </a:rPr>
              <a:t>();	    </a:t>
            </a:r>
          </a:p>
          <a:p>
            <a:r>
              <a:rPr lang="en-IN" dirty="0">
                <a:latin typeface="Bookman Old Style" panose="02050604050505020204" pitchFamily="18" charset="0"/>
              </a:rPr>
              <a:t>for(</a:t>
            </a:r>
            <a:r>
              <a:rPr lang="en-IN" dirty="0" err="1">
                <a:latin typeface="Bookman Old Style" panose="02050604050505020204" pitchFamily="18" charset="0"/>
              </a:rPr>
              <a:t>i</a:t>
            </a:r>
            <a:r>
              <a:rPr lang="en-IN" dirty="0">
                <a:latin typeface="Bookman Old Style" panose="02050604050505020204" pitchFamily="18" charset="0"/>
              </a:rPr>
              <a:t>=0;i&lt;=n-1;i++)	    </a:t>
            </a:r>
          </a:p>
          <a:p>
            <a:r>
              <a:rPr lang="en-IN" dirty="0">
                <a:latin typeface="Bookman Old Style" panose="02050604050505020204" pitchFamily="18" charset="0"/>
              </a:rPr>
              <a:t>{	        </a:t>
            </a:r>
          </a:p>
          <a:p>
            <a:r>
              <a:rPr lang="en-IN" dirty="0" err="1">
                <a:latin typeface="Bookman Old Style" panose="02050604050505020204" pitchFamily="18" charset="0"/>
              </a:rPr>
              <a:t>System.out.println</a:t>
            </a:r>
            <a:r>
              <a:rPr lang="en-IN" dirty="0">
                <a:latin typeface="Bookman Old Style" panose="02050604050505020204" pitchFamily="18" charset="0"/>
              </a:rPr>
              <a:t>(</a:t>
            </a:r>
            <a:r>
              <a:rPr lang="en-IN" dirty="0" err="1">
                <a:latin typeface="Bookman Old Style" panose="02050604050505020204" pitchFamily="18" charset="0"/>
              </a:rPr>
              <a:t>i</a:t>
            </a:r>
            <a:r>
              <a:rPr lang="en-IN" dirty="0">
                <a:latin typeface="Bookman Old Style" panose="02050604050505020204" pitchFamily="18" charset="0"/>
              </a:rPr>
              <a:t>+"\</a:t>
            </a:r>
            <a:r>
              <a:rPr lang="en-IN" dirty="0" err="1">
                <a:latin typeface="Bookman Old Style" panose="02050604050505020204" pitchFamily="18" charset="0"/>
              </a:rPr>
              <a:t>t"+c</a:t>
            </a:r>
            <a:r>
              <a:rPr lang="en-IN" dirty="0">
                <a:latin typeface="Bookman Old Style" panose="02050604050505020204" pitchFamily="18" charset="0"/>
              </a:rPr>
              <a:t>[</a:t>
            </a:r>
            <a:r>
              <a:rPr lang="en-IN" dirty="0" err="1">
                <a:latin typeface="Bookman Old Style" panose="02050604050505020204" pitchFamily="18" charset="0"/>
              </a:rPr>
              <a:t>i</a:t>
            </a:r>
            <a:r>
              <a:rPr lang="en-IN" dirty="0">
                <a:latin typeface="Bookman Old Style" panose="02050604050505020204" pitchFamily="18" charset="0"/>
              </a:rPr>
              <a:t>]);	    </a:t>
            </a:r>
          </a:p>
          <a:p>
            <a:r>
              <a:rPr lang="en-IN" dirty="0">
                <a:latin typeface="Bookman Old Style" panose="02050604050505020204" pitchFamily="18" charset="0"/>
              </a:rPr>
              <a:t>}	    		</a:t>
            </a:r>
          </a:p>
          <a:p>
            <a:r>
              <a:rPr lang="en-IN" dirty="0">
                <a:latin typeface="Bookman Old Style" panose="02050604050505020204" pitchFamily="18" charset="0"/>
              </a:rPr>
              <a:t>}</a:t>
            </a:r>
          </a:p>
          <a:p>
            <a:r>
              <a:rPr lang="en-IN" dirty="0">
                <a:latin typeface="Bookman Old Style" panose="02050604050505020204" pitchFamily="18" charset="0"/>
              </a:rPr>
              <a:t>}</a:t>
            </a:r>
          </a:p>
        </p:txBody>
      </p:sp>
      <p:pic>
        <p:nvPicPr>
          <p:cNvPr id="8" name="Picture 7"/>
          <p:cNvPicPr>
            <a:picLocks noChangeAspect="1"/>
          </p:cNvPicPr>
          <p:nvPr/>
        </p:nvPicPr>
        <p:blipFill>
          <a:blip r:embed="rId2"/>
          <a:stretch>
            <a:fillRect/>
          </a:stretch>
        </p:blipFill>
        <p:spPr>
          <a:xfrm>
            <a:off x="7122448" y="578773"/>
            <a:ext cx="2969202" cy="5637725"/>
          </a:xfrm>
          <a:prstGeom prst="rect">
            <a:avLst/>
          </a:prstGeom>
        </p:spPr>
      </p:pic>
    </p:spTree>
    <p:extLst>
      <p:ext uri="{BB962C8B-B14F-4D97-AF65-F5344CB8AC3E}">
        <p14:creationId xmlns:p14="http://schemas.microsoft.com/office/powerpoint/2010/main" val="470881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22D4D9-A687-6F7E-DC6D-4408A8B97B4B}"/>
              </a:ext>
            </a:extLst>
          </p:cNvPr>
          <p:cNvSpPr txBox="1"/>
          <p:nvPr/>
        </p:nvSpPr>
        <p:spPr>
          <a:xfrm>
            <a:off x="79296" y="0"/>
            <a:ext cx="11924281" cy="353943"/>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WAP to count number of vowels, consonants, digits and blank spaces in a string</a:t>
            </a:r>
          </a:p>
        </p:txBody>
      </p:sp>
      <p:sp>
        <p:nvSpPr>
          <p:cNvPr id="6" name="Rectangle 5"/>
          <p:cNvSpPr/>
          <p:nvPr/>
        </p:nvSpPr>
        <p:spPr>
          <a:xfrm>
            <a:off x="171797" y="353943"/>
            <a:ext cx="7633854" cy="6494085"/>
          </a:xfrm>
          <a:prstGeom prst="rect">
            <a:avLst/>
          </a:prstGeom>
          <a:ln>
            <a:solidFill>
              <a:schemeClr val="bg1"/>
            </a:solidFill>
          </a:ln>
        </p:spPr>
        <p:txBody>
          <a:bodyPr wrap="square">
            <a:spAutoFit/>
          </a:bodyPr>
          <a:lstStyle/>
          <a:p>
            <a:r>
              <a:rPr lang="en-IN" sz="1600" dirty="0">
                <a:latin typeface="Bookman Old Style" panose="02050604050505020204" pitchFamily="18" charset="0"/>
              </a:rPr>
              <a:t>import </a:t>
            </a:r>
            <a:r>
              <a:rPr lang="en-IN" sz="1600" dirty="0" err="1">
                <a:latin typeface="Bookman Old Style" panose="02050604050505020204" pitchFamily="18" charset="0"/>
              </a:rPr>
              <a:t>java.util</a:t>
            </a:r>
            <a:r>
              <a:rPr lang="en-IN" sz="1600" dirty="0">
                <a:latin typeface="Bookman Old Style" panose="02050604050505020204" pitchFamily="18" charset="0"/>
              </a:rPr>
              <a:t>.*;</a:t>
            </a:r>
          </a:p>
          <a:p>
            <a:r>
              <a:rPr lang="en-IN" sz="1600" dirty="0">
                <a:latin typeface="Bookman Old Style" panose="02050604050505020204" pitchFamily="18" charset="0"/>
              </a:rPr>
              <a:t>public class Main{	</a:t>
            </a:r>
          </a:p>
          <a:p>
            <a:r>
              <a:rPr lang="en-IN" sz="1600" dirty="0">
                <a:latin typeface="Bookman Old Style" panose="02050604050505020204" pitchFamily="18" charset="0"/>
              </a:rPr>
              <a:t>public static void main(String[] </a:t>
            </a:r>
            <a:r>
              <a:rPr lang="en-IN" sz="1600" dirty="0" err="1">
                <a:latin typeface="Bookman Old Style" panose="02050604050505020204" pitchFamily="18" charset="0"/>
              </a:rPr>
              <a:t>args</a:t>
            </a:r>
            <a:r>
              <a:rPr lang="en-IN" sz="1600" dirty="0">
                <a:latin typeface="Bookman Old Style" panose="02050604050505020204" pitchFamily="18" charset="0"/>
              </a:rPr>
              <a:t>) {	   </a:t>
            </a:r>
          </a:p>
          <a:p>
            <a:r>
              <a:rPr lang="en-IN" sz="1600" dirty="0">
                <a:latin typeface="Bookman Old Style" panose="02050604050505020204" pitchFamily="18" charset="0"/>
              </a:rPr>
              <a:t>String </a:t>
            </a:r>
            <a:r>
              <a:rPr lang="en-IN" sz="1600" dirty="0" err="1">
                <a:latin typeface="Bookman Old Style" panose="02050604050505020204" pitchFamily="18" charset="0"/>
              </a:rPr>
              <a:t>str</a:t>
            </a:r>
            <a:r>
              <a:rPr lang="en-IN" sz="1600" dirty="0">
                <a:latin typeface="Bookman Old Style" panose="02050604050505020204" pitchFamily="18" charset="0"/>
              </a:rPr>
              <a:t>;	    </a:t>
            </a:r>
          </a:p>
          <a:p>
            <a:r>
              <a:rPr lang="en-IN" sz="1600" dirty="0" err="1">
                <a:latin typeface="Bookman Old Style" panose="02050604050505020204" pitchFamily="18" charset="0"/>
              </a:rPr>
              <a:t>int</a:t>
            </a:r>
            <a:r>
              <a:rPr lang="en-IN" sz="1600" dirty="0">
                <a:latin typeface="Bookman Old Style" panose="02050604050505020204" pitchFamily="18" charset="0"/>
              </a:rPr>
              <a:t> </a:t>
            </a:r>
            <a:r>
              <a:rPr lang="en-IN" sz="1600" dirty="0" err="1">
                <a:latin typeface="Bookman Old Style" panose="02050604050505020204" pitchFamily="18" charset="0"/>
              </a:rPr>
              <a:t>i,n,v</a:t>
            </a:r>
            <a:r>
              <a:rPr lang="en-IN" sz="1600" dirty="0">
                <a:latin typeface="Bookman Old Style" panose="02050604050505020204" pitchFamily="18" charset="0"/>
              </a:rPr>
              <a:t>=0,co=0,d=0,bs=0;	    </a:t>
            </a:r>
          </a:p>
          <a:p>
            <a:r>
              <a:rPr lang="en-IN" sz="1600" dirty="0">
                <a:latin typeface="Bookman Old Style" panose="02050604050505020204" pitchFamily="18" charset="0"/>
              </a:rPr>
              <a:t>Scanner </a:t>
            </a:r>
            <a:r>
              <a:rPr lang="en-IN" sz="1600" dirty="0" err="1">
                <a:latin typeface="Bookman Old Style" panose="02050604050505020204" pitchFamily="18" charset="0"/>
              </a:rPr>
              <a:t>sc</a:t>
            </a:r>
            <a:r>
              <a:rPr lang="en-IN" sz="1600" dirty="0">
                <a:latin typeface="Bookman Old Style" panose="02050604050505020204" pitchFamily="18" charset="0"/>
              </a:rPr>
              <a:t>=new Scanner(System.in);	    </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("Enter the string");	    </a:t>
            </a:r>
          </a:p>
          <a:p>
            <a:r>
              <a:rPr lang="en-IN" sz="1600" dirty="0" err="1">
                <a:latin typeface="Bookman Old Style" panose="02050604050505020204" pitchFamily="18" charset="0"/>
              </a:rPr>
              <a:t>str</a:t>
            </a:r>
            <a:r>
              <a:rPr lang="en-IN" sz="1600" dirty="0">
                <a:latin typeface="Bookman Old Style" panose="02050604050505020204" pitchFamily="18" charset="0"/>
              </a:rPr>
              <a:t>=</a:t>
            </a:r>
            <a:r>
              <a:rPr lang="en-IN" sz="1600" dirty="0" err="1">
                <a:latin typeface="Bookman Old Style" panose="02050604050505020204" pitchFamily="18" charset="0"/>
              </a:rPr>
              <a:t>sc.nextLine</a:t>
            </a:r>
            <a:r>
              <a:rPr lang="en-IN" sz="1600" dirty="0">
                <a:latin typeface="Bookman Old Style" panose="02050604050505020204" pitchFamily="18" charset="0"/>
              </a:rPr>
              <a:t>();	    </a:t>
            </a:r>
          </a:p>
          <a:p>
            <a:r>
              <a:rPr lang="en-IN" sz="1600" dirty="0">
                <a:latin typeface="Bookman Old Style" panose="02050604050505020204" pitchFamily="18" charset="0"/>
              </a:rPr>
              <a:t>n=</a:t>
            </a:r>
            <a:r>
              <a:rPr lang="en-IN" sz="1600" dirty="0" err="1">
                <a:latin typeface="Bookman Old Style" panose="02050604050505020204" pitchFamily="18" charset="0"/>
              </a:rPr>
              <a:t>str.length</a:t>
            </a:r>
            <a:r>
              <a:rPr lang="en-IN" sz="1600" dirty="0">
                <a:latin typeface="Bookman Old Style" panose="02050604050505020204" pitchFamily="18" charset="0"/>
              </a:rPr>
              <a:t>();	    </a:t>
            </a:r>
          </a:p>
          <a:p>
            <a:r>
              <a:rPr lang="en-IN" sz="1600" dirty="0">
                <a:latin typeface="Bookman Old Style" panose="02050604050505020204" pitchFamily="18" charset="0"/>
              </a:rPr>
              <a:t>char c[]=new char[n];	    </a:t>
            </a:r>
          </a:p>
          <a:p>
            <a:r>
              <a:rPr lang="en-IN" sz="1600" dirty="0">
                <a:latin typeface="Bookman Old Style" panose="02050604050505020204" pitchFamily="18" charset="0"/>
              </a:rPr>
              <a:t>c=</a:t>
            </a:r>
            <a:r>
              <a:rPr lang="en-IN" sz="1600" dirty="0" err="1">
                <a:latin typeface="Bookman Old Style" panose="02050604050505020204" pitchFamily="18" charset="0"/>
              </a:rPr>
              <a:t>str.toCharArray</a:t>
            </a:r>
            <a:r>
              <a:rPr lang="en-IN" sz="1600" dirty="0">
                <a:latin typeface="Bookman Old Style" panose="02050604050505020204" pitchFamily="18" charset="0"/>
              </a:rPr>
              <a:t>();	    </a:t>
            </a:r>
          </a:p>
          <a:p>
            <a:r>
              <a:rPr lang="en-IN" sz="1600" dirty="0">
                <a:latin typeface="Bookman Old Style" panose="02050604050505020204" pitchFamily="18" charset="0"/>
              </a:rPr>
              <a:t>for(</a:t>
            </a:r>
            <a:r>
              <a:rPr lang="en-IN" sz="1600" dirty="0" err="1">
                <a:latin typeface="Bookman Old Style" panose="02050604050505020204" pitchFamily="18" charset="0"/>
              </a:rPr>
              <a:t>i</a:t>
            </a:r>
            <a:r>
              <a:rPr lang="en-IN" sz="1600" dirty="0">
                <a:latin typeface="Bookman Old Style" panose="02050604050505020204" pitchFamily="18" charset="0"/>
              </a:rPr>
              <a:t>=0;i&lt;=n-1;i++)	    </a:t>
            </a:r>
          </a:p>
          <a:p>
            <a:r>
              <a:rPr lang="en-IN" sz="1600" dirty="0">
                <a:latin typeface="Bookman Old Style" panose="02050604050505020204" pitchFamily="18" charset="0"/>
              </a:rPr>
              <a:t>{	       </a:t>
            </a:r>
          </a:p>
          <a:p>
            <a:r>
              <a:rPr lang="en-IN" sz="1600" dirty="0">
                <a:latin typeface="Bookman Old Style" panose="02050604050505020204" pitchFamily="18" charset="0"/>
              </a:rPr>
              <a:t>if(c[</a:t>
            </a:r>
            <a:r>
              <a:rPr lang="en-IN" sz="1600" dirty="0" err="1">
                <a:latin typeface="Bookman Old Style" panose="02050604050505020204" pitchFamily="18" charset="0"/>
              </a:rPr>
              <a:t>i</a:t>
            </a:r>
            <a:r>
              <a:rPr lang="en-IN" sz="1600" dirty="0">
                <a:latin typeface="Bookman Old Style" panose="02050604050505020204" pitchFamily="18" charset="0"/>
              </a:rPr>
              <a:t>]=='a' || c[</a:t>
            </a:r>
            <a:r>
              <a:rPr lang="en-IN" sz="1600" dirty="0" err="1">
                <a:latin typeface="Bookman Old Style" panose="02050604050505020204" pitchFamily="18" charset="0"/>
              </a:rPr>
              <a:t>i</a:t>
            </a:r>
            <a:r>
              <a:rPr lang="en-IN" sz="1600" dirty="0">
                <a:latin typeface="Bookman Old Style" panose="02050604050505020204" pitchFamily="18" charset="0"/>
              </a:rPr>
              <a:t>]=='e' || c[</a:t>
            </a:r>
            <a:r>
              <a:rPr lang="en-IN" sz="1600" dirty="0" err="1">
                <a:latin typeface="Bookman Old Style" panose="02050604050505020204" pitchFamily="18" charset="0"/>
              </a:rPr>
              <a:t>i</a:t>
            </a:r>
            <a:r>
              <a:rPr lang="en-IN" sz="1600" dirty="0">
                <a:latin typeface="Bookman Old Style" panose="02050604050505020204" pitchFamily="18" charset="0"/>
              </a:rPr>
              <a:t>]=='</a:t>
            </a:r>
            <a:r>
              <a:rPr lang="en-IN" sz="1600" dirty="0" err="1">
                <a:latin typeface="Bookman Old Style" panose="02050604050505020204" pitchFamily="18" charset="0"/>
              </a:rPr>
              <a:t>i</a:t>
            </a:r>
            <a:r>
              <a:rPr lang="en-IN" sz="1600" dirty="0">
                <a:latin typeface="Bookman Old Style" panose="02050604050505020204" pitchFamily="18" charset="0"/>
              </a:rPr>
              <a:t>' || c[</a:t>
            </a:r>
            <a:r>
              <a:rPr lang="en-IN" sz="1600" dirty="0" err="1">
                <a:latin typeface="Bookman Old Style" panose="02050604050505020204" pitchFamily="18" charset="0"/>
              </a:rPr>
              <a:t>i</a:t>
            </a:r>
            <a:r>
              <a:rPr lang="en-IN" sz="1600" dirty="0">
                <a:latin typeface="Bookman Old Style" panose="02050604050505020204" pitchFamily="18" charset="0"/>
              </a:rPr>
              <a:t>]=='o' || c[</a:t>
            </a:r>
            <a:r>
              <a:rPr lang="en-IN" sz="1600" dirty="0" err="1">
                <a:latin typeface="Bookman Old Style" panose="02050604050505020204" pitchFamily="18" charset="0"/>
              </a:rPr>
              <a:t>i</a:t>
            </a:r>
            <a:r>
              <a:rPr lang="en-IN" sz="1600" dirty="0">
                <a:latin typeface="Bookman Old Style" panose="02050604050505020204" pitchFamily="18" charset="0"/>
              </a:rPr>
              <a:t>]=='u' || c[</a:t>
            </a:r>
            <a:r>
              <a:rPr lang="en-IN" sz="1600" dirty="0" err="1">
                <a:latin typeface="Bookman Old Style" panose="02050604050505020204" pitchFamily="18" charset="0"/>
              </a:rPr>
              <a:t>i</a:t>
            </a:r>
            <a:r>
              <a:rPr lang="en-IN" sz="1600" dirty="0">
                <a:latin typeface="Bookman Old Style" panose="02050604050505020204" pitchFamily="18" charset="0"/>
              </a:rPr>
              <a:t>]=='A' || c[</a:t>
            </a:r>
            <a:r>
              <a:rPr lang="en-IN" sz="1600" dirty="0" err="1">
                <a:latin typeface="Bookman Old Style" panose="02050604050505020204" pitchFamily="18" charset="0"/>
              </a:rPr>
              <a:t>i</a:t>
            </a:r>
            <a:r>
              <a:rPr lang="en-IN" sz="1600" dirty="0">
                <a:latin typeface="Bookman Old Style" panose="02050604050505020204" pitchFamily="18" charset="0"/>
              </a:rPr>
              <a:t>]=='E' || c[</a:t>
            </a:r>
            <a:r>
              <a:rPr lang="en-IN" sz="1600" dirty="0" err="1">
                <a:latin typeface="Bookman Old Style" panose="02050604050505020204" pitchFamily="18" charset="0"/>
              </a:rPr>
              <a:t>i</a:t>
            </a:r>
            <a:r>
              <a:rPr lang="en-IN" sz="1600" dirty="0">
                <a:latin typeface="Bookman Old Style" panose="02050604050505020204" pitchFamily="18" charset="0"/>
              </a:rPr>
              <a:t>]=='I' || c[</a:t>
            </a:r>
            <a:r>
              <a:rPr lang="en-IN" sz="1600" dirty="0" err="1">
                <a:latin typeface="Bookman Old Style" panose="02050604050505020204" pitchFamily="18" charset="0"/>
              </a:rPr>
              <a:t>i</a:t>
            </a:r>
            <a:r>
              <a:rPr lang="en-IN" sz="1600" dirty="0">
                <a:latin typeface="Bookman Old Style" panose="02050604050505020204" pitchFamily="18" charset="0"/>
              </a:rPr>
              <a:t>]=='O' || c[</a:t>
            </a:r>
            <a:r>
              <a:rPr lang="en-IN" sz="1600" dirty="0" err="1">
                <a:latin typeface="Bookman Old Style" panose="02050604050505020204" pitchFamily="18" charset="0"/>
              </a:rPr>
              <a:t>i</a:t>
            </a:r>
            <a:r>
              <a:rPr lang="en-IN" sz="1600" dirty="0">
                <a:latin typeface="Bookman Old Style" panose="02050604050505020204" pitchFamily="18" charset="0"/>
              </a:rPr>
              <a:t>]=='U')	       </a:t>
            </a:r>
          </a:p>
          <a:p>
            <a:r>
              <a:rPr lang="en-IN" sz="1600" dirty="0">
                <a:latin typeface="Bookman Old Style" panose="02050604050505020204" pitchFamily="18" charset="0"/>
              </a:rPr>
              <a:t>v++;	       </a:t>
            </a:r>
          </a:p>
          <a:p>
            <a:r>
              <a:rPr lang="en-IN" sz="1600" dirty="0">
                <a:latin typeface="Bookman Old Style" panose="02050604050505020204" pitchFamily="18" charset="0"/>
              </a:rPr>
              <a:t>else if(c[</a:t>
            </a:r>
            <a:r>
              <a:rPr lang="en-IN" sz="1600" dirty="0" err="1">
                <a:latin typeface="Bookman Old Style" panose="02050604050505020204" pitchFamily="18" charset="0"/>
              </a:rPr>
              <a:t>i</a:t>
            </a:r>
            <a:r>
              <a:rPr lang="en-IN" sz="1600" dirty="0">
                <a:latin typeface="Bookman Old Style" panose="02050604050505020204" pitchFamily="18" charset="0"/>
              </a:rPr>
              <a:t>]==' ' )	       </a:t>
            </a:r>
          </a:p>
          <a:p>
            <a:r>
              <a:rPr lang="en-IN" sz="1600" dirty="0" err="1">
                <a:latin typeface="Bookman Old Style" panose="02050604050505020204" pitchFamily="18" charset="0"/>
              </a:rPr>
              <a:t>bs</a:t>
            </a:r>
            <a:r>
              <a:rPr lang="en-IN" sz="1600" dirty="0">
                <a:latin typeface="Bookman Old Style" panose="02050604050505020204" pitchFamily="18" charset="0"/>
              </a:rPr>
              <a:t>++;	       </a:t>
            </a:r>
          </a:p>
          <a:p>
            <a:r>
              <a:rPr lang="en-IN" sz="1600" dirty="0">
                <a:latin typeface="Bookman Old Style" panose="02050604050505020204" pitchFamily="18" charset="0"/>
              </a:rPr>
              <a:t>else if(c[</a:t>
            </a:r>
            <a:r>
              <a:rPr lang="en-IN" sz="1600" dirty="0" err="1">
                <a:latin typeface="Bookman Old Style" panose="02050604050505020204" pitchFamily="18" charset="0"/>
              </a:rPr>
              <a:t>i</a:t>
            </a:r>
            <a:r>
              <a:rPr lang="en-IN" sz="1600" dirty="0">
                <a:latin typeface="Bookman Old Style" panose="02050604050505020204" pitchFamily="18" charset="0"/>
              </a:rPr>
              <a:t>]&gt;='0' &amp;&amp; c[</a:t>
            </a:r>
            <a:r>
              <a:rPr lang="en-IN" sz="1600" dirty="0" err="1">
                <a:latin typeface="Bookman Old Style" panose="02050604050505020204" pitchFamily="18" charset="0"/>
              </a:rPr>
              <a:t>i</a:t>
            </a:r>
            <a:r>
              <a:rPr lang="en-IN" sz="1600" dirty="0">
                <a:latin typeface="Bookman Old Style" panose="02050604050505020204" pitchFamily="18" charset="0"/>
              </a:rPr>
              <a:t>]&lt;='9')	       </a:t>
            </a:r>
          </a:p>
          <a:p>
            <a:r>
              <a:rPr lang="en-IN" sz="1600" dirty="0">
                <a:latin typeface="Bookman Old Style" panose="02050604050505020204" pitchFamily="18" charset="0"/>
              </a:rPr>
              <a:t>d++;	       </a:t>
            </a:r>
          </a:p>
          <a:p>
            <a:r>
              <a:rPr lang="en-IN" sz="1600" dirty="0">
                <a:latin typeface="Bookman Old Style" panose="02050604050505020204" pitchFamily="18" charset="0"/>
              </a:rPr>
              <a:t>else if((c[</a:t>
            </a:r>
            <a:r>
              <a:rPr lang="en-IN" sz="1600" dirty="0" err="1">
                <a:latin typeface="Bookman Old Style" panose="02050604050505020204" pitchFamily="18" charset="0"/>
              </a:rPr>
              <a:t>i</a:t>
            </a:r>
            <a:r>
              <a:rPr lang="en-IN" sz="1600" dirty="0">
                <a:latin typeface="Bookman Old Style" panose="02050604050505020204" pitchFamily="18" charset="0"/>
              </a:rPr>
              <a:t>]&gt;='a' &amp;&amp; c[</a:t>
            </a:r>
            <a:r>
              <a:rPr lang="en-IN" sz="1600" dirty="0" err="1">
                <a:latin typeface="Bookman Old Style" panose="02050604050505020204" pitchFamily="18" charset="0"/>
              </a:rPr>
              <a:t>i</a:t>
            </a:r>
            <a:r>
              <a:rPr lang="en-IN" sz="1600" dirty="0">
                <a:latin typeface="Bookman Old Style" panose="02050604050505020204" pitchFamily="18" charset="0"/>
              </a:rPr>
              <a:t>]&lt;='z') || (c[</a:t>
            </a:r>
            <a:r>
              <a:rPr lang="en-IN" sz="1600" dirty="0" err="1">
                <a:latin typeface="Bookman Old Style" panose="02050604050505020204" pitchFamily="18" charset="0"/>
              </a:rPr>
              <a:t>i</a:t>
            </a:r>
            <a:r>
              <a:rPr lang="en-IN" sz="1600" dirty="0">
                <a:latin typeface="Bookman Old Style" panose="02050604050505020204" pitchFamily="18" charset="0"/>
              </a:rPr>
              <a:t>]&gt;='A' &amp;&amp; c[</a:t>
            </a:r>
            <a:r>
              <a:rPr lang="en-IN" sz="1600" dirty="0" err="1">
                <a:latin typeface="Bookman Old Style" panose="02050604050505020204" pitchFamily="18" charset="0"/>
              </a:rPr>
              <a:t>i</a:t>
            </a:r>
            <a:r>
              <a:rPr lang="en-IN" sz="1600" dirty="0">
                <a:latin typeface="Bookman Old Style" panose="02050604050505020204" pitchFamily="18" charset="0"/>
              </a:rPr>
              <a:t>]&lt;='Z')       </a:t>
            </a:r>
          </a:p>
          <a:p>
            <a:r>
              <a:rPr lang="en-IN" sz="1600" dirty="0">
                <a:latin typeface="Bookman Old Style" panose="02050604050505020204" pitchFamily="18" charset="0"/>
              </a:rPr>
              <a:t>co++;	    </a:t>
            </a:r>
          </a:p>
          <a:p>
            <a:r>
              <a:rPr lang="en-IN" sz="1600" dirty="0">
                <a:latin typeface="Bookman Old Style" panose="02050604050505020204" pitchFamily="18" charset="0"/>
              </a:rPr>
              <a:t>}	    </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("No. of vowels : " + v + "\</a:t>
            </a:r>
            <a:r>
              <a:rPr lang="en-IN" sz="1600" dirty="0" err="1">
                <a:latin typeface="Bookman Old Style" panose="02050604050505020204" pitchFamily="18" charset="0"/>
              </a:rPr>
              <a:t>nNo</a:t>
            </a:r>
            <a:r>
              <a:rPr lang="en-IN" sz="1600" dirty="0">
                <a:latin typeface="Bookman Old Style" panose="02050604050505020204" pitchFamily="18" charset="0"/>
              </a:rPr>
              <a:t>. of Consonants : " + co + "\</a:t>
            </a:r>
            <a:r>
              <a:rPr lang="en-IN" sz="1600" dirty="0" err="1">
                <a:latin typeface="Bookman Old Style" panose="02050604050505020204" pitchFamily="18" charset="0"/>
              </a:rPr>
              <a:t>nNo</a:t>
            </a:r>
            <a:r>
              <a:rPr lang="en-IN" sz="1600" dirty="0">
                <a:latin typeface="Bookman Old Style" panose="02050604050505020204" pitchFamily="18" charset="0"/>
              </a:rPr>
              <a:t>. of digits : " + d + "\</a:t>
            </a:r>
            <a:r>
              <a:rPr lang="en-IN" sz="1600" dirty="0" err="1">
                <a:latin typeface="Bookman Old Style" panose="02050604050505020204" pitchFamily="18" charset="0"/>
              </a:rPr>
              <a:t>nNo</a:t>
            </a:r>
            <a:r>
              <a:rPr lang="en-IN" sz="1600" dirty="0">
                <a:latin typeface="Bookman Old Style" panose="02050604050505020204" pitchFamily="18" charset="0"/>
              </a:rPr>
              <a:t> of blank spaces : " + </a:t>
            </a:r>
            <a:r>
              <a:rPr lang="en-IN" sz="1600" dirty="0" err="1">
                <a:latin typeface="Bookman Old Style" panose="02050604050505020204" pitchFamily="18" charset="0"/>
              </a:rPr>
              <a:t>bs</a:t>
            </a:r>
            <a:r>
              <a:rPr lang="en-IN" sz="1600" dirty="0">
                <a:latin typeface="Bookman Old Style" panose="02050604050505020204" pitchFamily="18" charset="0"/>
              </a:rPr>
              <a:t>);		</a:t>
            </a:r>
          </a:p>
          <a:p>
            <a:r>
              <a:rPr lang="en-IN" sz="1600" dirty="0">
                <a:latin typeface="Bookman Old Style" panose="02050604050505020204" pitchFamily="18" charset="0"/>
              </a:rPr>
              <a:t>}}</a:t>
            </a:r>
          </a:p>
        </p:txBody>
      </p:sp>
      <p:pic>
        <p:nvPicPr>
          <p:cNvPr id="2" name="Picture 1"/>
          <p:cNvPicPr>
            <a:picLocks noChangeAspect="1"/>
          </p:cNvPicPr>
          <p:nvPr/>
        </p:nvPicPr>
        <p:blipFill>
          <a:blip r:embed="rId2"/>
          <a:stretch>
            <a:fillRect/>
          </a:stretch>
        </p:blipFill>
        <p:spPr>
          <a:xfrm>
            <a:off x="7805651" y="4944846"/>
            <a:ext cx="4330176" cy="1903182"/>
          </a:xfrm>
          <a:prstGeom prst="rect">
            <a:avLst/>
          </a:prstGeom>
        </p:spPr>
      </p:pic>
    </p:spTree>
    <p:extLst>
      <p:ext uri="{BB962C8B-B14F-4D97-AF65-F5344CB8AC3E}">
        <p14:creationId xmlns:p14="http://schemas.microsoft.com/office/powerpoint/2010/main" val="167881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63568"/>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Programming Practice Questions</a:t>
            </a:r>
          </a:p>
        </p:txBody>
      </p:sp>
      <p:pic>
        <p:nvPicPr>
          <p:cNvPr id="6" name="Picture 5">
            <a:extLst>
              <a:ext uri="{FF2B5EF4-FFF2-40B4-BE49-F238E27FC236}">
                <a16:creationId xmlns:a16="http://schemas.microsoft.com/office/drawing/2014/main" id="{67585CD1-9320-4227-884D-AA601B295B53}"/>
              </a:ext>
            </a:extLst>
          </p:cNvPr>
          <p:cNvPicPr>
            <a:picLocks noChangeAspect="1"/>
          </p:cNvPicPr>
          <p:nvPr/>
        </p:nvPicPr>
        <p:blipFill>
          <a:blip r:embed="rId2"/>
          <a:stretch>
            <a:fillRect/>
          </a:stretch>
        </p:blipFill>
        <p:spPr>
          <a:xfrm>
            <a:off x="68498" y="1345399"/>
            <a:ext cx="11784070" cy="3896269"/>
          </a:xfrm>
          <a:prstGeom prst="rect">
            <a:avLst/>
          </a:prstGeom>
        </p:spPr>
      </p:pic>
    </p:spTree>
    <p:extLst>
      <p:ext uri="{BB962C8B-B14F-4D97-AF65-F5344CB8AC3E}">
        <p14:creationId xmlns:p14="http://schemas.microsoft.com/office/powerpoint/2010/main" val="255888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233409" y="138806"/>
            <a:ext cx="11761856" cy="5950347"/>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A string is a sequence of characters surrounded by double quotations. </a:t>
            </a:r>
          </a:p>
          <a:p>
            <a:pPr marL="342900" indent="-342900" algn="just">
              <a:spcBef>
                <a:spcPts val="1000"/>
              </a:spcBef>
              <a:buClr>
                <a:schemeClr val="bg2">
                  <a:lumMod val="40000"/>
                  <a:lumOff val="60000"/>
                </a:schemeClr>
              </a:buClr>
              <a:buSzPct val="80000"/>
              <a:buFont typeface="Wingdings 3" charset="2"/>
              <a:buChar char=""/>
            </a:pPr>
            <a:r>
              <a:rPr lang="en-US" sz="1700" dirty="0"/>
              <a:t>In a java programming language, a string is the object of a built-in class String.</a:t>
            </a:r>
          </a:p>
          <a:p>
            <a:pPr marL="342900" indent="-342900" algn="just">
              <a:spcBef>
                <a:spcPts val="1000"/>
              </a:spcBef>
              <a:buClr>
                <a:schemeClr val="bg2">
                  <a:lumMod val="40000"/>
                  <a:lumOff val="60000"/>
                </a:schemeClr>
              </a:buClr>
              <a:buSzPct val="80000"/>
              <a:buFont typeface="Wingdings 3" charset="2"/>
              <a:buChar char=""/>
            </a:pPr>
            <a:r>
              <a:rPr lang="en-US" sz="1700" dirty="0"/>
              <a:t>In the background, the string values are organized as an array of a character data type.</a:t>
            </a:r>
          </a:p>
          <a:p>
            <a:pPr marL="342900" indent="-342900" algn="just">
              <a:spcBef>
                <a:spcPts val="1000"/>
              </a:spcBef>
              <a:buClr>
                <a:schemeClr val="bg2">
                  <a:lumMod val="40000"/>
                  <a:lumOff val="60000"/>
                </a:schemeClr>
              </a:buClr>
              <a:buSzPct val="80000"/>
              <a:buFont typeface="Wingdings 3" charset="2"/>
              <a:buChar char=""/>
            </a:pPr>
            <a:r>
              <a:rPr lang="en-US" sz="1700" b="1" dirty="0"/>
              <a:t>The string created using a character array </a:t>
            </a:r>
            <a:r>
              <a:rPr lang="en-US" sz="1700" dirty="0"/>
              <a:t>can not be extended. </a:t>
            </a:r>
          </a:p>
          <a:p>
            <a:pPr marL="342900" indent="-342900" algn="just">
              <a:spcBef>
                <a:spcPts val="1000"/>
              </a:spcBef>
              <a:buClr>
                <a:schemeClr val="bg2">
                  <a:lumMod val="40000"/>
                  <a:lumOff val="60000"/>
                </a:schemeClr>
              </a:buClr>
              <a:buSzPct val="80000"/>
              <a:buFont typeface="Wingdings 3" charset="2"/>
              <a:buChar char=""/>
            </a:pPr>
            <a:r>
              <a:rPr lang="en-US" sz="1700" b="1" dirty="0"/>
              <a:t>It does not allow to append more characters after its definition, but it can be modified.</a:t>
            </a:r>
          </a:p>
          <a:p>
            <a:pPr marL="342900" indent="-342900" algn="just">
              <a:spcBef>
                <a:spcPts val="1000"/>
              </a:spcBef>
              <a:buClr>
                <a:schemeClr val="bg2">
                  <a:lumMod val="40000"/>
                  <a:lumOff val="60000"/>
                </a:schemeClr>
              </a:buClr>
              <a:buSzPct val="80000"/>
              <a:buFont typeface="Wingdings 3" charset="2"/>
              <a:buChar char=""/>
            </a:pPr>
            <a:r>
              <a:rPr lang="en-US" dirty="0"/>
              <a:t>The Java String is immutable by default which means it cannot be changed. </a:t>
            </a:r>
          </a:p>
          <a:p>
            <a:pPr marL="342900" indent="-342900" algn="just">
              <a:spcBef>
                <a:spcPts val="1000"/>
              </a:spcBef>
              <a:buClr>
                <a:schemeClr val="bg2">
                  <a:lumMod val="40000"/>
                  <a:lumOff val="60000"/>
                </a:schemeClr>
              </a:buClr>
              <a:buSzPct val="80000"/>
              <a:buFont typeface="Wingdings 3" charset="2"/>
              <a:buChar char=""/>
            </a:pPr>
            <a:r>
              <a:rPr lang="en-US" dirty="0"/>
              <a:t>Whenever we change any string, a new instance is created. </a:t>
            </a:r>
          </a:p>
          <a:p>
            <a:pPr marL="342900" indent="-342900" algn="just">
              <a:spcBef>
                <a:spcPts val="1000"/>
              </a:spcBef>
              <a:buClr>
                <a:schemeClr val="bg2">
                  <a:lumMod val="40000"/>
                  <a:lumOff val="60000"/>
                </a:schemeClr>
              </a:buClr>
              <a:buSzPct val="80000"/>
              <a:buFont typeface="Wingdings 3" charset="2"/>
              <a:buChar char=""/>
            </a:pPr>
            <a:r>
              <a:rPr lang="en-US" dirty="0"/>
              <a:t>For mutable strings, you can use </a:t>
            </a:r>
            <a:r>
              <a:rPr lang="en-US" dirty="0" err="1"/>
              <a:t>StringBuffer</a:t>
            </a:r>
            <a:r>
              <a:rPr lang="en-US" dirty="0"/>
              <a:t> and </a:t>
            </a:r>
            <a:r>
              <a:rPr lang="en-US" dirty="0" err="1"/>
              <a:t>StringBuilder</a:t>
            </a:r>
            <a:r>
              <a:rPr lang="en-US" dirty="0"/>
              <a:t> classes.</a:t>
            </a:r>
            <a:endParaRPr lang="en-US" sz="1700" b="1" dirty="0"/>
          </a:p>
          <a:p>
            <a:pPr marL="342900" indent="-342900" algn="just">
              <a:spcBef>
                <a:spcPts val="1000"/>
              </a:spcBef>
              <a:buClr>
                <a:schemeClr val="bg2">
                  <a:lumMod val="40000"/>
                  <a:lumOff val="60000"/>
                </a:schemeClr>
              </a:buClr>
              <a:buSzPct val="80000"/>
              <a:buFont typeface="Wingdings 3" charset="2"/>
              <a:buChar char=""/>
            </a:pPr>
            <a:r>
              <a:rPr lang="en-US" sz="1700" dirty="0"/>
              <a:t>Syntax : </a:t>
            </a:r>
          </a:p>
          <a:p>
            <a:pPr algn="just">
              <a:spcBef>
                <a:spcPts val="1000"/>
              </a:spcBef>
              <a:buClr>
                <a:schemeClr val="bg2">
                  <a:lumMod val="40000"/>
                  <a:lumOff val="60000"/>
                </a:schemeClr>
              </a:buClr>
              <a:buSzPct val="80000"/>
            </a:pPr>
            <a:r>
              <a:rPr lang="en-US" sz="1700" dirty="0">
                <a:latin typeface="Bookman Old Style" panose="02050604050505020204" pitchFamily="18" charset="0"/>
              </a:rPr>
              <a:t>char[] name = {'J', 'a', 'v', 'a', ' ', 'T', 'u', 't', 'o', 'r', '</a:t>
            </a:r>
            <a:r>
              <a:rPr lang="en-US" sz="1700" dirty="0" err="1">
                <a:latin typeface="Bookman Old Style" panose="02050604050505020204" pitchFamily="18" charset="0"/>
              </a:rPr>
              <a:t>i</a:t>
            </a:r>
            <a:r>
              <a:rPr lang="en-US" sz="1700" dirty="0">
                <a:latin typeface="Bookman Old Style" panose="02050604050505020204" pitchFamily="18" charset="0"/>
              </a:rPr>
              <a:t>', 'a', 'l', 's'};	</a:t>
            </a:r>
          </a:p>
          <a:p>
            <a:pPr algn="just">
              <a:spcBef>
                <a:spcPts val="1000"/>
              </a:spcBef>
              <a:buClr>
                <a:schemeClr val="bg2">
                  <a:lumMod val="40000"/>
                  <a:lumOff val="60000"/>
                </a:schemeClr>
              </a:buClr>
              <a:buSzPct val="80000"/>
            </a:pPr>
            <a:r>
              <a:rPr lang="en-US" sz="1700" dirty="0">
                <a:latin typeface="Bookman Old Style" panose="02050604050505020204" pitchFamily="18" charset="0"/>
              </a:rPr>
              <a:t>// name[14] = '@‘; //</a:t>
            </a:r>
            <a:r>
              <a:rPr lang="en-US" sz="1700" dirty="0" err="1">
                <a:latin typeface="Bookman Old Style" panose="02050604050505020204" pitchFamily="18" charset="0"/>
              </a:rPr>
              <a:t>ArrayIndexOutOfBoundsException</a:t>
            </a:r>
            <a:r>
              <a:rPr lang="en-US" sz="1700" dirty="0">
                <a:latin typeface="Bookman Old Style" panose="02050604050505020204" pitchFamily="18" charset="0"/>
              </a:rPr>
              <a:t> when trying to add more characters to the string</a:t>
            </a:r>
          </a:p>
          <a:p>
            <a:pPr algn="just">
              <a:spcBef>
                <a:spcPts val="1000"/>
              </a:spcBef>
              <a:buClr>
                <a:schemeClr val="bg2">
                  <a:lumMod val="40000"/>
                  <a:lumOff val="60000"/>
                </a:schemeClr>
              </a:buClr>
              <a:buSzPct val="80000"/>
            </a:pPr>
            <a:r>
              <a:rPr lang="en-US" sz="1700" dirty="0" err="1">
                <a:latin typeface="Bookman Old Style" panose="02050604050505020204" pitchFamily="18" charset="0"/>
              </a:rPr>
              <a:t>System.out.println</a:t>
            </a:r>
            <a:r>
              <a:rPr lang="en-US" sz="1700" dirty="0">
                <a:latin typeface="Bookman Old Style" panose="02050604050505020204" pitchFamily="18" charset="0"/>
              </a:rPr>
              <a:t>(name);    </a:t>
            </a:r>
          </a:p>
          <a:p>
            <a:pPr algn="just">
              <a:spcBef>
                <a:spcPts val="1000"/>
              </a:spcBef>
              <a:buClr>
                <a:schemeClr val="bg2">
                  <a:lumMod val="40000"/>
                  <a:lumOff val="60000"/>
                </a:schemeClr>
              </a:buClr>
              <a:buSzPct val="80000"/>
            </a:pPr>
            <a:r>
              <a:rPr lang="en-US" sz="1700" dirty="0">
                <a:latin typeface="Bookman Old Style" panose="02050604050505020204" pitchFamily="18" charset="0"/>
              </a:rPr>
              <a:t>name[4] = '-';    // modifying the string</a:t>
            </a:r>
          </a:p>
          <a:p>
            <a:pPr algn="just">
              <a:spcBef>
                <a:spcPts val="1000"/>
              </a:spcBef>
              <a:buClr>
                <a:schemeClr val="bg2">
                  <a:lumMod val="40000"/>
                  <a:lumOff val="60000"/>
                </a:schemeClr>
              </a:buClr>
              <a:buSzPct val="80000"/>
            </a:pPr>
            <a:r>
              <a:rPr lang="en-US" sz="1700" dirty="0" err="1">
                <a:latin typeface="Bookman Old Style" panose="02050604050505020204" pitchFamily="18" charset="0"/>
              </a:rPr>
              <a:t>System.out.println</a:t>
            </a:r>
            <a:r>
              <a:rPr lang="en-US" sz="1700" dirty="0">
                <a:latin typeface="Bookman Old Style" panose="02050604050505020204" pitchFamily="18" charset="0"/>
              </a:rPr>
              <a:t>(name);	</a:t>
            </a:r>
          </a:p>
          <a:p>
            <a:pPr algn="just">
              <a:spcBef>
                <a:spcPts val="1000"/>
              </a:spcBef>
              <a:buClr>
                <a:schemeClr val="bg2">
                  <a:lumMod val="40000"/>
                  <a:lumOff val="60000"/>
                </a:schemeClr>
              </a:buClr>
              <a:buSzPct val="80000"/>
            </a:pPr>
            <a:endParaRPr lang="en-US" dirty="0"/>
          </a:p>
        </p:txBody>
      </p:sp>
      <p:pic>
        <p:nvPicPr>
          <p:cNvPr id="2" name="Picture 1"/>
          <p:cNvPicPr>
            <a:picLocks noChangeAspect="1"/>
          </p:cNvPicPr>
          <p:nvPr/>
        </p:nvPicPr>
        <p:blipFill>
          <a:blip r:embed="rId2"/>
          <a:stretch>
            <a:fillRect/>
          </a:stretch>
        </p:blipFill>
        <p:spPr>
          <a:xfrm>
            <a:off x="8002212" y="4707341"/>
            <a:ext cx="3593881" cy="1053379"/>
          </a:xfrm>
          <a:prstGeom prst="rect">
            <a:avLst/>
          </a:prstGeom>
        </p:spPr>
      </p:pic>
    </p:spTree>
    <p:extLst>
      <p:ext uri="{BB962C8B-B14F-4D97-AF65-F5344CB8AC3E}">
        <p14:creationId xmlns:p14="http://schemas.microsoft.com/office/powerpoint/2010/main" val="172643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233409" y="138806"/>
            <a:ext cx="11761856" cy="4216539"/>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The String class defined in the package </a:t>
            </a:r>
            <a:r>
              <a:rPr lang="en-US" sz="1700" dirty="0" err="1"/>
              <a:t>java.lang</a:t>
            </a:r>
            <a:r>
              <a:rPr lang="en-US" sz="1700" dirty="0"/>
              <a:t> package. </a:t>
            </a:r>
          </a:p>
          <a:p>
            <a:pPr marL="342900" indent="-342900" algn="just">
              <a:spcBef>
                <a:spcPts val="1000"/>
              </a:spcBef>
              <a:buClr>
                <a:schemeClr val="bg2">
                  <a:lumMod val="40000"/>
                  <a:lumOff val="60000"/>
                </a:schemeClr>
              </a:buClr>
              <a:buSzPct val="80000"/>
              <a:buFont typeface="Wingdings 3" charset="2"/>
              <a:buChar char=""/>
            </a:pPr>
            <a:r>
              <a:rPr lang="en-US" sz="1700" dirty="0"/>
              <a:t>The String class implements Serializable, Comparable, and </a:t>
            </a:r>
            <a:r>
              <a:rPr lang="en-US" sz="1700" dirty="0" err="1"/>
              <a:t>CharSequence</a:t>
            </a:r>
            <a:r>
              <a:rPr lang="en-US" sz="1700" dirty="0"/>
              <a:t> interfaces.</a:t>
            </a:r>
          </a:p>
          <a:p>
            <a:pPr marL="342900" indent="-342900" algn="just">
              <a:spcBef>
                <a:spcPts val="1000"/>
              </a:spcBef>
              <a:buClr>
                <a:schemeClr val="bg2">
                  <a:lumMod val="40000"/>
                  <a:lumOff val="60000"/>
                </a:schemeClr>
              </a:buClr>
              <a:buSzPct val="80000"/>
              <a:buFont typeface="Wingdings 3" charset="2"/>
              <a:buChar char=""/>
            </a:pPr>
            <a:r>
              <a:rPr lang="en-US" b="1" dirty="0"/>
              <a:t>Java String</a:t>
            </a:r>
            <a:r>
              <a:rPr lang="en-US" dirty="0"/>
              <a:t> class provides a lot of methods to perform operations on strings such as compare(), </a:t>
            </a:r>
            <a:r>
              <a:rPr lang="en-US" dirty="0" err="1"/>
              <a:t>concat</a:t>
            </a:r>
            <a:r>
              <a:rPr lang="en-US" dirty="0"/>
              <a:t>(), equals(), split(), length(), replace(), </a:t>
            </a:r>
            <a:r>
              <a:rPr lang="en-US" dirty="0" err="1"/>
              <a:t>compareTo</a:t>
            </a:r>
            <a:r>
              <a:rPr lang="en-US" dirty="0"/>
              <a:t>(), intern(), substring() etc.</a:t>
            </a:r>
            <a:endParaRPr lang="en-US" sz="1700" dirty="0"/>
          </a:p>
          <a:p>
            <a:pPr marL="342900" indent="-342900" algn="just">
              <a:spcBef>
                <a:spcPts val="1000"/>
              </a:spcBef>
              <a:buClr>
                <a:schemeClr val="bg2">
                  <a:lumMod val="40000"/>
                  <a:lumOff val="60000"/>
                </a:schemeClr>
              </a:buClr>
              <a:buSzPct val="80000"/>
              <a:buFont typeface="Wingdings 3" charset="2"/>
              <a:buChar char=""/>
            </a:pPr>
            <a:r>
              <a:rPr lang="en-US" sz="1700" dirty="0"/>
              <a:t>The string created using the String class can be extended. </a:t>
            </a:r>
          </a:p>
          <a:p>
            <a:pPr marL="342900" indent="-342900" algn="just">
              <a:spcBef>
                <a:spcPts val="1000"/>
              </a:spcBef>
              <a:buClr>
                <a:schemeClr val="bg2">
                  <a:lumMod val="40000"/>
                  <a:lumOff val="60000"/>
                </a:schemeClr>
              </a:buClr>
              <a:buSzPct val="80000"/>
              <a:buFont typeface="Wingdings 3" charset="2"/>
              <a:buChar char=""/>
            </a:pPr>
            <a:r>
              <a:rPr lang="en-US" sz="1700" dirty="0"/>
              <a:t>It allows us to add more characters after its definition, and also it can be modified.</a:t>
            </a:r>
          </a:p>
          <a:p>
            <a:pPr marL="342900" indent="-342900" algn="just">
              <a:spcBef>
                <a:spcPts val="1000"/>
              </a:spcBef>
              <a:buClr>
                <a:schemeClr val="bg2">
                  <a:lumMod val="40000"/>
                  <a:lumOff val="60000"/>
                </a:schemeClr>
              </a:buClr>
              <a:buSzPct val="80000"/>
              <a:buFont typeface="Wingdings 3" charset="2"/>
              <a:buChar char=""/>
            </a:pPr>
            <a:r>
              <a:rPr lang="en-US" sz="1700" dirty="0"/>
              <a:t>Syntax : </a:t>
            </a:r>
          </a:p>
          <a:p>
            <a:pPr lvl="1" algn="just">
              <a:spcBef>
                <a:spcPts val="1000"/>
              </a:spcBef>
              <a:buClr>
                <a:schemeClr val="bg2">
                  <a:lumMod val="40000"/>
                  <a:lumOff val="60000"/>
                </a:schemeClr>
              </a:buClr>
              <a:buSzPct val="80000"/>
            </a:pPr>
            <a:r>
              <a:rPr lang="en-US" sz="1700" dirty="0">
                <a:latin typeface="Bookman Old Style" panose="02050604050505020204" pitchFamily="18" charset="0"/>
              </a:rPr>
              <a:t>String name = "Java Tutorials";	</a:t>
            </a:r>
          </a:p>
          <a:p>
            <a:pPr lvl="1" algn="just">
              <a:spcBef>
                <a:spcPts val="1000"/>
              </a:spcBef>
              <a:buClr>
                <a:schemeClr val="bg2">
                  <a:lumMod val="40000"/>
                  <a:lumOff val="60000"/>
                </a:schemeClr>
              </a:buClr>
              <a:buSzPct val="80000"/>
            </a:pPr>
            <a:r>
              <a:rPr lang="en-US" sz="1700" dirty="0" err="1">
                <a:latin typeface="Bookman Old Style" panose="02050604050505020204" pitchFamily="18" charset="0"/>
              </a:rPr>
              <a:t>System.out.println</a:t>
            </a:r>
            <a:r>
              <a:rPr lang="en-US" sz="1700" dirty="0">
                <a:latin typeface="Bookman Old Style" panose="02050604050505020204" pitchFamily="18" charset="0"/>
              </a:rPr>
              <a:t>(name);    </a:t>
            </a:r>
          </a:p>
          <a:p>
            <a:pPr lvl="1" algn="just">
              <a:spcBef>
                <a:spcPts val="1000"/>
              </a:spcBef>
              <a:buClr>
                <a:schemeClr val="bg2">
                  <a:lumMod val="40000"/>
                  <a:lumOff val="60000"/>
                </a:schemeClr>
              </a:buClr>
              <a:buSzPct val="80000"/>
            </a:pPr>
            <a:r>
              <a:rPr lang="en-US" sz="1700" dirty="0">
                <a:latin typeface="Bookman Old Style" panose="02050604050505020204" pitchFamily="18" charset="0"/>
              </a:rPr>
              <a:t>name = "Java Programming";    </a:t>
            </a:r>
          </a:p>
          <a:p>
            <a:pPr lvl="1" algn="just">
              <a:spcBef>
                <a:spcPts val="1000"/>
              </a:spcBef>
              <a:buClr>
                <a:schemeClr val="bg2">
                  <a:lumMod val="40000"/>
                  <a:lumOff val="60000"/>
                </a:schemeClr>
              </a:buClr>
              <a:buSzPct val="80000"/>
            </a:pPr>
            <a:r>
              <a:rPr lang="en-US" sz="1700" dirty="0" err="1">
                <a:latin typeface="Bookman Old Style" panose="02050604050505020204" pitchFamily="18" charset="0"/>
              </a:rPr>
              <a:t>System.out.println</a:t>
            </a:r>
            <a:r>
              <a:rPr lang="en-US" sz="1700" dirty="0">
                <a:latin typeface="Bookman Old Style" panose="02050604050505020204" pitchFamily="18" charset="0"/>
              </a:rPr>
              <a:t>(name);</a:t>
            </a:r>
          </a:p>
        </p:txBody>
      </p:sp>
      <p:pic>
        <p:nvPicPr>
          <p:cNvPr id="2" name="Picture 1"/>
          <p:cNvPicPr>
            <a:picLocks noChangeAspect="1"/>
          </p:cNvPicPr>
          <p:nvPr/>
        </p:nvPicPr>
        <p:blipFill>
          <a:blip r:embed="rId2"/>
          <a:stretch>
            <a:fillRect/>
          </a:stretch>
        </p:blipFill>
        <p:spPr>
          <a:xfrm>
            <a:off x="7284893" y="2747875"/>
            <a:ext cx="3491941" cy="1059353"/>
          </a:xfrm>
          <a:prstGeom prst="rect">
            <a:avLst/>
          </a:prstGeom>
        </p:spPr>
      </p:pic>
    </p:spTree>
    <p:extLst>
      <p:ext uri="{BB962C8B-B14F-4D97-AF65-F5344CB8AC3E}">
        <p14:creationId xmlns:p14="http://schemas.microsoft.com/office/powerpoint/2010/main" val="142278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75220" y="986705"/>
            <a:ext cx="11761856" cy="4252446"/>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In java, we can use the following two ways to create a string object.</a:t>
            </a:r>
          </a:p>
          <a:p>
            <a:pPr marL="800100" lvl="1" indent="-342900" algn="just">
              <a:spcBef>
                <a:spcPts val="1000"/>
              </a:spcBef>
              <a:buClr>
                <a:schemeClr val="bg2">
                  <a:lumMod val="40000"/>
                  <a:lumOff val="60000"/>
                </a:schemeClr>
              </a:buClr>
              <a:buSzPct val="80000"/>
              <a:buFont typeface="Wingdings 3" charset="2"/>
              <a:buChar char=""/>
            </a:pPr>
            <a:r>
              <a:rPr lang="en-US" sz="1700" dirty="0"/>
              <a:t>Using string literal</a:t>
            </a:r>
          </a:p>
          <a:p>
            <a:pPr marL="800100" lvl="1" indent="-342900" algn="just">
              <a:spcBef>
                <a:spcPts val="1000"/>
              </a:spcBef>
              <a:buClr>
                <a:schemeClr val="bg2">
                  <a:lumMod val="40000"/>
                  <a:lumOff val="60000"/>
                </a:schemeClr>
              </a:buClr>
              <a:buSzPct val="80000"/>
              <a:buFont typeface="Wingdings 3" charset="2"/>
              <a:buChar char=""/>
            </a:pPr>
            <a:r>
              <a:rPr lang="en-US" sz="1700" dirty="0"/>
              <a:t>Using String constructor</a:t>
            </a:r>
            <a:endParaRPr lang="en-US" dirty="0"/>
          </a:p>
          <a:p>
            <a:pPr marL="342900" indent="-342900" algn="just">
              <a:spcBef>
                <a:spcPts val="1000"/>
              </a:spcBef>
              <a:buClr>
                <a:schemeClr val="bg2">
                  <a:lumMod val="40000"/>
                  <a:lumOff val="60000"/>
                </a:schemeClr>
              </a:buClr>
              <a:buSzPct val="80000"/>
              <a:buFont typeface="Wingdings 3" charset="2"/>
              <a:buChar char=""/>
            </a:pPr>
            <a:r>
              <a:rPr lang="en-US" sz="1700" dirty="0"/>
              <a:t>Syntax : </a:t>
            </a:r>
          </a:p>
          <a:p>
            <a:pPr algn="just">
              <a:spcBef>
                <a:spcPts val="1000"/>
              </a:spcBef>
              <a:buClr>
                <a:schemeClr val="bg2">
                  <a:lumMod val="40000"/>
                  <a:lumOff val="60000"/>
                </a:schemeClr>
              </a:buClr>
              <a:buSzPct val="80000"/>
            </a:pPr>
            <a:r>
              <a:rPr lang="en-US" sz="1700" dirty="0">
                <a:latin typeface="Bookman Old Style" panose="02050604050505020204" pitchFamily="18" charset="0"/>
              </a:rPr>
              <a:t>String title = "Java Tutorials";	// Using literals    </a:t>
            </a:r>
          </a:p>
          <a:p>
            <a:pPr algn="just">
              <a:spcBef>
                <a:spcPts val="1000"/>
              </a:spcBef>
              <a:buClr>
                <a:schemeClr val="bg2">
                  <a:lumMod val="40000"/>
                  <a:lumOff val="60000"/>
                </a:schemeClr>
              </a:buClr>
              <a:buSzPct val="80000"/>
            </a:pPr>
            <a:r>
              <a:rPr lang="en-US" sz="1700" dirty="0">
                <a:latin typeface="Bookman Old Style" panose="02050604050505020204" pitchFamily="18" charset="0"/>
              </a:rPr>
              <a:t>String name = new String("Java Programming");	// Using constructor	    </a:t>
            </a:r>
          </a:p>
          <a:p>
            <a:pPr algn="just">
              <a:spcBef>
                <a:spcPts val="1000"/>
              </a:spcBef>
              <a:buClr>
                <a:schemeClr val="bg2">
                  <a:lumMod val="40000"/>
                  <a:lumOff val="60000"/>
                </a:schemeClr>
              </a:buClr>
              <a:buSzPct val="80000"/>
            </a:pPr>
            <a:r>
              <a:rPr lang="en-US" sz="1700" dirty="0" err="1">
                <a:latin typeface="Bookman Old Style" panose="02050604050505020204" pitchFamily="18" charset="0"/>
              </a:rPr>
              <a:t>System.out.println</a:t>
            </a:r>
            <a:r>
              <a:rPr lang="en-US" sz="1700" dirty="0">
                <a:latin typeface="Bookman Old Style" panose="02050604050505020204" pitchFamily="18" charset="0"/>
              </a:rPr>
              <a:t>(title);    </a:t>
            </a:r>
          </a:p>
          <a:p>
            <a:pPr algn="just">
              <a:spcBef>
                <a:spcPts val="1000"/>
              </a:spcBef>
              <a:buClr>
                <a:schemeClr val="bg2">
                  <a:lumMod val="40000"/>
                  <a:lumOff val="60000"/>
                </a:schemeClr>
              </a:buClr>
              <a:buSzPct val="80000"/>
            </a:pPr>
            <a:r>
              <a:rPr lang="en-US" sz="1700" dirty="0" err="1">
                <a:latin typeface="Bookman Old Style" panose="02050604050505020204" pitchFamily="18" charset="0"/>
              </a:rPr>
              <a:t>System.out.println</a:t>
            </a:r>
            <a:r>
              <a:rPr lang="en-US" sz="1700" dirty="0">
                <a:latin typeface="Bookman Old Style" panose="02050604050505020204" pitchFamily="18" charset="0"/>
              </a:rPr>
              <a:t>(name);</a:t>
            </a:r>
          </a:p>
          <a:p>
            <a:pPr algn="just">
              <a:spcBef>
                <a:spcPts val="1000"/>
              </a:spcBef>
              <a:buClr>
                <a:schemeClr val="bg2">
                  <a:lumMod val="40000"/>
                  <a:lumOff val="60000"/>
                </a:schemeClr>
              </a:buClr>
              <a:buSzPct val="80000"/>
            </a:pPr>
            <a:r>
              <a:rPr lang="en-US" sz="1700">
                <a:latin typeface="Bookman Old Style" panose="02050604050505020204" pitchFamily="18" charset="0"/>
              </a:rPr>
              <a:t>char </a:t>
            </a:r>
            <a:r>
              <a:rPr lang="en-US" sz="1700" dirty="0" err="1">
                <a:latin typeface="Bookman Old Style" panose="02050604050505020204" pitchFamily="18" charset="0"/>
              </a:rPr>
              <a:t>ch</a:t>
            </a:r>
            <a:r>
              <a:rPr lang="en-US" sz="1700" dirty="0">
                <a:latin typeface="Bookman Old Style" panose="02050604050505020204" pitchFamily="18" charset="0"/>
              </a:rPr>
              <a:t>[]={'S','t','r','</a:t>
            </a:r>
            <a:r>
              <a:rPr lang="en-US" sz="1700" dirty="0" err="1">
                <a:latin typeface="Bookman Old Style" panose="02050604050505020204" pitchFamily="18" charset="0"/>
              </a:rPr>
              <a:t>i</a:t>
            </a:r>
            <a:r>
              <a:rPr lang="en-US" sz="1700" dirty="0">
                <a:latin typeface="Bookman Old Style" panose="02050604050505020204" pitchFamily="18" charset="0"/>
              </a:rPr>
              <a:t>','</a:t>
            </a:r>
            <a:r>
              <a:rPr lang="en-US" sz="1700" dirty="0" err="1">
                <a:latin typeface="Bookman Old Style" panose="02050604050505020204" pitchFamily="18" charset="0"/>
              </a:rPr>
              <a:t>n','g','s</a:t>
            </a:r>
            <a:r>
              <a:rPr lang="en-US" sz="1700" dirty="0">
                <a:latin typeface="Bookman Old Style" panose="02050604050505020204" pitchFamily="18" charset="0"/>
              </a:rPr>
              <a:t>'};   </a:t>
            </a:r>
          </a:p>
          <a:p>
            <a:pPr algn="just">
              <a:spcBef>
                <a:spcPts val="1000"/>
              </a:spcBef>
              <a:buClr>
                <a:schemeClr val="bg2">
                  <a:lumMod val="40000"/>
                  <a:lumOff val="60000"/>
                </a:schemeClr>
              </a:buClr>
              <a:buSzPct val="80000"/>
            </a:pPr>
            <a:r>
              <a:rPr lang="en-US" sz="1700" dirty="0">
                <a:latin typeface="Bookman Old Style" panose="02050604050505020204" pitchFamily="18" charset="0"/>
              </a:rPr>
              <a:t> String s=new String(</a:t>
            </a:r>
            <a:r>
              <a:rPr lang="en-US" sz="1700" dirty="0" err="1">
                <a:latin typeface="Bookman Old Style" panose="02050604050505020204" pitchFamily="18" charset="0"/>
              </a:rPr>
              <a:t>ch</a:t>
            </a:r>
            <a:r>
              <a:rPr lang="en-US" sz="1700" dirty="0">
                <a:latin typeface="Bookman Old Style" panose="02050604050505020204" pitchFamily="18" charset="0"/>
              </a:rPr>
              <a:t>);         //converting char array to string using constructor  </a:t>
            </a:r>
          </a:p>
          <a:p>
            <a:pPr algn="just">
              <a:spcBef>
                <a:spcPts val="1000"/>
              </a:spcBef>
              <a:buClr>
                <a:schemeClr val="bg2">
                  <a:lumMod val="40000"/>
                  <a:lumOff val="60000"/>
                </a:schemeClr>
              </a:buClr>
              <a:buSzPct val="80000"/>
            </a:pPr>
            <a:r>
              <a:rPr lang="en-US" sz="1700" dirty="0" err="1">
                <a:latin typeface="Bookman Old Style" panose="02050604050505020204" pitchFamily="18" charset="0"/>
              </a:rPr>
              <a:t>System.out.println</a:t>
            </a:r>
            <a:r>
              <a:rPr lang="en-US" sz="1700" dirty="0">
                <a:latin typeface="Bookman Old Style" panose="02050604050505020204" pitchFamily="18" charset="0"/>
              </a:rPr>
              <a:t>(s); </a:t>
            </a:r>
          </a:p>
        </p:txBody>
      </p:sp>
      <p:sp>
        <p:nvSpPr>
          <p:cNvPr id="5" name="TextBox 4">
            <a:extLst>
              <a:ext uri="{FF2B5EF4-FFF2-40B4-BE49-F238E27FC236}">
                <a16:creationId xmlns:a16="http://schemas.microsoft.com/office/drawing/2014/main" id="{7822D4D9-A687-6F7E-DC6D-4408A8B97B4B}"/>
              </a:ext>
            </a:extLst>
          </p:cNvPr>
          <p:cNvSpPr txBox="1"/>
          <p:nvPr/>
        </p:nvSpPr>
        <p:spPr>
          <a:xfrm>
            <a:off x="105295" y="155008"/>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Creating String object in Java</a:t>
            </a:r>
          </a:p>
        </p:txBody>
      </p:sp>
      <p:pic>
        <p:nvPicPr>
          <p:cNvPr id="6" name="Picture 5"/>
          <p:cNvPicPr>
            <a:picLocks noChangeAspect="1"/>
          </p:cNvPicPr>
          <p:nvPr/>
        </p:nvPicPr>
        <p:blipFill>
          <a:blip r:embed="rId2"/>
          <a:stretch>
            <a:fillRect/>
          </a:stretch>
        </p:blipFill>
        <p:spPr>
          <a:xfrm>
            <a:off x="6516202" y="5096827"/>
            <a:ext cx="5420874" cy="1569980"/>
          </a:xfrm>
          <a:prstGeom prst="rect">
            <a:avLst/>
          </a:prstGeom>
        </p:spPr>
      </p:pic>
    </p:spTree>
    <p:extLst>
      <p:ext uri="{BB962C8B-B14F-4D97-AF65-F5344CB8AC3E}">
        <p14:creationId xmlns:p14="http://schemas.microsoft.com/office/powerpoint/2010/main" val="18656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163321"/>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Why are String objects immutable?</a:t>
            </a:r>
          </a:p>
        </p:txBody>
      </p:sp>
      <p:sp>
        <p:nvSpPr>
          <p:cNvPr id="7" name="TextBox 6">
            <a:extLst>
              <a:ext uri="{FF2B5EF4-FFF2-40B4-BE49-F238E27FC236}">
                <a16:creationId xmlns:a16="http://schemas.microsoft.com/office/drawing/2014/main" id="{7822D4D9-A687-6F7E-DC6D-4408A8B97B4B}"/>
              </a:ext>
            </a:extLst>
          </p:cNvPr>
          <p:cNvSpPr txBox="1"/>
          <p:nvPr/>
        </p:nvSpPr>
        <p:spPr>
          <a:xfrm>
            <a:off x="175220" y="986705"/>
            <a:ext cx="11761856" cy="5847755"/>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A String is an unavoidable type of variable while writing any application program. </a:t>
            </a:r>
          </a:p>
          <a:p>
            <a:pPr marL="342900" indent="-342900" algn="just">
              <a:spcBef>
                <a:spcPts val="1000"/>
              </a:spcBef>
              <a:buClr>
                <a:schemeClr val="bg2">
                  <a:lumMod val="40000"/>
                  <a:lumOff val="60000"/>
                </a:schemeClr>
              </a:buClr>
              <a:buSzPct val="80000"/>
              <a:buFont typeface="Wingdings 3" charset="2"/>
              <a:buChar char=""/>
            </a:pPr>
            <a:r>
              <a:rPr lang="en-US" sz="1700" dirty="0"/>
              <a:t>String references are used to store various attributes like username, password, etc. </a:t>
            </a:r>
          </a:p>
          <a:p>
            <a:pPr marL="342900" indent="-342900" algn="just">
              <a:spcBef>
                <a:spcPts val="1000"/>
              </a:spcBef>
              <a:buClr>
                <a:schemeClr val="bg2">
                  <a:lumMod val="40000"/>
                  <a:lumOff val="60000"/>
                </a:schemeClr>
              </a:buClr>
              <a:buSzPct val="80000"/>
              <a:buFont typeface="Wingdings 3" charset="2"/>
              <a:buChar char=""/>
            </a:pPr>
            <a:r>
              <a:rPr lang="en-US" sz="1700" dirty="0"/>
              <a:t>In Java, String objects are immutable. Immutable simply means unmodifiable or unchangeable.</a:t>
            </a:r>
          </a:p>
          <a:p>
            <a:pPr marL="342900" indent="-342900" algn="just">
              <a:spcBef>
                <a:spcPts val="1000"/>
              </a:spcBef>
              <a:buClr>
                <a:schemeClr val="bg2">
                  <a:lumMod val="40000"/>
                  <a:lumOff val="60000"/>
                </a:schemeClr>
              </a:buClr>
              <a:buSzPct val="80000"/>
              <a:buFont typeface="Wingdings 3" charset="2"/>
              <a:buChar char=""/>
            </a:pPr>
            <a:r>
              <a:rPr lang="en-US" sz="1700" dirty="0"/>
              <a:t>Once String object is created its data or state can't be changed but a new String object is created.</a:t>
            </a:r>
          </a:p>
          <a:p>
            <a:pPr marL="342900" indent="-342900" algn="just">
              <a:spcBef>
                <a:spcPts val="1000"/>
              </a:spcBef>
              <a:buClr>
                <a:schemeClr val="bg2">
                  <a:lumMod val="40000"/>
                  <a:lumOff val="60000"/>
                </a:schemeClr>
              </a:buClr>
              <a:buSzPct val="80000"/>
              <a:buFont typeface="Wingdings 3" charset="2"/>
              <a:buChar char=""/>
            </a:pPr>
            <a:r>
              <a:rPr lang="en-US" sz="1700" dirty="0"/>
              <a:t>Let's try to understand the concept of immutability by the example given below:</a:t>
            </a:r>
          </a:p>
          <a:p>
            <a:pPr lvl="1" algn="just">
              <a:spcBef>
                <a:spcPts val="1000"/>
              </a:spcBef>
              <a:buClr>
                <a:schemeClr val="bg2">
                  <a:lumMod val="40000"/>
                  <a:lumOff val="60000"/>
                </a:schemeClr>
              </a:buClr>
              <a:buSzPct val="80000"/>
            </a:pPr>
            <a:r>
              <a:rPr lang="en-US" sz="1700" dirty="0">
                <a:latin typeface="Bookman Old Style" panose="02050604050505020204" pitchFamily="18" charset="0"/>
              </a:rPr>
              <a:t>String s="Java";     </a:t>
            </a:r>
          </a:p>
          <a:p>
            <a:pPr lvl="1" algn="just">
              <a:spcBef>
                <a:spcPts val="1000"/>
              </a:spcBef>
              <a:buClr>
                <a:schemeClr val="bg2">
                  <a:lumMod val="40000"/>
                  <a:lumOff val="60000"/>
                </a:schemeClr>
              </a:buClr>
              <a:buSzPct val="80000"/>
            </a:pPr>
            <a:r>
              <a:rPr lang="en-US" sz="1700" dirty="0" err="1">
                <a:latin typeface="Bookman Old Style" panose="02050604050505020204" pitchFamily="18" charset="0"/>
              </a:rPr>
              <a:t>s.concat</a:t>
            </a:r>
            <a:r>
              <a:rPr lang="en-US" sz="1700" dirty="0">
                <a:latin typeface="Bookman Old Style" panose="02050604050505020204" pitchFamily="18" charset="0"/>
              </a:rPr>
              <a:t>(" Programming");    //</a:t>
            </a:r>
            <a:r>
              <a:rPr lang="en-US" sz="1700" dirty="0" err="1">
                <a:latin typeface="Bookman Old Style" panose="02050604050505020204" pitchFamily="18" charset="0"/>
              </a:rPr>
              <a:t>concat</a:t>
            </a:r>
            <a:r>
              <a:rPr lang="en-US" sz="1700" dirty="0">
                <a:latin typeface="Bookman Old Style" panose="02050604050505020204" pitchFamily="18" charset="0"/>
              </a:rPr>
              <a:t>() method appends the string at the end     </a:t>
            </a:r>
          </a:p>
          <a:p>
            <a:pPr lvl="1" algn="just">
              <a:spcBef>
                <a:spcPts val="1000"/>
              </a:spcBef>
              <a:buClr>
                <a:schemeClr val="bg2">
                  <a:lumMod val="40000"/>
                  <a:lumOff val="60000"/>
                </a:schemeClr>
              </a:buClr>
              <a:buSzPct val="80000"/>
            </a:pPr>
            <a:r>
              <a:rPr lang="en-US" sz="1700" dirty="0" err="1">
                <a:latin typeface="Bookman Old Style" panose="02050604050505020204" pitchFamily="18" charset="0"/>
              </a:rPr>
              <a:t>System.out.println</a:t>
            </a:r>
            <a:r>
              <a:rPr lang="en-US" sz="1700" dirty="0">
                <a:latin typeface="Bookman Old Style" panose="02050604050505020204" pitchFamily="18" charset="0"/>
              </a:rPr>
              <a:t>(s);      //will print Java because strings are immutable objects </a:t>
            </a:r>
          </a:p>
          <a:p>
            <a:pPr marL="342900" indent="-342900" algn="just">
              <a:spcBef>
                <a:spcPts val="1000"/>
              </a:spcBef>
              <a:buClr>
                <a:schemeClr val="bg2">
                  <a:lumMod val="40000"/>
                  <a:lumOff val="60000"/>
                </a:schemeClr>
              </a:buClr>
              <a:buSzPct val="80000"/>
              <a:buFont typeface="Wingdings 3" charset="2"/>
              <a:buChar char=""/>
            </a:pPr>
            <a:r>
              <a:rPr lang="en-US" sz="1700" dirty="0"/>
              <a:t>Now it can be understood that Java is not changed but a new object is created with Java Programming and s reference variable still refers to “Java" and not to “Java Programming". That is why String is known as immutable.</a:t>
            </a:r>
          </a:p>
          <a:p>
            <a:pPr marL="342900" indent="-342900" algn="just">
              <a:spcBef>
                <a:spcPts val="1000"/>
              </a:spcBef>
              <a:buClr>
                <a:schemeClr val="bg2">
                  <a:lumMod val="40000"/>
                  <a:lumOff val="60000"/>
                </a:schemeClr>
              </a:buClr>
              <a:buSzPct val="80000"/>
              <a:buFont typeface="Wingdings 3" charset="2"/>
              <a:buChar char=""/>
            </a:pPr>
            <a:r>
              <a:rPr lang="en-US" sz="1700" dirty="0"/>
              <a:t>But if we explicitly assign it to the reference variable, it will refer to “Java Programming" object. Please notice that still “Java” object is not modified, only that the reference variable refers to the new object.</a:t>
            </a:r>
          </a:p>
          <a:p>
            <a:pPr lvl="1" algn="just">
              <a:spcBef>
                <a:spcPts val="1000"/>
              </a:spcBef>
              <a:buClr>
                <a:schemeClr val="bg2">
                  <a:lumMod val="40000"/>
                  <a:lumOff val="60000"/>
                </a:schemeClr>
              </a:buClr>
              <a:buSzPct val="80000"/>
            </a:pPr>
            <a:r>
              <a:rPr lang="en-US" sz="1700" dirty="0">
                <a:latin typeface="Bookman Old Style" panose="02050604050505020204" pitchFamily="18" charset="0"/>
              </a:rPr>
              <a:t>String s="Java";     </a:t>
            </a:r>
          </a:p>
          <a:p>
            <a:pPr lvl="1" algn="just">
              <a:spcBef>
                <a:spcPts val="1000"/>
              </a:spcBef>
              <a:buClr>
                <a:schemeClr val="bg2">
                  <a:lumMod val="40000"/>
                  <a:lumOff val="60000"/>
                </a:schemeClr>
              </a:buClr>
              <a:buSzPct val="80000"/>
            </a:pPr>
            <a:r>
              <a:rPr lang="en-US" sz="1700" dirty="0">
                <a:latin typeface="Bookman Old Style" panose="02050604050505020204" pitchFamily="18" charset="0"/>
              </a:rPr>
              <a:t>s=</a:t>
            </a:r>
            <a:r>
              <a:rPr lang="en-US" sz="1700" dirty="0" err="1">
                <a:latin typeface="Bookman Old Style" panose="02050604050505020204" pitchFamily="18" charset="0"/>
              </a:rPr>
              <a:t>s.concat</a:t>
            </a:r>
            <a:r>
              <a:rPr lang="en-US" sz="1700" dirty="0">
                <a:latin typeface="Bookman Old Style" panose="02050604050505020204" pitchFamily="18" charset="0"/>
              </a:rPr>
              <a:t>(" Programming"); </a:t>
            </a:r>
          </a:p>
          <a:p>
            <a:pPr lvl="1" algn="just">
              <a:spcBef>
                <a:spcPts val="1000"/>
              </a:spcBef>
              <a:buClr>
                <a:schemeClr val="bg2">
                  <a:lumMod val="40000"/>
                  <a:lumOff val="60000"/>
                </a:schemeClr>
              </a:buClr>
              <a:buSzPct val="80000"/>
            </a:pPr>
            <a:r>
              <a:rPr lang="en-US" sz="1700" dirty="0" err="1">
                <a:latin typeface="Bookman Old Style" panose="02050604050505020204" pitchFamily="18" charset="0"/>
              </a:rPr>
              <a:t>System.out.println</a:t>
            </a:r>
            <a:r>
              <a:rPr lang="en-US" sz="1700" dirty="0">
                <a:latin typeface="Bookman Old Style" panose="02050604050505020204" pitchFamily="18" charset="0"/>
              </a:rPr>
              <a:t>(s);</a:t>
            </a:r>
          </a:p>
        </p:txBody>
      </p:sp>
      <p:pic>
        <p:nvPicPr>
          <p:cNvPr id="2" name="Picture 1"/>
          <p:cNvPicPr>
            <a:picLocks noChangeAspect="1"/>
          </p:cNvPicPr>
          <p:nvPr/>
        </p:nvPicPr>
        <p:blipFill>
          <a:blip r:embed="rId2"/>
          <a:stretch>
            <a:fillRect/>
          </a:stretch>
        </p:blipFill>
        <p:spPr>
          <a:xfrm>
            <a:off x="9774295" y="3199873"/>
            <a:ext cx="1913400" cy="869727"/>
          </a:xfrm>
          <a:prstGeom prst="rect">
            <a:avLst/>
          </a:prstGeom>
        </p:spPr>
      </p:pic>
      <p:pic>
        <p:nvPicPr>
          <p:cNvPr id="4" name="Picture 3"/>
          <p:cNvPicPr>
            <a:picLocks noChangeAspect="1"/>
          </p:cNvPicPr>
          <p:nvPr/>
        </p:nvPicPr>
        <p:blipFill>
          <a:blip r:embed="rId3"/>
          <a:stretch>
            <a:fillRect/>
          </a:stretch>
        </p:blipFill>
        <p:spPr>
          <a:xfrm>
            <a:off x="6789767" y="5655588"/>
            <a:ext cx="5220222" cy="971204"/>
          </a:xfrm>
          <a:prstGeom prst="rect">
            <a:avLst/>
          </a:prstGeom>
        </p:spPr>
      </p:pic>
    </p:spTree>
    <p:extLst>
      <p:ext uri="{BB962C8B-B14F-4D97-AF65-F5344CB8AC3E}">
        <p14:creationId xmlns:p14="http://schemas.microsoft.com/office/powerpoint/2010/main" val="50847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163321"/>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String Handling Methods</a:t>
            </a:r>
          </a:p>
        </p:txBody>
      </p:sp>
      <p:pic>
        <p:nvPicPr>
          <p:cNvPr id="10" name="Picture 9"/>
          <p:cNvPicPr>
            <a:picLocks noChangeAspect="1"/>
          </p:cNvPicPr>
          <p:nvPr/>
        </p:nvPicPr>
        <p:blipFill>
          <a:blip r:embed="rId2"/>
          <a:stretch>
            <a:fillRect/>
          </a:stretch>
        </p:blipFill>
        <p:spPr>
          <a:xfrm>
            <a:off x="635200" y="901985"/>
            <a:ext cx="10816304" cy="5778818"/>
          </a:xfrm>
          <a:prstGeom prst="rect">
            <a:avLst/>
          </a:prstGeom>
        </p:spPr>
      </p:pic>
    </p:spTree>
    <p:extLst>
      <p:ext uri="{BB962C8B-B14F-4D97-AF65-F5344CB8AC3E}">
        <p14:creationId xmlns:p14="http://schemas.microsoft.com/office/powerpoint/2010/main" val="369461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163321"/>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String Handling Methods</a:t>
            </a:r>
          </a:p>
        </p:txBody>
      </p:sp>
      <p:pic>
        <p:nvPicPr>
          <p:cNvPr id="2" name="Picture 1"/>
          <p:cNvPicPr>
            <a:picLocks noChangeAspect="1"/>
          </p:cNvPicPr>
          <p:nvPr/>
        </p:nvPicPr>
        <p:blipFill>
          <a:blip r:embed="rId2"/>
          <a:stretch>
            <a:fillRect/>
          </a:stretch>
        </p:blipFill>
        <p:spPr>
          <a:xfrm>
            <a:off x="758276" y="909080"/>
            <a:ext cx="10505469" cy="5832542"/>
          </a:xfrm>
          <a:prstGeom prst="rect">
            <a:avLst/>
          </a:prstGeom>
        </p:spPr>
      </p:pic>
    </p:spTree>
    <p:extLst>
      <p:ext uri="{BB962C8B-B14F-4D97-AF65-F5344CB8AC3E}">
        <p14:creationId xmlns:p14="http://schemas.microsoft.com/office/powerpoint/2010/main" val="218386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163321"/>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String Handling Methods</a:t>
            </a:r>
          </a:p>
        </p:txBody>
      </p:sp>
      <p:sp>
        <p:nvSpPr>
          <p:cNvPr id="5" name="Rectangle 4"/>
          <p:cNvSpPr/>
          <p:nvPr/>
        </p:nvSpPr>
        <p:spPr>
          <a:xfrm>
            <a:off x="108066" y="1025526"/>
            <a:ext cx="6126480" cy="5755422"/>
          </a:xfrm>
          <a:prstGeom prst="rect">
            <a:avLst/>
          </a:prstGeom>
          <a:ln>
            <a:solidFill>
              <a:schemeClr val="bg1"/>
            </a:solidFill>
          </a:ln>
        </p:spPr>
        <p:txBody>
          <a:bodyPr wrap="square">
            <a:spAutoFit/>
          </a:bodyPr>
          <a:lstStyle/>
          <a:p>
            <a:r>
              <a:rPr lang="en-IN" sz="1600" dirty="0">
                <a:latin typeface="Bookman Old Style" panose="02050604050505020204" pitchFamily="18" charset="0"/>
              </a:rPr>
              <a:t>public class Main {	</a:t>
            </a:r>
          </a:p>
          <a:p>
            <a:r>
              <a:rPr lang="en-IN" sz="1600" dirty="0">
                <a:latin typeface="Bookman Old Style" panose="02050604050505020204" pitchFamily="18" charset="0"/>
              </a:rPr>
              <a:t>public static void main(String[] </a:t>
            </a:r>
            <a:r>
              <a:rPr lang="en-IN" sz="1600" dirty="0" err="1">
                <a:latin typeface="Bookman Old Style" panose="02050604050505020204" pitchFamily="18" charset="0"/>
              </a:rPr>
              <a:t>args</a:t>
            </a:r>
            <a:r>
              <a:rPr lang="en-IN" sz="1600" dirty="0">
                <a:latin typeface="Bookman Old Style" panose="02050604050505020204" pitchFamily="18" charset="0"/>
              </a:rPr>
              <a:t>) {		</a:t>
            </a:r>
          </a:p>
          <a:p>
            <a:r>
              <a:rPr lang="en-IN" sz="1600" dirty="0">
                <a:latin typeface="Bookman Old Style" panose="02050604050505020204" pitchFamily="18" charset="0"/>
              </a:rPr>
              <a:t>String title = "Java Tutorials";				</a:t>
            </a:r>
          </a:p>
          <a:p>
            <a:r>
              <a:rPr lang="en-IN" sz="1600" dirty="0">
                <a:latin typeface="Bookman Old Style" panose="02050604050505020204" pitchFamily="18" charset="0"/>
              </a:rPr>
              <a:t>String Name = "www.javaprogramming.com";</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("Length of title: " + </a:t>
            </a:r>
            <a:r>
              <a:rPr lang="en-IN" sz="1600" dirty="0" err="1">
                <a:latin typeface="Bookman Old Style" panose="02050604050505020204" pitchFamily="18" charset="0"/>
              </a:rPr>
              <a:t>title.length</a:t>
            </a:r>
            <a:r>
              <a:rPr lang="en-IN" sz="1600" dirty="0">
                <a:latin typeface="Bookman Old Style" panose="02050604050505020204" pitchFamily="18" charset="0"/>
              </a:rPr>
              <a:t>());</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("Char at index 3: " + </a:t>
            </a:r>
            <a:r>
              <a:rPr lang="en-IN" sz="1600" dirty="0" err="1">
                <a:latin typeface="Bookman Old Style" panose="02050604050505020204" pitchFamily="18" charset="0"/>
              </a:rPr>
              <a:t>title.charAt</a:t>
            </a:r>
            <a:r>
              <a:rPr lang="en-IN" sz="1600" dirty="0">
                <a:latin typeface="Bookman Old Style" panose="02050604050505020204" pitchFamily="18" charset="0"/>
              </a:rPr>
              <a:t>(3));</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("Index of 'T': " + </a:t>
            </a:r>
            <a:r>
              <a:rPr lang="en-IN" sz="1600" dirty="0" err="1">
                <a:latin typeface="Bookman Old Style" panose="02050604050505020204" pitchFamily="18" charset="0"/>
              </a:rPr>
              <a:t>title.indexOf</a:t>
            </a:r>
            <a:r>
              <a:rPr lang="en-IN" sz="1600" dirty="0">
                <a:latin typeface="Bookman Old Style" panose="02050604050505020204" pitchFamily="18" charset="0"/>
              </a:rPr>
              <a:t>('T'));</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("Last index of 'a': " + </a:t>
            </a:r>
            <a:r>
              <a:rPr lang="en-IN" sz="1600" dirty="0" err="1">
                <a:latin typeface="Bookman Old Style" panose="02050604050505020204" pitchFamily="18" charset="0"/>
              </a:rPr>
              <a:t>title.lastIndexOf</a:t>
            </a:r>
            <a:r>
              <a:rPr lang="en-IN" sz="1600" dirty="0">
                <a:latin typeface="Bookman Old Style" panose="02050604050505020204" pitchFamily="18" charset="0"/>
              </a:rPr>
              <a:t>('a'));</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("Empty: " + </a:t>
            </a:r>
            <a:r>
              <a:rPr lang="en-IN" sz="1600" dirty="0" err="1">
                <a:latin typeface="Bookman Old Style" panose="02050604050505020204" pitchFamily="18" charset="0"/>
              </a:rPr>
              <a:t>title.isEmpty</a:t>
            </a:r>
            <a:r>
              <a:rPr lang="en-IN" sz="1600" dirty="0">
                <a:latin typeface="Bookman Old Style" panose="02050604050505020204" pitchFamily="18" charset="0"/>
              </a:rPr>
              <a:t>());</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("Ends with '.com': " + </a:t>
            </a:r>
            <a:r>
              <a:rPr lang="en-IN" sz="1600" dirty="0" err="1">
                <a:latin typeface="Bookman Old Style" panose="02050604050505020204" pitchFamily="18" charset="0"/>
              </a:rPr>
              <a:t>Name.endsWith</a:t>
            </a:r>
            <a:r>
              <a:rPr lang="en-IN" sz="1600" dirty="0">
                <a:latin typeface="Bookman Old Style" panose="02050604050505020204" pitchFamily="18" charset="0"/>
              </a:rPr>
              <a:t>(".com"));</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("Equals: " + </a:t>
            </a:r>
            <a:r>
              <a:rPr lang="en-IN" sz="1600" dirty="0" err="1">
                <a:latin typeface="Bookman Old Style" panose="02050604050505020204" pitchFamily="18" charset="0"/>
              </a:rPr>
              <a:t>Name.equals</a:t>
            </a:r>
            <a:r>
              <a:rPr lang="en-IN" sz="1600" dirty="0">
                <a:latin typeface="Bookman Old Style" panose="02050604050505020204" pitchFamily="18" charset="0"/>
              </a:rPr>
              <a:t>(title));</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("Sub-string: " + </a:t>
            </a:r>
            <a:r>
              <a:rPr lang="en-IN" sz="1600" dirty="0" err="1">
                <a:latin typeface="Bookman Old Style" panose="02050604050505020204" pitchFamily="18" charset="0"/>
              </a:rPr>
              <a:t>Name.substring</a:t>
            </a:r>
            <a:r>
              <a:rPr lang="en-IN" sz="1600" dirty="0">
                <a:latin typeface="Bookman Old Style" panose="02050604050505020204" pitchFamily="18" charset="0"/>
              </a:rPr>
              <a:t>(9, 14));</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("Upper case: " + </a:t>
            </a:r>
            <a:r>
              <a:rPr lang="en-IN" sz="1600" dirty="0" err="1">
                <a:latin typeface="Bookman Old Style" panose="02050604050505020204" pitchFamily="18" charset="0"/>
              </a:rPr>
              <a:t>Name.toUpperCase</a:t>
            </a:r>
            <a:r>
              <a:rPr lang="en-IN" sz="1600" dirty="0">
                <a:latin typeface="Bookman Old Style" panose="02050604050505020204" pitchFamily="18" charset="0"/>
              </a:rPr>
              <a:t>());</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("Upper case: " + </a:t>
            </a:r>
            <a:r>
              <a:rPr lang="en-IN" sz="1600" dirty="0" err="1">
                <a:latin typeface="Bookman Old Style" panose="02050604050505020204" pitchFamily="18" charset="0"/>
              </a:rPr>
              <a:t>title.toLowerCase</a:t>
            </a:r>
            <a:r>
              <a:rPr lang="en-IN" sz="1600" dirty="0">
                <a:latin typeface="Bookman Old Style" panose="02050604050505020204" pitchFamily="18" charset="0"/>
              </a:rPr>
              <a:t>());</a:t>
            </a:r>
          </a:p>
          <a:p>
            <a:r>
              <a:rPr lang="en-IN" sz="1600" dirty="0">
                <a:latin typeface="Bookman Old Style" panose="02050604050505020204" pitchFamily="18" charset="0"/>
              </a:rPr>
              <a:t>String s="  Java  ";    </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("Before Trimming :"+s);</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("After trimming :"+</a:t>
            </a:r>
            <a:r>
              <a:rPr lang="en-IN" sz="1600" dirty="0" err="1">
                <a:latin typeface="Bookman Old Style" panose="02050604050505020204" pitchFamily="18" charset="0"/>
              </a:rPr>
              <a:t>s.trim</a:t>
            </a:r>
            <a:r>
              <a:rPr lang="en-IN" sz="1600" dirty="0">
                <a:latin typeface="Bookman Old Style" panose="02050604050505020204" pitchFamily="18" charset="0"/>
              </a:rPr>
              <a:t>());   </a:t>
            </a:r>
          </a:p>
          <a:p>
            <a:r>
              <a:rPr lang="en-IN" sz="1600" dirty="0" err="1">
                <a:latin typeface="Bookman Old Style" panose="02050604050505020204" pitchFamily="18" charset="0"/>
              </a:rPr>
              <a:t>System.out.println</a:t>
            </a:r>
            <a:r>
              <a:rPr lang="en-IN" sz="1600" dirty="0">
                <a:latin typeface="Bookman Old Style" panose="02050604050505020204" pitchFamily="18" charset="0"/>
              </a:rPr>
              <a:t>("Replacing a by z in " + title + " we get " + </a:t>
            </a:r>
            <a:r>
              <a:rPr lang="en-IN" sz="1600" dirty="0" err="1">
                <a:latin typeface="Bookman Old Style" panose="02050604050505020204" pitchFamily="18" charset="0"/>
              </a:rPr>
              <a:t>title.replace</a:t>
            </a:r>
            <a:r>
              <a:rPr lang="en-IN" sz="1600" dirty="0">
                <a:latin typeface="Bookman Old Style" panose="02050604050505020204" pitchFamily="18" charset="0"/>
              </a:rPr>
              <a:t>("</a:t>
            </a:r>
            <a:r>
              <a:rPr lang="en-IN" sz="1600" dirty="0" err="1">
                <a:latin typeface="Bookman Old Style" panose="02050604050505020204" pitchFamily="18" charset="0"/>
              </a:rPr>
              <a:t>a","z</a:t>
            </a:r>
            <a:r>
              <a:rPr lang="en-IN" sz="1600" dirty="0">
                <a:latin typeface="Bookman Old Style" panose="02050604050505020204" pitchFamily="18" charset="0"/>
              </a:rPr>
              <a:t>"));</a:t>
            </a:r>
          </a:p>
          <a:p>
            <a:r>
              <a:rPr lang="en-IN" sz="1600" dirty="0">
                <a:latin typeface="Bookman Old Style" panose="02050604050505020204" pitchFamily="18" charset="0"/>
              </a:rPr>
              <a:t>}</a:t>
            </a:r>
          </a:p>
          <a:p>
            <a:r>
              <a:rPr lang="en-IN" sz="1600" dirty="0">
                <a:latin typeface="Bookman Old Style" panose="02050604050505020204" pitchFamily="18" charset="0"/>
              </a:rPr>
              <a:t>}</a:t>
            </a:r>
          </a:p>
        </p:txBody>
      </p:sp>
      <p:pic>
        <p:nvPicPr>
          <p:cNvPr id="2" name="Picture 1"/>
          <p:cNvPicPr>
            <a:picLocks noChangeAspect="1"/>
          </p:cNvPicPr>
          <p:nvPr/>
        </p:nvPicPr>
        <p:blipFill rotWithShape="1">
          <a:blip r:embed="rId2"/>
          <a:srcRect r="5283"/>
          <a:stretch/>
        </p:blipFill>
        <p:spPr>
          <a:xfrm>
            <a:off x="6302264" y="4015048"/>
            <a:ext cx="5784441" cy="2701636"/>
          </a:xfrm>
          <a:prstGeom prst="rect">
            <a:avLst/>
          </a:prstGeom>
        </p:spPr>
      </p:pic>
    </p:spTree>
    <p:extLst>
      <p:ext uri="{BB962C8B-B14F-4D97-AF65-F5344CB8AC3E}">
        <p14:creationId xmlns:p14="http://schemas.microsoft.com/office/powerpoint/2010/main" val="419837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163321"/>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String Compare</a:t>
            </a:r>
          </a:p>
        </p:txBody>
      </p:sp>
      <p:sp>
        <p:nvSpPr>
          <p:cNvPr id="7" name="TextBox 6">
            <a:extLst>
              <a:ext uri="{FF2B5EF4-FFF2-40B4-BE49-F238E27FC236}">
                <a16:creationId xmlns:a16="http://schemas.microsoft.com/office/drawing/2014/main" id="{7822D4D9-A687-6F7E-DC6D-4408A8B97B4B}"/>
              </a:ext>
            </a:extLst>
          </p:cNvPr>
          <p:cNvSpPr txBox="1"/>
          <p:nvPr/>
        </p:nvSpPr>
        <p:spPr>
          <a:xfrm>
            <a:off x="175220" y="876875"/>
            <a:ext cx="11761856" cy="5981125"/>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We can compare String in Java on the basis of content and reference.</a:t>
            </a:r>
          </a:p>
          <a:p>
            <a:pPr marL="342900" indent="-342900" algn="just">
              <a:spcBef>
                <a:spcPts val="1000"/>
              </a:spcBef>
              <a:buClr>
                <a:schemeClr val="bg2">
                  <a:lumMod val="40000"/>
                  <a:lumOff val="60000"/>
                </a:schemeClr>
              </a:buClr>
              <a:buSzPct val="80000"/>
              <a:buFont typeface="Wingdings 3" charset="2"/>
              <a:buChar char=""/>
            </a:pPr>
            <a:r>
              <a:rPr lang="en-US" sz="1700" dirty="0"/>
              <a:t>It is used in authentication (by equals() method), sorting (by </a:t>
            </a:r>
            <a:r>
              <a:rPr lang="en-US" sz="1700" dirty="0" err="1"/>
              <a:t>compareTo</a:t>
            </a:r>
            <a:r>
              <a:rPr lang="en-US" sz="1700" dirty="0"/>
              <a:t>() method), reference matching (by == operator) etc.</a:t>
            </a:r>
          </a:p>
          <a:p>
            <a:pPr marL="342900" indent="-342900" algn="just">
              <a:spcBef>
                <a:spcPts val="1000"/>
              </a:spcBef>
              <a:buClr>
                <a:schemeClr val="bg2">
                  <a:lumMod val="40000"/>
                  <a:lumOff val="60000"/>
                </a:schemeClr>
              </a:buClr>
              <a:buSzPct val="80000"/>
              <a:buFont typeface="Wingdings 3" charset="2"/>
              <a:buChar char=""/>
            </a:pPr>
            <a:r>
              <a:rPr lang="en-US" sz="1700" dirty="0"/>
              <a:t>There are three ways to compare String in Java:</a:t>
            </a:r>
          </a:p>
          <a:p>
            <a:pPr marL="800100" lvl="1" indent="-342900" algn="just">
              <a:spcBef>
                <a:spcPts val="1000"/>
              </a:spcBef>
              <a:buClr>
                <a:schemeClr val="bg2">
                  <a:lumMod val="40000"/>
                  <a:lumOff val="60000"/>
                </a:schemeClr>
              </a:buClr>
              <a:buSzPct val="80000"/>
              <a:buFont typeface="Wingdings 3" charset="2"/>
              <a:buChar char=""/>
            </a:pPr>
            <a:r>
              <a:rPr lang="en-US" sz="1700" dirty="0"/>
              <a:t>By Using equals() Method</a:t>
            </a:r>
          </a:p>
          <a:p>
            <a:pPr marL="800100" lvl="1" indent="-342900" algn="just">
              <a:spcBef>
                <a:spcPts val="1000"/>
              </a:spcBef>
              <a:buClr>
                <a:schemeClr val="bg2">
                  <a:lumMod val="40000"/>
                  <a:lumOff val="60000"/>
                </a:schemeClr>
              </a:buClr>
              <a:buSzPct val="80000"/>
              <a:buFont typeface="Wingdings 3" charset="2"/>
              <a:buChar char=""/>
            </a:pPr>
            <a:r>
              <a:rPr lang="en-US" sz="1700" dirty="0"/>
              <a:t>By Using == Operator</a:t>
            </a:r>
          </a:p>
          <a:p>
            <a:pPr marL="800100" lvl="1" indent="-342900" algn="just">
              <a:spcBef>
                <a:spcPts val="1000"/>
              </a:spcBef>
              <a:buClr>
                <a:schemeClr val="bg2">
                  <a:lumMod val="40000"/>
                  <a:lumOff val="60000"/>
                </a:schemeClr>
              </a:buClr>
              <a:buSzPct val="80000"/>
              <a:buFont typeface="Wingdings 3" charset="2"/>
              <a:buChar char=""/>
            </a:pPr>
            <a:r>
              <a:rPr lang="en-US" sz="1700" dirty="0"/>
              <a:t>By </a:t>
            </a:r>
            <a:r>
              <a:rPr lang="en-US" sz="1700" dirty="0" err="1"/>
              <a:t>compareTo</a:t>
            </a:r>
            <a:r>
              <a:rPr lang="en-US" sz="1700" dirty="0"/>
              <a:t>() Method</a:t>
            </a:r>
          </a:p>
          <a:p>
            <a:pPr marL="342900" indent="-342900" algn="just">
              <a:spcBef>
                <a:spcPts val="1000"/>
              </a:spcBef>
              <a:buClr>
                <a:schemeClr val="bg2">
                  <a:lumMod val="40000"/>
                  <a:lumOff val="60000"/>
                </a:schemeClr>
              </a:buClr>
              <a:buSzPct val="80000"/>
              <a:buFont typeface="Wingdings 3" charset="2"/>
              <a:buChar char=""/>
            </a:pPr>
            <a:r>
              <a:rPr lang="en-US" sz="1700" dirty="0"/>
              <a:t>The String class </a:t>
            </a:r>
            <a:r>
              <a:rPr lang="en-US" sz="1700" b="1" dirty="0">
                <a:solidFill>
                  <a:schemeClr val="bg1"/>
                </a:solidFill>
              </a:rPr>
              <a:t>equals() method</a:t>
            </a:r>
            <a:r>
              <a:rPr lang="en-US" sz="1700" dirty="0"/>
              <a:t> compares the original </a:t>
            </a:r>
            <a:r>
              <a:rPr lang="en-US" sz="1700" b="1" dirty="0">
                <a:solidFill>
                  <a:schemeClr val="bg1"/>
                </a:solidFill>
              </a:rPr>
              <a:t>content</a:t>
            </a:r>
            <a:r>
              <a:rPr lang="en-US" sz="1700" dirty="0"/>
              <a:t> of the string. It compares values of string for equality. String class provides the following two methods:</a:t>
            </a:r>
          </a:p>
          <a:p>
            <a:pPr marL="800100" lvl="1" indent="-342900" algn="just">
              <a:spcBef>
                <a:spcPts val="1000"/>
              </a:spcBef>
              <a:buClr>
                <a:schemeClr val="bg2">
                  <a:lumMod val="40000"/>
                  <a:lumOff val="60000"/>
                </a:schemeClr>
              </a:buClr>
              <a:buSzPct val="80000"/>
              <a:buFont typeface="Wingdings 3" charset="2"/>
              <a:buChar char=""/>
            </a:pPr>
            <a:r>
              <a:rPr lang="en-US" sz="1700" dirty="0"/>
              <a:t>public </a:t>
            </a:r>
            <a:r>
              <a:rPr lang="en-US" sz="1700" dirty="0" err="1"/>
              <a:t>boolean</a:t>
            </a:r>
            <a:r>
              <a:rPr lang="en-US" sz="1700" dirty="0"/>
              <a:t> equals(Object another) compares this string to the specified object.</a:t>
            </a:r>
          </a:p>
          <a:p>
            <a:pPr marL="800100" lvl="1" indent="-342900" algn="just">
              <a:spcBef>
                <a:spcPts val="1000"/>
              </a:spcBef>
              <a:buClr>
                <a:schemeClr val="bg2">
                  <a:lumMod val="40000"/>
                  <a:lumOff val="60000"/>
                </a:schemeClr>
              </a:buClr>
              <a:buSzPct val="80000"/>
              <a:buFont typeface="Wingdings 3" charset="2"/>
              <a:buChar char=""/>
            </a:pPr>
            <a:r>
              <a:rPr lang="en-US" sz="1700" dirty="0"/>
              <a:t>public </a:t>
            </a:r>
            <a:r>
              <a:rPr lang="en-US" sz="1700" dirty="0" err="1"/>
              <a:t>boolean</a:t>
            </a:r>
            <a:r>
              <a:rPr lang="en-US" sz="1700" dirty="0"/>
              <a:t> </a:t>
            </a:r>
            <a:r>
              <a:rPr lang="en-US" sz="1700" dirty="0" err="1"/>
              <a:t>equalsIgnoreCase</a:t>
            </a:r>
            <a:r>
              <a:rPr lang="en-US" sz="1700" dirty="0"/>
              <a:t>(String another) compares this string to another string, ignoring case.</a:t>
            </a:r>
          </a:p>
          <a:p>
            <a:endParaRPr lang="en-IN" sz="1600" dirty="0">
              <a:latin typeface="Bookman Old Style" panose="02050604050505020204" pitchFamily="18" charset="0"/>
            </a:endParaRPr>
          </a:p>
          <a:p>
            <a:r>
              <a:rPr lang="en-IN" sz="1600" dirty="0" err="1">
                <a:latin typeface="Bookman Old Style" panose="02050604050505020204" pitchFamily="18" charset="0"/>
              </a:rPr>
              <a:t>Eg</a:t>
            </a:r>
            <a:r>
              <a:rPr lang="en-IN" sz="1600" dirty="0">
                <a:latin typeface="Bookman Old Style" panose="02050604050505020204" pitchFamily="18" charset="0"/>
              </a:rPr>
              <a:t> 1: String s1=“Java”;  </a:t>
            </a:r>
          </a:p>
          <a:p>
            <a:r>
              <a:rPr lang="en-IN" sz="1600" dirty="0">
                <a:latin typeface="Bookman Old Style" panose="02050604050505020204" pitchFamily="18" charset="0"/>
              </a:rPr>
              <a:t>       String s2=“Java”;  </a:t>
            </a:r>
          </a:p>
          <a:p>
            <a:r>
              <a:rPr lang="en-IN" sz="1600" dirty="0">
                <a:latin typeface="Bookman Old Style" panose="02050604050505020204" pitchFamily="18" charset="0"/>
              </a:rPr>
              <a:t>       String s3=new String(“Java”);  </a:t>
            </a:r>
          </a:p>
          <a:p>
            <a:r>
              <a:rPr lang="en-IN" sz="1600" dirty="0">
                <a:latin typeface="Bookman Old Style" panose="02050604050505020204" pitchFamily="18" charset="0"/>
              </a:rPr>
              <a:t>       String s4=“Python”;  </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(s1.equals(s2));        // o/p will be true  </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(s1.equals(s3));       // o/p will be true  </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(s1.equals(s4));      // o/p will be false</a:t>
            </a:r>
            <a:r>
              <a:rPr lang="en-IN" sz="1700" dirty="0">
                <a:latin typeface="Bookman Old Style" panose="02050604050505020204" pitchFamily="18" charset="0"/>
              </a:rPr>
              <a:t>  </a:t>
            </a:r>
          </a:p>
        </p:txBody>
      </p:sp>
      <p:sp>
        <p:nvSpPr>
          <p:cNvPr id="2" name="TextBox 1"/>
          <p:cNvSpPr txBox="1"/>
          <p:nvPr/>
        </p:nvSpPr>
        <p:spPr>
          <a:xfrm>
            <a:off x="6916188" y="5153890"/>
            <a:ext cx="5020888" cy="1585049"/>
          </a:xfrm>
          <a:prstGeom prst="rect">
            <a:avLst/>
          </a:prstGeom>
          <a:noFill/>
          <a:ln>
            <a:solidFill>
              <a:schemeClr val="bg1"/>
            </a:solidFill>
          </a:ln>
        </p:spPr>
        <p:txBody>
          <a:bodyPr wrap="square" rtlCol="0">
            <a:spAutoFit/>
          </a:bodyPr>
          <a:lstStyle/>
          <a:p>
            <a:r>
              <a:rPr lang="en-US" sz="1600" dirty="0" err="1">
                <a:latin typeface="Bookman Old Style" panose="02050604050505020204" pitchFamily="18" charset="0"/>
              </a:rPr>
              <a:t>Eg</a:t>
            </a:r>
            <a:r>
              <a:rPr lang="en-US" sz="1600" dirty="0">
                <a:latin typeface="Bookman Old Style" panose="02050604050505020204" pitchFamily="18" charset="0"/>
              </a:rPr>
              <a:t> 2: String s1=“Java”;  </a:t>
            </a:r>
          </a:p>
          <a:p>
            <a:r>
              <a:rPr lang="en-US" sz="1600" dirty="0">
                <a:latin typeface="Bookman Old Style" panose="02050604050505020204" pitchFamily="18" charset="0"/>
              </a:rPr>
              <a:t>         String s2=“JAVA”;  </a:t>
            </a:r>
          </a:p>
          <a:p>
            <a:r>
              <a:rPr lang="en-US" sz="1600" dirty="0">
                <a:latin typeface="Bookman Old Style" panose="02050604050505020204" pitchFamily="18" charset="0"/>
              </a:rPr>
              <a:t> </a:t>
            </a:r>
            <a:r>
              <a:rPr lang="en-US" sz="1600" dirty="0" err="1">
                <a:latin typeface="Bookman Old Style" panose="02050604050505020204" pitchFamily="18" charset="0"/>
              </a:rPr>
              <a:t>System.out.println</a:t>
            </a:r>
            <a:r>
              <a:rPr lang="en-US" sz="1600" dirty="0">
                <a:latin typeface="Bookman Old Style" panose="02050604050505020204" pitchFamily="18" charset="0"/>
              </a:rPr>
              <a:t>(s1.equals(s2));  //false     </a:t>
            </a:r>
            <a:r>
              <a:rPr lang="en-US" sz="1600" dirty="0" err="1">
                <a:latin typeface="Bookman Old Style" panose="02050604050505020204" pitchFamily="18" charset="0"/>
              </a:rPr>
              <a:t>System.out.println</a:t>
            </a:r>
            <a:r>
              <a:rPr lang="en-US" sz="1600" dirty="0">
                <a:latin typeface="Bookman Old Style" panose="02050604050505020204" pitchFamily="18" charset="0"/>
              </a:rPr>
              <a:t>(s1.equalsIgnoreCase(s2));  //true </a:t>
            </a:r>
          </a:p>
          <a:p>
            <a:endParaRPr lang="en-US" sz="1700" dirty="0">
              <a:latin typeface="Bookman Old Style" panose="02050604050505020204" pitchFamily="18" charset="0"/>
            </a:endParaRPr>
          </a:p>
        </p:txBody>
      </p:sp>
    </p:spTree>
    <p:extLst>
      <p:ext uri="{BB962C8B-B14F-4D97-AF65-F5344CB8AC3E}">
        <p14:creationId xmlns:p14="http://schemas.microsoft.com/office/powerpoint/2010/main" val="2380382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90DCC8-1C82-4EFB-B7B4-29F64B66D0F1}"/>
</file>

<file path=customXml/itemProps2.xml><?xml version="1.0" encoding="utf-8"?>
<ds:datastoreItem xmlns:ds="http://schemas.openxmlformats.org/officeDocument/2006/customXml" ds:itemID="{6D48772F-A5C1-48AA-8404-6B1688D33D7A}"/>
</file>

<file path=customXml/itemProps3.xml><?xml version="1.0" encoding="utf-8"?>
<ds:datastoreItem xmlns:ds="http://schemas.openxmlformats.org/officeDocument/2006/customXml" ds:itemID="{EE2DB245-C207-4509-80F0-FB2BEC225EF6}"/>
</file>

<file path=docProps/app.xml><?xml version="1.0" encoding="utf-8"?>
<Properties xmlns="http://schemas.openxmlformats.org/officeDocument/2006/extended-properties" xmlns:vt="http://schemas.openxmlformats.org/officeDocument/2006/docPropsVTypes">
  <Template>Ion</Template>
  <TotalTime>1221</TotalTime>
  <Words>2414</Words>
  <Application>Microsoft Office PowerPoint</Application>
  <PresentationFormat>Widescreen</PresentationFormat>
  <Paragraphs>192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Century Gothic</vt:lpstr>
      <vt:lpstr>Wingdings 3</vt:lpstr>
      <vt:lpstr>Ion</vt:lpstr>
      <vt:lpstr>JAVA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Hiral Modi</dc:creator>
  <cp:lastModifiedBy>Mpstme Student</cp:lastModifiedBy>
  <cp:revision>110</cp:revision>
  <dcterms:created xsi:type="dcterms:W3CDTF">2022-12-13T18:25:38Z</dcterms:created>
  <dcterms:modified xsi:type="dcterms:W3CDTF">2024-09-03T09:38:47Z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