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1" r:id="rId3"/>
    <p:sldId id="303" r:id="rId4"/>
    <p:sldId id="304" r:id="rId5"/>
    <p:sldId id="305" r:id="rId6"/>
    <p:sldId id="313" r:id="rId7"/>
    <p:sldId id="307" r:id="rId8"/>
    <p:sldId id="280" r:id="rId9"/>
    <p:sldId id="308" r:id="rId10"/>
    <p:sldId id="292" r:id="rId11"/>
    <p:sldId id="309" r:id="rId12"/>
    <p:sldId id="310" r:id="rId13"/>
    <p:sldId id="314" r:id="rId14"/>
    <p:sldId id="311" r:id="rId15"/>
    <p:sldId id="315" r:id="rId16"/>
    <p:sldId id="312" r:id="rId17"/>
    <p:sldId id="316" r:id="rId18"/>
    <p:sldId id="317" r:id="rId19"/>
    <p:sldId id="318" r:id="rId20"/>
    <p:sldId id="319" r:id="rId21"/>
    <p:sldId id="320" r:id="rId22"/>
    <p:sldId id="322" r:id="rId23"/>
    <p:sldId id="321" r:id="rId24"/>
    <p:sldId id="324" r:id="rId25"/>
    <p:sldId id="323" r:id="rId26"/>
    <p:sldId id="32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94608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8433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388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63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198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9612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42192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58283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4993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092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243753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8978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4D548-D7BA-4D8D-976C-727A3233AEFB}" type="datetimeFigureOut">
              <a:rPr lang="en-IN" smtClean="0"/>
              <a:t>03-09-2024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3905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4084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5978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95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03-09-2024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93200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F4D548-D7BA-4D8D-976C-727A3233AEFB}" type="datetimeFigureOut">
              <a:rPr lang="en-IN" smtClean="0"/>
              <a:t>03-09-2024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8B116F-7956-4329-9B4E-0BAB67D2470D}" type="slidenum">
              <a:rPr lang="en-IN" smtClean="0"/>
              <a:t>‹#›</a:t>
            </a:fld>
            <a:endParaRPr lang="en-IN"/>
          </a:p>
        </p:txBody>
      </p:sp>
    </p:spTree>
    <p:extLst>
      <p:ext uri="{BB962C8B-B14F-4D97-AF65-F5344CB8AC3E}">
        <p14:creationId xmlns:p14="http://schemas.microsoft.com/office/powerpoint/2010/main" val="38584311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jvm-works-jvm-archite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F33F-52BC-43C0-19EA-19F8F8B0834A}"/>
              </a:ext>
            </a:extLst>
          </p:cNvPr>
          <p:cNvSpPr>
            <a:spLocks noGrp="1"/>
          </p:cNvSpPr>
          <p:nvPr>
            <p:ph type="ctrTitle"/>
          </p:nvPr>
        </p:nvSpPr>
        <p:spPr>
          <a:xfrm>
            <a:off x="1683171" y="1425388"/>
            <a:ext cx="8825658" cy="1411941"/>
          </a:xfrm>
        </p:spPr>
        <p:txBody>
          <a:bodyPr/>
          <a:lstStyle/>
          <a:p>
            <a:pPr algn="ctr"/>
            <a:r>
              <a:rPr lang="en-US" dirty="0"/>
              <a:t>JAVA PROGRAMMING</a:t>
            </a:r>
            <a:endParaRPr lang="en-IN" dirty="0"/>
          </a:p>
        </p:txBody>
      </p:sp>
      <p:sp>
        <p:nvSpPr>
          <p:cNvPr id="4" name="TextBox 3">
            <a:extLst>
              <a:ext uri="{FF2B5EF4-FFF2-40B4-BE49-F238E27FC236}">
                <a16:creationId xmlns:a16="http://schemas.microsoft.com/office/drawing/2014/main" id="{263D5869-FB4C-14B6-716C-54E8C24D9F3B}"/>
              </a:ext>
            </a:extLst>
          </p:cNvPr>
          <p:cNvSpPr txBox="1"/>
          <p:nvPr/>
        </p:nvSpPr>
        <p:spPr>
          <a:xfrm>
            <a:off x="1288473" y="3429000"/>
            <a:ext cx="9251827" cy="830997"/>
          </a:xfrm>
          <a:prstGeom prst="rect">
            <a:avLst/>
          </a:prstGeom>
          <a:noFill/>
        </p:spPr>
        <p:txBody>
          <a:bodyPr wrap="square" rtlCol="0">
            <a:spAutoFit/>
          </a:bodyPr>
          <a:lstStyle/>
          <a:p>
            <a:pPr algn="ctr"/>
            <a:r>
              <a:rPr lang="en-US" sz="4800" dirty="0"/>
              <a:t>Chap 6 : Exception Handling</a:t>
            </a:r>
            <a:endParaRPr lang="en-IN" sz="4800" dirty="0"/>
          </a:p>
        </p:txBody>
      </p:sp>
    </p:spTree>
    <p:extLst>
      <p:ext uri="{BB962C8B-B14F-4D97-AF65-F5344CB8AC3E}">
        <p14:creationId xmlns:p14="http://schemas.microsoft.com/office/powerpoint/2010/main" val="242429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61555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perform division of two numbers accepted from the user to demonstrate </a:t>
            </a:r>
            <a:r>
              <a:rPr lang="en-US" sz="1700" dirty="0" err="1"/>
              <a:t>ArithmeticException</a:t>
            </a:r>
            <a:r>
              <a:rPr lang="en-US" sz="1700" dirty="0"/>
              <a:t> and </a:t>
            </a:r>
            <a:r>
              <a:rPr lang="en-US" sz="1700" dirty="0" err="1"/>
              <a:t>NumberFormatException</a:t>
            </a:r>
            <a:r>
              <a:rPr lang="en-US" sz="1700" dirty="0"/>
              <a:t>.</a:t>
            </a:r>
          </a:p>
        </p:txBody>
      </p:sp>
      <p:sp>
        <p:nvSpPr>
          <p:cNvPr id="5" name="Rectangle 4"/>
          <p:cNvSpPr/>
          <p:nvPr/>
        </p:nvSpPr>
        <p:spPr>
          <a:xfrm>
            <a:off x="108065" y="1025526"/>
            <a:ext cx="8362603" cy="3046988"/>
          </a:xfrm>
          <a:prstGeom prst="rect">
            <a:avLst/>
          </a:prstGeom>
          <a:ln>
            <a:solidFill>
              <a:schemeClr val="bg1"/>
            </a:solidFill>
          </a:ln>
        </p:spPr>
        <p:txBody>
          <a:bodyPr wrap="square">
            <a:spAutoFit/>
          </a:bodyPr>
          <a:lstStyle/>
          <a:p>
            <a:r>
              <a:rPr lang="en-IN" sz="1600" dirty="0">
                <a:latin typeface="Bookman Old Style" panose="02050604050505020204" pitchFamily="18" charset="0"/>
              </a:rPr>
              <a:t>import java.io.*;</a:t>
            </a:r>
          </a:p>
          <a:p>
            <a:r>
              <a:rPr lang="en-IN" sz="1600" dirty="0">
                <a:latin typeface="Bookman Old Style" panose="02050604050505020204" pitchFamily="18" charset="0"/>
              </a:rPr>
              <a:t>class Main{  </a:t>
            </a:r>
          </a:p>
          <a:p>
            <a:r>
              <a:rPr lang="en-IN" sz="1600" dirty="0">
                <a:latin typeface="Bookman Old Style" panose="02050604050505020204" pitchFamily="18" charset="0"/>
              </a:rPr>
              <a:t>  public static void main(String </a:t>
            </a:r>
            <a:r>
              <a:rPr lang="en-IN" sz="1600" dirty="0" err="1">
                <a:latin typeface="Bookman Old Style" panose="02050604050505020204" pitchFamily="18" charset="0"/>
              </a:rPr>
              <a:t>args</a:t>
            </a:r>
            <a:r>
              <a:rPr lang="en-IN" sz="1600" dirty="0">
                <a:latin typeface="Bookman Old Style" panose="02050604050505020204" pitchFamily="18" charset="0"/>
              </a:rPr>
              <a:t>[])throws </a:t>
            </a:r>
            <a:r>
              <a:rPr lang="en-IN" sz="1600" dirty="0" err="1">
                <a:latin typeface="Bookman Old Style" panose="02050604050505020204" pitchFamily="18" charset="0"/>
              </a:rPr>
              <a:t>IOException</a:t>
            </a:r>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int</a:t>
            </a:r>
            <a:r>
              <a:rPr lang="en-IN" sz="1600" dirty="0">
                <a:latin typeface="Bookman Old Style" panose="02050604050505020204" pitchFamily="18" charset="0"/>
              </a:rPr>
              <a:t> </a:t>
            </a:r>
            <a:r>
              <a:rPr lang="en-IN" sz="1600" dirty="0" err="1">
                <a:latin typeface="Bookman Old Style" panose="02050604050505020204" pitchFamily="18" charset="0"/>
              </a:rPr>
              <a:t>a,b,res</a:t>
            </a:r>
            <a:r>
              <a:rPr lang="en-IN" sz="1600" dirty="0">
                <a:latin typeface="Bookman Old Style" panose="02050604050505020204" pitchFamily="18" charset="0"/>
              </a:rPr>
              <a:t>;</a:t>
            </a:r>
          </a:p>
          <a:p>
            <a:r>
              <a:rPr lang="en-IN" sz="1600" dirty="0" err="1">
                <a:latin typeface="Bookman Old Style" panose="02050604050505020204" pitchFamily="18" charset="0"/>
              </a:rPr>
              <a:t>BufferedReader</a:t>
            </a:r>
            <a:r>
              <a:rPr lang="en-IN" sz="1600" dirty="0">
                <a:latin typeface="Bookman Old Style" panose="02050604050505020204" pitchFamily="18" charset="0"/>
              </a:rPr>
              <a:t> </a:t>
            </a:r>
            <a:r>
              <a:rPr lang="en-IN" sz="1600" dirty="0" err="1">
                <a:latin typeface="Bookman Old Style" panose="02050604050505020204" pitchFamily="18" charset="0"/>
              </a:rPr>
              <a:t>sc</a:t>
            </a:r>
            <a:r>
              <a:rPr lang="en-IN" sz="1600" dirty="0">
                <a:latin typeface="Bookman Old Style" panose="02050604050505020204" pitchFamily="18" charset="0"/>
              </a:rPr>
              <a:t>=new </a:t>
            </a:r>
            <a:r>
              <a:rPr lang="en-IN" sz="1600" dirty="0" err="1">
                <a:latin typeface="Bookman Old Style" panose="02050604050505020204" pitchFamily="18" charset="0"/>
              </a:rPr>
              <a:t>BufferedReader</a:t>
            </a:r>
            <a:r>
              <a:rPr lang="en-IN" sz="1600" dirty="0">
                <a:latin typeface="Bookman Old Style" panose="02050604050505020204" pitchFamily="18" charset="0"/>
              </a:rPr>
              <a:t> (new </a:t>
            </a:r>
            <a:r>
              <a:rPr lang="en-IN" sz="1600" dirty="0" err="1">
                <a:latin typeface="Bookman Old Style" panose="02050604050505020204" pitchFamily="18" charset="0"/>
              </a:rPr>
              <a:t>InputStreamReader</a:t>
            </a:r>
            <a:r>
              <a:rPr lang="en-IN" sz="1600" dirty="0">
                <a:latin typeface="Bookman Old Style" panose="02050604050505020204" pitchFamily="18" charset="0"/>
              </a:rPr>
              <a:t> (System.in));</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("Enter 2 nos.");</a:t>
            </a:r>
          </a:p>
          <a:p>
            <a:r>
              <a:rPr lang="en-IN" sz="1600" dirty="0">
                <a:latin typeface="Bookman Old Style" panose="02050604050505020204" pitchFamily="18" charset="0"/>
              </a:rPr>
              <a:t>   a=</a:t>
            </a:r>
            <a:r>
              <a:rPr lang="en-IN" sz="1600" dirty="0" err="1">
                <a:latin typeface="Bookman Old Style" panose="02050604050505020204" pitchFamily="18" charset="0"/>
              </a:rPr>
              <a:t>Integer.parseInt</a:t>
            </a:r>
            <a:r>
              <a:rPr lang="en-IN" sz="1600" dirty="0">
                <a:latin typeface="Bookman Old Style" panose="02050604050505020204" pitchFamily="18" charset="0"/>
              </a:rPr>
              <a:t>(</a:t>
            </a:r>
            <a:r>
              <a:rPr lang="en-IN" sz="1600" dirty="0" err="1">
                <a:latin typeface="Bookman Old Style" panose="02050604050505020204" pitchFamily="18" charset="0"/>
              </a:rPr>
              <a:t>sc.readLine</a:t>
            </a:r>
            <a:r>
              <a:rPr lang="en-IN" sz="1600" dirty="0">
                <a:latin typeface="Bookman Old Style" panose="02050604050505020204" pitchFamily="18" charset="0"/>
              </a:rPr>
              <a:t>());</a:t>
            </a:r>
          </a:p>
          <a:p>
            <a:r>
              <a:rPr lang="en-IN" sz="1600" dirty="0">
                <a:latin typeface="Bookman Old Style" panose="02050604050505020204" pitchFamily="18" charset="0"/>
              </a:rPr>
              <a:t>   b=</a:t>
            </a:r>
            <a:r>
              <a:rPr lang="en-IN" sz="1600" dirty="0" err="1">
                <a:latin typeface="Bookman Old Style" panose="02050604050505020204" pitchFamily="18" charset="0"/>
              </a:rPr>
              <a:t>Integer.parseInt</a:t>
            </a:r>
            <a:r>
              <a:rPr lang="en-IN" sz="1600" dirty="0">
                <a:latin typeface="Bookman Old Style" panose="02050604050505020204" pitchFamily="18" charset="0"/>
              </a:rPr>
              <a:t>(</a:t>
            </a:r>
            <a:r>
              <a:rPr lang="en-IN" sz="1600" dirty="0" err="1">
                <a:latin typeface="Bookman Old Style" panose="02050604050505020204" pitchFamily="18" charset="0"/>
              </a:rPr>
              <a:t>sc.readLine</a:t>
            </a:r>
            <a:r>
              <a:rPr lang="en-IN" sz="1600" dirty="0">
                <a:latin typeface="Bookman Old Style" panose="02050604050505020204" pitchFamily="18" charset="0"/>
              </a:rPr>
              <a:t>());</a:t>
            </a:r>
          </a:p>
          <a:p>
            <a:r>
              <a:rPr lang="en-IN" sz="1600" dirty="0">
                <a:latin typeface="Bookman Old Style" panose="02050604050505020204" pitchFamily="18" charset="0"/>
              </a:rPr>
              <a:t>   res=a/b;</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("The Result is : "+res);</a:t>
            </a:r>
          </a:p>
          <a:p>
            <a:r>
              <a:rPr lang="en-IN" sz="1600" dirty="0">
                <a:latin typeface="Bookman Old Style" panose="02050604050505020204" pitchFamily="18" charset="0"/>
              </a:rPr>
              <a:t>  }</a:t>
            </a:r>
          </a:p>
          <a:p>
            <a:r>
              <a:rPr lang="en-IN" sz="1600" dirty="0">
                <a:latin typeface="Bookman Old Style" panose="02050604050505020204" pitchFamily="18" charset="0"/>
              </a:rPr>
              <a:t>}</a:t>
            </a:r>
          </a:p>
        </p:txBody>
      </p:sp>
      <p:pic>
        <p:nvPicPr>
          <p:cNvPr id="4" name="Picture 3"/>
          <p:cNvPicPr>
            <a:picLocks noChangeAspect="1"/>
          </p:cNvPicPr>
          <p:nvPr/>
        </p:nvPicPr>
        <p:blipFill>
          <a:blip r:embed="rId2"/>
          <a:stretch>
            <a:fillRect/>
          </a:stretch>
        </p:blipFill>
        <p:spPr>
          <a:xfrm>
            <a:off x="5186171" y="4318735"/>
            <a:ext cx="6685443" cy="1117789"/>
          </a:xfrm>
          <a:prstGeom prst="rect">
            <a:avLst/>
          </a:prstGeom>
        </p:spPr>
      </p:pic>
      <p:sp>
        <p:nvSpPr>
          <p:cNvPr id="6" name="Rectangle 5"/>
          <p:cNvSpPr/>
          <p:nvPr/>
        </p:nvSpPr>
        <p:spPr>
          <a:xfrm>
            <a:off x="108066" y="4565387"/>
            <a:ext cx="4696690" cy="338554"/>
          </a:xfrm>
          <a:prstGeom prst="rect">
            <a:avLst/>
          </a:prstGeom>
          <a:ln>
            <a:solidFill>
              <a:schemeClr val="bg1"/>
            </a:solidFill>
          </a:ln>
        </p:spPr>
        <p:txBody>
          <a:bodyPr wrap="square">
            <a:spAutoFit/>
          </a:bodyPr>
          <a:lstStyle/>
          <a:p>
            <a:r>
              <a:rPr lang="en-US" sz="1600" dirty="0" err="1">
                <a:latin typeface="Bookman Old Style" panose="02050604050505020204" pitchFamily="18" charset="0"/>
              </a:rPr>
              <a:t>ArithmeticException</a:t>
            </a:r>
            <a:r>
              <a:rPr lang="en-US" sz="1600" dirty="0">
                <a:latin typeface="Bookman Old Style" panose="02050604050505020204" pitchFamily="18" charset="0"/>
              </a:rPr>
              <a:t> </a:t>
            </a:r>
            <a:r>
              <a:rPr lang="en-US" sz="1600" dirty="0">
                <a:latin typeface="Bookman Old Style" panose="02050604050505020204" pitchFamily="18" charset="0"/>
                <a:sym typeface="Wingdings" panose="05000000000000000000" pitchFamily="2" charset="2"/>
              </a:rPr>
              <a:t></a:t>
            </a:r>
            <a:endParaRPr lang="en-IN" sz="1600" dirty="0">
              <a:latin typeface="Bookman Old Style" panose="02050604050505020204" pitchFamily="18" charset="0"/>
            </a:endParaRPr>
          </a:p>
        </p:txBody>
      </p:sp>
      <p:sp>
        <p:nvSpPr>
          <p:cNvPr id="7" name="Rectangle 6"/>
          <p:cNvSpPr/>
          <p:nvPr/>
        </p:nvSpPr>
        <p:spPr>
          <a:xfrm>
            <a:off x="108066" y="6064448"/>
            <a:ext cx="4696690" cy="338554"/>
          </a:xfrm>
          <a:prstGeom prst="rect">
            <a:avLst/>
          </a:prstGeom>
          <a:ln>
            <a:solidFill>
              <a:schemeClr val="bg1"/>
            </a:solidFill>
          </a:ln>
        </p:spPr>
        <p:txBody>
          <a:bodyPr wrap="square">
            <a:spAutoFit/>
          </a:bodyPr>
          <a:lstStyle/>
          <a:p>
            <a:r>
              <a:rPr lang="en-US" sz="1600" dirty="0" err="1">
                <a:latin typeface="Bookman Old Style" panose="02050604050505020204" pitchFamily="18" charset="0"/>
              </a:rPr>
              <a:t>NumberFormatException</a:t>
            </a:r>
            <a:r>
              <a:rPr lang="en-US" sz="1600" dirty="0">
                <a:latin typeface="Bookman Old Style" panose="02050604050505020204" pitchFamily="18" charset="0"/>
              </a:rPr>
              <a:t> </a:t>
            </a:r>
            <a:r>
              <a:rPr lang="en-US" sz="1600" dirty="0">
                <a:latin typeface="Bookman Old Style" panose="02050604050505020204" pitchFamily="18" charset="0"/>
                <a:sym typeface="Wingdings" panose="05000000000000000000" pitchFamily="2" charset="2"/>
              </a:rPr>
              <a:t></a:t>
            </a:r>
            <a:endParaRPr lang="en-IN" sz="1600" dirty="0">
              <a:latin typeface="Bookman Old Style" panose="02050604050505020204" pitchFamily="18" charset="0"/>
            </a:endParaRPr>
          </a:p>
        </p:txBody>
      </p:sp>
      <p:pic>
        <p:nvPicPr>
          <p:cNvPr id="8" name="Picture 7"/>
          <p:cNvPicPr>
            <a:picLocks noChangeAspect="1"/>
          </p:cNvPicPr>
          <p:nvPr/>
        </p:nvPicPr>
        <p:blipFill>
          <a:blip r:embed="rId3"/>
          <a:stretch>
            <a:fillRect/>
          </a:stretch>
        </p:blipFill>
        <p:spPr>
          <a:xfrm>
            <a:off x="5225360" y="5691654"/>
            <a:ext cx="6646253" cy="1066593"/>
          </a:xfrm>
          <a:prstGeom prst="rect">
            <a:avLst/>
          </a:prstGeom>
        </p:spPr>
      </p:pic>
    </p:spTree>
    <p:extLst>
      <p:ext uri="{BB962C8B-B14F-4D97-AF65-F5344CB8AC3E}">
        <p14:creationId xmlns:p14="http://schemas.microsoft.com/office/powerpoint/2010/main" val="419837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75220" y="986705"/>
            <a:ext cx="11761856" cy="353943"/>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700" dirty="0"/>
              <a:t>Java provides five keywords that are used to handle the exception. The following table describes each.</a:t>
            </a:r>
          </a:p>
        </p:txBody>
      </p:sp>
      <p:sp>
        <p:nvSpPr>
          <p:cNvPr id="5" name="TextBox 4">
            <a:extLst>
              <a:ext uri="{FF2B5EF4-FFF2-40B4-BE49-F238E27FC236}">
                <a16:creationId xmlns:a16="http://schemas.microsoft.com/office/drawing/2014/main" id="{7822D4D9-A687-6F7E-DC6D-4408A8B97B4B}"/>
              </a:ext>
            </a:extLst>
          </p:cNvPr>
          <p:cNvSpPr txBox="1"/>
          <p:nvPr/>
        </p:nvSpPr>
        <p:spPr>
          <a:xfrm>
            <a:off x="105295" y="155008"/>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Java Exception Keywords</a:t>
            </a:r>
          </a:p>
        </p:txBody>
      </p:sp>
      <p:graphicFrame>
        <p:nvGraphicFramePr>
          <p:cNvPr id="2" name="Table 1"/>
          <p:cNvGraphicFramePr>
            <a:graphicFrameLocks noGrp="1"/>
          </p:cNvGraphicFramePr>
          <p:nvPr/>
        </p:nvGraphicFramePr>
        <p:xfrm>
          <a:off x="864524" y="1546165"/>
          <a:ext cx="10224653" cy="5059649"/>
        </p:xfrm>
        <a:graphic>
          <a:graphicData uri="http://schemas.openxmlformats.org/drawingml/2006/table">
            <a:tbl>
              <a:tblPr>
                <a:tableStyleId>{35758FB7-9AC5-4552-8A53-C91805E547FA}</a:tableStyleId>
              </a:tblPr>
              <a:tblGrid>
                <a:gridCol w="2143923">
                  <a:extLst>
                    <a:ext uri="{9D8B030D-6E8A-4147-A177-3AD203B41FA5}">
                      <a16:colId xmlns:a16="http://schemas.microsoft.com/office/drawing/2014/main" val="566955624"/>
                    </a:ext>
                  </a:extLst>
                </a:gridCol>
                <a:gridCol w="8080730">
                  <a:extLst>
                    <a:ext uri="{9D8B030D-6E8A-4147-A177-3AD203B41FA5}">
                      <a16:colId xmlns:a16="http://schemas.microsoft.com/office/drawing/2014/main" val="2246111135"/>
                    </a:ext>
                  </a:extLst>
                </a:gridCol>
              </a:tblGrid>
              <a:tr h="356842">
                <a:tc>
                  <a:txBody>
                    <a:bodyPr/>
                    <a:lstStyle/>
                    <a:p>
                      <a:pPr algn="l" fontAlgn="t"/>
                      <a:r>
                        <a:rPr lang="en-IN" sz="1700" kern="1200" dirty="0"/>
                        <a:t>Keyword</a:t>
                      </a:r>
                      <a:endParaRPr lang="en-IN" sz="1700" kern="1200" dirty="0">
                        <a:solidFill>
                          <a:schemeClr val="tx1"/>
                        </a:solidFill>
                        <a:latin typeface="+mn-lt"/>
                        <a:ea typeface="+mn-ea"/>
                        <a:cs typeface="+mn-cs"/>
                      </a:endParaRPr>
                    </a:p>
                  </a:txBody>
                  <a:tcPr marL="68261" marR="68261" marT="68261" marB="68261"/>
                </a:tc>
                <a:tc>
                  <a:txBody>
                    <a:bodyPr/>
                    <a:lstStyle/>
                    <a:p>
                      <a:pPr algn="l" fontAlgn="t"/>
                      <a:r>
                        <a:rPr lang="en-IN" sz="1700" kern="1200" dirty="0"/>
                        <a:t>Description</a:t>
                      </a:r>
                      <a:endParaRPr lang="en-IN" sz="1700" kern="1200" dirty="0">
                        <a:solidFill>
                          <a:schemeClr val="tx1"/>
                        </a:solidFill>
                        <a:latin typeface="+mn-lt"/>
                        <a:ea typeface="+mn-ea"/>
                        <a:cs typeface="+mn-cs"/>
                      </a:endParaRPr>
                    </a:p>
                  </a:txBody>
                  <a:tcPr marL="68261" marR="68261" marT="68261" marB="68261"/>
                </a:tc>
                <a:extLst>
                  <a:ext uri="{0D108BD9-81ED-4DB2-BD59-A6C34878D82A}">
                    <a16:rowId xmlns:a16="http://schemas.microsoft.com/office/drawing/2014/main" val="2677097924"/>
                  </a:ext>
                </a:extLst>
              </a:tr>
              <a:tr h="1090149">
                <a:tc>
                  <a:txBody>
                    <a:bodyPr/>
                    <a:lstStyle/>
                    <a:p>
                      <a:pPr algn="just" fontAlgn="t"/>
                      <a:r>
                        <a:rPr lang="en-IN" sz="1700" kern="1200" dirty="0"/>
                        <a:t>try</a:t>
                      </a:r>
                      <a:endParaRPr lang="en-IN" sz="1700" kern="1200" dirty="0">
                        <a:solidFill>
                          <a:schemeClr val="tx1"/>
                        </a:solidFill>
                        <a:latin typeface="+mn-lt"/>
                        <a:ea typeface="+mn-ea"/>
                        <a:cs typeface="+mn-cs"/>
                      </a:endParaRPr>
                    </a:p>
                  </a:txBody>
                  <a:tcPr marL="45507" marR="45507" marT="45507" marB="45507"/>
                </a:tc>
                <a:tc>
                  <a:txBody>
                    <a:bodyPr/>
                    <a:lstStyle/>
                    <a:p>
                      <a:pPr algn="just" fontAlgn="t"/>
                      <a:r>
                        <a:rPr lang="en-US" sz="1700" kern="1200" dirty="0"/>
                        <a:t>The "try" keyword is used to specify a block where we should place an exception code. It means we can't use try block alone. The try block must be followed by either catch or finally.</a:t>
                      </a:r>
                      <a:endParaRPr lang="en-US" sz="1700" kern="1200" dirty="0">
                        <a:solidFill>
                          <a:schemeClr val="tx1"/>
                        </a:solidFill>
                        <a:latin typeface="+mn-lt"/>
                        <a:ea typeface="+mn-ea"/>
                        <a:cs typeface="+mn-cs"/>
                      </a:endParaRPr>
                    </a:p>
                  </a:txBody>
                  <a:tcPr marL="45507" marR="45507" marT="45507" marB="45507"/>
                </a:tc>
                <a:extLst>
                  <a:ext uri="{0D108BD9-81ED-4DB2-BD59-A6C34878D82A}">
                    <a16:rowId xmlns:a16="http://schemas.microsoft.com/office/drawing/2014/main" val="1359858844"/>
                  </a:ext>
                </a:extLst>
              </a:tr>
              <a:tr h="1090149">
                <a:tc>
                  <a:txBody>
                    <a:bodyPr/>
                    <a:lstStyle/>
                    <a:p>
                      <a:pPr algn="just" fontAlgn="t"/>
                      <a:r>
                        <a:rPr lang="en-IN" sz="1700" kern="1200"/>
                        <a:t>catch</a:t>
                      </a:r>
                      <a:endParaRPr lang="en-IN" sz="1700" kern="1200">
                        <a:solidFill>
                          <a:schemeClr val="tx1"/>
                        </a:solidFill>
                        <a:latin typeface="+mn-lt"/>
                        <a:ea typeface="+mn-ea"/>
                        <a:cs typeface="+mn-cs"/>
                      </a:endParaRPr>
                    </a:p>
                  </a:txBody>
                  <a:tcPr marL="45507" marR="45507" marT="45507" marB="45507"/>
                </a:tc>
                <a:tc>
                  <a:txBody>
                    <a:bodyPr/>
                    <a:lstStyle/>
                    <a:p>
                      <a:pPr algn="just" fontAlgn="t"/>
                      <a:r>
                        <a:rPr lang="en-US" sz="1700" kern="1200" dirty="0"/>
                        <a:t>The "catch" block is used to handle the exception. It must be preceded by try block which means we can't use catch block alone. It can be followed by finally block later.</a:t>
                      </a:r>
                      <a:endParaRPr lang="en-US" sz="1700" kern="1200" dirty="0">
                        <a:solidFill>
                          <a:schemeClr val="tx1"/>
                        </a:solidFill>
                        <a:latin typeface="+mn-lt"/>
                        <a:ea typeface="+mn-ea"/>
                        <a:cs typeface="+mn-cs"/>
                      </a:endParaRPr>
                    </a:p>
                  </a:txBody>
                  <a:tcPr marL="45507" marR="45507" marT="45507" marB="45507"/>
                </a:tc>
                <a:extLst>
                  <a:ext uri="{0D108BD9-81ED-4DB2-BD59-A6C34878D82A}">
                    <a16:rowId xmlns:a16="http://schemas.microsoft.com/office/drawing/2014/main" val="1981475528"/>
                  </a:ext>
                </a:extLst>
              </a:tr>
              <a:tr h="893474">
                <a:tc>
                  <a:txBody>
                    <a:bodyPr/>
                    <a:lstStyle/>
                    <a:p>
                      <a:pPr algn="just" fontAlgn="t"/>
                      <a:r>
                        <a:rPr lang="en-IN" sz="1700" kern="1200"/>
                        <a:t>finally</a:t>
                      </a:r>
                      <a:endParaRPr lang="en-IN" sz="1700" kern="1200">
                        <a:solidFill>
                          <a:schemeClr val="tx1"/>
                        </a:solidFill>
                        <a:latin typeface="+mn-lt"/>
                        <a:ea typeface="+mn-ea"/>
                        <a:cs typeface="+mn-cs"/>
                      </a:endParaRPr>
                    </a:p>
                  </a:txBody>
                  <a:tcPr marL="45507" marR="45507" marT="45507" marB="45507"/>
                </a:tc>
                <a:tc>
                  <a:txBody>
                    <a:bodyPr/>
                    <a:lstStyle/>
                    <a:p>
                      <a:pPr algn="just" fontAlgn="t"/>
                      <a:r>
                        <a:rPr lang="en-US" sz="1700" kern="1200" dirty="0"/>
                        <a:t>The "finally" block is used to execute the necessary code of the program. It is executed whether an exception is handled or not.</a:t>
                      </a:r>
                      <a:endParaRPr lang="en-US" sz="1700" kern="1200" dirty="0">
                        <a:solidFill>
                          <a:schemeClr val="tx1"/>
                        </a:solidFill>
                        <a:latin typeface="+mn-lt"/>
                        <a:ea typeface="+mn-ea"/>
                        <a:cs typeface="+mn-cs"/>
                      </a:endParaRPr>
                    </a:p>
                  </a:txBody>
                  <a:tcPr marL="45507" marR="45507" marT="45507" marB="45507"/>
                </a:tc>
                <a:extLst>
                  <a:ext uri="{0D108BD9-81ED-4DB2-BD59-A6C34878D82A}">
                    <a16:rowId xmlns:a16="http://schemas.microsoft.com/office/drawing/2014/main" val="2730165911"/>
                  </a:ext>
                </a:extLst>
              </a:tr>
              <a:tr h="500126">
                <a:tc>
                  <a:txBody>
                    <a:bodyPr/>
                    <a:lstStyle/>
                    <a:p>
                      <a:pPr algn="just" fontAlgn="t"/>
                      <a:r>
                        <a:rPr lang="en-IN" sz="1700" kern="1200"/>
                        <a:t>throw</a:t>
                      </a:r>
                      <a:endParaRPr lang="en-IN" sz="1700" kern="1200">
                        <a:solidFill>
                          <a:schemeClr val="tx1"/>
                        </a:solidFill>
                        <a:latin typeface="+mn-lt"/>
                        <a:ea typeface="+mn-ea"/>
                        <a:cs typeface="+mn-cs"/>
                      </a:endParaRPr>
                    </a:p>
                  </a:txBody>
                  <a:tcPr marL="45507" marR="45507" marT="45507" marB="45507"/>
                </a:tc>
                <a:tc>
                  <a:txBody>
                    <a:bodyPr/>
                    <a:lstStyle/>
                    <a:p>
                      <a:pPr algn="just" fontAlgn="t"/>
                      <a:r>
                        <a:rPr lang="en-US" sz="1700" kern="1200" dirty="0"/>
                        <a:t>The "throw" keyword is used to throw an exception.</a:t>
                      </a:r>
                      <a:endParaRPr lang="en-US" sz="1700" kern="1200" dirty="0">
                        <a:solidFill>
                          <a:schemeClr val="tx1"/>
                        </a:solidFill>
                        <a:latin typeface="+mn-lt"/>
                        <a:ea typeface="+mn-ea"/>
                        <a:cs typeface="+mn-cs"/>
                      </a:endParaRPr>
                    </a:p>
                  </a:txBody>
                  <a:tcPr marL="45507" marR="45507" marT="45507" marB="45507"/>
                </a:tc>
                <a:extLst>
                  <a:ext uri="{0D108BD9-81ED-4DB2-BD59-A6C34878D82A}">
                    <a16:rowId xmlns:a16="http://schemas.microsoft.com/office/drawing/2014/main" val="1339566249"/>
                  </a:ext>
                </a:extLst>
              </a:tr>
              <a:tr h="1090149">
                <a:tc>
                  <a:txBody>
                    <a:bodyPr/>
                    <a:lstStyle/>
                    <a:p>
                      <a:pPr algn="just" fontAlgn="t"/>
                      <a:r>
                        <a:rPr lang="en-IN" sz="1700" kern="1200"/>
                        <a:t>throws</a:t>
                      </a:r>
                      <a:endParaRPr lang="en-IN" sz="1700" kern="1200">
                        <a:solidFill>
                          <a:schemeClr val="tx1"/>
                        </a:solidFill>
                        <a:latin typeface="+mn-lt"/>
                        <a:ea typeface="+mn-ea"/>
                        <a:cs typeface="+mn-cs"/>
                      </a:endParaRPr>
                    </a:p>
                  </a:txBody>
                  <a:tcPr marL="45507" marR="45507" marT="45507" marB="45507"/>
                </a:tc>
                <a:tc>
                  <a:txBody>
                    <a:bodyPr/>
                    <a:lstStyle/>
                    <a:p>
                      <a:pPr algn="just" fontAlgn="t"/>
                      <a:r>
                        <a:rPr lang="en-US" sz="1700" kern="1200" dirty="0"/>
                        <a:t>The "throws" keyword is used to declare exceptions. It specifies that there may occur an exception in the method. It doesn't throw an exception. It is always used with method signature.</a:t>
                      </a:r>
                      <a:endParaRPr lang="en-US" sz="1700" kern="1200" dirty="0">
                        <a:solidFill>
                          <a:schemeClr val="tx1"/>
                        </a:solidFill>
                        <a:latin typeface="+mn-lt"/>
                        <a:ea typeface="+mn-ea"/>
                        <a:cs typeface="+mn-cs"/>
                      </a:endParaRPr>
                    </a:p>
                  </a:txBody>
                  <a:tcPr marL="45507" marR="45507" marT="45507" marB="45507"/>
                </a:tc>
                <a:extLst>
                  <a:ext uri="{0D108BD9-81ED-4DB2-BD59-A6C34878D82A}">
                    <a16:rowId xmlns:a16="http://schemas.microsoft.com/office/drawing/2014/main" val="4293303352"/>
                  </a:ext>
                </a:extLst>
              </a:tr>
            </a:tbl>
          </a:graphicData>
        </a:graphic>
      </p:graphicFrame>
    </p:spTree>
    <p:extLst>
      <p:ext uri="{BB962C8B-B14F-4D97-AF65-F5344CB8AC3E}">
        <p14:creationId xmlns:p14="http://schemas.microsoft.com/office/powerpoint/2010/main" val="266169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33655" y="733246"/>
            <a:ext cx="11811734" cy="6278642"/>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sz="1750" b="1" u="sng" dirty="0"/>
              <a:t>Try Block :</a:t>
            </a:r>
          </a:p>
          <a:p>
            <a:pPr marL="342900" indent="-342900" algn="just">
              <a:spcBef>
                <a:spcPts val="600"/>
              </a:spcBef>
              <a:buClr>
                <a:schemeClr val="bg2">
                  <a:lumMod val="40000"/>
                  <a:lumOff val="60000"/>
                </a:schemeClr>
              </a:buClr>
              <a:buSzPct val="80000"/>
              <a:buFont typeface="Wingdings 3" charset="2"/>
              <a:buChar char=""/>
            </a:pPr>
            <a:r>
              <a:rPr lang="en-US" sz="1750" dirty="0"/>
              <a:t> The statements that are prone to generate errors or exception are placed in try block.</a:t>
            </a:r>
          </a:p>
          <a:p>
            <a:pPr marL="342900" indent="-342900" algn="just">
              <a:spcBef>
                <a:spcPts val="600"/>
              </a:spcBef>
              <a:buClr>
                <a:schemeClr val="bg2">
                  <a:lumMod val="40000"/>
                  <a:lumOff val="60000"/>
                </a:schemeClr>
              </a:buClr>
              <a:buSzPct val="80000"/>
              <a:buFont typeface="Wingdings 3" charset="2"/>
              <a:buChar char=""/>
            </a:pPr>
            <a:r>
              <a:rPr lang="en-US" sz="1750" dirty="0"/>
              <a:t>If an exception occurs then the catch block will be executed and then the finally block will be executed.</a:t>
            </a:r>
          </a:p>
          <a:p>
            <a:pPr marL="342900" indent="-342900" algn="just">
              <a:spcBef>
                <a:spcPts val="600"/>
              </a:spcBef>
              <a:buClr>
                <a:schemeClr val="bg2">
                  <a:lumMod val="40000"/>
                  <a:lumOff val="60000"/>
                </a:schemeClr>
              </a:buClr>
              <a:buSzPct val="80000"/>
              <a:buFont typeface="Wingdings 3" charset="2"/>
              <a:buChar char=""/>
            </a:pPr>
            <a:r>
              <a:rPr lang="en-US" sz="1750" dirty="0"/>
              <a:t>Else if no exception occurs, then the control will directly go to the finally block i.e. the catch block will not be executed.</a:t>
            </a:r>
          </a:p>
          <a:p>
            <a:pPr marL="342900" indent="-342900" algn="just">
              <a:spcBef>
                <a:spcPts val="600"/>
              </a:spcBef>
              <a:buClr>
                <a:schemeClr val="bg2">
                  <a:lumMod val="40000"/>
                  <a:lumOff val="60000"/>
                </a:schemeClr>
              </a:buClr>
              <a:buSzPct val="80000"/>
              <a:buFont typeface="Wingdings 3" charset="2"/>
              <a:buChar char=""/>
            </a:pPr>
            <a:r>
              <a:rPr lang="en-US" sz="1750" dirty="0"/>
              <a:t>The java code that you think can generate an exception is placed in the try catch block to handle the error.</a:t>
            </a:r>
          </a:p>
          <a:p>
            <a:pPr marL="342900" indent="-342900" algn="just">
              <a:spcBef>
                <a:spcPts val="600"/>
              </a:spcBef>
              <a:buClr>
                <a:schemeClr val="bg2">
                  <a:lumMod val="40000"/>
                  <a:lumOff val="60000"/>
                </a:schemeClr>
              </a:buClr>
              <a:buSzPct val="80000"/>
              <a:buFont typeface="Wingdings 3" charset="2"/>
              <a:buChar char=""/>
            </a:pPr>
            <a:r>
              <a:rPr lang="en-US" sz="1750" dirty="0"/>
              <a:t>If an exception occurs but a matching catch block is not found then it reaches to the finally block.</a:t>
            </a:r>
          </a:p>
          <a:p>
            <a:pPr marL="342900" indent="-342900" algn="just">
              <a:spcBef>
                <a:spcPts val="600"/>
              </a:spcBef>
              <a:buClr>
                <a:schemeClr val="bg2">
                  <a:lumMod val="40000"/>
                  <a:lumOff val="60000"/>
                </a:schemeClr>
              </a:buClr>
              <a:buSzPct val="80000"/>
              <a:buFont typeface="Wingdings 3" charset="2"/>
              <a:buChar char=""/>
            </a:pPr>
            <a:r>
              <a:rPr lang="en-US" sz="1750" dirty="0"/>
              <a:t>In any case, when the exception occurs in a particular statement of try block, the remaining statements of the try block after this statement are not executed i.e. no statements of the try block are executed after the exception generating statement.</a:t>
            </a:r>
          </a:p>
          <a:p>
            <a:pPr marL="342900" indent="-342900" algn="just">
              <a:spcBef>
                <a:spcPts val="600"/>
              </a:spcBef>
              <a:buClr>
                <a:schemeClr val="bg2">
                  <a:lumMod val="40000"/>
                  <a:lumOff val="60000"/>
                </a:schemeClr>
              </a:buClr>
              <a:buSzPct val="80000"/>
              <a:buFont typeface="Wingdings 3" charset="2"/>
              <a:buChar char=""/>
            </a:pPr>
            <a:r>
              <a:rPr lang="en-US" sz="1750" b="1" u="sng" dirty="0"/>
              <a:t>Catch Block : </a:t>
            </a:r>
          </a:p>
          <a:p>
            <a:pPr marL="342900" indent="-342900" algn="just">
              <a:spcBef>
                <a:spcPts val="600"/>
              </a:spcBef>
              <a:buClr>
                <a:schemeClr val="bg2">
                  <a:lumMod val="40000"/>
                  <a:lumOff val="60000"/>
                </a:schemeClr>
              </a:buClr>
              <a:buSzPct val="80000"/>
              <a:buFont typeface="Wingdings 3" charset="2"/>
              <a:buChar char=""/>
            </a:pPr>
            <a:r>
              <a:rPr lang="en-US" sz="1750" dirty="0"/>
              <a:t>The exception thrown by the try block are caught by the catch block.</a:t>
            </a:r>
          </a:p>
          <a:p>
            <a:pPr marL="342900" indent="-342900" algn="just">
              <a:spcBef>
                <a:spcPts val="600"/>
              </a:spcBef>
              <a:buClr>
                <a:schemeClr val="bg2">
                  <a:lumMod val="40000"/>
                  <a:lumOff val="60000"/>
                </a:schemeClr>
              </a:buClr>
              <a:buSzPct val="80000"/>
              <a:buFont typeface="Wingdings 3" charset="2"/>
              <a:buChar char=""/>
            </a:pPr>
            <a:r>
              <a:rPr lang="en-US" sz="1750" dirty="0"/>
              <a:t>The type of the exception occurred must match with the exception mentioned in the brackets of the catch block.</a:t>
            </a:r>
          </a:p>
          <a:p>
            <a:pPr marL="342900" indent="-342900" algn="just">
              <a:spcBef>
                <a:spcPts val="600"/>
              </a:spcBef>
              <a:buClr>
                <a:schemeClr val="bg2">
                  <a:lumMod val="40000"/>
                  <a:lumOff val="60000"/>
                </a:schemeClr>
              </a:buClr>
              <a:buSzPct val="80000"/>
              <a:buFont typeface="Wingdings 3" charset="2"/>
              <a:buChar char=""/>
            </a:pPr>
            <a:r>
              <a:rPr lang="en-US" sz="1750" b="1" u="sng" dirty="0"/>
              <a:t>Finally Block : </a:t>
            </a:r>
          </a:p>
          <a:p>
            <a:pPr marL="342900" indent="-342900" algn="just">
              <a:spcBef>
                <a:spcPts val="600"/>
              </a:spcBef>
              <a:buClr>
                <a:schemeClr val="bg2">
                  <a:lumMod val="40000"/>
                  <a:lumOff val="60000"/>
                </a:schemeClr>
              </a:buClr>
              <a:buSzPct val="80000"/>
              <a:buFont typeface="Wingdings 3" charset="2"/>
              <a:buChar char=""/>
            </a:pPr>
            <a:r>
              <a:rPr lang="en-US" sz="1750" dirty="0"/>
              <a:t>A finally block is always executed irrespective of whether the exception occurred or not</a:t>
            </a:r>
          </a:p>
          <a:p>
            <a:pPr marL="342900" indent="-342900" algn="just">
              <a:spcBef>
                <a:spcPts val="600"/>
              </a:spcBef>
              <a:buClr>
                <a:schemeClr val="bg2">
                  <a:lumMod val="40000"/>
                  <a:lumOff val="60000"/>
                </a:schemeClr>
              </a:buClr>
              <a:buSzPct val="80000"/>
              <a:buFont typeface="Wingdings 3" charset="2"/>
              <a:buChar char=""/>
            </a:pPr>
            <a:r>
              <a:rPr lang="en-US" sz="1750" dirty="0"/>
              <a:t>It is an optional block. It is not necessary to have a finally block i.e. you may just have try catch blocks.</a:t>
            </a:r>
          </a:p>
        </p:txBody>
      </p:sp>
      <p:sp>
        <p:nvSpPr>
          <p:cNvPr id="3" name="TextBox 2">
            <a:extLst>
              <a:ext uri="{FF2B5EF4-FFF2-40B4-BE49-F238E27FC236}">
                <a16:creationId xmlns:a16="http://schemas.microsoft.com/office/drawing/2014/main" id="{7822D4D9-A687-6F7E-DC6D-4408A8B97B4B}"/>
              </a:ext>
            </a:extLst>
          </p:cNvPr>
          <p:cNvSpPr txBox="1"/>
          <p:nvPr/>
        </p:nvSpPr>
        <p:spPr>
          <a:xfrm>
            <a:off x="105295" y="0"/>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try-catch-finally</a:t>
            </a:r>
          </a:p>
        </p:txBody>
      </p:sp>
    </p:spTree>
    <p:extLst>
      <p:ext uri="{BB962C8B-B14F-4D97-AF65-F5344CB8AC3E}">
        <p14:creationId xmlns:p14="http://schemas.microsoft.com/office/powerpoint/2010/main" val="3770733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48992" y="207818"/>
            <a:ext cx="11707089"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Internal Working of Java try-catch block</a:t>
            </a:r>
          </a:p>
        </p:txBody>
      </p:sp>
      <p:pic>
        <p:nvPicPr>
          <p:cNvPr id="5" name="Picture 4"/>
          <p:cNvPicPr>
            <a:picLocks noChangeAspect="1"/>
          </p:cNvPicPr>
          <p:nvPr/>
        </p:nvPicPr>
        <p:blipFill>
          <a:blip r:embed="rId2"/>
          <a:stretch>
            <a:fillRect/>
          </a:stretch>
        </p:blipFill>
        <p:spPr>
          <a:xfrm>
            <a:off x="2165893" y="1204305"/>
            <a:ext cx="7673285" cy="5368767"/>
          </a:xfrm>
          <a:prstGeom prst="rect">
            <a:avLst/>
          </a:prstGeom>
        </p:spPr>
      </p:pic>
    </p:spTree>
    <p:extLst>
      <p:ext uri="{BB962C8B-B14F-4D97-AF65-F5344CB8AC3E}">
        <p14:creationId xmlns:p14="http://schemas.microsoft.com/office/powerpoint/2010/main" val="41231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61555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perform division of two numbers accepted from the user to demonstrate </a:t>
            </a:r>
            <a:r>
              <a:rPr lang="en-US" sz="1700" dirty="0" err="1"/>
              <a:t>ArithmeticException</a:t>
            </a:r>
            <a:r>
              <a:rPr lang="en-US" sz="1700" dirty="0"/>
              <a:t> using try catch block.</a:t>
            </a:r>
          </a:p>
        </p:txBody>
      </p:sp>
      <p:sp>
        <p:nvSpPr>
          <p:cNvPr id="5" name="Rectangle 4"/>
          <p:cNvSpPr/>
          <p:nvPr/>
        </p:nvSpPr>
        <p:spPr>
          <a:xfrm>
            <a:off x="108065" y="1025526"/>
            <a:ext cx="8362603" cy="4770537"/>
          </a:xfrm>
          <a:prstGeom prst="rect">
            <a:avLst/>
          </a:prstGeom>
          <a:ln>
            <a:noFill/>
          </a:ln>
        </p:spPr>
        <p:txBody>
          <a:bodyPr wrap="square">
            <a:spAutoFit/>
          </a:bodyPr>
          <a:lstStyle/>
          <a:p>
            <a:r>
              <a:rPr lang="en-IN" sz="1600" dirty="0">
                <a:latin typeface="Bookman Old Style" panose="02050604050505020204" pitchFamily="18" charset="0"/>
              </a:rPr>
              <a:t>import java.io.*;</a:t>
            </a:r>
          </a:p>
          <a:p>
            <a:r>
              <a:rPr lang="en-IN" sz="1600" dirty="0">
                <a:latin typeface="Bookman Old Style" panose="02050604050505020204" pitchFamily="18" charset="0"/>
              </a:rPr>
              <a:t>class Main{  </a:t>
            </a:r>
          </a:p>
          <a:p>
            <a:r>
              <a:rPr lang="en-IN" sz="1600" dirty="0">
                <a:latin typeface="Bookman Old Style" panose="02050604050505020204" pitchFamily="18" charset="0"/>
              </a:rPr>
              <a:t>  public static void main(String </a:t>
            </a:r>
            <a:r>
              <a:rPr lang="en-IN" sz="1600" dirty="0" err="1">
                <a:latin typeface="Bookman Old Style" panose="02050604050505020204" pitchFamily="18" charset="0"/>
              </a:rPr>
              <a:t>args</a:t>
            </a:r>
            <a:r>
              <a:rPr lang="en-IN" sz="1600" dirty="0">
                <a:latin typeface="Bookman Old Style" panose="02050604050505020204" pitchFamily="18" charset="0"/>
              </a:rPr>
              <a:t>[]) throws </a:t>
            </a:r>
            <a:r>
              <a:rPr lang="en-IN" sz="1600" dirty="0" err="1">
                <a:latin typeface="Bookman Old Style" panose="02050604050505020204" pitchFamily="18" charset="0"/>
              </a:rPr>
              <a:t>IOException</a:t>
            </a:r>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int</a:t>
            </a:r>
            <a:r>
              <a:rPr lang="en-IN" sz="1600" dirty="0">
                <a:latin typeface="Bookman Old Style" panose="02050604050505020204" pitchFamily="18" charset="0"/>
              </a:rPr>
              <a:t> </a:t>
            </a:r>
            <a:r>
              <a:rPr lang="en-IN" sz="1600" dirty="0" err="1">
                <a:latin typeface="Bookman Old Style" panose="02050604050505020204" pitchFamily="18" charset="0"/>
              </a:rPr>
              <a:t>a,b,res</a:t>
            </a:r>
            <a:r>
              <a:rPr lang="en-IN" sz="1600" dirty="0">
                <a:latin typeface="Bookman Old Style" panose="02050604050505020204" pitchFamily="18" charset="0"/>
              </a:rPr>
              <a:t>;</a:t>
            </a:r>
          </a:p>
          <a:p>
            <a:r>
              <a:rPr lang="en-IN" sz="1600" dirty="0">
                <a:latin typeface="Bookman Old Style" panose="02050604050505020204" pitchFamily="18" charset="0"/>
              </a:rPr>
              <a:t>   </a:t>
            </a:r>
            <a:r>
              <a:rPr lang="en-IN" sz="1600" dirty="0" err="1">
                <a:latin typeface="Bookman Old Style" panose="02050604050505020204" pitchFamily="18" charset="0"/>
              </a:rPr>
              <a:t>BufferedReader</a:t>
            </a:r>
            <a:r>
              <a:rPr lang="en-IN" sz="1600" dirty="0">
                <a:latin typeface="Bookman Old Style" panose="02050604050505020204" pitchFamily="18" charset="0"/>
              </a:rPr>
              <a:t> </a:t>
            </a:r>
            <a:r>
              <a:rPr lang="en-IN" sz="1600" dirty="0" err="1">
                <a:latin typeface="Bookman Old Style" panose="02050604050505020204" pitchFamily="18" charset="0"/>
              </a:rPr>
              <a:t>sc</a:t>
            </a:r>
            <a:r>
              <a:rPr lang="en-IN" sz="1600" dirty="0">
                <a:latin typeface="Bookman Old Style" panose="02050604050505020204" pitchFamily="18" charset="0"/>
              </a:rPr>
              <a:t>=new </a:t>
            </a:r>
            <a:r>
              <a:rPr lang="en-IN" sz="1600" dirty="0" err="1">
                <a:latin typeface="Bookman Old Style" panose="02050604050505020204" pitchFamily="18" charset="0"/>
              </a:rPr>
              <a:t>BufferedReader</a:t>
            </a:r>
            <a:r>
              <a:rPr lang="en-IN" sz="1600" dirty="0">
                <a:latin typeface="Bookman Old Style" panose="02050604050505020204" pitchFamily="18" charset="0"/>
              </a:rPr>
              <a:t> (new </a:t>
            </a:r>
            <a:r>
              <a:rPr lang="en-IN" sz="1600" dirty="0" err="1">
                <a:latin typeface="Bookman Old Style" panose="02050604050505020204" pitchFamily="18" charset="0"/>
              </a:rPr>
              <a:t>InputStreamReader</a:t>
            </a:r>
            <a:r>
              <a:rPr lang="en-IN" sz="1600" dirty="0">
                <a:latin typeface="Bookman Old Style" panose="02050604050505020204" pitchFamily="18" charset="0"/>
              </a:rPr>
              <a:t> (System.in));</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("Enter 2 nos.");</a:t>
            </a:r>
          </a:p>
          <a:p>
            <a:r>
              <a:rPr lang="en-IN" sz="1600" dirty="0">
                <a:latin typeface="Bookman Old Style" panose="02050604050505020204" pitchFamily="18" charset="0"/>
              </a:rPr>
              <a:t>   a=</a:t>
            </a:r>
            <a:r>
              <a:rPr lang="en-IN" sz="1600" dirty="0" err="1">
                <a:latin typeface="Bookman Old Style" panose="02050604050505020204" pitchFamily="18" charset="0"/>
              </a:rPr>
              <a:t>Integer.parseInt</a:t>
            </a:r>
            <a:r>
              <a:rPr lang="en-IN" sz="1600" dirty="0">
                <a:latin typeface="Bookman Old Style" panose="02050604050505020204" pitchFamily="18" charset="0"/>
              </a:rPr>
              <a:t>(</a:t>
            </a:r>
            <a:r>
              <a:rPr lang="en-IN" sz="1600" dirty="0" err="1">
                <a:latin typeface="Bookman Old Style" panose="02050604050505020204" pitchFamily="18" charset="0"/>
              </a:rPr>
              <a:t>sc.readLine</a:t>
            </a:r>
            <a:r>
              <a:rPr lang="en-IN" sz="1600" dirty="0">
                <a:latin typeface="Bookman Old Style" panose="02050604050505020204" pitchFamily="18" charset="0"/>
              </a:rPr>
              <a:t>());</a:t>
            </a:r>
          </a:p>
          <a:p>
            <a:r>
              <a:rPr lang="en-IN" sz="1600" dirty="0">
                <a:latin typeface="Bookman Old Style" panose="02050604050505020204" pitchFamily="18" charset="0"/>
              </a:rPr>
              <a:t>   b=</a:t>
            </a:r>
            <a:r>
              <a:rPr lang="en-IN" sz="1600" dirty="0" err="1">
                <a:latin typeface="Bookman Old Style" panose="02050604050505020204" pitchFamily="18" charset="0"/>
              </a:rPr>
              <a:t>Integer.parseInt</a:t>
            </a:r>
            <a:r>
              <a:rPr lang="en-IN" sz="1600" dirty="0">
                <a:latin typeface="Bookman Old Style" panose="02050604050505020204" pitchFamily="18" charset="0"/>
              </a:rPr>
              <a:t>(</a:t>
            </a:r>
            <a:r>
              <a:rPr lang="en-IN" sz="1600" dirty="0" err="1">
                <a:latin typeface="Bookman Old Style" panose="02050604050505020204" pitchFamily="18" charset="0"/>
              </a:rPr>
              <a:t>sc.readLine</a:t>
            </a:r>
            <a:r>
              <a:rPr lang="en-IN" sz="1600" dirty="0">
                <a:latin typeface="Bookman Old Style" panose="02050604050505020204" pitchFamily="18" charset="0"/>
              </a:rPr>
              <a:t>());</a:t>
            </a:r>
          </a:p>
          <a:p>
            <a:r>
              <a:rPr lang="en-IN" sz="1600" dirty="0">
                <a:latin typeface="Bookman Old Style" panose="02050604050505020204" pitchFamily="18" charset="0"/>
              </a:rPr>
              <a:t>   try {</a:t>
            </a:r>
          </a:p>
          <a:p>
            <a:r>
              <a:rPr lang="en-IN" sz="1600" dirty="0">
                <a:latin typeface="Bookman Old Style" panose="02050604050505020204" pitchFamily="18" charset="0"/>
              </a:rPr>
              <a:t>   res=a/b;</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("The Result is : "+res);</a:t>
            </a:r>
          </a:p>
          <a:p>
            <a:r>
              <a:rPr lang="en-IN" sz="1600" dirty="0">
                <a:latin typeface="Bookman Old Style" panose="02050604050505020204" pitchFamily="18" charset="0"/>
              </a:rPr>
              <a:t>   }</a:t>
            </a:r>
          </a:p>
          <a:p>
            <a:r>
              <a:rPr lang="en-IN" sz="1600" dirty="0">
                <a:latin typeface="Bookman Old Style" panose="02050604050505020204" pitchFamily="18" charset="0"/>
              </a:rPr>
              <a:t>   catch (</a:t>
            </a:r>
            <a:r>
              <a:rPr lang="en-IN" sz="1600" dirty="0" err="1">
                <a:latin typeface="Bookman Old Style" panose="02050604050505020204" pitchFamily="18" charset="0"/>
              </a:rPr>
              <a:t>ArithmeticException</a:t>
            </a:r>
            <a:r>
              <a:rPr lang="en-IN" sz="1600" dirty="0">
                <a:latin typeface="Bookman Old Style" panose="02050604050505020204" pitchFamily="18" charset="0"/>
              </a:rPr>
              <a:t> ae)</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("Exception has occurred as divisor entered is zero");</a:t>
            </a:r>
          </a:p>
          <a:p>
            <a:r>
              <a:rPr lang="en-IN" sz="1600" dirty="0">
                <a:latin typeface="Bookman Old Style" panose="02050604050505020204" pitchFamily="18" charset="0"/>
              </a:rPr>
              <a:t>   }</a:t>
            </a:r>
          </a:p>
          <a:p>
            <a:r>
              <a:rPr lang="en-US" sz="1600" dirty="0">
                <a:latin typeface="Bookman Old Style" panose="02050604050505020204" pitchFamily="18" charset="0"/>
              </a:rPr>
              <a:t>   </a:t>
            </a:r>
            <a:r>
              <a:rPr lang="en-US" sz="1600" dirty="0" err="1">
                <a:latin typeface="Bookman Old Style" panose="02050604050505020204" pitchFamily="18" charset="0"/>
              </a:rPr>
              <a:t>System.out.println</a:t>
            </a:r>
            <a:r>
              <a:rPr lang="en-US" sz="1600" dirty="0">
                <a:latin typeface="Bookman Old Style" panose="02050604050505020204" pitchFamily="18" charset="0"/>
              </a:rPr>
              <a:t>("Remaining code");</a:t>
            </a:r>
            <a:endParaRPr lang="en-IN" sz="1600" dirty="0">
              <a:latin typeface="Bookman Old Style" panose="02050604050505020204" pitchFamily="18" charset="0"/>
            </a:endParaRPr>
          </a:p>
          <a:p>
            <a:r>
              <a:rPr lang="en-IN" sz="1600" dirty="0">
                <a:latin typeface="Bookman Old Style" panose="02050604050505020204" pitchFamily="18" charset="0"/>
              </a:rPr>
              <a:t>  }</a:t>
            </a:r>
          </a:p>
          <a:p>
            <a:r>
              <a:rPr lang="en-IN" sz="1600" dirty="0">
                <a:latin typeface="Bookman Old Style" panose="02050604050505020204" pitchFamily="18" charset="0"/>
              </a:rPr>
              <a:t>}</a:t>
            </a:r>
          </a:p>
          <a:p>
            <a:r>
              <a:rPr lang="en-IN" sz="1600" dirty="0">
                <a:latin typeface="Bookman Old Style" panose="02050604050505020204" pitchFamily="18" charset="0"/>
              </a:rPr>
              <a:t> </a:t>
            </a:r>
          </a:p>
        </p:txBody>
      </p:sp>
      <p:pic>
        <p:nvPicPr>
          <p:cNvPr id="2" name="Picture 1"/>
          <p:cNvPicPr>
            <a:picLocks noChangeAspect="1"/>
          </p:cNvPicPr>
          <p:nvPr/>
        </p:nvPicPr>
        <p:blipFill>
          <a:blip r:embed="rId2"/>
          <a:stretch>
            <a:fillRect/>
          </a:stretch>
        </p:blipFill>
        <p:spPr>
          <a:xfrm>
            <a:off x="4393189" y="4986438"/>
            <a:ext cx="7626668" cy="1619250"/>
          </a:xfrm>
          <a:prstGeom prst="rect">
            <a:avLst/>
          </a:prstGeom>
        </p:spPr>
      </p:pic>
    </p:spTree>
    <p:extLst>
      <p:ext uri="{BB962C8B-B14F-4D97-AF65-F5344CB8AC3E}">
        <p14:creationId xmlns:p14="http://schemas.microsoft.com/office/powerpoint/2010/main" val="3230268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33655" y="733246"/>
            <a:ext cx="11811734" cy="2208297"/>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sz="1750" dirty="0"/>
              <a:t>A try block can be followed by one or more catch blocks. Each catch block must contain a different exception handler. So, if you have to perform different tasks at the occurrence of different exceptions, use java multi-catch block.</a:t>
            </a:r>
          </a:p>
          <a:p>
            <a:pPr marL="342900" indent="-342900" algn="just">
              <a:spcBef>
                <a:spcPts val="600"/>
              </a:spcBef>
              <a:buClr>
                <a:schemeClr val="bg2">
                  <a:lumMod val="40000"/>
                  <a:lumOff val="60000"/>
                </a:schemeClr>
              </a:buClr>
              <a:buSzPct val="80000"/>
              <a:buFont typeface="Wingdings 3" charset="2"/>
              <a:buChar char=""/>
            </a:pPr>
            <a:r>
              <a:rPr lang="en-US" sz="1750" b="1" u="sng" dirty="0"/>
              <a:t>Points to remember</a:t>
            </a:r>
          </a:p>
          <a:p>
            <a:pPr marL="342900" indent="-342900" algn="just">
              <a:spcBef>
                <a:spcPts val="600"/>
              </a:spcBef>
              <a:buClr>
                <a:schemeClr val="bg2">
                  <a:lumMod val="40000"/>
                  <a:lumOff val="60000"/>
                </a:schemeClr>
              </a:buClr>
              <a:buSzPct val="80000"/>
              <a:buFont typeface="Wingdings 3" charset="2"/>
              <a:buChar char=""/>
            </a:pPr>
            <a:r>
              <a:rPr lang="en-US" sz="1750" dirty="0"/>
              <a:t>At a time only one exception occurs and at a time only one catch block is executed.</a:t>
            </a:r>
          </a:p>
          <a:p>
            <a:pPr marL="342900" indent="-342900" algn="just">
              <a:spcBef>
                <a:spcPts val="600"/>
              </a:spcBef>
              <a:buClr>
                <a:schemeClr val="bg2">
                  <a:lumMod val="40000"/>
                  <a:lumOff val="60000"/>
                </a:schemeClr>
              </a:buClr>
              <a:buSzPct val="80000"/>
              <a:buFont typeface="Wingdings 3" charset="2"/>
              <a:buChar char=""/>
            </a:pPr>
            <a:r>
              <a:rPr lang="en-US" sz="1750" dirty="0"/>
              <a:t>All catch blocks must be ordered from most specific to most general, i.e. catch for </a:t>
            </a:r>
            <a:r>
              <a:rPr lang="en-US" sz="1750" dirty="0" err="1"/>
              <a:t>ArithmeticException</a:t>
            </a:r>
            <a:r>
              <a:rPr lang="en-US" sz="1750" dirty="0"/>
              <a:t> must come before catch for Exception.</a:t>
            </a:r>
          </a:p>
        </p:txBody>
      </p:sp>
      <p:sp>
        <p:nvSpPr>
          <p:cNvPr id="3" name="TextBox 2">
            <a:extLst>
              <a:ext uri="{FF2B5EF4-FFF2-40B4-BE49-F238E27FC236}">
                <a16:creationId xmlns:a16="http://schemas.microsoft.com/office/drawing/2014/main" id="{7822D4D9-A687-6F7E-DC6D-4408A8B97B4B}"/>
              </a:ext>
            </a:extLst>
          </p:cNvPr>
          <p:cNvSpPr txBox="1"/>
          <p:nvPr/>
        </p:nvSpPr>
        <p:spPr>
          <a:xfrm>
            <a:off x="105295" y="0"/>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Multiple catch blocks</a:t>
            </a:r>
          </a:p>
        </p:txBody>
      </p:sp>
      <p:pic>
        <p:nvPicPr>
          <p:cNvPr id="5" name="Picture 4"/>
          <p:cNvPicPr>
            <a:picLocks noChangeAspect="1"/>
          </p:cNvPicPr>
          <p:nvPr/>
        </p:nvPicPr>
        <p:blipFill>
          <a:blip r:embed="rId2"/>
          <a:stretch>
            <a:fillRect/>
          </a:stretch>
        </p:blipFill>
        <p:spPr>
          <a:xfrm>
            <a:off x="3049559" y="3064885"/>
            <a:ext cx="5819797" cy="3651799"/>
          </a:xfrm>
          <a:prstGeom prst="rect">
            <a:avLst/>
          </a:prstGeom>
        </p:spPr>
      </p:pic>
    </p:spTree>
    <p:extLst>
      <p:ext uri="{BB962C8B-B14F-4D97-AF65-F5344CB8AC3E}">
        <p14:creationId xmlns:p14="http://schemas.microsoft.com/office/powerpoint/2010/main" val="2722333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61555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perform division of two numbers accepted from the user to demonstrate </a:t>
            </a:r>
            <a:r>
              <a:rPr lang="en-US" sz="1700" dirty="0" err="1"/>
              <a:t>ArithmeticException</a:t>
            </a:r>
            <a:r>
              <a:rPr lang="en-US" sz="1700" dirty="0"/>
              <a:t> and </a:t>
            </a:r>
            <a:r>
              <a:rPr lang="en-US" sz="1700" dirty="0" err="1"/>
              <a:t>NumberFormatException</a:t>
            </a:r>
            <a:r>
              <a:rPr lang="en-US" sz="1700" dirty="0"/>
              <a:t> using try catch block.</a:t>
            </a:r>
          </a:p>
        </p:txBody>
      </p:sp>
      <p:sp>
        <p:nvSpPr>
          <p:cNvPr id="5" name="Rectangle 4"/>
          <p:cNvSpPr/>
          <p:nvPr/>
        </p:nvSpPr>
        <p:spPr>
          <a:xfrm>
            <a:off x="108067" y="778874"/>
            <a:ext cx="5935286" cy="6124754"/>
          </a:xfrm>
          <a:prstGeom prst="rect">
            <a:avLst/>
          </a:prstGeom>
          <a:ln>
            <a:noFill/>
          </a:ln>
        </p:spPr>
        <p:txBody>
          <a:bodyPr wrap="square">
            <a:spAutoFit/>
          </a:bodyPr>
          <a:lstStyle/>
          <a:p>
            <a:r>
              <a:rPr lang="en-IN" sz="1400" dirty="0">
                <a:latin typeface="Bookman Old Style" panose="02050604050505020204" pitchFamily="18" charset="0"/>
              </a:rPr>
              <a:t>import java.io.*;</a:t>
            </a:r>
          </a:p>
          <a:p>
            <a:r>
              <a:rPr lang="en-IN" sz="1400" dirty="0">
                <a:latin typeface="Bookman Old Style" panose="02050604050505020204" pitchFamily="18" charset="0"/>
              </a:rPr>
              <a:t>class Main{  </a:t>
            </a:r>
          </a:p>
          <a:p>
            <a:r>
              <a:rPr lang="en-IN" sz="1400" dirty="0">
                <a:latin typeface="Bookman Old Style" panose="02050604050505020204" pitchFamily="18" charset="0"/>
              </a:rPr>
              <a:t>  public static void main(String </a:t>
            </a:r>
            <a:r>
              <a:rPr lang="en-IN" sz="1400" dirty="0" err="1">
                <a:latin typeface="Bookman Old Style" panose="02050604050505020204" pitchFamily="18" charset="0"/>
              </a:rPr>
              <a:t>args</a:t>
            </a:r>
            <a:r>
              <a:rPr lang="en-IN" sz="1400" dirty="0">
                <a:latin typeface="Bookman Old Style" panose="02050604050505020204" pitchFamily="18" charset="0"/>
              </a:rPr>
              <a:t>[]) throws </a:t>
            </a:r>
            <a:r>
              <a:rPr lang="en-IN" sz="1400" dirty="0" err="1">
                <a:latin typeface="Bookman Old Style" panose="02050604050505020204" pitchFamily="18" charset="0"/>
              </a:rPr>
              <a:t>IOException</a:t>
            </a:r>
            <a:r>
              <a:rPr lang="en-IN" sz="1400" dirty="0">
                <a:latin typeface="Bookman Old Style" panose="02050604050505020204" pitchFamily="18" charset="0"/>
              </a:rPr>
              <a:t>{  </a:t>
            </a:r>
          </a:p>
          <a:p>
            <a:r>
              <a:rPr lang="en-IN" sz="1400" dirty="0">
                <a:latin typeface="Bookman Old Style" panose="02050604050505020204" pitchFamily="18" charset="0"/>
              </a:rPr>
              <a:t>   </a:t>
            </a:r>
            <a:r>
              <a:rPr lang="en-IN" sz="1400" dirty="0" err="1">
                <a:latin typeface="Bookman Old Style" panose="02050604050505020204" pitchFamily="18" charset="0"/>
              </a:rPr>
              <a:t>int</a:t>
            </a:r>
            <a:r>
              <a:rPr lang="en-IN" sz="1400" dirty="0">
                <a:latin typeface="Bookman Old Style" panose="02050604050505020204" pitchFamily="18" charset="0"/>
              </a:rPr>
              <a:t> a=0,b=0,res;</a:t>
            </a:r>
          </a:p>
          <a:p>
            <a:r>
              <a:rPr lang="en-IN" sz="1400" dirty="0">
                <a:latin typeface="Bookman Old Style" panose="02050604050505020204" pitchFamily="18" charset="0"/>
              </a:rPr>
              <a:t>   </a:t>
            </a:r>
            <a:r>
              <a:rPr lang="en-IN" sz="1400" dirty="0" err="1">
                <a:latin typeface="Bookman Old Style" panose="02050604050505020204" pitchFamily="18" charset="0"/>
              </a:rPr>
              <a:t>BufferedReader</a:t>
            </a:r>
            <a:r>
              <a:rPr lang="en-IN" sz="1400" dirty="0">
                <a:latin typeface="Bookman Old Style" panose="02050604050505020204" pitchFamily="18" charset="0"/>
              </a:rPr>
              <a:t> </a:t>
            </a:r>
            <a:r>
              <a:rPr lang="en-IN" sz="1400" dirty="0" err="1">
                <a:latin typeface="Bookman Old Style" panose="02050604050505020204" pitchFamily="18" charset="0"/>
              </a:rPr>
              <a:t>sc</a:t>
            </a:r>
            <a:r>
              <a:rPr lang="en-IN" sz="1400" dirty="0">
                <a:latin typeface="Bookman Old Style" panose="02050604050505020204" pitchFamily="18" charset="0"/>
              </a:rPr>
              <a:t>=new </a:t>
            </a:r>
            <a:r>
              <a:rPr lang="en-IN" sz="1400" dirty="0" err="1">
                <a:latin typeface="Bookman Old Style" panose="02050604050505020204" pitchFamily="18" charset="0"/>
              </a:rPr>
              <a:t>BufferedReader</a:t>
            </a:r>
            <a:r>
              <a:rPr lang="en-IN" sz="1400" dirty="0">
                <a:latin typeface="Bookman Old Style" panose="02050604050505020204" pitchFamily="18" charset="0"/>
              </a:rPr>
              <a:t> (new </a:t>
            </a:r>
            <a:r>
              <a:rPr lang="en-IN" sz="1400" dirty="0" err="1">
                <a:latin typeface="Bookman Old Style" panose="02050604050505020204" pitchFamily="18" charset="0"/>
              </a:rPr>
              <a:t>InputStreamReader</a:t>
            </a:r>
            <a:r>
              <a:rPr lang="en-IN" sz="1400" dirty="0">
                <a:latin typeface="Bookman Old Style" panose="02050604050505020204" pitchFamily="18" charset="0"/>
              </a:rPr>
              <a:t> (System.in));</a:t>
            </a:r>
          </a:p>
          <a:p>
            <a:r>
              <a:rPr lang="en-IN" sz="1400" dirty="0">
                <a:latin typeface="Bookman Old Style" panose="02050604050505020204" pitchFamily="18" charset="0"/>
              </a:rPr>
              <a:t>   try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("Enter 2 nos.");</a:t>
            </a:r>
          </a:p>
          <a:p>
            <a:r>
              <a:rPr lang="en-IN" sz="1400" dirty="0">
                <a:latin typeface="Bookman Old Style" panose="02050604050505020204" pitchFamily="18" charset="0"/>
              </a:rPr>
              <a:t>   a=</a:t>
            </a:r>
            <a:r>
              <a:rPr lang="en-IN" sz="1400" dirty="0" err="1">
                <a:latin typeface="Bookman Old Style" panose="02050604050505020204" pitchFamily="18" charset="0"/>
              </a:rPr>
              <a:t>Integer.parseInt</a:t>
            </a:r>
            <a:r>
              <a:rPr lang="en-IN" sz="1400" dirty="0">
                <a:latin typeface="Bookman Old Style" panose="02050604050505020204" pitchFamily="18" charset="0"/>
              </a:rPr>
              <a:t>(</a:t>
            </a:r>
            <a:r>
              <a:rPr lang="en-IN" sz="1400" dirty="0" err="1">
                <a:latin typeface="Bookman Old Style" panose="02050604050505020204" pitchFamily="18" charset="0"/>
              </a:rPr>
              <a:t>sc.readLine</a:t>
            </a:r>
            <a:r>
              <a:rPr lang="en-IN" sz="1400" dirty="0">
                <a:latin typeface="Bookman Old Style" panose="02050604050505020204" pitchFamily="18" charset="0"/>
              </a:rPr>
              <a:t>());</a:t>
            </a:r>
          </a:p>
          <a:p>
            <a:r>
              <a:rPr lang="en-IN" sz="1400" dirty="0">
                <a:latin typeface="Bookman Old Style" panose="02050604050505020204" pitchFamily="18" charset="0"/>
              </a:rPr>
              <a:t>   b=</a:t>
            </a:r>
            <a:r>
              <a:rPr lang="en-IN" sz="1400" dirty="0" err="1">
                <a:latin typeface="Bookman Old Style" panose="02050604050505020204" pitchFamily="18" charset="0"/>
              </a:rPr>
              <a:t>Integer.parseInt</a:t>
            </a:r>
            <a:r>
              <a:rPr lang="en-IN" sz="1400" dirty="0">
                <a:latin typeface="Bookman Old Style" panose="02050604050505020204" pitchFamily="18" charset="0"/>
              </a:rPr>
              <a:t>(</a:t>
            </a:r>
            <a:r>
              <a:rPr lang="en-IN" sz="1400" dirty="0" err="1">
                <a:latin typeface="Bookman Old Style" panose="02050604050505020204" pitchFamily="18" charset="0"/>
              </a:rPr>
              <a:t>sc.readLine</a:t>
            </a:r>
            <a:r>
              <a:rPr lang="en-IN" sz="1400" dirty="0">
                <a:latin typeface="Bookman Old Style" panose="02050604050505020204" pitchFamily="18" charset="0"/>
              </a:rPr>
              <a:t>());</a:t>
            </a:r>
          </a:p>
          <a:p>
            <a:r>
              <a:rPr lang="en-IN" sz="1400" dirty="0">
                <a:latin typeface="Bookman Old Style" panose="02050604050505020204" pitchFamily="18" charset="0"/>
              </a:rPr>
              <a:t>   res=a/b;</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("The Result is : "+res);</a:t>
            </a:r>
          </a:p>
          <a:p>
            <a:r>
              <a:rPr lang="en-IN" sz="1400" dirty="0">
                <a:latin typeface="Bookman Old Style" panose="02050604050505020204" pitchFamily="18" charset="0"/>
              </a:rPr>
              <a:t>   String s=null;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a:t>
            </a:r>
            <a:r>
              <a:rPr lang="en-IN" sz="1400" dirty="0" err="1">
                <a:latin typeface="Bookman Old Style" panose="02050604050505020204" pitchFamily="18" charset="0"/>
              </a:rPr>
              <a:t>s.length</a:t>
            </a:r>
            <a:r>
              <a:rPr lang="en-IN" sz="1400" dirty="0">
                <a:latin typeface="Bookman Old Style" panose="02050604050505020204" pitchFamily="18" charset="0"/>
              </a:rPr>
              <a:t>()); </a:t>
            </a:r>
          </a:p>
          <a:p>
            <a:r>
              <a:rPr lang="en-IN" sz="1400" dirty="0">
                <a:latin typeface="Bookman Old Style" panose="02050604050505020204" pitchFamily="18" charset="0"/>
              </a:rPr>
              <a:t>   }</a:t>
            </a:r>
          </a:p>
          <a:p>
            <a:r>
              <a:rPr lang="en-IN" sz="1400" dirty="0">
                <a:latin typeface="Bookman Old Style" panose="02050604050505020204" pitchFamily="18" charset="0"/>
              </a:rPr>
              <a:t>   catch (</a:t>
            </a:r>
            <a:r>
              <a:rPr lang="en-IN" sz="1400" dirty="0" err="1">
                <a:latin typeface="Bookman Old Style" panose="02050604050505020204" pitchFamily="18" charset="0"/>
              </a:rPr>
              <a:t>ArithmeticException</a:t>
            </a:r>
            <a:r>
              <a:rPr lang="en-IN" sz="1400" dirty="0">
                <a:latin typeface="Bookman Old Style" panose="02050604050505020204" pitchFamily="18" charset="0"/>
              </a:rPr>
              <a:t> ae)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("Exception has occurred as divisor entered  is zero");</a:t>
            </a:r>
          </a:p>
          <a:p>
            <a:r>
              <a:rPr lang="en-IN" sz="1400" dirty="0">
                <a:latin typeface="Bookman Old Style" panose="02050604050505020204" pitchFamily="18" charset="0"/>
              </a:rPr>
              <a:t>   }</a:t>
            </a:r>
          </a:p>
          <a:p>
            <a:r>
              <a:rPr lang="en-IN" sz="1400" dirty="0">
                <a:latin typeface="Bookman Old Style" panose="02050604050505020204" pitchFamily="18" charset="0"/>
              </a:rPr>
              <a:t>   catch (</a:t>
            </a:r>
            <a:r>
              <a:rPr lang="en-IN" sz="1400" dirty="0" err="1">
                <a:latin typeface="Bookman Old Style" panose="02050604050505020204" pitchFamily="18" charset="0"/>
              </a:rPr>
              <a:t>NumberFormatException</a:t>
            </a:r>
            <a:r>
              <a:rPr lang="en-IN" sz="1400" dirty="0">
                <a:latin typeface="Bookman Old Style" panose="02050604050505020204" pitchFamily="18" charset="0"/>
              </a:rPr>
              <a:t> ne) {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("Invalid Input. Enter Integer Number.");</a:t>
            </a:r>
          </a:p>
          <a:p>
            <a:r>
              <a:rPr lang="en-IN" sz="1400" dirty="0">
                <a:latin typeface="Bookman Old Style" panose="02050604050505020204" pitchFamily="18" charset="0"/>
              </a:rPr>
              <a:t>   }</a:t>
            </a:r>
          </a:p>
          <a:p>
            <a:r>
              <a:rPr lang="en-IN" sz="1400" dirty="0">
                <a:latin typeface="Bookman Old Style" panose="02050604050505020204" pitchFamily="18" charset="0"/>
              </a:rPr>
              <a:t>    catch(Exception e) {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(e);  </a:t>
            </a:r>
          </a:p>
          <a:p>
            <a:r>
              <a:rPr lang="en-IN" sz="1400" dirty="0">
                <a:latin typeface="Bookman Old Style" panose="02050604050505020204" pitchFamily="18" charset="0"/>
              </a:rPr>
              <a:t>    }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("Remaining Code Continues"); </a:t>
            </a:r>
          </a:p>
          <a:p>
            <a:r>
              <a:rPr lang="en-IN" sz="1400" dirty="0">
                <a:latin typeface="Bookman Old Style" panose="02050604050505020204" pitchFamily="18" charset="0"/>
              </a:rPr>
              <a:t>  } } </a:t>
            </a:r>
          </a:p>
        </p:txBody>
      </p:sp>
      <p:pic>
        <p:nvPicPr>
          <p:cNvPr id="6" name="Picture 5"/>
          <p:cNvPicPr>
            <a:picLocks noChangeAspect="1"/>
          </p:cNvPicPr>
          <p:nvPr/>
        </p:nvPicPr>
        <p:blipFill>
          <a:blip r:embed="rId2"/>
          <a:stretch>
            <a:fillRect/>
          </a:stretch>
        </p:blipFill>
        <p:spPr>
          <a:xfrm>
            <a:off x="6071557" y="616701"/>
            <a:ext cx="5986944" cy="1461481"/>
          </a:xfrm>
          <a:prstGeom prst="rect">
            <a:avLst/>
          </a:prstGeom>
        </p:spPr>
      </p:pic>
      <p:pic>
        <p:nvPicPr>
          <p:cNvPr id="7" name="Picture 6"/>
          <p:cNvPicPr>
            <a:picLocks noChangeAspect="1"/>
          </p:cNvPicPr>
          <p:nvPr/>
        </p:nvPicPr>
        <p:blipFill rotWithShape="1">
          <a:blip r:embed="rId3"/>
          <a:srcRect b="18795"/>
          <a:stretch/>
        </p:blipFill>
        <p:spPr>
          <a:xfrm>
            <a:off x="6043353" y="2273607"/>
            <a:ext cx="6011921" cy="1516998"/>
          </a:xfrm>
          <a:prstGeom prst="rect">
            <a:avLst/>
          </a:prstGeom>
        </p:spPr>
      </p:pic>
      <p:pic>
        <p:nvPicPr>
          <p:cNvPr id="8" name="Picture 7"/>
          <p:cNvPicPr>
            <a:picLocks noChangeAspect="1"/>
          </p:cNvPicPr>
          <p:nvPr/>
        </p:nvPicPr>
        <p:blipFill rotWithShape="1">
          <a:blip r:embed="rId4"/>
          <a:srcRect b="17282"/>
          <a:stretch/>
        </p:blipFill>
        <p:spPr>
          <a:xfrm>
            <a:off x="6071557" y="4018514"/>
            <a:ext cx="4834741" cy="1667392"/>
          </a:xfrm>
          <a:prstGeom prst="rect">
            <a:avLst/>
          </a:prstGeom>
        </p:spPr>
      </p:pic>
    </p:spTree>
    <p:extLst>
      <p:ext uri="{BB962C8B-B14F-4D97-AF65-F5344CB8AC3E}">
        <p14:creationId xmlns:p14="http://schemas.microsoft.com/office/powerpoint/2010/main" val="2226934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33655" y="733246"/>
            <a:ext cx="11811734" cy="6101670"/>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dirty="0"/>
              <a:t>Sometimes a situation may arise where a part of a block may cause one error and the entire block itself may cause another error. In such cases, exception handlers have to be nested.</a:t>
            </a:r>
            <a:endParaRPr lang="en-US" sz="1750" dirty="0"/>
          </a:p>
          <a:p>
            <a:pPr marL="342900" indent="-342900" algn="just">
              <a:spcBef>
                <a:spcPts val="600"/>
              </a:spcBef>
              <a:buClr>
                <a:schemeClr val="bg2">
                  <a:lumMod val="40000"/>
                  <a:lumOff val="60000"/>
                </a:schemeClr>
              </a:buClr>
              <a:buSzPct val="80000"/>
              <a:buFont typeface="Wingdings 3" charset="2"/>
              <a:buChar char=""/>
            </a:pPr>
            <a:r>
              <a:rPr lang="en-US" sz="1750" dirty="0"/>
              <a:t>In Java, using a try block inside another try block is permitted. It is called as nested try block. </a:t>
            </a:r>
          </a:p>
          <a:p>
            <a:pPr marL="342900" indent="-342900" algn="just">
              <a:spcBef>
                <a:spcPts val="600"/>
              </a:spcBef>
              <a:buClr>
                <a:schemeClr val="bg2">
                  <a:lumMod val="40000"/>
                  <a:lumOff val="60000"/>
                </a:schemeClr>
              </a:buClr>
              <a:buSzPct val="80000"/>
              <a:buFont typeface="Wingdings 3" charset="2"/>
              <a:buChar char=""/>
            </a:pPr>
            <a:r>
              <a:rPr lang="en-US" sz="1750" dirty="0"/>
              <a:t>Every statement that we enter a statement in try block, context of that exception is pushed onto the stack.</a:t>
            </a:r>
          </a:p>
          <a:p>
            <a:pPr marL="342900" indent="-342900" algn="just">
              <a:spcBef>
                <a:spcPts val="600"/>
              </a:spcBef>
              <a:buClr>
                <a:schemeClr val="bg2">
                  <a:lumMod val="40000"/>
                  <a:lumOff val="60000"/>
                </a:schemeClr>
              </a:buClr>
              <a:buSzPct val="80000"/>
              <a:buFont typeface="Wingdings 3" charset="2"/>
              <a:buChar char=""/>
            </a:pPr>
            <a:r>
              <a:rPr lang="en-US" sz="1750" dirty="0"/>
              <a:t>For example, the inner try block can be used to handle </a:t>
            </a:r>
            <a:r>
              <a:rPr lang="en-US" sz="1750" dirty="0" err="1"/>
              <a:t>ArrayIndexOutOfBoundsException</a:t>
            </a:r>
            <a:r>
              <a:rPr lang="en-US" sz="1750" dirty="0"/>
              <a:t> while the outer try block can handle the </a:t>
            </a:r>
            <a:r>
              <a:rPr lang="en-US" sz="1750" dirty="0" err="1"/>
              <a:t>ArithemeticException</a:t>
            </a:r>
            <a:r>
              <a:rPr lang="en-US" sz="1750" dirty="0"/>
              <a:t> (division by zero).</a:t>
            </a:r>
          </a:p>
          <a:p>
            <a:r>
              <a:rPr lang="en-US" sz="1400" dirty="0">
                <a:latin typeface="Bookman Old Style" panose="02050604050505020204" pitchFamily="18" charset="0"/>
              </a:rPr>
              <a:t>....    </a:t>
            </a:r>
          </a:p>
          <a:p>
            <a:r>
              <a:rPr lang="en-US" sz="1400" dirty="0">
                <a:latin typeface="Bookman Old Style" panose="02050604050505020204" pitchFamily="18" charset="0"/>
              </a:rPr>
              <a:t>//main try block  </a:t>
            </a:r>
          </a:p>
          <a:p>
            <a:r>
              <a:rPr lang="en-US" sz="1400" dirty="0">
                <a:latin typeface="Bookman Old Style" panose="02050604050505020204" pitchFamily="18" charset="0"/>
              </a:rPr>
              <a:t>try    </a:t>
            </a:r>
          </a:p>
          <a:p>
            <a:r>
              <a:rPr lang="en-US" sz="1400" dirty="0">
                <a:latin typeface="Bookman Old Style" panose="02050604050505020204" pitchFamily="18" charset="0"/>
              </a:rPr>
              <a:t>{    </a:t>
            </a:r>
          </a:p>
          <a:p>
            <a:r>
              <a:rPr lang="en-US" sz="1400" dirty="0">
                <a:latin typeface="Bookman Old Style" panose="02050604050505020204" pitchFamily="18" charset="0"/>
              </a:rPr>
              <a:t>    statement 1;    </a:t>
            </a:r>
          </a:p>
          <a:p>
            <a:r>
              <a:rPr lang="en-US" sz="1400" dirty="0">
                <a:latin typeface="Bookman Old Style" panose="02050604050505020204" pitchFamily="18" charset="0"/>
              </a:rPr>
              <a:t>    statement 2;    </a:t>
            </a:r>
          </a:p>
          <a:p>
            <a:r>
              <a:rPr lang="en-US" sz="1400" dirty="0">
                <a:solidFill>
                  <a:schemeClr val="bg1"/>
                </a:solidFill>
                <a:latin typeface="Bookman Old Style" panose="02050604050505020204" pitchFamily="18" charset="0"/>
              </a:rPr>
              <a:t>//try catch block within another try block</a:t>
            </a:r>
            <a:r>
              <a:rPr lang="en-US" sz="1400" dirty="0">
                <a:latin typeface="Bookman Old Style" panose="02050604050505020204" pitchFamily="18" charset="0"/>
              </a:rPr>
              <a:t>  </a:t>
            </a:r>
          </a:p>
          <a:p>
            <a:r>
              <a:rPr lang="en-US" sz="1400" dirty="0">
                <a:latin typeface="Bookman Old Style" panose="02050604050505020204" pitchFamily="18" charset="0"/>
              </a:rPr>
              <a:t>    try    </a:t>
            </a:r>
          </a:p>
          <a:p>
            <a:r>
              <a:rPr lang="en-US" sz="1400" dirty="0">
                <a:latin typeface="Bookman Old Style" panose="02050604050505020204" pitchFamily="18" charset="0"/>
              </a:rPr>
              <a:t>    {    </a:t>
            </a:r>
          </a:p>
          <a:p>
            <a:r>
              <a:rPr lang="en-US" sz="1400" dirty="0">
                <a:latin typeface="Bookman Old Style" panose="02050604050505020204" pitchFamily="18" charset="0"/>
              </a:rPr>
              <a:t>        statement 3;    </a:t>
            </a:r>
          </a:p>
          <a:p>
            <a:r>
              <a:rPr lang="en-US" sz="1400" dirty="0">
                <a:latin typeface="Bookman Old Style" panose="02050604050505020204" pitchFamily="18" charset="0"/>
              </a:rPr>
              <a:t>        statement 4;    </a:t>
            </a:r>
          </a:p>
          <a:p>
            <a:r>
              <a:rPr lang="en-US" sz="1400" dirty="0">
                <a:solidFill>
                  <a:schemeClr val="bg1"/>
                </a:solidFill>
                <a:latin typeface="Bookman Old Style" panose="02050604050505020204" pitchFamily="18" charset="0"/>
              </a:rPr>
              <a:t>//try catch block within nested try block </a:t>
            </a:r>
            <a:r>
              <a:rPr lang="en-US" sz="1400" dirty="0">
                <a:latin typeface="Bookman Old Style" panose="02050604050505020204" pitchFamily="18" charset="0"/>
              </a:rPr>
              <a:t> </a:t>
            </a:r>
          </a:p>
          <a:p>
            <a:r>
              <a:rPr lang="en-US" sz="1400" dirty="0">
                <a:latin typeface="Bookman Old Style" panose="02050604050505020204" pitchFamily="18" charset="0"/>
              </a:rPr>
              <a:t>        try    </a:t>
            </a:r>
          </a:p>
          <a:p>
            <a:r>
              <a:rPr lang="en-US" sz="1400" dirty="0">
                <a:latin typeface="Bookman Old Style" panose="02050604050505020204" pitchFamily="18" charset="0"/>
              </a:rPr>
              <a:t>        {    </a:t>
            </a:r>
          </a:p>
          <a:p>
            <a:r>
              <a:rPr lang="en-US" sz="1400" dirty="0">
                <a:latin typeface="Bookman Old Style" panose="02050604050505020204" pitchFamily="18" charset="0"/>
              </a:rPr>
              <a:t>            statement 5;    </a:t>
            </a:r>
          </a:p>
          <a:p>
            <a:r>
              <a:rPr lang="en-US" sz="1400" dirty="0">
                <a:latin typeface="Bookman Old Style" panose="02050604050505020204" pitchFamily="18" charset="0"/>
              </a:rPr>
              <a:t>            statement 6;    </a:t>
            </a:r>
          </a:p>
          <a:p>
            <a:r>
              <a:rPr lang="en-US" sz="1400" dirty="0">
                <a:latin typeface="Bookman Old Style" panose="02050604050505020204" pitchFamily="18" charset="0"/>
              </a:rPr>
              <a:t>     }    </a:t>
            </a:r>
          </a:p>
          <a:p>
            <a:r>
              <a:rPr lang="en-US" sz="1400" dirty="0">
                <a:latin typeface="Bookman Old Style" panose="02050604050505020204" pitchFamily="18" charset="0"/>
              </a:rPr>
              <a:t>        </a:t>
            </a:r>
            <a:endParaRPr lang="en-US" sz="1750" dirty="0"/>
          </a:p>
        </p:txBody>
      </p:sp>
      <p:sp>
        <p:nvSpPr>
          <p:cNvPr id="3" name="TextBox 2">
            <a:extLst>
              <a:ext uri="{FF2B5EF4-FFF2-40B4-BE49-F238E27FC236}">
                <a16:creationId xmlns:a16="http://schemas.microsoft.com/office/drawing/2014/main" id="{7822D4D9-A687-6F7E-DC6D-4408A8B97B4B}"/>
              </a:ext>
            </a:extLst>
          </p:cNvPr>
          <p:cNvSpPr txBox="1"/>
          <p:nvPr/>
        </p:nvSpPr>
        <p:spPr>
          <a:xfrm>
            <a:off x="105295" y="0"/>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Nested try blocks</a:t>
            </a:r>
          </a:p>
        </p:txBody>
      </p:sp>
      <p:sp>
        <p:nvSpPr>
          <p:cNvPr id="2" name="TextBox 1"/>
          <p:cNvSpPr txBox="1"/>
          <p:nvPr/>
        </p:nvSpPr>
        <p:spPr>
          <a:xfrm>
            <a:off x="4813069" y="3025832"/>
            <a:ext cx="4522124" cy="3323987"/>
          </a:xfrm>
          <a:prstGeom prst="rect">
            <a:avLst/>
          </a:prstGeom>
          <a:noFill/>
        </p:spPr>
        <p:txBody>
          <a:bodyPr wrap="square" rtlCol="0">
            <a:spAutoFit/>
          </a:bodyPr>
          <a:lstStyle/>
          <a:p>
            <a:r>
              <a:rPr lang="en-US" sz="1400" dirty="0">
                <a:latin typeface="Bookman Old Style" panose="02050604050505020204" pitchFamily="18" charset="0"/>
              </a:rPr>
              <a:t>catch(Exception e2)    </a:t>
            </a:r>
          </a:p>
          <a:p>
            <a:r>
              <a:rPr lang="en-US" sz="1400" dirty="0">
                <a:latin typeface="Bookman Old Style" panose="02050604050505020204" pitchFamily="18" charset="0"/>
              </a:rPr>
              <a:t>        {    </a:t>
            </a:r>
          </a:p>
          <a:p>
            <a:r>
              <a:rPr lang="en-US" sz="1400" dirty="0">
                <a:solidFill>
                  <a:schemeClr val="bg1"/>
                </a:solidFill>
                <a:latin typeface="Bookman Old Style" panose="02050604050505020204" pitchFamily="18" charset="0"/>
              </a:rPr>
              <a:t>//exception message of 2</a:t>
            </a:r>
            <a:r>
              <a:rPr lang="en-US" sz="1400" baseline="30000" dirty="0">
                <a:solidFill>
                  <a:schemeClr val="bg1"/>
                </a:solidFill>
                <a:latin typeface="Bookman Old Style" panose="02050604050505020204" pitchFamily="18" charset="0"/>
              </a:rPr>
              <a:t>nd</a:t>
            </a:r>
            <a:r>
              <a:rPr lang="en-US" sz="1400" dirty="0">
                <a:solidFill>
                  <a:schemeClr val="bg1"/>
                </a:solidFill>
                <a:latin typeface="Bookman Old Style" panose="02050604050505020204" pitchFamily="18" charset="0"/>
              </a:rPr>
              <a:t> nested try block </a:t>
            </a:r>
          </a:p>
          <a:p>
            <a:r>
              <a:rPr lang="en-US" sz="1400" dirty="0">
                <a:latin typeface="Bookman Old Style" panose="02050604050505020204" pitchFamily="18" charset="0"/>
              </a:rPr>
              <a:t>        }    </a:t>
            </a:r>
          </a:p>
          <a:p>
            <a:r>
              <a:rPr lang="en-US" sz="1400" dirty="0">
                <a:latin typeface="Bookman Old Style" panose="02050604050505020204" pitchFamily="18" charset="0"/>
              </a:rPr>
              <a:t>    }    </a:t>
            </a:r>
          </a:p>
          <a:p>
            <a:r>
              <a:rPr lang="en-US" sz="1400" dirty="0">
                <a:latin typeface="Bookman Old Style" panose="02050604050505020204" pitchFamily="18" charset="0"/>
              </a:rPr>
              <a:t>    catch(Exception e1)    </a:t>
            </a:r>
          </a:p>
          <a:p>
            <a:r>
              <a:rPr lang="en-US" sz="1400" dirty="0">
                <a:latin typeface="Bookman Old Style" panose="02050604050505020204" pitchFamily="18" charset="0"/>
              </a:rPr>
              <a:t>    {    </a:t>
            </a:r>
          </a:p>
          <a:p>
            <a:r>
              <a:rPr lang="en-US" sz="1400" dirty="0">
                <a:solidFill>
                  <a:schemeClr val="bg1"/>
                </a:solidFill>
                <a:latin typeface="Bookman Old Style" panose="02050604050505020204" pitchFamily="18" charset="0"/>
              </a:rPr>
              <a:t>//exception message of 1</a:t>
            </a:r>
            <a:r>
              <a:rPr lang="en-US" sz="1400" baseline="30000" dirty="0">
                <a:solidFill>
                  <a:schemeClr val="bg1"/>
                </a:solidFill>
                <a:latin typeface="Bookman Old Style" panose="02050604050505020204" pitchFamily="18" charset="0"/>
              </a:rPr>
              <a:t>st</a:t>
            </a:r>
            <a:r>
              <a:rPr lang="en-US" sz="1400" dirty="0">
                <a:solidFill>
                  <a:schemeClr val="bg1"/>
                </a:solidFill>
                <a:latin typeface="Bookman Old Style" panose="02050604050505020204" pitchFamily="18" charset="0"/>
              </a:rPr>
              <a:t> nested try block </a:t>
            </a:r>
          </a:p>
          <a:p>
            <a:r>
              <a:rPr lang="en-US" sz="1400" dirty="0">
                <a:latin typeface="Bookman Old Style" panose="02050604050505020204" pitchFamily="18" charset="0"/>
              </a:rPr>
              <a:t>    }    </a:t>
            </a:r>
          </a:p>
          <a:p>
            <a:r>
              <a:rPr lang="en-US" sz="1400" dirty="0">
                <a:latin typeface="Bookman Old Style" panose="02050604050505020204" pitchFamily="18" charset="0"/>
              </a:rPr>
              <a:t>}    </a:t>
            </a:r>
          </a:p>
          <a:p>
            <a:r>
              <a:rPr lang="en-US" sz="1400" dirty="0">
                <a:latin typeface="Bookman Old Style" panose="02050604050505020204" pitchFamily="18" charset="0"/>
              </a:rPr>
              <a:t>catch(Exception e3)    </a:t>
            </a:r>
          </a:p>
          <a:p>
            <a:r>
              <a:rPr lang="en-US" sz="1400" dirty="0">
                <a:latin typeface="Bookman Old Style" panose="02050604050505020204" pitchFamily="18" charset="0"/>
              </a:rPr>
              <a:t>{    </a:t>
            </a:r>
          </a:p>
          <a:p>
            <a:r>
              <a:rPr lang="en-US" sz="1400" dirty="0">
                <a:solidFill>
                  <a:schemeClr val="bg1"/>
                </a:solidFill>
                <a:latin typeface="Bookman Old Style" panose="02050604050505020204" pitchFamily="18" charset="0"/>
              </a:rPr>
              <a:t>//exception message  of parent (outer) try block</a:t>
            </a:r>
          </a:p>
          <a:p>
            <a:r>
              <a:rPr lang="en-US" sz="1400" dirty="0">
                <a:latin typeface="Bookman Old Style" panose="02050604050505020204" pitchFamily="18" charset="0"/>
              </a:rPr>
              <a:t>}    </a:t>
            </a:r>
          </a:p>
          <a:p>
            <a:r>
              <a:rPr lang="en-US" sz="1400" dirty="0">
                <a:latin typeface="Bookman Old Style" panose="02050604050505020204" pitchFamily="18" charset="0"/>
              </a:rPr>
              <a:t>....   </a:t>
            </a:r>
          </a:p>
        </p:txBody>
      </p:sp>
    </p:spTree>
    <p:extLst>
      <p:ext uri="{BB962C8B-B14F-4D97-AF65-F5344CB8AC3E}">
        <p14:creationId xmlns:p14="http://schemas.microsoft.com/office/powerpoint/2010/main" val="322564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61555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perform division of two numbers accepted from the user to demonstrate </a:t>
            </a:r>
            <a:r>
              <a:rPr lang="en-US" sz="1700" dirty="0" err="1"/>
              <a:t>ArithmeticException</a:t>
            </a:r>
            <a:r>
              <a:rPr lang="en-US" sz="1700" dirty="0"/>
              <a:t> and </a:t>
            </a:r>
            <a:r>
              <a:rPr lang="en-US" sz="1700" dirty="0" err="1"/>
              <a:t>NumberFormatException</a:t>
            </a:r>
            <a:r>
              <a:rPr lang="en-US" sz="1700" dirty="0"/>
              <a:t> using nested try catch block.</a:t>
            </a:r>
          </a:p>
        </p:txBody>
      </p:sp>
      <p:sp>
        <p:nvSpPr>
          <p:cNvPr id="5" name="Rectangle 4"/>
          <p:cNvSpPr/>
          <p:nvPr/>
        </p:nvSpPr>
        <p:spPr>
          <a:xfrm>
            <a:off x="108067" y="778874"/>
            <a:ext cx="5935286" cy="5478423"/>
          </a:xfrm>
          <a:prstGeom prst="rect">
            <a:avLst/>
          </a:prstGeom>
          <a:ln>
            <a:noFill/>
          </a:ln>
        </p:spPr>
        <p:txBody>
          <a:bodyPr wrap="square">
            <a:spAutoFit/>
          </a:bodyPr>
          <a:lstStyle/>
          <a:p>
            <a:r>
              <a:rPr lang="en-IN" sz="1400" dirty="0">
                <a:latin typeface="Bookman Old Style" panose="02050604050505020204" pitchFamily="18" charset="0"/>
              </a:rPr>
              <a:t>import java.io.*;</a:t>
            </a:r>
          </a:p>
          <a:p>
            <a:r>
              <a:rPr lang="en-IN" sz="1400" dirty="0">
                <a:latin typeface="Bookman Old Style" panose="02050604050505020204" pitchFamily="18" charset="0"/>
              </a:rPr>
              <a:t>class Main{  </a:t>
            </a:r>
          </a:p>
          <a:p>
            <a:r>
              <a:rPr lang="en-IN" sz="1400" dirty="0">
                <a:latin typeface="Bookman Old Style" panose="02050604050505020204" pitchFamily="18" charset="0"/>
              </a:rPr>
              <a:t>  public static void main(String </a:t>
            </a:r>
            <a:r>
              <a:rPr lang="en-IN" sz="1400" dirty="0" err="1">
                <a:latin typeface="Bookman Old Style" panose="02050604050505020204" pitchFamily="18" charset="0"/>
              </a:rPr>
              <a:t>args</a:t>
            </a:r>
            <a:r>
              <a:rPr lang="en-IN" sz="1400" dirty="0">
                <a:latin typeface="Bookman Old Style" panose="02050604050505020204" pitchFamily="18" charset="0"/>
              </a:rPr>
              <a:t>[]) throws </a:t>
            </a:r>
            <a:r>
              <a:rPr lang="en-IN" sz="1400" dirty="0" err="1">
                <a:latin typeface="Bookman Old Style" panose="02050604050505020204" pitchFamily="18" charset="0"/>
              </a:rPr>
              <a:t>IOException</a:t>
            </a:r>
            <a:r>
              <a:rPr lang="en-IN" sz="1400" dirty="0">
                <a:latin typeface="Bookman Old Style" panose="02050604050505020204" pitchFamily="18" charset="0"/>
              </a:rPr>
              <a:t>{  </a:t>
            </a:r>
          </a:p>
          <a:p>
            <a:r>
              <a:rPr lang="en-IN" sz="1400" dirty="0">
                <a:latin typeface="Bookman Old Style" panose="02050604050505020204" pitchFamily="18" charset="0"/>
              </a:rPr>
              <a:t>   </a:t>
            </a:r>
            <a:r>
              <a:rPr lang="en-IN" sz="1400" dirty="0" err="1">
                <a:latin typeface="Bookman Old Style" panose="02050604050505020204" pitchFamily="18" charset="0"/>
              </a:rPr>
              <a:t>int</a:t>
            </a:r>
            <a:r>
              <a:rPr lang="en-IN" sz="1400" dirty="0">
                <a:latin typeface="Bookman Old Style" panose="02050604050505020204" pitchFamily="18" charset="0"/>
              </a:rPr>
              <a:t> a=0,b=0,res;</a:t>
            </a:r>
          </a:p>
          <a:p>
            <a:r>
              <a:rPr lang="en-IN" sz="1400" dirty="0">
                <a:latin typeface="Bookman Old Style" panose="02050604050505020204" pitchFamily="18" charset="0"/>
              </a:rPr>
              <a:t>   </a:t>
            </a:r>
            <a:r>
              <a:rPr lang="en-IN" sz="1400" dirty="0" err="1">
                <a:latin typeface="Bookman Old Style" panose="02050604050505020204" pitchFamily="18" charset="0"/>
              </a:rPr>
              <a:t>BufferedReader</a:t>
            </a:r>
            <a:r>
              <a:rPr lang="en-IN" sz="1400" dirty="0">
                <a:latin typeface="Bookman Old Style" panose="02050604050505020204" pitchFamily="18" charset="0"/>
              </a:rPr>
              <a:t> </a:t>
            </a:r>
            <a:r>
              <a:rPr lang="en-IN" sz="1400" dirty="0" err="1">
                <a:latin typeface="Bookman Old Style" panose="02050604050505020204" pitchFamily="18" charset="0"/>
              </a:rPr>
              <a:t>sc</a:t>
            </a:r>
            <a:r>
              <a:rPr lang="en-IN" sz="1400" dirty="0">
                <a:latin typeface="Bookman Old Style" panose="02050604050505020204" pitchFamily="18" charset="0"/>
              </a:rPr>
              <a:t>=new </a:t>
            </a:r>
            <a:r>
              <a:rPr lang="en-IN" sz="1400" dirty="0" err="1">
                <a:latin typeface="Bookman Old Style" panose="02050604050505020204" pitchFamily="18" charset="0"/>
              </a:rPr>
              <a:t>BufferedReader</a:t>
            </a:r>
            <a:r>
              <a:rPr lang="en-IN" sz="1400" dirty="0">
                <a:latin typeface="Bookman Old Style" panose="02050604050505020204" pitchFamily="18" charset="0"/>
              </a:rPr>
              <a:t> (new </a:t>
            </a:r>
            <a:r>
              <a:rPr lang="en-IN" sz="1400" dirty="0" err="1">
                <a:latin typeface="Bookman Old Style" panose="02050604050505020204" pitchFamily="18" charset="0"/>
              </a:rPr>
              <a:t>InputStreamReader</a:t>
            </a:r>
            <a:r>
              <a:rPr lang="en-IN" sz="1400" dirty="0">
                <a:latin typeface="Bookman Old Style" panose="02050604050505020204" pitchFamily="18" charset="0"/>
              </a:rPr>
              <a:t> (System.in));</a:t>
            </a:r>
          </a:p>
          <a:p>
            <a:r>
              <a:rPr lang="en-IN" sz="1400" dirty="0">
                <a:latin typeface="Bookman Old Style" panose="02050604050505020204" pitchFamily="18" charset="0"/>
              </a:rPr>
              <a:t>   </a:t>
            </a:r>
            <a:r>
              <a:rPr lang="en-IN" sz="1400" dirty="0">
                <a:solidFill>
                  <a:schemeClr val="bg1"/>
                </a:solidFill>
                <a:latin typeface="Bookman Old Style" panose="02050604050505020204" pitchFamily="18" charset="0"/>
              </a:rPr>
              <a:t>try {</a:t>
            </a:r>
          </a:p>
          <a:p>
            <a:r>
              <a:rPr lang="en-IN" sz="1400" dirty="0">
                <a:solidFill>
                  <a:schemeClr val="bg1"/>
                </a:solidFill>
                <a:latin typeface="Bookman Old Style" panose="02050604050505020204" pitchFamily="18" charset="0"/>
              </a:rPr>
              <a:t>   </a:t>
            </a:r>
            <a:r>
              <a:rPr lang="en-IN" sz="1400" dirty="0" err="1">
                <a:solidFill>
                  <a:schemeClr val="bg1"/>
                </a:solidFill>
                <a:latin typeface="Bookman Old Style" panose="02050604050505020204" pitchFamily="18" charset="0"/>
              </a:rPr>
              <a:t>System.out.println</a:t>
            </a:r>
            <a:r>
              <a:rPr lang="en-IN" sz="1400" dirty="0">
                <a:solidFill>
                  <a:schemeClr val="bg1"/>
                </a:solidFill>
                <a:latin typeface="Bookman Old Style" panose="02050604050505020204" pitchFamily="18" charset="0"/>
              </a:rPr>
              <a:t>("Enter 2 nos.");</a:t>
            </a:r>
          </a:p>
          <a:p>
            <a:r>
              <a:rPr lang="en-IN" sz="1400" dirty="0">
                <a:solidFill>
                  <a:schemeClr val="bg1"/>
                </a:solidFill>
                <a:latin typeface="Bookman Old Style" panose="02050604050505020204" pitchFamily="18" charset="0"/>
              </a:rPr>
              <a:t>   a=</a:t>
            </a:r>
            <a:r>
              <a:rPr lang="en-IN" sz="1400" dirty="0" err="1">
                <a:solidFill>
                  <a:schemeClr val="bg1"/>
                </a:solidFill>
                <a:latin typeface="Bookman Old Style" panose="02050604050505020204" pitchFamily="18" charset="0"/>
              </a:rPr>
              <a:t>Integer.parseInt</a:t>
            </a:r>
            <a:r>
              <a:rPr lang="en-IN" sz="1400" dirty="0">
                <a:solidFill>
                  <a:schemeClr val="bg1"/>
                </a:solidFill>
                <a:latin typeface="Bookman Old Style" panose="02050604050505020204" pitchFamily="18" charset="0"/>
              </a:rPr>
              <a:t>(</a:t>
            </a:r>
            <a:r>
              <a:rPr lang="en-IN" sz="1400" dirty="0" err="1">
                <a:solidFill>
                  <a:schemeClr val="bg1"/>
                </a:solidFill>
                <a:latin typeface="Bookman Old Style" panose="02050604050505020204" pitchFamily="18" charset="0"/>
              </a:rPr>
              <a:t>sc.readLine</a:t>
            </a:r>
            <a:r>
              <a:rPr lang="en-IN" sz="1400" dirty="0">
                <a:solidFill>
                  <a:schemeClr val="bg1"/>
                </a:solidFill>
                <a:latin typeface="Bookman Old Style" panose="02050604050505020204" pitchFamily="18" charset="0"/>
              </a:rPr>
              <a:t>());</a:t>
            </a:r>
          </a:p>
          <a:p>
            <a:r>
              <a:rPr lang="en-IN" sz="1400" dirty="0">
                <a:solidFill>
                  <a:schemeClr val="bg1"/>
                </a:solidFill>
                <a:latin typeface="Bookman Old Style" panose="02050604050505020204" pitchFamily="18" charset="0"/>
              </a:rPr>
              <a:t>   b=</a:t>
            </a:r>
            <a:r>
              <a:rPr lang="en-IN" sz="1400" dirty="0" err="1">
                <a:solidFill>
                  <a:schemeClr val="bg1"/>
                </a:solidFill>
                <a:latin typeface="Bookman Old Style" panose="02050604050505020204" pitchFamily="18" charset="0"/>
              </a:rPr>
              <a:t>Integer.parseInt</a:t>
            </a:r>
            <a:r>
              <a:rPr lang="en-IN" sz="1400" dirty="0">
                <a:solidFill>
                  <a:schemeClr val="bg1"/>
                </a:solidFill>
                <a:latin typeface="Bookman Old Style" panose="02050604050505020204" pitchFamily="18" charset="0"/>
              </a:rPr>
              <a:t>(</a:t>
            </a:r>
            <a:r>
              <a:rPr lang="en-IN" sz="1400" dirty="0" err="1">
                <a:solidFill>
                  <a:schemeClr val="bg1"/>
                </a:solidFill>
                <a:latin typeface="Bookman Old Style" panose="02050604050505020204" pitchFamily="18" charset="0"/>
              </a:rPr>
              <a:t>sc.readLine</a:t>
            </a:r>
            <a:r>
              <a:rPr lang="en-IN" sz="1400" dirty="0">
                <a:solidFill>
                  <a:schemeClr val="bg1"/>
                </a:solidFill>
                <a:latin typeface="Bookman Old Style" panose="02050604050505020204" pitchFamily="18" charset="0"/>
              </a:rPr>
              <a:t>());</a:t>
            </a:r>
          </a:p>
          <a:p>
            <a:r>
              <a:rPr lang="en-IN" sz="1400" dirty="0">
                <a:latin typeface="Bookman Old Style" panose="02050604050505020204" pitchFamily="18" charset="0"/>
              </a:rPr>
              <a:t>   	</a:t>
            </a:r>
            <a:r>
              <a:rPr lang="en-IN" sz="1400" dirty="0">
                <a:solidFill>
                  <a:srgbClr val="FFC000"/>
                </a:solidFill>
                <a:latin typeface="Bookman Old Style" panose="02050604050505020204" pitchFamily="18" charset="0"/>
              </a:rPr>
              <a:t>try {</a:t>
            </a:r>
          </a:p>
          <a:p>
            <a:r>
              <a:rPr lang="en-IN" sz="1400" dirty="0">
                <a:solidFill>
                  <a:srgbClr val="FFC000"/>
                </a:solidFill>
                <a:latin typeface="Bookman Old Style" panose="02050604050505020204" pitchFamily="18" charset="0"/>
              </a:rPr>
              <a:t>   	res=a/b;</a:t>
            </a:r>
          </a:p>
          <a:p>
            <a:r>
              <a:rPr lang="en-IN" sz="1400" dirty="0">
                <a:solidFill>
                  <a:srgbClr val="FFC000"/>
                </a:solidFill>
                <a:latin typeface="Bookman Old Style" panose="02050604050505020204" pitchFamily="18" charset="0"/>
              </a:rPr>
              <a:t>   	</a:t>
            </a:r>
            <a:r>
              <a:rPr lang="en-IN" sz="1400" dirty="0" err="1">
                <a:solidFill>
                  <a:srgbClr val="FFC000"/>
                </a:solidFill>
                <a:latin typeface="Bookman Old Style" panose="02050604050505020204" pitchFamily="18" charset="0"/>
              </a:rPr>
              <a:t>System.out.println</a:t>
            </a:r>
            <a:r>
              <a:rPr lang="en-IN" sz="1400" dirty="0">
                <a:solidFill>
                  <a:srgbClr val="FFC000"/>
                </a:solidFill>
                <a:latin typeface="Bookman Old Style" panose="02050604050505020204" pitchFamily="18" charset="0"/>
              </a:rPr>
              <a:t>("The Result is : "+res);</a:t>
            </a:r>
          </a:p>
          <a:p>
            <a:r>
              <a:rPr lang="en-IN" sz="1400" dirty="0">
                <a:solidFill>
                  <a:srgbClr val="FFC000"/>
                </a:solidFill>
                <a:latin typeface="Bookman Old Style" panose="02050604050505020204" pitchFamily="18" charset="0"/>
              </a:rPr>
              <a:t>  	 }</a:t>
            </a:r>
          </a:p>
          <a:p>
            <a:r>
              <a:rPr lang="en-IN" sz="1400" dirty="0">
                <a:solidFill>
                  <a:srgbClr val="FFC000"/>
                </a:solidFill>
                <a:latin typeface="Bookman Old Style" panose="02050604050505020204" pitchFamily="18" charset="0"/>
              </a:rPr>
              <a:t>   	catch (</a:t>
            </a:r>
            <a:r>
              <a:rPr lang="en-IN" sz="1400" dirty="0" err="1">
                <a:solidFill>
                  <a:srgbClr val="FFC000"/>
                </a:solidFill>
                <a:latin typeface="Bookman Old Style" panose="02050604050505020204" pitchFamily="18" charset="0"/>
              </a:rPr>
              <a:t>ArithmeticException</a:t>
            </a:r>
            <a:r>
              <a:rPr lang="en-IN" sz="1400" dirty="0">
                <a:solidFill>
                  <a:srgbClr val="FFC000"/>
                </a:solidFill>
                <a:latin typeface="Bookman Old Style" panose="02050604050505020204" pitchFamily="18" charset="0"/>
              </a:rPr>
              <a:t> ae) {  	</a:t>
            </a:r>
            <a:r>
              <a:rPr lang="en-IN" sz="1400" dirty="0" err="1">
                <a:solidFill>
                  <a:srgbClr val="FFC000"/>
                </a:solidFill>
                <a:latin typeface="Bookman Old Style" panose="02050604050505020204" pitchFamily="18" charset="0"/>
              </a:rPr>
              <a:t>System.out.println</a:t>
            </a:r>
            <a:r>
              <a:rPr lang="en-IN" sz="1400" dirty="0">
                <a:solidFill>
                  <a:srgbClr val="FFC000"/>
                </a:solidFill>
                <a:latin typeface="Bookman Old Style" panose="02050604050505020204" pitchFamily="18" charset="0"/>
              </a:rPr>
              <a:t>("Exception has occurred as divisor 	entered is zero");</a:t>
            </a:r>
          </a:p>
          <a:p>
            <a:r>
              <a:rPr lang="en-IN" sz="1400" dirty="0">
                <a:solidFill>
                  <a:srgbClr val="FFC000"/>
                </a:solidFill>
                <a:latin typeface="Bookman Old Style" panose="02050604050505020204" pitchFamily="18" charset="0"/>
              </a:rPr>
              <a:t>  	 }</a:t>
            </a:r>
          </a:p>
          <a:p>
            <a:r>
              <a:rPr lang="en-IN" sz="1400" dirty="0">
                <a:solidFill>
                  <a:schemeClr val="bg1"/>
                </a:solidFill>
                <a:latin typeface="Bookman Old Style" panose="02050604050505020204" pitchFamily="18" charset="0"/>
              </a:rPr>
              <a:t>   }</a:t>
            </a:r>
          </a:p>
          <a:p>
            <a:r>
              <a:rPr lang="en-IN" sz="1400" dirty="0">
                <a:solidFill>
                  <a:schemeClr val="bg1"/>
                </a:solidFill>
                <a:latin typeface="Bookman Old Style" panose="02050604050505020204" pitchFamily="18" charset="0"/>
              </a:rPr>
              <a:t>   catch (</a:t>
            </a:r>
            <a:r>
              <a:rPr lang="en-IN" sz="1400" dirty="0" err="1">
                <a:solidFill>
                  <a:schemeClr val="bg1"/>
                </a:solidFill>
                <a:latin typeface="Bookman Old Style" panose="02050604050505020204" pitchFamily="18" charset="0"/>
              </a:rPr>
              <a:t>NumberFormatException</a:t>
            </a:r>
            <a:r>
              <a:rPr lang="en-IN" sz="1400" dirty="0">
                <a:solidFill>
                  <a:schemeClr val="bg1"/>
                </a:solidFill>
                <a:latin typeface="Bookman Old Style" panose="02050604050505020204" pitchFamily="18" charset="0"/>
              </a:rPr>
              <a:t> ne) {</a:t>
            </a:r>
          </a:p>
          <a:p>
            <a:r>
              <a:rPr lang="en-IN" sz="1400" dirty="0">
                <a:solidFill>
                  <a:schemeClr val="bg1"/>
                </a:solidFill>
                <a:latin typeface="Bookman Old Style" panose="02050604050505020204" pitchFamily="18" charset="0"/>
              </a:rPr>
              <a:t>   </a:t>
            </a:r>
            <a:r>
              <a:rPr lang="en-IN" sz="1400" dirty="0" err="1">
                <a:solidFill>
                  <a:schemeClr val="bg1"/>
                </a:solidFill>
                <a:latin typeface="Bookman Old Style" panose="02050604050505020204" pitchFamily="18" charset="0"/>
              </a:rPr>
              <a:t>System.out.println</a:t>
            </a:r>
            <a:r>
              <a:rPr lang="en-IN" sz="1400" dirty="0">
                <a:solidFill>
                  <a:schemeClr val="bg1"/>
                </a:solidFill>
                <a:latin typeface="Bookman Old Style" panose="02050604050505020204" pitchFamily="18" charset="0"/>
              </a:rPr>
              <a:t>("Invalid Input. Enter Integer Number.");</a:t>
            </a:r>
          </a:p>
          <a:p>
            <a:r>
              <a:rPr lang="en-IN" sz="1400" dirty="0">
                <a:solidFill>
                  <a:schemeClr val="bg1"/>
                </a:solidFill>
                <a:latin typeface="Bookman Old Style" panose="02050604050505020204" pitchFamily="18" charset="0"/>
              </a:rPr>
              <a:t>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("Remaining Code Continues"); </a:t>
            </a:r>
          </a:p>
          <a:p>
            <a:r>
              <a:rPr lang="en-IN" sz="1400" dirty="0">
                <a:latin typeface="Bookman Old Style" panose="02050604050505020204" pitchFamily="18" charset="0"/>
              </a:rPr>
              <a:t>  }</a:t>
            </a:r>
          </a:p>
          <a:p>
            <a:r>
              <a:rPr lang="en-IN" sz="1400" dirty="0">
                <a:latin typeface="Bookman Old Style" panose="02050604050505020204" pitchFamily="18" charset="0"/>
              </a:rPr>
              <a:t>} </a:t>
            </a:r>
          </a:p>
        </p:txBody>
      </p:sp>
      <p:pic>
        <p:nvPicPr>
          <p:cNvPr id="6" name="Picture 5"/>
          <p:cNvPicPr>
            <a:picLocks noChangeAspect="1"/>
          </p:cNvPicPr>
          <p:nvPr/>
        </p:nvPicPr>
        <p:blipFill>
          <a:blip r:embed="rId2"/>
          <a:stretch>
            <a:fillRect/>
          </a:stretch>
        </p:blipFill>
        <p:spPr>
          <a:xfrm>
            <a:off x="6071557" y="616701"/>
            <a:ext cx="5986944" cy="1461481"/>
          </a:xfrm>
          <a:prstGeom prst="rect">
            <a:avLst/>
          </a:prstGeom>
        </p:spPr>
      </p:pic>
      <p:pic>
        <p:nvPicPr>
          <p:cNvPr id="7" name="Picture 6"/>
          <p:cNvPicPr>
            <a:picLocks noChangeAspect="1"/>
          </p:cNvPicPr>
          <p:nvPr/>
        </p:nvPicPr>
        <p:blipFill rotWithShape="1">
          <a:blip r:embed="rId3"/>
          <a:srcRect b="18795"/>
          <a:stretch/>
        </p:blipFill>
        <p:spPr>
          <a:xfrm>
            <a:off x="6043353" y="2273607"/>
            <a:ext cx="6011921" cy="1516998"/>
          </a:xfrm>
          <a:prstGeom prst="rect">
            <a:avLst/>
          </a:prstGeom>
        </p:spPr>
      </p:pic>
      <p:pic>
        <p:nvPicPr>
          <p:cNvPr id="2" name="Picture 1"/>
          <p:cNvPicPr>
            <a:picLocks noChangeAspect="1"/>
          </p:cNvPicPr>
          <p:nvPr/>
        </p:nvPicPr>
        <p:blipFill>
          <a:blip r:embed="rId4"/>
          <a:stretch>
            <a:fillRect/>
          </a:stretch>
        </p:blipFill>
        <p:spPr>
          <a:xfrm>
            <a:off x="6071557" y="3986031"/>
            <a:ext cx="4926181" cy="1872312"/>
          </a:xfrm>
          <a:prstGeom prst="rect">
            <a:avLst/>
          </a:prstGeom>
        </p:spPr>
      </p:pic>
    </p:spTree>
    <p:extLst>
      <p:ext uri="{BB962C8B-B14F-4D97-AF65-F5344CB8AC3E}">
        <p14:creationId xmlns:p14="http://schemas.microsoft.com/office/powerpoint/2010/main" val="3291168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22D4D9-A687-6F7E-DC6D-4408A8B97B4B}"/>
              </a:ext>
            </a:extLst>
          </p:cNvPr>
          <p:cNvSpPr txBox="1"/>
          <p:nvPr/>
        </p:nvSpPr>
        <p:spPr>
          <a:xfrm>
            <a:off x="166255" y="0"/>
            <a:ext cx="11870574" cy="707886"/>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000" dirty="0">
                <a:solidFill>
                  <a:schemeClr val="tx2"/>
                </a:solidFill>
                <a:latin typeface="+mj-lt"/>
                <a:ea typeface="+mj-ea"/>
                <a:cs typeface="+mj-cs"/>
              </a:rPr>
              <a:t>Internal Working of Java try-catch-finally block</a:t>
            </a:r>
          </a:p>
        </p:txBody>
      </p:sp>
      <p:pic>
        <p:nvPicPr>
          <p:cNvPr id="6" name="Picture 5"/>
          <p:cNvPicPr>
            <a:picLocks noChangeAspect="1"/>
          </p:cNvPicPr>
          <p:nvPr/>
        </p:nvPicPr>
        <p:blipFill>
          <a:blip r:embed="rId2"/>
          <a:stretch>
            <a:fillRect/>
          </a:stretch>
        </p:blipFill>
        <p:spPr>
          <a:xfrm>
            <a:off x="3616208" y="2258739"/>
            <a:ext cx="5170345" cy="4491410"/>
          </a:xfrm>
          <a:prstGeom prst="rect">
            <a:avLst/>
          </a:prstGeom>
        </p:spPr>
      </p:pic>
      <p:sp>
        <p:nvSpPr>
          <p:cNvPr id="7" name="TextBox 6">
            <a:extLst>
              <a:ext uri="{FF2B5EF4-FFF2-40B4-BE49-F238E27FC236}">
                <a16:creationId xmlns:a16="http://schemas.microsoft.com/office/drawing/2014/main" id="{7822D4D9-A687-6F7E-DC6D-4408A8B97B4B}"/>
              </a:ext>
            </a:extLst>
          </p:cNvPr>
          <p:cNvSpPr txBox="1"/>
          <p:nvPr/>
        </p:nvSpPr>
        <p:spPr>
          <a:xfrm>
            <a:off x="166255" y="783121"/>
            <a:ext cx="11811734" cy="1400383"/>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sz="1750" dirty="0"/>
              <a:t>A finally block is always executed irrespective of whether the exception occurred or not</a:t>
            </a:r>
          </a:p>
          <a:p>
            <a:pPr marL="342900" indent="-342900" algn="just">
              <a:spcBef>
                <a:spcPts val="600"/>
              </a:spcBef>
              <a:buClr>
                <a:schemeClr val="bg2">
                  <a:lumMod val="40000"/>
                  <a:lumOff val="60000"/>
                </a:schemeClr>
              </a:buClr>
              <a:buSzPct val="80000"/>
              <a:buFont typeface="Wingdings 3" charset="2"/>
              <a:buChar char=""/>
            </a:pPr>
            <a:r>
              <a:rPr lang="en-US" sz="1750" dirty="0"/>
              <a:t>It is an optional block. It is not necessary to have a finally block i.e. you may just have try catch blocks.</a:t>
            </a:r>
          </a:p>
          <a:p>
            <a:pPr marL="342900" indent="-342900" algn="just">
              <a:spcBef>
                <a:spcPts val="600"/>
              </a:spcBef>
              <a:buClr>
                <a:schemeClr val="bg2">
                  <a:lumMod val="40000"/>
                  <a:lumOff val="60000"/>
                </a:schemeClr>
              </a:buClr>
              <a:buSzPct val="80000"/>
              <a:buFont typeface="Wingdings 3" charset="2"/>
              <a:buChar char=""/>
            </a:pPr>
            <a:r>
              <a:rPr lang="en-US" sz="1750" dirty="0"/>
              <a:t>finally block in Java can be used to put "cleanup" code such as closing a file, closing connection, etc.</a:t>
            </a:r>
          </a:p>
          <a:p>
            <a:pPr marL="342900" indent="-342900" algn="just">
              <a:spcBef>
                <a:spcPts val="600"/>
              </a:spcBef>
              <a:buClr>
                <a:schemeClr val="bg2">
                  <a:lumMod val="40000"/>
                  <a:lumOff val="60000"/>
                </a:schemeClr>
              </a:buClr>
              <a:buSzPct val="80000"/>
              <a:buFont typeface="Wingdings 3" charset="2"/>
              <a:buChar char=""/>
            </a:pPr>
            <a:r>
              <a:rPr lang="en-US" sz="1750" dirty="0"/>
              <a:t>The important statements to be printed can be placed in the finally block.</a:t>
            </a:r>
          </a:p>
        </p:txBody>
      </p:sp>
    </p:spTree>
    <p:extLst>
      <p:ext uri="{BB962C8B-B14F-4D97-AF65-F5344CB8AC3E}">
        <p14:creationId xmlns:p14="http://schemas.microsoft.com/office/powerpoint/2010/main" val="302723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233409" y="138806"/>
            <a:ext cx="11761856" cy="5801588"/>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sz="1700" dirty="0"/>
              <a:t>Exception handling refers to handling of abnormal or unexpected events.</a:t>
            </a:r>
          </a:p>
          <a:p>
            <a:pPr marL="342900" indent="-342900" algn="just">
              <a:spcBef>
                <a:spcPts val="600"/>
              </a:spcBef>
              <a:buClr>
                <a:schemeClr val="bg2">
                  <a:lumMod val="40000"/>
                  <a:lumOff val="60000"/>
                </a:schemeClr>
              </a:buClr>
              <a:buSzPct val="80000"/>
              <a:buFont typeface="Wingdings 3" charset="2"/>
              <a:buChar char=""/>
            </a:pPr>
            <a:r>
              <a:rPr lang="en-US" sz="1700" dirty="0"/>
              <a:t>Some of these exceptions are known to the compiler while some other occur during runtime and are unknown to the compiler.</a:t>
            </a:r>
          </a:p>
          <a:p>
            <a:pPr marL="342900" indent="-342900" algn="just">
              <a:spcBef>
                <a:spcPts val="600"/>
              </a:spcBef>
              <a:buClr>
                <a:schemeClr val="bg2">
                  <a:lumMod val="40000"/>
                  <a:lumOff val="60000"/>
                </a:schemeClr>
              </a:buClr>
              <a:buSzPct val="80000"/>
              <a:buFont typeface="Wingdings 3" charset="2"/>
              <a:buChar char=""/>
            </a:pPr>
            <a:r>
              <a:rPr lang="en-US" sz="1700" dirty="0"/>
              <a:t>The Exception Handling in Java is one of the powerful mechanism to handle the runtime errors such as </a:t>
            </a:r>
            <a:r>
              <a:rPr lang="en-US" sz="1700" dirty="0" err="1"/>
              <a:t>ClassNotFoundException</a:t>
            </a:r>
            <a:r>
              <a:rPr lang="en-US" sz="1700" dirty="0"/>
              <a:t>, </a:t>
            </a:r>
            <a:r>
              <a:rPr lang="en-US" sz="1700" dirty="0" err="1"/>
              <a:t>IOException</a:t>
            </a:r>
            <a:r>
              <a:rPr lang="en-US" sz="1700" dirty="0"/>
              <a:t>, </a:t>
            </a:r>
            <a:r>
              <a:rPr lang="en-US" sz="1700" dirty="0" err="1"/>
              <a:t>SQLException</a:t>
            </a:r>
            <a:r>
              <a:rPr lang="en-US" sz="1700" dirty="0"/>
              <a:t>, </a:t>
            </a:r>
            <a:r>
              <a:rPr lang="en-US" sz="1700" dirty="0" err="1"/>
              <a:t>RemoteException</a:t>
            </a:r>
            <a:r>
              <a:rPr lang="en-US" sz="1700" dirty="0"/>
              <a:t>, etc. so that the normal flow of the application can be maintained.</a:t>
            </a:r>
          </a:p>
          <a:p>
            <a:pPr marL="342900" indent="-342900" algn="just">
              <a:spcBef>
                <a:spcPts val="600"/>
              </a:spcBef>
              <a:buClr>
                <a:schemeClr val="bg2">
                  <a:lumMod val="40000"/>
                  <a:lumOff val="60000"/>
                </a:schemeClr>
              </a:buClr>
              <a:buSzPct val="80000"/>
              <a:buFont typeface="Wingdings 3" charset="2"/>
              <a:buChar char=""/>
            </a:pPr>
            <a:r>
              <a:rPr lang="en-US" sz="1700" dirty="0"/>
              <a:t>Exceptions can be caught and handled by the program. </a:t>
            </a:r>
          </a:p>
          <a:p>
            <a:pPr marL="342900" indent="-342900" algn="just">
              <a:spcBef>
                <a:spcPts val="600"/>
              </a:spcBef>
              <a:buClr>
                <a:schemeClr val="bg2">
                  <a:lumMod val="40000"/>
                  <a:lumOff val="60000"/>
                </a:schemeClr>
              </a:buClr>
              <a:buSzPct val="80000"/>
              <a:buFont typeface="Wingdings 3" charset="2"/>
              <a:buChar char=""/>
            </a:pPr>
            <a:r>
              <a:rPr lang="en-US" sz="1700" dirty="0"/>
              <a:t>When an exception occurs within a method, it creates an object. </a:t>
            </a:r>
          </a:p>
          <a:p>
            <a:pPr marL="342900" indent="-342900" algn="just">
              <a:spcBef>
                <a:spcPts val="600"/>
              </a:spcBef>
              <a:buClr>
                <a:schemeClr val="bg2">
                  <a:lumMod val="40000"/>
                  <a:lumOff val="60000"/>
                </a:schemeClr>
              </a:buClr>
              <a:buSzPct val="80000"/>
              <a:buFont typeface="Wingdings 3" charset="2"/>
              <a:buChar char=""/>
            </a:pPr>
            <a:r>
              <a:rPr lang="en-US" sz="1700" dirty="0"/>
              <a:t>This object is called the exception object. </a:t>
            </a:r>
          </a:p>
          <a:p>
            <a:pPr marL="342900" indent="-342900" algn="just">
              <a:spcBef>
                <a:spcPts val="600"/>
              </a:spcBef>
              <a:buClr>
                <a:schemeClr val="bg2">
                  <a:lumMod val="40000"/>
                  <a:lumOff val="60000"/>
                </a:schemeClr>
              </a:buClr>
              <a:buSzPct val="80000"/>
              <a:buFont typeface="Wingdings 3" charset="2"/>
              <a:buChar char=""/>
            </a:pPr>
            <a:r>
              <a:rPr lang="en-US" sz="1700" dirty="0"/>
              <a:t>It contains information about the exception, such as the name and description of the exception and the state of the program when the exception occurred.</a:t>
            </a:r>
          </a:p>
          <a:p>
            <a:pPr marL="342900" indent="-342900" algn="just">
              <a:spcBef>
                <a:spcPts val="600"/>
              </a:spcBef>
              <a:buClr>
                <a:schemeClr val="bg2">
                  <a:lumMod val="40000"/>
                  <a:lumOff val="60000"/>
                </a:schemeClr>
              </a:buClr>
              <a:buSzPct val="80000"/>
              <a:buFont typeface="Wingdings 3" charset="2"/>
              <a:buChar char=""/>
            </a:pPr>
            <a:r>
              <a:rPr lang="en-US" sz="1700" dirty="0"/>
              <a:t>Major reasons why an exception Occurs</a:t>
            </a:r>
          </a:p>
          <a:p>
            <a:pPr marL="800100" lvl="1" indent="-342900" algn="just">
              <a:spcBef>
                <a:spcPts val="600"/>
              </a:spcBef>
              <a:buClr>
                <a:schemeClr val="bg2">
                  <a:lumMod val="40000"/>
                  <a:lumOff val="60000"/>
                </a:schemeClr>
              </a:buClr>
              <a:buSzPct val="80000"/>
              <a:buFont typeface="Wingdings 3" charset="2"/>
              <a:buChar char=""/>
            </a:pPr>
            <a:r>
              <a:rPr lang="en-US" sz="1700" dirty="0"/>
              <a:t>Invalid user input</a:t>
            </a:r>
          </a:p>
          <a:p>
            <a:pPr marL="800100" lvl="1" indent="-342900" algn="just">
              <a:spcBef>
                <a:spcPts val="600"/>
              </a:spcBef>
              <a:buClr>
                <a:schemeClr val="bg2">
                  <a:lumMod val="40000"/>
                  <a:lumOff val="60000"/>
                </a:schemeClr>
              </a:buClr>
              <a:buSzPct val="80000"/>
              <a:buFont typeface="Wingdings 3" charset="2"/>
              <a:buChar char=""/>
            </a:pPr>
            <a:r>
              <a:rPr lang="en-US" sz="1700" dirty="0"/>
              <a:t>Device failure</a:t>
            </a:r>
          </a:p>
          <a:p>
            <a:pPr marL="800100" lvl="1" indent="-342900" algn="just">
              <a:spcBef>
                <a:spcPts val="600"/>
              </a:spcBef>
              <a:buClr>
                <a:schemeClr val="bg2">
                  <a:lumMod val="40000"/>
                  <a:lumOff val="60000"/>
                </a:schemeClr>
              </a:buClr>
              <a:buSzPct val="80000"/>
              <a:buFont typeface="Wingdings 3" charset="2"/>
              <a:buChar char=""/>
            </a:pPr>
            <a:r>
              <a:rPr lang="en-US" sz="1700" dirty="0"/>
              <a:t>Loss of network connection</a:t>
            </a:r>
          </a:p>
          <a:p>
            <a:pPr marL="800100" lvl="1" indent="-342900" algn="just">
              <a:spcBef>
                <a:spcPts val="600"/>
              </a:spcBef>
              <a:buClr>
                <a:schemeClr val="bg2">
                  <a:lumMod val="40000"/>
                  <a:lumOff val="60000"/>
                </a:schemeClr>
              </a:buClr>
              <a:buSzPct val="80000"/>
              <a:buFont typeface="Wingdings 3" charset="2"/>
              <a:buChar char=""/>
            </a:pPr>
            <a:r>
              <a:rPr lang="en-US" sz="1700" dirty="0"/>
              <a:t>Physical limitations (out of disk memory)</a:t>
            </a:r>
          </a:p>
          <a:p>
            <a:pPr marL="800100" lvl="1" indent="-342900" algn="just">
              <a:spcBef>
                <a:spcPts val="600"/>
              </a:spcBef>
              <a:buClr>
                <a:schemeClr val="bg2">
                  <a:lumMod val="40000"/>
                  <a:lumOff val="60000"/>
                </a:schemeClr>
              </a:buClr>
              <a:buSzPct val="80000"/>
              <a:buFont typeface="Wingdings 3" charset="2"/>
              <a:buChar char=""/>
            </a:pPr>
            <a:r>
              <a:rPr lang="en-US" sz="1700" dirty="0"/>
              <a:t>Code errors</a:t>
            </a:r>
          </a:p>
          <a:p>
            <a:pPr marL="800100" lvl="1" indent="-342900" algn="just">
              <a:spcBef>
                <a:spcPts val="600"/>
              </a:spcBef>
              <a:buClr>
                <a:schemeClr val="bg2">
                  <a:lumMod val="40000"/>
                  <a:lumOff val="60000"/>
                </a:schemeClr>
              </a:buClr>
              <a:buSzPct val="80000"/>
              <a:buFont typeface="Wingdings 3" charset="2"/>
              <a:buChar char=""/>
            </a:pPr>
            <a:r>
              <a:rPr lang="en-US" sz="1700" dirty="0"/>
              <a:t>Opening an unavailable file</a:t>
            </a:r>
          </a:p>
        </p:txBody>
      </p:sp>
    </p:spTree>
    <p:extLst>
      <p:ext uri="{BB962C8B-B14F-4D97-AF65-F5344CB8AC3E}">
        <p14:creationId xmlns:p14="http://schemas.microsoft.com/office/powerpoint/2010/main" val="1726436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61555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perform division of two numbers accepted from the user to demonstrate </a:t>
            </a:r>
            <a:r>
              <a:rPr lang="en-US" sz="1700" dirty="0" err="1"/>
              <a:t>ArithmeticException</a:t>
            </a:r>
            <a:r>
              <a:rPr lang="en-US" sz="1700" dirty="0"/>
              <a:t> and </a:t>
            </a:r>
            <a:r>
              <a:rPr lang="en-US" sz="1700" dirty="0" err="1"/>
              <a:t>NumberFormatException</a:t>
            </a:r>
            <a:r>
              <a:rPr lang="en-US" sz="1700" dirty="0"/>
              <a:t> using try-catch-finally block.</a:t>
            </a:r>
          </a:p>
        </p:txBody>
      </p:sp>
      <p:sp>
        <p:nvSpPr>
          <p:cNvPr id="5" name="Rectangle 4"/>
          <p:cNvSpPr/>
          <p:nvPr/>
        </p:nvSpPr>
        <p:spPr>
          <a:xfrm>
            <a:off x="108067" y="778874"/>
            <a:ext cx="5935286" cy="5909310"/>
          </a:xfrm>
          <a:prstGeom prst="rect">
            <a:avLst/>
          </a:prstGeom>
          <a:ln>
            <a:noFill/>
          </a:ln>
        </p:spPr>
        <p:txBody>
          <a:bodyPr wrap="square">
            <a:spAutoFit/>
          </a:bodyPr>
          <a:lstStyle/>
          <a:p>
            <a:r>
              <a:rPr lang="en-IN" sz="1400" dirty="0">
                <a:latin typeface="Bookman Old Style" panose="02050604050505020204" pitchFamily="18" charset="0"/>
              </a:rPr>
              <a:t>import java.io.*;</a:t>
            </a:r>
          </a:p>
          <a:p>
            <a:r>
              <a:rPr lang="en-IN" sz="1400" dirty="0">
                <a:latin typeface="Bookman Old Style" panose="02050604050505020204" pitchFamily="18" charset="0"/>
              </a:rPr>
              <a:t>class Main{  </a:t>
            </a:r>
          </a:p>
          <a:p>
            <a:r>
              <a:rPr lang="en-IN" sz="1400" dirty="0">
                <a:latin typeface="Bookman Old Style" panose="02050604050505020204" pitchFamily="18" charset="0"/>
              </a:rPr>
              <a:t>  public static void main(String </a:t>
            </a:r>
            <a:r>
              <a:rPr lang="en-IN" sz="1400" dirty="0" err="1">
                <a:latin typeface="Bookman Old Style" panose="02050604050505020204" pitchFamily="18" charset="0"/>
              </a:rPr>
              <a:t>args</a:t>
            </a:r>
            <a:r>
              <a:rPr lang="en-IN" sz="1400" dirty="0">
                <a:latin typeface="Bookman Old Style" panose="02050604050505020204" pitchFamily="18" charset="0"/>
              </a:rPr>
              <a:t>[]) throws </a:t>
            </a:r>
            <a:r>
              <a:rPr lang="en-IN" sz="1400" dirty="0" err="1">
                <a:latin typeface="Bookman Old Style" panose="02050604050505020204" pitchFamily="18" charset="0"/>
              </a:rPr>
              <a:t>IOException</a:t>
            </a:r>
            <a:r>
              <a:rPr lang="en-IN" sz="1400" dirty="0">
                <a:latin typeface="Bookman Old Style" panose="02050604050505020204" pitchFamily="18" charset="0"/>
              </a:rPr>
              <a:t>{  </a:t>
            </a:r>
          </a:p>
          <a:p>
            <a:r>
              <a:rPr lang="en-IN" sz="1400" dirty="0">
                <a:latin typeface="Bookman Old Style" panose="02050604050505020204" pitchFamily="18" charset="0"/>
              </a:rPr>
              <a:t>   </a:t>
            </a:r>
            <a:r>
              <a:rPr lang="en-IN" sz="1400" dirty="0" err="1">
                <a:latin typeface="Bookman Old Style" panose="02050604050505020204" pitchFamily="18" charset="0"/>
              </a:rPr>
              <a:t>int</a:t>
            </a:r>
            <a:r>
              <a:rPr lang="en-IN" sz="1400" dirty="0">
                <a:latin typeface="Bookman Old Style" panose="02050604050505020204" pitchFamily="18" charset="0"/>
              </a:rPr>
              <a:t> a=0,b=0,res;</a:t>
            </a:r>
          </a:p>
          <a:p>
            <a:r>
              <a:rPr lang="en-IN" sz="1400" dirty="0">
                <a:latin typeface="Bookman Old Style" panose="02050604050505020204" pitchFamily="18" charset="0"/>
              </a:rPr>
              <a:t>   </a:t>
            </a:r>
            <a:r>
              <a:rPr lang="en-IN" sz="1400" dirty="0" err="1">
                <a:latin typeface="Bookman Old Style" panose="02050604050505020204" pitchFamily="18" charset="0"/>
              </a:rPr>
              <a:t>BufferedReader</a:t>
            </a:r>
            <a:r>
              <a:rPr lang="en-IN" sz="1400" dirty="0">
                <a:latin typeface="Bookman Old Style" panose="02050604050505020204" pitchFamily="18" charset="0"/>
              </a:rPr>
              <a:t> </a:t>
            </a:r>
            <a:r>
              <a:rPr lang="en-IN" sz="1400" dirty="0" err="1">
                <a:latin typeface="Bookman Old Style" panose="02050604050505020204" pitchFamily="18" charset="0"/>
              </a:rPr>
              <a:t>sc</a:t>
            </a:r>
            <a:r>
              <a:rPr lang="en-IN" sz="1400" dirty="0">
                <a:latin typeface="Bookman Old Style" panose="02050604050505020204" pitchFamily="18" charset="0"/>
              </a:rPr>
              <a:t>=new </a:t>
            </a:r>
            <a:r>
              <a:rPr lang="en-IN" sz="1400" dirty="0" err="1">
                <a:latin typeface="Bookman Old Style" panose="02050604050505020204" pitchFamily="18" charset="0"/>
              </a:rPr>
              <a:t>BufferedReader</a:t>
            </a:r>
            <a:r>
              <a:rPr lang="en-IN" sz="1400" dirty="0">
                <a:latin typeface="Bookman Old Style" panose="02050604050505020204" pitchFamily="18" charset="0"/>
              </a:rPr>
              <a:t> (new </a:t>
            </a:r>
            <a:r>
              <a:rPr lang="en-IN" sz="1400" dirty="0" err="1">
                <a:latin typeface="Bookman Old Style" panose="02050604050505020204" pitchFamily="18" charset="0"/>
              </a:rPr>
              <a:t>InputStreamReader</a:t>
            </a:r>
            <a:r>
              <a:rPr lang="en-IN" sz="1400" dirty="0">
                <a:latin typeface="Bookman Old Style" panose="02050604050505020204" pitchFamily="18" charset="0"/>
              </a:rPr>
              <a:t> (System.in));</a:t>
            </a:r>
          </a:p>
          <a:p>
            <a:r>
              <a:rPr lang="en-IN" sz="1400" dirty="0">
                <a:latin typeface="Bookman Old Style" panose="02050604050505020204" pitchFamily="18" charset="0"/>
              </a:rPr>
              <a:t>   try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("Enter 2 nos.");</a:t>
            </a:r>
          </a:p>
          <a:p>
            <a:r>
              <a:rPr lang="en-IN" sz="1400" dirty="0">
                <a:latin typeface="Bookman Old Style" panose="02050604050505020204" pitchFamily="18" charset="0"/>
              </a:rPr>
              <a:t>   a=</a:t>
            </a:r>
            <a:r>
              <a:rPr lang="en-IN" sz="1400" dirty="0" err="1">
                <a:latin typeface="Bookman Old Style" panose="02050604050505020204" pitchFamily="18" charset="0"/>
              </a:rPr>
              <a:t>Integer.parseInt</a:t>
            </a:r>
            <a:r>
              <a:rPr lang="en-IN" sz="1400" dirty="0">
                <a:latin typeface="Bookman Old Style" panose="02050604050505020204" pitchFamily="18" charset="0"/>
              </a:rPr>
              <a:t>(</a:t>
            </a:r>
            <a:r>
              <a:rPr lang="en-IN" sz="1400" dirty="0" err="1">
                <a:latin typeface="Bookman Old Style" panose="02050604050505020204" pitchFamily="18" charset="0"/>
              </a:rPr>
              <a:t>sc.readLine</a:t>
            </a:r>
            <a:r>
              <a:rPr lang="en-IN" sz="1400" dirty="0">
                <a:latin typeface="Bookman Old Style" panose="02050604050505020204" pitchFamily="18" charset="0"/>
              </a:rPr>
              <a:t>());</a:t>
            </a:r>
          </a:p>
          <a:p>
            <a:r>
              <a:rPr lang="en-IN" sz="1400" dirty="0">
                <a:latin typeface="Bookman Old Style" panose="02050604050505020204" pitchFamily="18" charset="0"/>
              </a:rPr>
              <a:t>   b=</a:t>
            </a:r>
            <a:r>
              <a:rPr lang="en-IN" sz="1400" dirty="0" err="1">
                <a:latin typeface="Bookman Old Style" panose="02050604050505020204" pitchFamily="18" charset="0"/>
              </a:rPr>
              <a:t>Integer.parseInt</a:t>
            </a:r>
            <a:r>
              <a:rPr lang="en-IN" sz="1400" dirty="0">
                <a:latin typeface="Bookman Old Style" panose="02050604050505020204" pitchFamily="18" charset="0"/>
              </a:rPr>
              <a:t>(</a:t>
            </a:r>
            <a:r>
              <a:rPr lang="en-IN" sz="1400" dirty="0" err="1">
                <a:latin typeface="Bookman Old Style" panose="02050604050505020204" pitchFamily="18" charset="0"/>
              </a:rPr>
              <a:t>sc.readLine</a:t>
            </a:r>
            <a:r>
              <a:rPr lang="en-IN" sz="1400" dirty="0">
                <a:latin typeface="Bookman Old Style" panose="02050604050505020204" pitchFamily="18" charset="0"/>
              </a:rPr>
              <a:t>());</a:t>
            </a:r>
          </a:p>
          <a:p>
            <a:r>
              <a:rPr lang="en-IN" sz="1400" dirty="0">
                <a:latin typeface="Bookman Old Style" panose="02050604050505020204" pitchFamily="18" charset="0"/>
              </a:rPr>
              <a:t>   try {</a:t>
            </a:r>
          </a:p>
          <a:p>
            <a:r>
              <a:rPr lang="en-IN" sz="1400" dirty="0">
                <a:latin typeface="Bookman Old Style" panose="02050604050505020204" pitchFamily="18" charset="0"/>
              </a:rPr>
              <a:t>   res=a/b;</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("The Result is : "+res);</a:t>
            </a:r>
          </a:p>
          <a:p>
            <a:r>
              <a:rPr lang="en-IN" sz="1400" dirty="0">
                <a:latin typeface="Bookman Old Style" panose="02050604050505020204" pitchFamily="18" charset="0"/>
              </a:rPr>
              <a:t>   }</a:t>
            </a:r>
          </a:p>
          <a:p>
            <a:r>
              <a:rPr lang="en-IN" sz="1400" dirty="0">
                <a:latin typeface="Bookman Old Style" panose="02050604050505020204" pitchFamily="18" charset="0"/>
              </a:rPr>
              <a:t>   catch (</a:t>
            </a:r>
            <a:r>
              <a:rPr lang="en-IN" sz="1400" dirty="0" err="1">
                <a:latin typeface="Bookman Old Style" panose="02050604050505020204" pitchFamily="18" charset="0"/>
              </a:rPr>
              <a:t>ArithmeticException</a:t>
            </a:r>
            <a:r>
              <a:rPr lang="en-IN" sz="1400" dirty="0">
                <a:latin typeface="Bookman Old Style" panose="02050604050505020204" pitchFamily="18" charset="0"/>
              </a:rPr>
              <a:t> ae)</a:t>
            </a:r>
          </a:p>
          <a:p>
            <a:r>
              <a:rPr lang="en-IN" sz="1400" dirty="0">
                <a:latin typeface="Bookman Old Style" panose="02050604050505020204" pitchFamily="18" charset="0"/>
              </a:rPr>
              <a:t>   { </a:t>
            </a:r>
            <a:r>
              <a:rPr lang="en-IN" sz="1400" dirty="0" err="1">
                <a:latin typeface="Bookman Old Style" panose="02050604050505020204" pitchFamily="18" charset="0"/>
              </a:rPr>
              <a:t>System.out.println</a:t>
            </a:r>
            <a:r>
              <a:rPr lang="en-IN" sz="1400" dirty="0">
                <a:latin typeface="Bookman Old Style" panose="02050604050505020204" pitchFamily="18" charset="0"/>
              </a:rPr>
              <a:t>("Exception has occurred as divisor entered is zero");</a:t>
            </a:r>
          </a:p>
          <a:p>
            <a:r>
              <a:rPr lang="en-IN" sz="1400" dirty="0">
                <a:latin typeface="Bookman Old Style" panose="02050604050505020204" pitchFamily="18" charset="0"/>
              </a:rPr>
              <a:t>   }</a:t>
            </a:r>
          </a:p>
          <a:p>
            <a:r>
              <a:rPr lang="en-IN" sz="1400" dirty="0">
                <a:latin typeface="Bookman Old Style" panose="02050604050505020204" pitchFamily="18" charset="0"/>
              </a:rPr>
              <a:t>   }</a:t>
            </a:r>
          </a:p>
          <a:p>
            <a:r>
              <a:rPr lang="en-IN" sz="1400" dirty="0">
                <a:latin typeface="Bookman Old Style" panose="02050604050505020204" pitchFamily="18" charset="0"/>
              </a:rPr>
              <a:t>   catch (</a:t>
            </a:r>
            <a:r>
              <a:rPr lang="en-IN" sz="1400" dirty="0" err="1">
                <a:latin typeface="Bookman Old Style" panose="02050604050505020204" pitchFamily="18" charset="0"/>
              </a:rPr>
              <a:t>NumberFormatException</a:t>
            </a:r>
            <a:r>
              <a:rPr lang="en-IN" sz="1400" dirty="0">
                <a:latin typeface="Bookman Old Style" panose="02050604050505020204" pitchFamily="18" charset="0"/>
              </a:rPr>
              <a:t> ne)</a:t>
            </a:r>
          </a:p>
          <a:p>
            <a:r>
              <a:rPr lang="en-IN" sz="1400" dirty="0">
                <a:latin typeface="Bookman Old Style" panose="02050604050505020204" pitchFamily="18" charset="0"/>
              </a:rPr>
              <a:t>   { </a:t>
            </a:r>
            <a:r>
              <a:rPr lang="en-IN" sz="1400" dirty="0" err="1">
                <a:latin typeface="Bookman Old Style" panose="02050604050505020204" pitchFamily="18" charset="0"/>
              </a:rPr>
              <a:t>System.out.println</a:t>
            </a:r>
            <a:r>
              <a:rPr lang="en-IN" sz="1400" dirty="0">
                <a:latin typeface="Bookman Old Style" panose="02050604050505020204" pitchFamily="18" charset="0"/>
              </a:rPr>
              <a:t>("Invalid Input. Enter Integer Number.");</a:t>
            </a:r>
          </a:p>
          <a:p>
            <a:r>
              <a:rPr lang="en-IN" sz="1400" dirty="0">
                <a:latin typeface="Bookman Old Style" panose="02050604050505020204" pitchFamily="18" charset="0"/>
              </a:rPr>
              <a:t>   }</a:t>
            </a:r>
          </a:p>
          <a:p>
            <a:r>
              <a:rPr lang="en-IN" sz="1400" dirty="0">
                <a:latin typeface="Bookman Old Style" panose="02050604050505020204" pitchFamily="18" charset="0"/>
              </a:rPr>
              <a:t>   finally {</a:t>
            </a:r>
          </a:p>
          <a:p>
            <a:r>
              <a:rPr lang="en-IN" sz="1400" dirty="0">
                <a:latin typeface="Bookman Old Style" panose="02050604050505020204" pitchFamily="18" charset="0"/>
              </a:rPr>
              <a:t>    </a:t>
            </a:r>
            <a:r>
              <a:rPr lang="en-IN" sz="1400" dirty="0" err="1">
                <a:latin typeface="Bookman Old Style" panose="02050604050505020204" pitchFamily="18" charset="0"/>
              </a:rPr>
              <a:t>System.out.println</a:t>
            </a:r>
            <a:r>
              <a:rPr lang="en-IN" sz="1400" dirty="0">
                <a:latin typeface="Bookman Old Style" panose="02050604050505020204" pitchFamily="18" charset="0"/>
              </a:rPr>
              <a:t>("Finally block executed"); </a:t>
            </a:r>
          </a:p>
          <a:p>
            <a:r>
              <a:rPr lang="en-IN" sz="1400" dirty="0">
                <a:latin typeface="Bookman Old Style" panose="02050604050505020204" pitchFamily="18" charset="0"/>
              </a:rPr>
              <a:t>  }</a:t>
            </a:r>
          </a:p>
          <a:p>
            <a:r>
              <a:rPr lang="en-IN" sz="1400" dirty="0">
                <a:latin typeface="Bookman Old Style" panose="02050604050505020204" pitchFamily="18" charset="0"/>
              </a:rPr>
              <a:t> }</a:t>
            </a:r>
          </a:p>
          <a:p>
            <a:r>
              <a:rPr lang="en-IN" sz="1400" dirty="0">
                <a:latin typeface="Bookman Old Style" panose="02050604050505020204" pitchFamily="18" charset="0"/>
              </a:rPr>
              <a:t>}</a:t>
            </a:r>
          </a:p>
        </p:txBody>
      </p:sp>
      <p:pic>
        <p:nvPicPr>
          <p:cNvPr id="4" name="Picture 3"/>
          <p:cNvPicPr>
            <a:picLocks noChangeAspect="1"/>
          </p:cNvPicPr>
          <p:nvPr/>
        </p:nvPicPr>
        <p:blipFill>
          <a:blip r:embed="rId2"/>
          <a:stretch>
            <a:fillRect/>
          </a:stretch>
        </p:blipFill>
        <p:spPr>
          <a:xfrm>
            <a:off x="6043352" y="579369"/>
            <a:ext cx="5817603" cy="1216180"/>
          </a:xfrm>
          <a:prstGeom prst="rect">
            <a:avLst/>
          </a:prstGeom>
        </p:spPr>
      </p:pic>
      <p:pic>
        <p:nvPicPr>
          <p:cNvPr id="8" name="Picture 7"/>
          <p:cNvPicPr>
            <a:picLocks noChangeAspect="1"/>
          </p:cNvPicPr>
          <p:nvPr/>
        </p:nvPicPr>
        <p:blipFill>
          <a:blip r:embed="rId3"/>
          <a:stretch>
            <a:fillRect/>
          </a:stretch>
        </p:blipFill>
        <p:spPr>
          <a:xfrm>
            <a:off x="6043351" y="1995054"/>
            <a:ext cx="5817603" cy="1657340"/>
          </a:xfrm>
          <a:prstGeom prst="rect">
            <a:avLst/>
          </a:prstGeom>
        </p:spPr>
      </p:pic>
      <p:pic>
        <p:nvPicPr>
          <p:cNvPr id="9" name="Picture 8"/>
          <p:cNvPicPr>
            <a:picLocks noChangeAspect="1"/>
          </p:cNvPicPr>
          <p:nvPr/>
        </p:nvPicPr>
        <p:blipFill>
          <a:blip r:embed="rId4"/>
          <a:stretch>
            <a:fillRect/>
          </a:stretch>
        </p:blipFill>
        <p:spPr>
          <a:xfrm>
            <a:off x="6043351" y="3851898"/>
            <a:ext cx="5836615" cy="2050137"/>
          </a:xfrm>
          <a:prstGeom prst="rect">
            <a:avLst/>
          </a:prstGeom>
        </p:spPr>
      </p:pic>
    </p:spTree>
    <p:extLst>
      <p:ext uri="{BB962C8B-B14F-4D97-AF65-F5344CB8AC3E}">
        <p14:creationId xmlns:p14="http://schemas.microsoft.com/office/powerpoint/2010/main" val="2270298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22D4D9-A687-6F7E-DC6D-4408A8B97B4B}"/>
              </a:ext>
            </a:extLst>
          </p:cNvPr>
          <p:cNvSpPr txBox="1"/>
          <p:nvPr/>
        </p:nvSpPr>
        <p:spPr>
          <a:xfrm>
            <a:off x="166255" y="0"/>
            <a:ext cx="11870574" cy="707886"/>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000" dirty="0">
                <a:solidFill>
                  <a:schemeClr val="tx2"/>
                </a:solidFill>
                <a:latin typeface="+mj-lt"/>
                <a:ea typeface="+mj-ea"/>
                <a:cs typeface="+mj-cs"/>
              </a:rPr>
              <a:t>“throws” keyword</a:t>
            </a:r>
          </a:p>
        </p:txBody>
      </p:sp>
      <p:sp>
        <p:nvSpPr>
          <p:cNvPr id="7" name="TextBox 6">
            <a:extLst>
              <a:ext uri="{FF2B5EF4-FFF2-40B4-BE49-F238E27FC236}">
                <a16:creationId xmlns:a16="http://schemas.microsoft.com/office/drawing/2014/main" id="{7822D4D9-A687-6F7E-DC6D-4408A8B97B4B}"/>
              </a:ext>
            </a:extLst>
          </p:cNvPr>
          <p:cNvSpPr txBox="1"/>
          <p:nvPr/>
        </p:nvSpPr>
        <p:spPr>
          <a:xfrm>
            <a:off x="166255" y="783121"/>
            <a:ext cx="11811734" cy="5509200"/>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sz="1750" dirty="0"/>
              <a:t>The Java throws keyword is used to declare an exception. </a:t>
            </a:r>
          </a:p>
          <a:p>
            <a:pPr marL="342900" indent="-342900" algn="just">
              <a:spcBef>
                <a:spcPts val="600"/>
              </a:spcBef>
              <a:buClr>
                <a:schemeClr val="bg2">
                  <a:lumMod val="40000"/>
                  <a:lumOff val="60000"/>
                </a:schemeClr>
              </a:buClr>
              <a:buSzPct val="80000"/>
              <a:buFont typeface="Wingdings 3" charset="2"/>
              <a:buChar char=""/>
            </a:pPr>
            <a:r>
              <a:rPr lang="en-US" sz="1750" dirty="0"/>
              <a:t>It gives an information to the programmer that there may occur an exception. So, it is better for the programmer to provide the exception handling code so that the normal flow of the program can be maintained.</a:t>
            </a:r>
          </a:p>
          <a:p>
            <a:pPr marL="342900" indent="-342900" algn="just">
              <a:spcBef>
                <a:spcPts val="600"/>
              </a:spcBef>
              <a:buClr>
                <a:schemeClr val="bg2">
                  <a:lumMod val="40000"/>
                  <a:lumOff val="60000"/>
                </a:schemeClr>
              </a:buClr>
              <a:buSzPct val="80000"/>
              <a:buFont typeface="Wingdings 3" charset="2"/>
              <a:buChar char=""/>
            </a:pPr>
            <a:r>
              <a:rPr lang="en-US" sz="1750" dirty="0"/>
              <a:t>Exception Handling is mainly used to handle the checked exceptions.</a:t>
            </a:r>
          </a:p>
          <a:p>
            <a:pPr marL="342900" indent="-342900" algn="just">
              <a:spcBef>
                <a:spcPts val="600"/>
              </a:spcBef>
              <a:buClr>
                <a:schemeClr val="bg2">
                  <a:lumMod val="40000"/>
                  <a:lumOff val="60000"/>
                </a:schemeClr>
              </a:buClr>
              <a:buSzPct val="80000"/>
              <a:buFont typeface="Wingdings 3" charset="2"/>
              <a:buChar char=""/>
            </a:pPr>
            <a:r>
              <a:rPr lang="en-US" sz="1750" dirty="0"/>
              <a:t>Syntax of Java throws</a:t>
            </a:r>
          </a:p>
          <a:p>
            <a:pPr lvl="1" algn="just">
              <a:spcBef>
                <a:spcPts val="600"/>
              </a:spcBef>
              <a:buClr>
                <a:schemeClr val="bg2">
                  <a:lumMod val="40000"/>
                  <a:lumOff val="60000"/>
                </a:schemeClr>
              </a:buClr>
              <a:buSzPct val="80000"/>
            </a:pPr>
            <a:r>
              <a:rPr lang="en-US" sz="1600" dirty="0" err="1">
                <a:latin typeface="Bookman Old Style" panose="02050604050505020204" pitchFamily="18" charset="0"/>
              </a:rPr>
              <a:t>return_type</a:t>
            </a:r>
            <a:r>
              <a:rPr lang="en-US" sz="1600" dirty="0">
                <a:latin typeface="Bookman Old Style" panose="02050604050505020204" pitchFamily="18" charset="0"/>
              </a:rPr>
              <a:t> </a:t>
            </a:r>
            <a:r>
              <a:rPr lang="en-US" sz="1600" dirty="0" err="1">
                <a:latin typeface="Bookman Old Style" panose="02050604050505020204" pitchFamily="18" charset="0"/>
              </a:rPr>
              <a:t>method_name</a:t>
            </a:r>
            <a:r>
              <a:rPr lang="en-US" sz="1600" dirty="0">
                <a:latin typeface="Bookman Old Style" panose="02050604050505020204" pitchFamily="18" charset="0"/>
              </a:rPr>
              <a:t>() throws </a:t>
            </a:r>
            <a:r>
              <a:rPr lang="en-US" sz="1600" dirty="0" err="1">
                <a:latin typeface="Bookman Old Style" panose="02050604050505020204" pitchFamily="18" charset="0"/>
              </a:rPr>
              <a:t>exception_class_name</a:t>
            </a:r>
            <a:r>
              <a:rPr lang="en-US" sz="1600" dirty="0">
                <a:latin typeface="Bookman Old Style" panose="02050604050505020204" pitchFamily="18" charset="0"/>
              </a:rPr>
              <a:t>{  </a:t>
            </a:r>
          </a:p>
          <a:p>
            <a:pPr lvl="1" algn="just">
              <a:spcBef>
                <a:spcPts val="600"/>
              </a:spcBef>
              <a:buClr>
                <a:schemeClr val="bg2">
                  <a:lumMod val="40000"/>
                  <a:lumOff val="60000"/>
                </a:schemeClr>
              </a:buClr>
              <a:buSzPct val="80000"/>
            </a:pPr>
            <a:r>
              <a:rPr lang="en-US" sz="1600" dirty="0">
                <a:latin typeface="Bookman Old Style" panose="02050604050505020204" pitchFamily="18" charset="0"/>
              </a:rPr>
              <a:t>//method code  </a:t>
            </a:r>
          </a:p>
          <a:p>
            <a:pPr lvl="1" algn="just">
              <a:spcBef>
                <a:spcPts val="600"/>
              </a:spcBef>
              <a:buClr>
                <a:schemeClr val="bg2">
                  <a:lumMod val="40000"/>
                  <a:lumOff val="60000"/>
                </a:schemeClr>
              </a:buClr>
              <a:buSzPct val="80000"/>
            </a:pPr>
            <a:r>
              <a:rPr lang="en-US" sz="1600" dirty="0">
                <a:latin typeface="Bookman Old Style" panose="02050604050505020204" pitchFamily="18" charset="0"/>
              </a:rPr>
              <a:t>} </a:t>
            </a:r>
          </a:p>
          <a:p>
            <a:pPr marL="342900" indent="-342900" algn="just">
              <a:spcBef>
                <a:spcPts val="600"/>
              </a:spcBef>
              <a:buClr>
                <a:schemeClr val="bg2">
                  <a:lumMod val="40000"/>
                  <a:lumOff val="60000"/>
                </a:schemeClr>
              </a:buClr>
              <a:buSzPct val="80000"/>
              <a:buFont typeface="Wingdings 3" charset="2"/>
              <a:buChar char=""/>
            </a:pPr>
            <a:r>
              <a:rPr lang="en-US" sz="1600" dirty="0"/>
              <a:t>throws keyword in Java is used in the signature of method to indicate that this method might throw one of the listed type (i.e. checked) exceptions. The caller to these methods has to handle the exception using a try-catch block. </a:t>
            </a:r>
          </a:p>
          <a:p>
            <a:pPr marL="342900" indent="-342900" algn="just">
              <a:spcBef>
                <a:spcPts val="600"/>
              </a:spcBef>
              <a:buClr>
                <a:schemeClr val="bg2">
                  <a:lumMod val="40000"/>
                  <a:lumOff val="60000"/>
                </a:schemeClr>
              </a:buClr>
              <a:buSzPct val="80000"/>
              <a:buFont typeface="Wingdings 3" charset="2"/>
              <a:buChar char=""/>
            </a:pPr>
            <a:r>
              <a:rPr lang="en-US" sz="1600" dirty="0"/>
              <a:t>Important points to remember about throws keyword: </a:t>
            </a:r>
          </a:p>
          <a:p>
            <a:pPr marL="800100" lvl="1" indent="-342900" algn="just">
              <a:spcBef>
                <a:spcPts val="600"/>
              </a:spcBef>
              <a:buClr>
                <a:schemeClr val="bg2">
                  <a:lumMod val="40000"/>
                  <a:lumOff val="60000"/>
                </a:schemeClr>
              </a:buClr>
              <a:buSzPct val="80000"/>
              <a:buFont typeface="Wingdings 3" charset="2"/>
              <a:buChar char=""/>
            </a:pPr>
            <a:r>
              <a:rPr lang="en-US" sz="1600" dirty="0"/>
              <a:t>throws keyword is required only for checked exception and usage of throws keyword for unchecked exception is meaningless.</a:t>
            </a:r>
          </a:p>
          <a:p>
            <a:pPr marL="800100" lvl="1" indent="-342900" algn="just">
              <a:spcBef>
                <a:spcPts val="600"/>
              </a:spcBef>
              <a:buClr>
                <a:schemeClr val="bg2">
                  <a:lumMod val="40000"/>
                  <a:lumOff val="60000"/>
                </a:schemeClr>
              </a:buClr>
              <a:buSzPct val="80000"/>
              <a:buFont typeface="Wingdings 3" charset="2"/>
              <a:buChar char=""/>
            </a:pPr>
            <a:r>
              <a:rPr lang="en-US" sz="1600" dirty="0"/>
              <a:t>throws keyword is required only to convince compiler and usage of throws keyword does not prevent abnormal termination of program.</a:t>
            </a:r>
          </a:p>
          <a:p>
            <a:pPr marL="800100" lvl="1" indent="-342900" algn="just">
              <a:spcBef>
                <a:spcPts val="600"/>
              </a:spcBef>
              <a:buClr>
                <a:schemeClr val="bg2">
                  <a:lumMod val="40000"/>
                  <a:lumOff val="60000"/>
                </a:schemeClr>
              </a:buClr>
              <a:buSzPct val="80000"/>
              <a:buFont typeface="Wingdings 3" charset="2"/>
              <a:buChar char=""/>
            </a:pPr>
            <a:r>
              <a:rPr lang="en-US" sz="1600" dirty="0"/>
              <a:t>By the help of throws keyword we can provide information to the caller of the method about the exception.</a:t>
            </a:r>
          </a:p>
        </p:txBody>
      </p:sp>
    </p:spTree>
    <p:extLst>
      <p:ext uri="{BB962C8B-B14F-4D97-AF65-F5344CB8AC3E}">
        <p14:creationId xmlns:p14="http://schemas.microsoft.com/office/powerpoint/2010/main" val="2652606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35394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demonstrate throws keyword.</a:t>
            </a:r>
          </a:p>
        </p:txBody>
      </p:sp>
      <p:sp>
        <p:nvSpPr>
          <p:cNvPr id="5" name="Rectangle 4"/>
          <p:cNvSpPr/>
          <p:nvPr/>
        </p:nvSpPr>
        <p:spPr>
          <a:xfrm>
            <a:off x="108066" y="631507"/>
            <a:ext cx="5935286" cy="5509200"/>
          </a:xfrm>
          <a:prstGeom prst="rect">
            <a:avLst/>
          </a:prstGeom>
          <a:ln>
            <a:noFill/>
          </a:ln>
        </p:spPr>
        <p:txBody>
          <a:bodyPr wrap="square">
            <a:spAutoFit/>
          </a:bodyPr>
          <a:lstStyle/>
          <a:p>
            <a:r>
              <a:rPr lang="en-IN" sz="1600" dirty="0">
                <a:latin typeface="Bookman Old Style" panose="02050604050505020204" pitchFamily="18" charset="0"/>
              </a:rPr>
              <a:t>import </a:t>
            </a:r>
            <a:r>
              <a:rPr lang="en-IN" sz="1600" dirty="0" err="1">
                <a:latin typeface="Bookman Old Style" panose="02050604050505020204" pitchFamily="18" charset="0"/>
              </a:rPr>
              <a:t>java.util</a:t>
            </a:r>
            <a:r>
              <a:rPr lang="en-IN" sz="1600" dirty="0">
                <a:latin typeface="Bookman Old Style" panose="02050604050505020204" pitchFamily="18" charset="0"/>
              </a:rPr>
              <a:t>.*;</a:t>
            </a:r>
          </a:p>
          <a:p>
            <a:r>
              <a:rPr lang="en-IN" sz="1600" dirty="0">
                <a:latin typeface="Bookman Old Style" panose="02050604050505020204" pitchFamily="18" charset="0"/>
              </a:rPr>
              <a:t>public class Main {</a:t>
            </a:r>
          </a:p>
          <a:p>
            <a:r>
              <a:rPr lang="en-IN" sz="1600" dirty="0">
                <a:latin typeface="Bookman Old Style" panose="02050604050505020204" pitchFamily="18" charset="0"/>
              </a:rPr>
              <a:t> public static void main(String[] </a:t>
            </a:r>
            <a:r>
              <a:rPr lang="en-IN" sz="1600" dirty="0" err="1">
                <a:latin typeface="Bookman Old Style" panose="02050604050505020204" pitchFamily="18" charset="0"/>
              </a:rPr>
              <a:t>args</a:t>
            </a:r>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int</a:t>
            </a:r>
            <a:r>
              <a:rPr lang="en-IN" sz="1600" dirty="0">
                <a:latin typeface="Bookman Old Style" panose="02050604050505020204" pitchFamily="18" charset="0"/>
              </a:rPr>
              <a:t> a;</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("Enter age :");</a:t>
            </a:r>
          </a:p>
          <a:p>
            <a:r>
              <a:rPr lang="en-IN" sz="1600" dirty="0">
                <a:latin typeface="Bookman Old Style" panose="02050604050505020204" pitchFamily="18" charset="0"/>
              </a:rPr>
              <a:t>     Scanner </a:t>
            </a:r>
            <a:r>
              <a:rPr lang="en-IN" sz="1600" dirty="0" err="1">
                <a:latin typeface="Bookman Old Style" panose="02050604050505020204" pitchFamily="18" charset="0"/>
              </a:rPr>
              <a:t>sc</a:t>
            </a:r>
            <a:r>
              <a:rPr lang="en-IN" sz="1600" dirty="0">
                <a:latin typeface="Bookman Old Style" panose="02050604050505020204" pitchFamily="18" charset="0"/>
              </a:rPr>
              <a:t>=new Scanner(System.in);</a:t>
            </a:r>
          </a:p>
          <a:p>
            <a:r>
              <a:rPr lang="en-IN" sz="1600" dirty="0">
                <a:latin typeface="Bookman Old Style" panose="02050604050505020204" pitchFamily="18" charset="0"/>
              </a:rPr>
              <a:t>     a=</a:t>
            </a:r>
            <a:r>
              <a:rPr lang="en-IN" sz="1600" dirty="0" err="1">
                <a:latin typeface="Bookman Old Style" panose="02050604050505020204" pitchFamily="18" charset="0"/>
              </a:rPr>
              <a:t>sc.nextInt</a:t>
            </a:r>
            <a:r>
              <a:rPr lang="en-IN" sz="1600" dirty="0">
                <a:latin typeface="Bookman Old Style" panose="02050604050505020204" pitchFamily="18" charset="0"/>
              </a:rPr>
              <a:t>();</a:t>
            </a:r>
          </a:p>
          <a:p>
            <a:r>
              <a:rPr lang="en-IN" sz="1600" dirty="0">
                <a:latin typeface="Bookman Old Style" panose="02050604050505020204" pitchFamily="18" charset="0"/>
              </a:rPr>
              <a:t>     </a:t>
            </a:r>
            <a:r>
              <a:rPr lang="en-IN" sz="1600" dirty="0" err="1">
                <a:latin typeface="Bookman Old Style" panose="02050604050505020204" pitchFamily="18" charset="0"/>
              </a:rPr>
              <a:t>checkAge</a:t>
            </a:r>
            <a:r>
              <a:rPr lang="en-IN" sz="1600" dirty="0">
                <a:latin typeface="Bookman Old Style" panose="02050604050505020204" pitchFamily="18" charset="0"/>
              </a:rPr>
              <a:t>(a); </a:t>
            </a:r>
          </a:p>
          <a:p>
            <a:r>
              <a:rPr lang="en-IN" sz="1600" dirty="0">
                <a:latin typeface="Bookman Old Style" panose="02050604050505020204" pitchFamily="18" charset="0"/>
              </a:rPr>
              <a:t> } </a:t>
            </a:r>
          </a:p>
          <a:p>
            <a:r>
              <a:rPr lang="en-IN" sz="1600" dirty="0">
                <a:latin typeface="Bookman Old Style" panose="02050604050505020204" pitchFamily="18" charset="0"/>
              </a:rPr>
              <a:t> static void </a:t>
            </a:r>
            <a:r>
              <a:rPr lang="en-IN" sz="1600" dirty="0" err="1">
                <a:latin typeface="Bookman Old Style" panose="02050604050505020204" pitchFamily="18" charset="0"/>
              </a:rPr>
              <a:t>checkAge</a:t>
            </a:r>
            <a:r>
              <a:rPr lang="en-IN" sz="1600" dirty="0">
                <a:latin typeface="Bookman Old Style" panose="02050604050505020204" pitchFamily="18" charset="0"/>
              </a:rPr>
              <a:t>(</a:t>
            </a:r>
            <a:r>
              <a:rPr lang="en-IN" sz="1600" dirty="0" err="1">
                <a:latin typeface="Bookman Old Style" panose="02050604050505020204" pitchFamily="18" charset="0"/>
              </a:rPr>
              <a:t>int</a:t>
            </a:r>
            <a:r>
              <a:rPr lang="en-IN" sz="1600" dirty="0">
                <a:latin typeface="Bookman Old Style" panose="02050604050505020204" pitchFamily="18" charset="0"/>
              </a:rPr>
              <a:t> age) throws </a:t>
            </a:r>
            <a:r>
              <a:rPr lang="en-IN" sz="1600" dirty="0" err="1">
                <a:latin typeface="Bookman Old Style" panose="02050604050505020204" pitchFamily="18" charset="0"/>
              </a:rPr>
              <a:t>ArithmeticException</a:t>
            </a:r>
            <a:r>
              <a:rPr lang="en-IN" sz="1600" dirty="0">
                <a:latin typeface="Bookman Old Style" panose="02050604050505020204" pitchFamily="18" charset="0"/>
              </a:rPr>
              <a:t> { </a:t>
            </a:r>
          </a:p>
          <a:p>
            <a:r>
              <a:rPr lang="en-IN" sz="1600" dirty="0">
                <a:latin typeface="Bookman Old Style" panose="02050604050505020204" pitchFamily="18" charset="0"/>
              </a:rPr>
              <a:t>    if (age &lt; 18) {</a:t>
            </a:r>
          </a:p>
          <a:p>
            <a:r>
              <a:rPr lang="en-IN" sz="1600" dirty="0">
                <a:latin typeface="Bookman Old Style" panose="02050604050505020204" pitchFamily="18" charset="0"/>
              </a:rPr>
              <a:t>      throw new </a:t>
            </a:r>
            <a:r>
              <a:rPr lang="en-IN" sz="1600" dirty="0" err="1">
                <a:latin typeface="Bookman Old Style" panose="02050604050505020204" pitchFamily="18" charset="0"/>
              </a:rPr>
              <a:t>ArithmeticException</a:t>
            </a:r>
            <a:r>
              <a:rPr lang="en-IN" sz="1600" dirty="0">
                <a:latin typeface="Bookman Old Style" panose="02050604050505020204" pitchFamily="18" charset="0"/>
              </a:rPr>
              <a:t>("Access denied - You must be at least 18 years old."); </a:t>
            </a:r>
          </a:p>
          <a:p>
            <a:r>
              <a:rPr lang="en-IN" sz="1600" dirty="0">
                <a:latin typeface="Bookman Old Style" panose="02050604050505020204" pitchFamily="18" charset="0"/>
              </a:rPr>
              <a:t>    } </a:t>
            </a:r>
          </a:p>
          <a:p>
            <a:r>
              <a:rPr lang="en-IN" sz="1600" dirty="0">
                <a:latin typeface="Bookman Old Style" panose="02050604050505020204" pitchFamily="18" charset="0"/>
              </a:rPr>
              <a:t>    else </a:t>
            </a:r>
          </a:p>
          <a:p>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("Access granted - You are old enough!"); </a:t>
            </a:r>
          </a:p>
          <a:p>
            <a:r>
              <a:rPr lang="en-IN" sz="1600" dirty="0">
                <a:latin typeface="Bookman Old Style" panose="02050604050505020204" pitchFamily="18" charset="0"/>
              </a:rPr>
              <a:t>    }</a:t>
            </a:r>
          </a:p>
          <a:p>
            <a:r>
              <a:rPr lang="en-IN" sz="1600" dirty="0">
                <a:latin typeface="Bookman Old Style" panose="02050604050505020204" pitchFamily="18" charset="0"/>
              </a:rPr>
              <a:t> } </a:t>
            </a:r>
          </a:p>
          <a:p>
            <a:r>
              <a:rPr lang="en-IN" sz="1600" dirty="0">
                <a:latin typeface="Bookman Old Style" panose="02050604050505020204" pitchFamily="18" charset="0"/>
              </a:rPr>
              <a:t>}</a:t>
            </a:r>
          </a:p>
        </p:txBody>
      </p:sp>
      <p:pic>
        <p:nvPicPr>
          <p:cNvPr id="4" name="Picture 3"/>
          <p:cNvPicPr>
            <a:picLocks noChangeAspect="1"/>
          </p:cNvPicPr>
          <p:nvPr/>
        </p:nvPicPr>
        <p:blipFill>
          <a:blip r:embed="rId2"/>
          <a:stretch>
            <a:fillRect/>
          </a:stretch>
        </p:blipFill>
        <p:spPr>
          <a:xfrm>
            <a:off x="6189085" y="980640"/>
            <a:ext cx="5730228" cy="1188981"/>
          </a:xfrm>
          <a:prstGeom prst="rect">
            <a:avLst/>
          </a:prstGeom>
        </p:spPr>
      </p:pic>
      <p:pic>
        <p:nvPicPr>
          <p:cNvPr id="7" name="Picture 6"/>
          <p:cNvPicPr>
            <a:picLocks noChangeAspect="1"/>
          </p:cNvPicPr>
          <p:nvPr/>
        </p:nvPicPr>
        <p:blipFill>
          <a:blip r:embed="rId3"/>
          <a:stretch>
            <a:fillRect/>
          </a:stretch>
        </p:blipFill>
        <p:spPr>
          <a:xfrm>
            <a:off x="790956" y="5562445"/>
            <a:ext cx="11295749" cy="1156523"/>
          </a:xfrm>
          <a:prstGeom prst="rect">
            <a:avLst/>
          </a:prstGeom>
        </p:spPr>
      </p:pic>
    </p:spTree>
    <p:extLst>
      <p:ext uri="{BB962C8B-B14F-4D97-AF65-F5344CB8AC3E}">
        <p14:creationId xmlns:p14="http://schemas.microsoft.com/office/powerpoint/2010/main" val="2652490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822D4D9-A687-6F7E-DC6D-4408A8B97B4B}"/>
              </a:ext>
            </a:extLst>
          </p:cNvPr>
          <p:cNvSpPr txBox="1"/>
          <p:nvPr/>
        </p:nvSpPr>
        <p:spPr>
          <a:xfrm>
            <a:off x="166255" y="0"/>
            <a:ext cx="11870574" cy="707886"/>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000" dirty="0">
                <a:solidFill>
                  <a:schemeClr val="tx2"/>
                </a:solidFill>
                <a:latin typeface="+mj-lt"/>
                <a:ea typeface="+mj-ea"/>
                <a:cs typeface="+mj-cs"/>
              </a:rPr>
              <a:t>“throw” keyword</a:t>
            </a:r>
          </a:p>
        </p:txBody>
      </p:sp>
      <p:sp>
        <p:nvSpPr>
          <p:cNvPr id="7" name="TextBox 6">
            <a:extLst>
              <a:ext uri="{FF2B5EF4-FFF2-40B4-BE49-F238E27FC236}">
                <a16:creationId xmlns:a16="http://schemas.microsoft.com/office/drawing/2014/main" id="{7822D4D9-A687-6F7E-DC6D-4408A8B97B4B}"/>
              </a:ext>
            </a:extLst>
          </p:cNvPr>
          <p:cNvSpPr txBox="1"/>
          <p:nvPr/>
        </p:nvSpPr>
        <p:spPr>
          <a:xfrm>
            <a:off x="166255" y="783121"/>
            <a:ext cx="11811734" cy="2285241"/>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sz="1750" dirty="0"/>
              <a:t>The Java throw keyword is used to throw an exception explicitly.</a:t>
            </a:r>
          </a:p>
          <a:p>
            <a:pPr marL="342900" indent="-342900" algn="just">
              <a:spcBef>
                <a:spcPts val="600"/>
              </a:spcBef>
              <a:buClr>
                <a:schemeClr val="bg2">
                  <a:lumMod val="40000"/>
                  <a:lumOff val="60000"/>
                </a:schemeClr>
              </a:buClr>
              <a:buSzPct val="80000"/>
              <a:buFont typeface="Wingdings 3" charset="2"/>
              <a:buChar char=""/>
            </a:pPr>
            <a:r>
              <a:rPr lang="en-US" sz="1750" dirty="0"/>
              <a:t>We specify the exception object which is to be thrown. The Exception has some message with it that provides the error description. These exceptions may be related to user inputs, server, etc.</a:t>
            </a:r>
          </a:p>
          <a:p>
            <a:pPr marL="342900" indent="-342900" algn="just">
              <a:spcBef>
                <a:spcPts val="600"/>
              </a:spcBef>
              <a:buClr>
                <a:schemeClr val="bg2">
                  <a:lumMod val="40000"/>
                  <a:lumOff val="60000"/>
                </a:schemeClr>
              </a:buClr>
              <a:buSzPct val="80000"/>
              <a:buFont typeface="Wingdings 3" charset="2"/>
              <a:buChar char=""/>
            </a:pPr>
            <a:r>
              <a:rPr lang="en-US" sz="1750" dirty="0"/>
              <a:t>We can throw either checked or unchecked exceptions in Java by throw keyword. </a:t>
            </a:r>
          </a:p>
          <a:p>
            <a:pPr marL="342900" indent="-342900" algn="just">
              <a:spcBef>
                <a:spcPts val="600"/>
              </a:spcBef>
              <a:buClr>
                <a:schemeClr val="bg2">
                  <a:lumMod val="40000"/>
                  <a:lumOff val="60000"/>
                </a:schemeClr>
              </a:buClr>
              <a:buSzPct val="80000"/>
              <a:buFont typeface="Wingdings 3" charset="2"/>
              <a:buChar char=""/>
            </a:pPr>
            <a:r>
              <a:rPr lang="en-US" sz="1750" dirty="0"/>
              <a:t>It is mainly used to throw a custom exception i.e. you can make your own conditions to throw exceptions.</a:t>
            </a:r>
          </a:p>
          <a:p>
            <a:pPr marL="342900" indent="-342900" algn="just">
              <a:spcBef>
                <a:spcPts val="600"/>
              </a:spcBef>
              <a:buClr>
                <a:schemeClr val="bg2">
                  <a:lumMod val="40000"/>
                  <a:lumOff val="60000"/>
                </a:schemeClr>
              </a:buClr>
              <a:buSzPct val="80000"/>
              <a:buFont typeface="Wingdings 3" charset="2"/>
              <a:buChar char=""/>
            </a:pPr>
            <a:r>
              <a:rPr lang="en-US" sz="1750" dirty="0"/>
              <a:t>It will not be a built in exception but it will be your user defined exception. </a:t>
            </a:r>
            <a:endParaRPr lang="en-US" sz="1600" dirty="0"/>
          </a:p>
        </p:txBody>
      </p:sp>
    </p:spTree>
    <p:extLst>
      <p:ext uri="{BB962C8B-B14F-4D97-AF65-F5344CB8AC3E}">
        <p14:creationId xmlns:p14="http://schemas.microsoft.com/office/powerpoint/2010/main" val="2043622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61555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accept and display month number. Throw a </a:t>
            </a:r>
            <a:r>
              <a:rPr lang="en-US" sz="1700" dirty="0" err="1"/>
              <a:t>NumberFormatException</a:t>
            </a:r>
            <a:r>
              <a:rPr lang="en-US" sz="1700" dirty="0"/>
              <a:t> if month number exceeds 12 or is less than 0.</a:t>
            </a:r>
          </a:p>
        </p:txBody>
      </p:sp>
      <p:sp>
        <p:nvSpPr>
          <p:cNvPr id="5" name="Rectangle 4"/>
          <p:cNvSpPr/>
          <p:nvPr/>
        </p:nvSpPr>
        <p:spPr>
          <a:xfrm>
            <a:off x="108066" y="1221710"/>
            <a:ext cx="5935286" cy="4770537"/>
          </a:xfrm>
          <a:prstGeom prst="rect">
            <a:avLst/>
          </a:prstGeom>
          <a:ln>
            <a:noFill/>
          </a:ln>
        </p:spPr>
        <p:txBody>
          <a:bodyPr wrap="square">
            <a:spAutoFit/>
          </a:bodyPr>
          <a:lstStyle/>
          <a:p>
            <a:r>
              <a:rPr lang="en-IN" sz="1600" dirty="0">
                <a:latin typeface="Bookman Old Style" panose="02050604050505020204" pitchFamily="18" charset="0"/>
              </a:rPr>
              <a:t>import </a:t>
            </a:r>
            <a:r>
              <a:rPr lang="en-IN" sz="1600" dirty="0" err="1">
                <a:latin typeface="Bookman Old Style" panose="02050604050505020204" pitchFamily="18" charset="0"/>
              </a:rPr>
              <a:t>java.util</a:t>
            </a:r>
            <a:r>
              <a:rPr lang="en-IN" sz="1600" dirty="0">
                <a:latin typeface="Bookman Old Style" panose="02050604050505020204" pitchFamily="18" charset="0"/>
              </a:rPr>
              <a:t>.*;</a:t>
            </a:r>
          </a:p>
          <a:p>
            <a:r>
              <a:rPr lang="en-IN" sz="1600" dirty="0">
                <a:latin typeface="Bookman Old Style" panose="02050604050505020204" pitchFamily="18" charset="0"/>
              </a:rPr>
              <a:t>class Main{  </a:t>
            </a:r>
          </a:p>
          <a:p>
            <a:r>
              <a:rPr lang="en-IN" sz="1600" dirty="0">
                <a:latin typeface="Bookman Old Style" panose="02050604050505020204" pitchFamily="18" charset="0"/>
              </a:rPr>
              <a:t>  public static void main(String </a:t>
            </a:r>
            <a:r>
              <a:rPr lang="en-IN" sz="1600" dirty="0" err="1">
                <a:latin typeface="Bookman Old Style" panose="02050604050505020204" pitchFamily="18" charset="0"/>
              </a:rPr>
              <a:t>args</a:t>
            </a:r>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int</a:t>
            </a:r>
            <a:r>
              <a:rPr lang="en-IN" sz="1600" dirty="0">
                <a:latin typeface="Bookman Old Style" panose="02050604050505020204" pitchFamily="18" charset="0"/>
              </a:rPr>
              <a:t> m;</a:t>
            </a:r>
          </a:p>
          <a:p>
            <a:r>
              <a:rPr lang="en-IN" sz="1600" dirty="0">
                <a:latin typeface="Bookman Old Style" panose="02050604050505020204" pitchFamily="18" charset="0"/>
              </a:rPr>
              <a:t>   Scanner </a:t>
            </a:r>
            <a:r>
              <a:rPr lang="en-IN" sz="1600" dirty="0" err="1">
                <a:latin typeface="Bookman Old Style" panose="02050604050505020204" pitchFamily="18" charset="0"/>
              </a:rPr>
              <a:t>sc</a:t>
            </a:r>
            <a:r>
              <a:rPr lang="en-IN" sz="1600" dirty="0">
                <a:latin typeface="Bookman Old Style" panose="02050604050505020204" pitchFamily="18" charset="0"/>
              </a:rPr>
              <a:t>=new Scanner(System.in);</a:t>
            </a:r>
          </a:p>
          <a:p>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("Enter month number");</a:t>
            </a:r>
          </a:p>
          <a:p>
            <a:r>
              <a:rPr lang="en-IN" sz="1600" dirty="0">
                <a:latin typeface="Bookman Old Style" panose="02050604050505020204" pitchFamily="18" charset="0"/>
              </a:rPr>
              <a:t>   m=</a:t>
            </a:r>
            <a:r>
              <a:rPr lang="en-IN" sz="1600" dirty="0" err="1">
                <a:latin typeface="Bookman Old Style" panose="02050604050505020204" pitchFamily="18" charset="0"/>
              </a:rPr>
              <a:t>sc.nextInt</a:t>
            </a:r>
            <a:r>
              <a:rPr lang="en-IN" sz="1600" dirty="0">
                <a:latin typeface="Bookman Old Style" panose="02050604050505020204" pitchFamily="18" charset="0"/>
              </a:rPr>
              <a:t>();</a:t>
            </a:r>
          </a:p>
          <a:p>
            <a:r>
              <a:rPr lang="en-IN" sz="1600" dirty="0">
                <a:latin typeface="Bookman Old Style" panose="02050604050505020204" pitchFamily="18" charset="0"/>
              </a:rPr>
              <a:t>   try {</a:t>
            </a:r>
          </a:p>
          <a:p>
            <a:r>
              <a:rPr lang="en-IN" sz="1600" dirty="0">
                <a:latin typeface="Bookman Old Style" panose="02050604050505020204" pitchFamily="18" charset="0"/>
              </a:rPr>
              <a:t>   if(m&lt;1 || m&gt;12)</a:t>
            </a:r>
          </a:p>
          <a:p>
            <a:r>
              <a:rPr lang="en-IN" sz="1600" dirty="0">
                <a:latin typeface="Bookman Old Style" panose="02050604050505020204" pitchFamily="18" charset="0"/>
              </a:rPr>
              <a:t>   throw new </a:t>
            </a:r>
            <a:r>
              <a:rPr lang="en-IN" sz="1600" dirty="0" err="1">
                <a:latin typeface="Bookman Old Style" panose="02050604050505020204" pitchFamily="18" charset="0"/>
              </a:rPr>
              <a:t>NumberFormatException</a:t>
            </a:r>
            <a:r>
              <a:rPr lang="en-IN" sz="1600" dirty="0">
                <a:latin typeface="Bookman Old Style" panose="02050604050505020204" pitchFamily="18" charset="0"/>
              </a:rPr>
              <a:t>();</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("The entered month number is : "+m);</a:t>
            </a:r>
          </a:p>
          <a:p>
            <a:r>
              <a:rPr lang="en-IN" sz="1600" dirty="0">
                <a:latin typeface="Bookman Old Style" panose="02050604050505020204" pitchFamily="18" charset="0"/>
              </a:rPr>
              <a:t>   }</a:t>
            </a:r>
          </a:p>
          <a:p>
            <a:r>
              <a:rPr lang="en-IN" sz="1600" dirty="0">
                <a:latin typeface="Bookman Old Style" panose="02050604050505020204" pitchFamily="18" charset="0"/>
              </a:rPr>
              <a:t>      catch (</a:t>
            </a:r>
            <a:r>
              <a:rPr lang="en-IN" sz="1600" dirty="0" err="1">
                <a:latin typeface="Bookman Old Style" panose="02050604050505020204" pitchFamily="18" charset="0"/>
              </a:rPr>
              <a:t>NumberFormatException</a:t>
            </a:r>
            <a:r>
              <a:rPr lang="en-IN" sz="1600" dirty="0">
                <a:latin typeface="Bookman Old Style" panose="02050604050505020204" pitchFamily="18" charset="0"/>
              </a:rPr>
              <a:t> ne)</a:t>
            </a:r>
          </a:p>
          <a:p>
            <a:r>
              <a:rPr lang="en-IN" sz="1600" dirty="0">
                <a:latin typeface="Bookman Old Style" panose="02050604050505020204" pitchFamily="18" charset="0"/>
              </a:rPr>
              <a:t>   { </a:t>
            </a:r>
            <a:r>
              <a:rPr lang="en-IN" sz="1600" dirty="0" err="1">
                <a:latin typeface="Bookman Old Style" panose="02050604050505020204" pitchFamily="18" charset="0"/>
              </a:rPr>
              <a:t>System.out.println</a:t>
            </a:r>
            <a:r>
              <a:rPr lang="en-IN" sz="1600" dirty="0">
                <a:latin typeface="Bookman Old Style" panose="02050604050505020204" pitchFamily="18" charset="0"/>
              </a:rPr>
              <a:t>("Invalid month number.");</a:t>
            </a:r>
          </a:p>
          <a:p>
            <a:r>
              <a:rPr lang="en-IN" sz="1600" dirty="0">
                <a:latin typeface="Bookman Old Style" panose="02050604050505020204" pitchFamily="18" charset="0"/>
              </a:rPr>
              <a:t>   }</a:t>
            </a:r>
          </a:p>
          <a:p>
            <a:r>
              <a:rPr lang="en-IN" sz="1600" dirty="0">
                <a:latin typeface="Bookman Old Style" panose="02050604050505020204" pitchFamily="18" charset="0"/>
              </a:rPr>
              <a:t> }</a:t>
            </a:r>
          </a:p>
          <a:p>
            <a:r>
              <a:rPr lang="en-IN" sz="1600" dirty="0">
                <a:latin typeface="Bookman Old Style" panose="02050604050505020204" pitchFamily="18" charset="0"/>
              </a:rPr>
              <a:t>}</a:t>
            </a:r>
          </a:p>
        </p:txBody>
      </p:sp>
      <p:pic>
        <p:nvPicPr>
          <p:cNvPr id="2" name="Picture 1"/>
          <p:cNvPicPr>
            <a:picLocks noChangeAspect="1"/>
          </p:cNvPicPr>
          <p:nvPr/>
        </p:nvPicPr>
        <p:blipFill>
          <a:blip r:embed="rId2"/>
          <a:stretch>
            <a:fillRect/>
          </a:stretch>
        </p:blipFill>
        <p:spPr>
          <a:xfrm>
            <a:off x="6386119" y="1703848"/>
            <a:ext cx="5389622" cy="1745934"/>
          </a:xfrm>
          <a:prstGeom prst="rect">
            <a:avLst/>
          </a:prstGeom>
        </p:spPr>
      </p:pic>
      <p:pic>
        <p:nvPicPr>
          <p:cNvPr id="6" name="Picture 5"/>
          <p:cNvPicPr>
            <a:picLocks noChangeAspect="1"/>
          </p:cNvPicPr>
          <p:nvPr/>
        </p:nvPicPr>
        <p:blipFill>
          <a:blip r:embed="rId3"/>
          <a:stretch>
            <a:fillRect/>
          </a:stretch>
        </p:blipFill>
        <p:spPr>
          <a:xfrm>
            <a:off x="6370218" y="3859367"/>
            <a:ext cx="5405523" cy="1306633"/>
          </a:xfrm>
          <a:prstGeom prst="rect">
            <a:avLst/>
          </a:prstGeom>
        </p:spPr>
      </p:pic>
    </p:spTree>
    <p:extLst>
      <p:ext uri="{BB962C8B-B14F-4D97-AF65-F5344CB8AC3E}">
        <p14:creationId xmlns:p14="http://schemas.microsoft.com/office/powerpoint/2010/main" val="2460131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108066" y="163321"/>
            <a:ext cx="11978639" cy="615553"/>
          </a:xfrm>
          <a:prstGeom prst="rect">
            <a:avLst/>
          </a:prstGeom>
          <a:noFill/>
        </p:spPr>
        <p:txBody>
          <a:bodyPr wrap="square" rtlCol="0">
            <a:spAutoFit/>
          </a:bodyPr>
          <a:lstStyle/>
          <a:p>
            <a:pPr>
              <a:spcBef>
                <a:spcPts val="1000"/>
              </a:spcBef>
              <a:buClr>
                <a:schemeClr val="bg2">
                  <a:lumMod val="40000"/>
                  <a:lumOff val="60000"/>
                </a:schemeClr>
              </a:buClr>
              <a:buSzPct val="80000"/>
            </a:pPr>
            <a:r>
              <a:rPr lang="en-US" sz="1700" dirty="0"/>
              <a:t>WAP to accept and display month number. Throw an Exception if month number exceeds 12 or is less than 0. Make your own exception class to handle this exception.</a:t>
            </a:r>
          </a:p>
        </p:txBody>
      </p:sp>
      <p:sp>
        <p:nvSpPr>
          <p:cNvPr id="5" name="Rectangle 4"/>
          <p:cNvSpPr/>
          <p:nvPr/>
        </p:nvSpPr>
        <p:spPr>
          <a:xfrm>
            <a:off x="0" y="778874"/>
            <a:ext cx="5935286" cy="6001643"/>
          </a:xfrm>
          <a:prstGeom prst="rect">
            <a:avLst/>
          </a:prstGeom>
          <a:ln>
            <a:noFill/>
          </a:ln>
        </p:spPr>
        <p:txBody>
          <a:bodyPr wrap="square">
            <a:spAutoFit/>
          </a:bodyPr>
          <a:lstStyle/>
          <a:p>
            <a:r>
              <a:rPr lang="en-IN" sz="1600" dirty="0">
                <a:latin typeface="Bookman Old Style" panose="02050604050505020204" pitchFamily="18" charset="0"/>
              </a:rPr>
              <a:t>import </a:t>
            </a:r>
            <a:r>
              <a:rPr lang="en-IN" sz="1600" dirty="0" err="1">
                <a:latin typeface="Bookman Old Style" panose="02050604050505020204" pitchFamily="18" charset="0"/>
              </a:rPr>
              <a:t>java.util</a:t>
            </a:r>
            <a:r>
              <a:rPr lang="en-IN" sz="1600" dirty="0">
                <a:latin typeface="Bookman Old Style" panose="02050604050505020204" pitchFamily="18" charset="0"/>
              </a:rPr>
              <a:t>.*;</a:t>
            </a:r>
          </a:p>
          <a:p>
            <a:r>
              <a:rPr lang="en-IN" sz="1600" dirty="0">
                <a:latin typeface="Bookman Old Style" panose="02050604050505020204" pitchFamily="18" charset="0"/>
              </a:rPr>
              <a:t>class </a:t>
            </a:r>
            <a:r>
              <a:rPr lang="en-IN" sz="1600" dirty="0" err="1">
                <a:latin typeface="Bookman Old Style" panose="02050604050505020204" pitchFamily="18" charset="0"/>
              </a:rPr>
              <a:t>MonthNumberException</a:t>
            </a:r>
            <a:r>
              <a:rPr lang="en-IN" sz="1600" dirty="0">
                <a:latin typeface="Bookman Old Style" panose="02050604050505020204" pitchFamily="18" charset="0"/>
              </a:rPr>
              <a:t> extends Exception {</a:t>
            </a:r>
          </a:p>
          <a:p>
            <a:r>
              <a:rPr lang="en-IN" sz="1600" dirty="0">
                <a:latin typeface="Bookman Old Style" panose="02050604050505020204" pitchFamily="18" charset="0"/>
              </a:rPr>
              <a:t>    </a:t>
            </a:r>
            <a:r>
              <a:rPr lang="en-IN" sz="1600" dirty="0" err="1">
                <a:latin typeface="Bookman Old Style" panose="02050604050505020204" pitchFamily="18" charset="0"/>
              </a:rPr>
              <a:t>MonthNumberException</a:t>
            </a:r>
            <a:r>
              <a:rPr lang="en-IN" sz="1600" dirty="0">
                <a:latin typeface="Bookman Old Style" panose="02050604050505020204" pitchFamily="18" charset="0"/>
              </a:rPr>
              <a:t>()</a:t>
            </a:r>
          </a:p>
          <a:p>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("Invalid Month Number");</a:t>
            </a:r>
          </a:p>
          <a:p>
            <a:r>
              <a:rPr lang="en-IN" sz="1600" dirty="0">
                <a:latin typeface="Bookman Old Style" panose="02050604050505020204" pitchFamily="18" charset="0"/>
              </a:rPr>
              <a:t>    }</a:t>
            </a:r>
          </a:p>
          <a:p>
            <a:r>
              <a:rPr lang="en-IN" sz="1600" dirty="0">
                <a:latin typeface="Bookman Old Style" panose="02050604050505020204" pitchFamily="18" charset="0"/>
              </a:rPr>
              <a:t>}</a:t>
            </a:r>
          </a:p>
          <a:p>
            <a:r>
              <a:rPr lang="en-IN" sz="1600" dirty="0">
                <a:latin typeface="Bookman Old Style" panose="02050604050505020204" pitchFamily="18" charset="0"/>
              </a:rPr>
              <a:t>class Main{  </a:t>
            </a:r>
          </a:p>
          <a:p>
            <a:r>
              <a:rPr lang="en-IN" sz="1600" dirty="0">
                <a:latin typeface="Bookman Old Style" panose="02050604050505020204" pitchFamily="18" charset="0"/>
              </a:rPr>
              <a:t>  public static void main(String </a:t>
            </a:r>
            <a:r>
              <a:rPr lang="en-IN" sz="1600" dirty="0" err="1">
                <a:latin typeface="Bookman Old Style" panose="02050604050505020204" pitchFamily="18" charset="0"/>
              </a:rPr>
              <a:t>args</a:t>
            </a:r>
            <a:r>
              <a:rPr lang="en-IN" sz="1600" dirty="0">
                <a:latin typeface="Bookman Old Style" panose="02050604050505020204" pitchFamily="18" charset="0"/>
              </a:rPr>
              <a:t>[]){  </a:t>
            </a:r>
          </a:p>
          <a:p>
            <a:r>
              <a:rPr lang="en-IN" sz="1600" dirty="0">
                <a:latin typeface="Bookman Old Style" panose="02050604050505020204" pitchFamily="18" charset="0"/>
              </a:rPr>
              <a:t>   </a:t>
            </a:r>
            <a:r>
              <a:rPr lang="en-IN" sz="1600" dirty="0" err="1">
                <a:latin typeface="Bookman Old Style" panose="02050604050505020204" pitchFamily="18" charset="0"/>
              </a:rPr>
              <a:t>int</a:t>
            </a:r>
            <a:r>
              <a:rPr lang="en-IN" sz="1600" dirty="0">
                <a:latin typeface="Bookman Old Style" panose="02050604050505020204" pitchFamily="18" charset="0"/>
              </a:rPr>
              <a:t> m;</a:t>
            </a:r>
          </a:p>
          <a:p>
            <a:r>
              <a:rPr lang="en-IN" sz="1600" dirty="0">
                <a:latin typeface="Bookman Old Style" panose="02050604050505020204" pitchFamily="18" charset="0"/>
              </a:rPr>
              <a:t>   Scanner </a:t>
            </a:r>
            <a:r>
              <a:rPr lang="en-IN" sz="1600" dirty="0" err="1">
                <a:latin typeface="Bookman Old Style" panose="02050604050505020204" pitchFamily="18" charset="0"/>
              </a:rPr>
              <a:t>sc</a:t>
            </a:r>
            <a:r>
              <a:rPr lang="en-IN" sz="1600" dirty="0">
                <a:latin typeface="Bookman Old Style" panose="02050604050505020204" pitchFamily="18" charset="0"/>
              </a:rPr>
              <a:t>=new Scanner(System.in);</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("Enter month number");</a:t>
            </a:r>
          </a:p>
          <a:p>
            <a:r>
              <a:rPr lang="en-IN" sz="1600" dirty="0">
                <a:latin typeface="Bookman Old Style" panose="02050604050505020204" pitchFamily="18" charset="0"/>
              </a:rPr>
              <a:t>   m=</a:t>
            </a:r>
            <a:r>
              <a:rPr lang="en-IN" sz="1600" dirty="0" err="1">
                <a:latin typeface="Bookman Old Style" panose="02050604050505020204" pitchFamily="18" charset="0"/>
              </a:rPr>
              <a:t>sc.nextInt</a:t>
            </a:r>
            <a:r>
              <a:rPr lang="en-IN" sz="1600" dirty="0">
                <a:latin typeface="Bookman Old Style" panose="02050604050505020204" pitchFamily="18" charset="0"/>
              </a:rPr>
              <a:t>();</a:t>
            </a:r>
          </a:p>
          <a:p>
            <a:r>
              <a:rPr lang="en-IN" sz="1600" dirty="0">
                <a:latin typeface="Bookman Old Style" panose="02050604050505020204" pitchFamily="18" charset="0"/>
              </a:rPr>
              <a:t>   try {</a:t>
            </a:r>
          </a:p>
          <a:p>
            <a:r>
              <a:rPr lang="en-IN" sz="1600" dirty="0">
                <a:latin typeface="Bookman Old Style" panose="02050604050505020204" pitchFamily="18" charset="0"/>
              </a:rPr>
              <a:t>   if(m&lt;1 || m&gt;12)</a:t>
            </a:r>
          </a:p>
          <a:p>
            <a:r>
              <a:rPr lang="en-IN" sz="1600" dirty="0">
                <a:latin typeface="Bookman Old Style" panose="02050604050505020204" pitchFamily="18" charset="0"/>
              </a:rPr>
              <a:t>   throw new </a:t>
            </a:r>
            <a:r>
              <a:rPr lang="en-IN" sz="1600" dirty="0" err="1">
                <a:latin typeface="Bookman Old Style" panose="02050604050505020204" pitchFamily="18" charset="0"/>
              </a:rPr>
              <a:t>MonthNumberException</a:t>
            </a:r>
            <a:r>
              <a:rPr lang="en-IN" sz="1600" dirty="0">
                <a:latin typeface="Bookman Old Style" panose="02050604050505020204" pitchFamily="18" charset="0"/>
              </a:rPr>
              <a:t>();</a:t>
            </a:r>
          </a:p>
          <a:p>
            <a:r>
              <a:rPr lang="en-IN" sz="1600" dirty="0">
                <a:latin typeface="Bookman Old Style" panose="02050604050505020204" pitchFamily="18" charset="0"/>
              </a:rPr>
              <a:t>   </a:t>
            </a:r>
            <a:r>
              <a:rPr lang="en-IN" sz="1600" dirty="0" err="1">
                <a:latin typeface="Bookman Old Style" panose="02050604050505020204" pitchFamily="18" charset="0"/>
              </a:rPr>
              <a:t>System.out.println</a:t>
            </a:r>
            <a:r>
              <a:rPr lang="en-IN" sz="1600" dirty="0">
                <a:latin typeface="Bookman Old Style" panose="02050604050505020204" pitchFamily="18" charset="0"/>
              </a:rPr>
              <a:t>("The entered month number is : "+m);</a:t>
            </a:r>
          </a:p>
          <a:p>
            <a:r>
              <a:rPr lang="en-IN" sz="1600" dirty="0">
                <a:latin typeface="Bookman Old Style" panose="02050604050505020204" pitchFamily="18" charset="0"/>
              </a:rPr>
              <a:t>   }</a:t>
            </a:r>
          </a:p>
          <a:p>
            <a:r>
              <a:rPr lang="en-IN" sz="1600" dirty="0">
                <a:latin typeface="Bookman Old Style" panose="02050604050505020204" pitchFamily="18" charset="0"/>
              </a:rPr>
              <a:t>      catch (</a:t>
            </a:r>
            <a:r>
              <a:rPr lang="en-IN" sz="1600" dirty="0" err="1">
                <a:latin typeface="Bookman Old Style" panose="02050604050505020204" pitchFamily="18" charset="0"/>
              </a:rPr>
              <a:t>MonthNumberException</a:t>
            </a:r>
            <a:r>
              <a:rPr lang="en-IN" sz="1600" dirty="0">
                <a:latin typeface="Bookman Old Style" panose="02050604050505020204" pitchFamily="18" charset="0"/>
              </a:rPr>
              <a:t> me)</a:t>
            </a:r>
          </a:p>
          <a:p>
            <a:r>
              <a:rPr lang="en-IN" sz="1600" dirty="0">
                <a:latin typeface="Bookman Old Style" panose="02050604050505020204" pitchFamily="18" charset="0"/>
              </a:rPr>
              <a:t>   { </a:t>
            </a:r>
          </a:p>
          <a:p>
            <a:r>
              <a:rPr lang="en-IN" sz="1600" dirty="0">
                <a:latin typeface="Bookman Old Style" panose="02050604050505020204" pitchFamily="18" charset="0"/>
              </a:rPr>
              <a:t>   }</a:t>
            </a:r>
          </a:p>
          <a:p>
            <a:r>
              <a:rPr lang="en-IN" sz="1600" dirty="0">
                <a:latin typeface="Bookman Old Style" panose="02050604050505020204" pitchFamily="18" charset="0"/>
              </a:rPr>
              <a:t> }</a:t>
            </a:r>
          </a:p>
          <a:p>
            <a:r>
              <a:rPr lang="en-IN" sz="1600" dirty="0">
                <a:latin typeface="Bookman Old Style" panose="02050604050505020204" pitchFamily="18" charset="0"/>
              </a:rPr>
              <a:t>}</a:t>
            </a:r>
          </a:p>
        </p:txBody>
      </p:sp>
      <p:pic>
        <p:nvPicPr>
          <p:cNvPr id="2" name="Picture 1"/>
          <p:cNvPicPr>
            <a:picLocks noChangeAspect="1"/>
          </p:cNvPicPr>
          <p:nvPr/>
        </p:nvPicPr>
        <p:blipFill>
          <a:blip r:embed="rId2"/>
          <a:stretch>
            <a:fillRect/>
          </a:stretch>
        </p:blipFill>
        <p:spPr>
          <a:xfrm>
            <a:off x="6386119" y="1703848"/>
            <a:ext cx="5389622" cy="1745934"/>
          </a:xfrm>
          <a:prstGeom prst="rect">
            <a:avLst/>
          </a:prstGeom>
        </p:spPr>
      </p:pic>
      <p:pic>
        <p:nvPicPr>
          <p:cNvPr id="6" name="Picture 5"/>
          <p:cNvPicPr>
            <a:picLocks noChangeAspect="1"/>
          </p:cNvPicPr>
          <p:nvPr/>
        </p:nvPicPr>
        <p:blipFill>
          <a:blip r:embed="rId3"/>
          <a:stretch>
            <a:fillRect/>
          </a:stretch>
        </p:blipFill>
        <p:spPr>
          <a:xfrm>
            <a:off x="6370218" y="3859367"/>
            <a:ext cx="5405523" cy="1306633"/>
          </a:xfrm>
          <a:prstGeom prst="rect">
            <a:avLst/>
          </a:prstGeom>
        </p:spPr>
      </p:pic>
    </p:spTree>
    <p:extLst>
      <p:ext uri="{BB962C8B-B14F-4D97-AF65-F5344CB8AC3E}">
        <p14:creationId xmlns:p14="http://schemas.microsoft.com/office/powerpoint/2010/main" val="2389443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FDD306-F562-4090-BF7C-C97318E61F0A}"/>
              </a:ext>
            </a:extLst>
          </p:cNvPr>
          <p:cNvPicPr>
            <a:picLocks noChangeAspect="1"/>
          </p:cNvPicPr>
          <p:nvPr/>
        </p:nvPicPr>
        <p:blipFill>
          <a:blip r:embed="rId2"/>
          <a:stretch>
            <a:fillRect/>
          </a:stretch>
        </p:blipFill>
        <p:spPr>
          <a:xfrm>
            <a:off x="6129" y="0"/>
            <a:ext cx="12179741" cy="6858000"/>
          </a:xfrm>
          <a:prstGeom prst="rect">
            <a:avLst/>
          </a:prstGeom>
        </p:spPr>
      </p:pic>
    </p:spTree>
    <p:extLst>
      <p:ext uri="{BB962C8B-B14F-4D97-AF65-F5344CB8AC3E}">
        <p14:creationId xmlns:p14="http://schemas.microsoft.com/office/powerpoint/2010/main" val="328459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233408" y="138806"/>
            <a:ext cx="11653791" cy="5832366"/>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b="1" dirty="0"/>
              <a:t>Errors</a:t>
            </a:r>
            <a:r>
              <a:rPr lang="en-US" dirty="0"/>
              <a:t> represent irrecoverable conditions such as Java virtual machine (JVM) running out of memory, memory leaks, stack overflow errors, library incompatibility, infinite recursion, etc. </a:t>
            </a:r>
          </a:p>
          <a:p>
            <a:pPr marL="342900" indent="-342900" algn="just">
              <a:spcBef>
                <a:spcPts val="600"/>
              </a:spcBef>
              <a:buClr>
                <a:schemeClr val="bg2">
                  <a:lumMod val="40000"/>
                  <a:lumOff val="60000"/>
                </a:schemeClr>
              </a:buClr>
              <a:buSzPct val="80000"/>
              <a:buFont typeface="Wingdings 3" charset="2"/>
              <a:buChar char=""/>
            </a:pPr>
            <a:r>
              <a:rPr lang="en-US" dirty="0"/>
              <a:t>Errors are usually beyond the control of the programmer, and we should not try to handle errors.</a:t>
            </a:r>
          </a:p>
          <a:p>
            <a:pPr marL="342900" indent="-342900" algn="just">
              <a:spcBef>
                <a:spcPts val="600"/>
              </a:spcBef>
              <a:buClr>
                <a:schemeClr val="bg2">
                  <a:lumMod val="40000"/>
                  <a:lumOff val="60000"/>
                </a:schemeClr>
              </a:buClr>
              <a:buSzPct val="80000"/>
              <a:buFont typeface="Wingdings 3" charset="2"/>
              <a:buChar char=""/>
            </a:pPr>
            <a:r>
              <a:rPr lang="en-US" dirty="0"/>
              <a:t>When executing Java code, different errors can occur: coding errors made by the programmer, errors due to wrong input, or other unforeseeable things.</a:t>
            </a:r>
          </a:p>
          <a:p>
            <a:pPr marL="342900" indent="-342900" algn="just">
              <a:spcBef>
                <a:spcPts val="600"/>
              </a:spcBef>
              <a:buClr>
                <a:schemeClr val="bg2">
                  <a:lumMod val="40000"/>
                  <a:lumOff val="60000"/>
                </a:schemeClr>
              </a:buClr>
              <a:buSzPct val="80000"/>
              <a:buFont typeface="Wingdings 3" charset="2"/>
              <a:buChar char=""/>
            </a:pPr>
            <a:r>
              <a:rPr lang="en-US" dirty="0"/>
              <a:t>When an error occurs, Java will normally stop and generate an error message. The technical term for this is: Java will throw an exception (throw an error).</a:t>
            </a:r>
          </a:p>
          <a:p>
            <a:pPr marL="342900" indent="-342900" algn="just">
              <a:spcBef>
                <a:spcPts val="600"/>
              </a:spcBef>
              <a:buClr>
                <a:schemeClr val="bg2">
                  <a:lumMod val="40000"/>
                  <a:lumOff val="60000"/>
                </a:schemeClr>
              </a:buClr>
              <a:buSzPct val="80000"/>
              <a:buFont typeface="Wingdings 3" charset="2"/>
              <a:buChar char=""/>
            </a:pPr>
            <a:r>
              <a:rPr lang="en-US" sz="1700" dirty="0"/>
              <a:t>“Exception” is a class and has subclasses according to the exceptions possible in Java.</a:t>
            </a:r>
          </a:p>
          <a:p>
            <a:pPr marL="342900" indent="-342900" algn="just">
              <a:spcBef>
                <a:spcPts val="600"/>
              </a:spcBef>
              <a:buClr>
                <a:schemeClr val="bg2">
                  <a:lumMod val="40000"/>
                  <a:lumOff val="60000"/>
                </a:schemeClr>
              </a:buClr>
              <a:buSzPct val="80000"/>
              <a:buFont typeface="Wingdings 3" charset="2"/>
              <a:buChar char=""/>
            </a:pPr>
            <a:r>
              <a:rPr lang="en-US" sz="1700" dirty="0" err="1"/>
              <a:t>Eg</a:t>
            </a:r>
            <a:r>
              <a:rPr lang="en-US" sz="1700" dirty="0"/>
              <a:t>: If a integer is expected while taking input and instead if a character is entered, then while parsing, error will occur. This error is called </a:t>
            </a:r>
            <a:r>
              <a:rPr lang="en-US" sz="1700" dirty="0" err="1"/>
              <a:t>NumberFormatException</a:t>
            </a:r>
            <a:r>
              <a:rPr lang="en-US" sz="1700" dirty="0"/>
              <a:t>. It is one of the subclass of the base class Exception.</a:t>
            </a:r>
          </a:p>
          <a:p>
            <a:pPr marL="342900" indent="-342900" algn="just">
              <a:spcBef>
                <a:spcPts val="600"/>
              </a:spcBef>
              <a:buClr>
                <a:schemeClr val="bg2">
                  <a:lumMod val="40000"/>
                  <a:lumOff val="60000"/>
                </a:schemeClr>
              </a:buClr>
              <a:buSzPct val="80000"/>
              <a:buFont typeface="Wingdings 3" charset="2"/>
              <a:buChar char=""/>
            </a:pPr>
            <a:r>
              <a:rPr lang="en-US" sz="1700" b="1" dirty="0"/>
              <a:t>Exceptions are classified as :</a:t>
            </a:r>
          </a:p>
          <a:p>
            <a:pPr marL="342900" indent="-342900" algn="just">
              <a:spcBef>
                <a:spcPts val="600"/>
              </a:spcBef>
              <a:buClr>
                <a:schemeClr val="bg2">
                  <a:lumMod val="40000"/>
                  <a:lumOff val="60000"/>
                </a:schemeClr>
              </a:buClr>
              <a:buSzPct val="80000"/>
              <a:buFont typeface="Wingdings 3" charset="2"/>
              <a:buChar char=""/>
            </a:pPr>
            <a:r>
              <a:rPr lang="en-US" sz="1700" b="1" dirty="0"/>
              <a:t>Built-in Exceptions</a:t>
            </a:r>
          </a:p>
          <a:p>
            <a:pPr marL="800100" lvl="1" indent="-342900" algn="just">
              <a:spcBef>
                <a:spcPts val="600"/>
              </a:spcBef>
              <a:buClr>
                <a:schemeClr val="bg2">
                  <a:lumMod val="40000"/>
                  <a:lumOff val="60000"/>
                </a:schemeClr>
              </a:buClr>
              <a:buSzPct val="80000"/>
              <a:buFont typeface="Wingdings 3" charset="2"/>
              <a:buChar char=""/>
            </a:pPr>
            <a:r>
              <a:rPr lang="en-US" sz="1700" dirty="0"/>
              <a:t>Checked Exception</a:t>
            </a:r>
          </a:p>
          <a:p>
            <a:pPr marL="800100" lvl="1" indent="-342900" algn="just">
              <a:spcBef>
                <a:spcPts val="600"/>
              </a:spcBef>
              <a:buClr>
                <a:schemeClr val="bg2">
                  <a:lumMod val="40000"/>
                  <a:lumOff val="60000"/>
                </a:schemeClr>
              </a:buClr>
              <a:buSzPct val="80000"/>
              <a:buFont typeface="Wingdings 3" charset="2"/>
              <a:buChar char=""/>
            </a:pPr>
            <a:r>
              <a:rPr lang="en-US" sz="1700" dirty="0"/>
              <a:t>Unchecked Exception </a:t>
            </a:r>
          </a:p>
          <a:p>
            <a:pPr marL="342900" indent="-342900" algn="just">
              <a:spcBef>
                <a:spcPts val="600"/>
              </a:spcBef>
              <a:buClr>
                <a:schemeClr val="bg2">
                  <a:lumMod val="40000"/>
                  <a:lumOff val="60000"/>
                </a:schemeClr>
              </a:buClr>
              <a:buSzPct val="80000"/>
              <a:buFont typeface="Wingdings 3" charset="2"/>
              <a:buChar char=""/>
            </a:pPr>
            <a:r>
              <a:rPr lang="en-US" sz="1700" b="1" dirty="0"/>
              <a:t>User-Defined Exceptions</a:t>
            </a:r>
          </a:p>
          <a:p>
            <a:pPr marL="342900" indent="-342900" algn="just">
              <a:spcBef>
                <a:spcPts val="600"/>
              </a:spcBef>
              <a:buClr>
                <a:schemeClr val="bg2">
                  <a:lumMod val="40000"/>
                  <a:lumOff val="60000"/>
                </a:schemeClr>
              </a:buClr>
              <a:buSzPct val="80000"/>
              <a:buFont typeface="Wingdings 3" charset="2"/>
              <a:buChar char=""/>
            </a:pPr>
            <a:endParaRPr lang="en-US" sz="1700" b="1" dirty="0"/>
          </a:p>
          <a:p>
            <a:pPr marL="342900" indent="-342900" algn="just">
              <a:spcBef>
                <a:spcPts val="600"/>
              </a:spcBef>
              <a:buClr>
                <a:schemeClr val="bg2">
                  <a:lumMod val="40000"/>
                  <a:lumOff val="60000"/>
                </a:schemeClr>
              </a:buClr>
              <a:buSzPct val="80000"/>
              <a:buFont typeface="Wingdings 3" charset="2"/>
              <a:buChar char=""/>
            </a:pPr>
            <a:endParaRPr lang="en-US" sz="1700" b="1" dirty="0"/>
          </a:p>
        </p:txBody>
      </p:sp>
    </p:spTree>
    <p:extLst>
      <p:ext uri="{BB962C8B-B14F-4D97-AF65-F5344CB8AC3E}">
        <p14:creationId xmlns:p14="http://schemas.microsoft.com/office/powerpoint/2010/main" val="4207339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233409" y="138806"/>
            <a:ext cx="6358584" cy="4201150"/>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dirty="0"/>
              <a:t>The </a:t>
            </a:r>
            <a:r>
              <a:rPr lang="en-US" dirty="0" err="1"/>
              <a:t>java.lang.Throwable</a:t>
            </a:r>
            <a:r>
              <a:rPr lang="en-US" dirty="0"/>
              <a:t> class is the root class of Java Exception hierarchy inherited by two subclasses: Exception and Error. </a:t>
            </a:r>
          </a:p>
          <a:p>
            <a:pPr marL="342900" indent="-342900" algn="just">
              <a:spcBef>
                <a:spcPts val="600"/>
              </a:spcBef>
              <a:buClr>
                <a:schemeClr val="bg2">
                  <a:lumMod val="40000"/>
                  <a:lumOff val="60000"/>
                </a:schemeClr>
              </a:buClr>
              <a:buSzPct val="80000"/>
              <a:buFont typeface="Wingdings 3" charset="2"/>
              <a:buChar char=""/>
            </a:pPr>
            <a:r>
              <a:rPr lang="en-US" dirty="0"/>
              <a:t>All exception and error types are subclasses of class </a:t>
            </a:r>
            <a:r>
              <a:rPr lang="en-US" b="1" dirty="0" err="1"/>
              <a:t>Throwable</a:t>
            </a:r>
            <a:r>
              <a:rPr lang="en-US" dirty="0"/>
              <a:t>, which is the base class of the hierarchy. </a:t>
            </a:r>
          </a:p>
          <a:p>
            <a:pPr marL="342900" indent="-342900" algn="just">
              <a:spcBef>
                <a:spcPts val="600"/>
              </a:spcBef>
              <a:buClr>
                <a:schemeClr val="bg2">
                  <a:lumMod val="40000"/>
                  <a:lumOff val="60000"/>
                </a:schemeClr>
              </a:buClr>
              <a:buSzPct val="80000"/>
              <a:buFont typeface="Wingdings 3" charset="2"/>
              <a:buChar char=""/>
            </a:pPr>
            <a:r>
              <a:rPr lang="en-US" dirty="0"/>
              <a:t>One branch is headed by </a:t>
            </a:r>
            <a:r>
              <a:rPr lang="en-US" b="1" dirty="0"/>
              <a:t>Exception</a:t>
            </a:r>
            <a:r>
              <a:rPr lang="en-US" dirty="0"/>
              <a:t>. This class is used for exceptional conditions that user programs should catch. </a:t>
            </a:r>
            <a:r>
              <a:rPr lang="en-US" dirty="0" err="1"/>
              <a:t>NullPointerException</a:t>
            </a:r>
            <a:r>
              <a:rPr lang="en-US" dirty="0"/>
              <a:t> is an example of such an exception. </a:t>
            </a:r>
          </a:p>
          <a:p>
            <a:pPr marL="342900" indent="-342900" algn="just">
              <a:spcBef>
                <a:spcPts val="600"/>
              </a:spcBef>
              <a:buClr>
                <a:schemeClr val="bg2">
                  <a:lumMod val="40000"/>
                  <a:lumOff val="60000"/>
                </a:schemeClr>
              </a:buClr>
              <a:buSzPct val="80000"/>
              <a:buFont typeface="Wingdings 3" charset="2"/>
              <a:buChar char=""/>
            </a:pPr>
            <a:r>
              <a:rPr lang="en-US" dirty="0"/>
              <a:t>Another branch, </a:t>
            </a:r>
            <a:r>
              <a:rPr lang="en-US" b="1" dirty="0"/>
              <a:t>Error</a:t>
            </a:r>
            <a:r>
              <a:rPr lang="en-US" dirty="0"/>
              <a:t> is used by the Java run-time system(</a:t>
            </a:r>
            <a:r>
              <a:rPr lang="en-US" u="sng" dirty="0">
                <a:hlinkClick r:id="rId2"/>
              </a:rPr>
              <a:t>JVM</a:t>
            </a:r>
            <a:r>
              <a:rPr lang="en-US" dirty="0"/>
              <a:t>) to indicate errors having to do with the run-time environment itself(JRE). </a:t>
            </a:r>
            <a:r>
              <a:rPr lang="en-US" dirty="0" err="1"/>
              <a:t>StackOverflowError</a:t>
            </a:r>
            <a:r>
              <a:rPr lang="en-US" dirty="0"/>
              <a:t> is an example of such an error.</a:t>
            </a:r>
            <a:endParaRPr lang="en-US" sz="1700" b="1" dirty="0"/>
          </a:p>
        </p:txBody>
      </p:sp>
      <p:pic>
        <p:nvPicPr>
          <p:cNvPr id="1026" name="Picture 2" descr="hierarchy of exception hand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3309" y="490512"/>
            <a:ext cx="5194130" cy="5926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87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33655" y="733246"/>
            <a:ext cx="11653791" cy="6124754"/>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dirty="0"/>
              <a:t>Built-in exceptions are the exceptions that are available in Java libraries. These exceptions are suitable to explain certain error situations.</a:t>
            </a:r>
          </a:p>
          <a:p>
            <a:pPr marL="342900" indent="-342900" algn="just">
              <a:spcBef>
                <a:spcPts val="600"/>
              </a:spcBef>
              <a:buClr>
                <a:schemeClr val="bg2">
                  <a:lumMod val="40000"/>
                  <a:lumOff val="60000"/>
                </a:schemeClr>
              </a:buClr>
              <a:buSzPct val="80000"/>
              <a:buFont typeface="Wingdings 3" charset="2"/>
              <a:buChar char=""/>
            </a:pPr>
            <a:r>
              <a:rPr lang="en-US" b="1" dirty="0"/>
              <a:t>Checked Exception : </a:t>
            </a:r>
            <a:r>
              <a:rPr lang="en-US" dirty="0"/>
              <a:t>The classes that directly inherit the </a:t>
            </a:r>
            <a:r>
              <a:rPr lang="en-US" dirty="0" err="1"/>
              <a:t>Throwable</a:t>
            </a:r>
            <a:r>
              <a:rPr lang="en-US" dirty="0"/>
              <a:t> class except </a:t>
            </a:r>
            <a:r>
              <a:rPr lang="en-US" dirty="0" err="1"/>
              <a:t>RuntimeException</a:t>
            </a:r>
            <a:r>
              <a:rPr lang="en-US" dirty="0"/>
              <a:t> and Error are known as checked exceptions. For example, </a:t>
            </a:r>
            <a:r>
              <a:rPr lang="en-US" dirty="0" err="1"/>
              <a:t>IOException</a:t>
            </a:r>
            <a:r>
              <a:rPr lang="en-US" dirty="0"/>
              <a:t>, </a:t>
            </a:r>
            <a:r>
              <a:rPr lang="en-US" dirty="0" err="1"/>
              <a:t>SQLException</a:t>
            </a:r>
            <a:r>
              <a:rPr lang="en-US" dirty="0"/>
              <a:t>, etc. Checked exceptions are checked at compile-time.</a:t>
            </a:r>
          </a:p>
          <a:p>
            <a:pPr marL="342900" indent="-342900" algn="just">
              <a:spcBef>
                <a:spcPts val="600"/>
              </a:spcBef>
              <a:buClr>
                <a:schemeClr val="bg2">
                  <a:lumMod val="40000"/>
                  <a:lumOff val="60000"/>
                </a:schemeClr>
              </a:buClr>
              <a:buSzPct val="80000"/>
              <a:buFont typeface="Wingdings 3" charset="2"/>
              <a:buChar char=""/>
            </a:pPr>
            <a:r>
              <a:rPr lang="en-US" b="1" dirty="0"/>
              <a:t> </a:t>
            </a:r>
            <a:r>
              <a:rPr lang="en-US" dirty="0"/>
              <a:t>Checked exceptions are called compile-time exceptions because these exceptions are checked at compile-time by the compiler.</a:t>
            </a:r>
          </a:p>
          <a:p>
            <a:pPr marL="342900" indent="-342900" algn="just">
              <a:spcBef>
                <a:spcPts val="600"/>
              </a:spcBef>
              <a:buClr>
                <a:schemeClr val="bg2">
                  <a:lumMod val="40000"/>
                  <a:lumOff val="60000"/>
                </a:schemeClr>
              </a:buClr>
              <a:buSzPct val="80000"/>
              <a:buFont typeface="Wingdings 3" charset="2"/>
              <a:buChar char=""/>
            </a:pPr>
            <a:r>
              <a:rPr lang="en-US" dirty="0"/>
              <a:t>Checked Exceptions make the programmers to handle the exception that may be thrown.</a:t>
            </a:r>
          </a:p>
          <a:p>
            <a:pPr marL="342900" indent="-342900" algn="just">
              <a:spcBef>
                <a:spcPts val="600"/>
              </a:spcBef>
              <a:buClr>
                <a:schemeClr val="bg2">
                  <a:lumMod val="40000"/>
                  <a:lumOff val="60000"/>
                </a:schemeClr>
              </a:buClr>
              <a:buSzPct val="80000"/>
              <a:buFont typeface="Wingdings 3" charset="2"/>
              <a:buChar char=""/>
            </a:pPr>
            <a:r>
              <a:rPr lang="en-US" dirty="0"/>
              <a:t>There are two ways to deal with an exception : </a:t>
            </a:r>
          </a:p>
          <a:p>
            <a:pPr marL="800100" lvl="1" indent="-342900" algn="just">
              <a:spcBef>
                <a:spcPts val="600"/>
              </a:spcBef>
              <a:buClr>
                <a:schemeClr val="bg2">
                  <a:lumMod val="40000"/>
                  <a:lumOff val="60000"/>
                </a:schemeClr>
              </a:buClr>
              <a:buSzPct val="80000"/>
              <a:buFont typeface="Wingdings 3" charset="2"/>
              <a:buChar char=""/>
            </a:pPr>
            <a:r>
              <a:rPr lang="en-US" dirty="0"/>
              <a:t>Indicate that the method throws an exception</a:t>
            </a:r>
          </a:p>
          <a:p>
            <a:pPr marL="800100" lvl="1" indent="-342900" algn="just">
              <a:spcBef>
                <a:spcPts val="600"/>
              </a:spcBef>
              <a:buClr>
                <a:schemeClr val="bg2">
                  <a:lumMod val="40000"/>
                  <a:lumOff val="60000"/>
                </a:schemeClr>
              </a:buClr>
              <a:buSzPct val="80000"/>
              <a:buFont typeface="Wingdings 3" charset="2"/>
              <a:buChar char=""/>
            </a:pPr>
            <a:r>
              <a:rPr lang="en-US" dirty="0"/>
              <a:t>Method must catch the exception and take appropriate action using the try catch block</a:t>
            </a:r>
          </a:p>
          <a:p>
            <a:pPr marL="342900" indent="-342900">
              <a:spcBef>
                <a:spcPts val="600"/>
              </a:spcBef>
              <a:buClr>
                <a:schemeClr val="bg2">
                  <a:lumMod val="40000"/>
                  <a:lumOff val="60000"/>
                </a:schemeClr>
              </a:buClr>
              <a:buSzPct val="80000"/>
              <a:buFont typeface="Wingdings 3" charset="2"/>
              <a:buChar char=""/>
            </a:pPr>
            <a:r>
              <a:rPr lang="en-US" b="1" dirty="0"/>
              <a:t>Unchecked Exception : </a:t>
            </a:r>
            <a:r>
              <a:rPr lang="en-US" dirty="0"/>
              <a:t>The classes that inherit the </a:t>
            </a:r>
            <a:r>
              <a:rPr lang="en-US" dirty="0" err="1"/>
              <a:t>RuntimeException</a:t>
            </a:r>
            <a:r>
              <a:rPr lang="en-US" dirty="0"/>
              <a:t> are known as unchecked exceptions. For example, </a:t>
            </a:r>
            <a:r>
              <a:rPr lang="en-US" dirty="0" err="1"/>
              <a:t>ArithmeticException</a:t>
            </a:r>
            <a:r>
              <a:rPr lang="en-US" dirty="0"/>
              <a:t>, </a:t>
            </a:r>
            <a:r>
              <a:rPr lang="en-US" dirty="0" err="1"/>
              <a:t>NullPointerException</a:t>
            </a:r>
            <a:r>
              <a:rPr lang="en-US" dirty="0"/>
              <a:t>, </a:t>
            </a:r>
            <a:r>
              <a:rPr lang="en-US" dirty="0" err="1"/>
              <a:t>ArrayIndexOutOfBoundsException</a:t>
            </a:r>
            <a:r>
              <a:rPr lang="en-US" dirty="0"/>
              <a:t>, etc. </a:t>
            </a:r>
          </a:p>
          <a:p>
            <a:pPr marL="342900" indent="-342900">
              <a:spcBef>
                <a:spcPts val="600"/>
              </a:spcBef>
              <a:buClr>
                <a:schemeClr val="bg2">
                  <a:lumMod val="40000"/>
                  <a:lumOff val="60000"/>
                </a:schemeClr>
              </a:buClr>
              <a:buSzPct val="80000"/>
              <a:buFont typeface="Wingdings 3" charset="2"/>
              <a:buChar char=""/>
            </a:pPr>
            <a:r>
              <a:rPr lang="en-US" dirty="0"/>
              <a:t>The unchecked exceptions are just opposite to the checked exceptions. The compiler will not check these exceptions at compile time, but they are checked at runtime.</a:t>
            </a:r>
          </a:p>
          <a:p>
            <a:pPr marL="342900" indent="-342900">
              <a:spcBef>
                <a:spcPts val="600"/>
              </a:spcBef>
              <a:buClr>
                <a:schemeClr val="bg2">
                  <a:lumMod val="40000"/>
                  <a:lumOff val="60000"/>
                </a:schemeClr>
              </a:buClr>
              <a:buSzPct val="80000"/>
              <a:buFont typeface="Wingdings 3" charset="2"/>
              <a:buChar char=""/>
            </a:pPr>
            <a:r>
              <a:rPr lang="en-US" dirty="0"/>
              <a:t>In simple words, if a program throws an unchecked exception, and even if we didn’t handle or declare it, the program would not give a compilation error.</a:t>
            </a:r>
          </a:p>
          <a:p>
            <a:pPr marL="342900" indent="-342900">
              <a:spcBef>
                <a:spcPts val="600"/>
              </a:spcBef>
              <a:buClr>
                <a:schemeClr val="bg2">
                  <a:lumMod val="40000"/>
                  <a:lumOff val="60000"/>
                </a:schemeClr>
              </a:buClr>
              <a:buSzPct val="80000"/>
              <a:buFont typeface="Wingdings 3" charset="2"/>
              <a:buChar char=""/>
            </a:pPr>
            <a:r>
              <a:rPr lang="en-US" dirty="0"/>
              <a:t>Hence the programmers may not even know that such an exception would be thrown</a:t>
            </a:r>
            <a:endParaRPr lang="en-US" sz="1700" b="1" dirty="0"/>
          </a:p>
        </p:txBody>
      </p:sp>
      <p:sp>
        <p:nvSpPr>
          <p:cNvPr id="3" name="TextBox 2">
            <a:extLst>
              <a:ext uri="{FF2B5EF4-FFF2-40B4-BE49-F238E27FC236}">
                <a16:creationId xmlns:a16="http://schemas.microsoft.com/office/drawing/2014/main" id="{7822D4D9-A687-6F7E-DC6D-4408A8B97B4B}"/>
              </a:ext>
            </a:extLst>
          </p:cNvPr>
          <p:cNvSpPr txBox="1"/>
          <p:nvPr/>
        </p:nvSpPr>
        <p:spPr>
          <a:xfrm>
            <a:off x="105295" y="0"/>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Built-in Exceptions</a:t>
            </a:r>
          </a:p>
        </p:txBody>
      </p:sp>
    </p:spTree>
    <p:extLst>
      <p:ext uri="{BB962C8B-B14F-4D97-AF65-F5344CB8AC3E}">
        <p14:creationId xmlns:p14="http://schemas.microsoft.com/office/powerpoint/2010/main" val="825233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33655" y="733246"/>
            <a:ext cx="11653791" cy="5309146"/>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dirty="0"/>
              <a:t>There are given some scenarios where unchecked exceptions may occur. They are as follows:</a:t>
            </a:r>
          </a:p>
          <a:p>
            <a:pPr marL="342900" indent="-342900" algn="just">
              <a:spcBef>
                <a:spcPts val="600"/>
              </a:spcBef>
              <a:buClr>
                <a:schemeClr val="bg2">
                  <a:lumMod val="40000"/>
                  <a:lumOff val="60000"/>
                </a:schemeClr>
              </a:buClr>
              <a:buSzPct val="80000"/>
              <a:buFont typeface="Wingdings 3" charset="2"/>
              <a:buChar char=""/>
            </a:pPr>
            <a:r>
              <a:rPr lang="en-US" dirty="0"/>
              <a:t>If we divide any number by zero, there occurs an </a:t>
            </a:r>
            <a:r>
              <a:rPr lang="en-US" dirty="0" err="1"/>
              <a:t>ArithmeticException</a:t>
            </a:r>
            <a:r>
              <a:rPr lang="en-US" dirty="0"/>
              <a:t>.</a:t>
            </a:r>
          </a:p>
          <a:p>
            <a:pPr marL="457200" lvl="2" algn="just">
              <a:spcBef>
                <a:spcPts val="600"/>
              </a:spcBef>
              <a:buClr>
                <a:schemeClr val="bg2">
                  <a:lumMod val="40000"/>
                  <a:lumOff val="60000"/>
                </a:schemeClr>
              </a:buClr>
              <a:buSzPct val="80000"/>
            </a:pPr>
            <a:r>
              <a:rPr lang="en-IN" sz="1600" dirty="0" err="1">
                <a:solidFill>
                  <a:srgbClr val="FFC000"/>
                </a:solidFill>
                <a:latin typeface="Bookman Old Style" panose="02050604050505020204" pitchFamily="18" charset="0"/>
              </a:rPr>
              <a:t>int</a:t>
            </a:r>
            <a:r>
              <a:rPr lang="en-IN" sz="1600" dirty="0">
                <a:solidFill>
                  <a:srgbClr val="FFC000"/>
                </a:solidFill>
                <a:latin typeface="Bookman Old Style" panose="02050604050505020204" pitchFamily="18" charset="0"/>
              </a:rPr>
              <a:t> a=50/0;//</a:t>
            </a:r>
            <a:r>
              <a:rPr lang="en-IN" sz="1600" dirty="0" err="1">
                <a:solidFill>
                  <a:srgbClr val="FFC000"/>
                </a:solidFill>
                <a:latin typeface="Bookman Old Style" panose="02050604050505020204" pitchFamily="18" charset="0"/>
              </a:rPr>
              <a:t>ArithmeticException</a:t>
            </a:r>
            <a:r>
              <a:rPr lang="en-IN" dirty="0"/>
              <a:t>  </a:t>
            </a:r>
            <a:endParaRPr lang="en-US" dirty="0"/>
          </a:p>
          <a:p>
            <a:pPr marL="342900" indent="-342900" algn="just">
              <a:spcBef>
                <a:spcPts val="600"/>
              </a:spcBef>
              <a:buClr>
                <a:schemeClr val="bg2">
                  <a:lumMod val="40000"/>
                  <a:lumOff val="60000"/>
                </a:schemeClr>
              </a:buClr>
              <a:buSzPct val="80000"/>
              <a:buFont typeface="Wingdings 3" charset="2"/>
              <a:buChar char=""/>
            </a:pPr>
            <a:r>
              <a:rPr lang="en-US" dirty="0"/>
              <a:t>If we have a null value in any variable, performing any operation on the variable throws a </a:t>
            </a:r>
            <a:r>
              <a:rPr lang="en-US" dirty="0" err="1"/>
              <a:t>NullPointerException</a:t>
            </a:r>
            <a:r>
              <a:rPr lang="en-US" dirty="0"/>
              <a:t>.</a:t>
            </a:r>
          </a:p>
          <a:p>
            <a:pPr lvl="1" algn="just">
              <a:spcBef>
                <a:spcPts val="600"/>
              </a:spcBef>
              <a:buClr>
                <a:schemeClr val="bg2">
                  <a:lumMod val="40000"/>
                  <a:lumOff val="60000"/>
                </a:schemeClr>
              </a:buClr>
              <a:buSzPct val="80000"/>
            </a:pPr>
            <a:r>
              <a:rPr lang="en-US" sz="1600" dirty="0">
                <a:solidFill>
                  <a:srgbClr val="FFC000"/>
                </a:solidFill>
                <a:latin typeface="Bookman Old Style" panose="02050604050505020204" pitchFamily="18" charset="0"/>
              </a:rPr>
              <a:t>String s=null;  </a:t>
            </a:r>
          </a:p>
          <a:p>
            <a:pPr lvl="1" algn="just">
              <a:spcBef>
                <a:spcPts val="600"/>
              </a:spcBef>
              <a:buClr>
                <a:schemeClr val="bg2">
                  <a:lumMod val="40000"/>
                  <a:lumOff val="60000"/>
                </a:schemeClr>
              </a:buClr>
              <a:buSzPct val="80000"/>
            </a:pPr>
            <a:r>
              <a:rPr lang="en-US" sz="1600" dirty="0" err="1">
                <a:solidFill>
                  <a:srgbClr val="FFC000"/>
                </a:solidFill>
                <a:latin typeface="Bookman Old Style" panose="02050604050505020204" pitchFamily="18" charset="0"/>
              </a:rPr>
              <a:t>System.out.println</a:t>
            </a:r>
            <a:r>
              <a:rPr lang="en-US" sz="1600" dirty="0">
                <a:solidFill>
                  <a:srgbClr val="FFC000"/>
                </a:solidFill>
                <a:latin typeface="Bookman Old Style" panose="02050604050505020204" pitchFamily="18" charset="0"/>
              </a:rPr>
              <a:t>(</a:t>
            </a:r>
            <a:r>
              <a:rPr lang="en-US" sz="1600" dirty="0" err="1">
                <a:solidFill>
                  <a:srgbClr val="FFC000"/>
                </a:solidFill>
                <a:latin typeface="Bookman Old Style" panose="02050604050505020204" pitchFamily="18" charset="0"/>
              </a:rPr>
              <a:t>s.length</a:t>
            </a:r>
            <a:r>
              <a:rPr lang="en-US" sz="1600" dirty="0">
                <a:solidFill>
                  <a:srgbClr val="FFC000"/>
                </a:solidFill>
                <a:latin typeface="Bookman Old Style" panose="02050604050505020204" pitchFamily="18" charset="0"/>
              </a:rPr>
              <a:t>());//</a:t>
            </a:r>
            <a:r>
              <a:rPr lang="en-US" sz="1600" dirty="0" err="1">
                <a:solidFill>
                  <a:srgbClr val="FFC000"/>
                </a:solidFill>
                <a:latin typeface="Bookman Old Style" panose="02050604050505020204" pitchFamily="18" charset="0"/>
              </a:rPr>
              <a:t>NullPointerException</a:t>
            </a:r>
            <a:r>
              <a:rPr lang="en-US" sz="1600" dirty="0">
                <a:solidFill>
                  <a:srgbClr val="FFC000"/>
                </a:solidFill>
                <a:latin typeface="Bookman Old Style" panose="02050604050505020204" pitchFamily="18" charset="0"/>
              </a:rPr>
              <a:t> </a:t>
            </a:r>
          </a:p>
          <a:p>
            <a:pPr marL="342900" indent="-342900" algn="just">
              <a:spcBef>
                <a:spcPts val="600"/>
              </a:spcBef>
              <a:buClr>
                <a:schemeClr val="bg2">
                  <a:lumMod val="40000"/>
                  <a:lumOff val="60000"/>
                </a:schemeClr>
              </a:buClr>
              <a:buSzPct val="80000"/>
              <a:buFont typeface="Wingdings 3" charset="2"/>
              <a:buChar char=""/>
            </a:pPr>
            <a:r>
              <a:rPr lang="en-US" dirty="0"/>
              <a:t>If the formatting of any variable or number is mismatched, it may result into </a:t>
            </a:r>
            <a:r>
              <a:rPr lang="en-US" dirty="0" err="1"/>
              <a:t>NumberFormatException</a:t>
            </a:r>
            <a:r>
              <a:rPr lang="en-US" dirty="0"/>
              <a:t>. Suppose we have a string variable that has characters; converting this variable into digit will cause </a:t>
            </a:r>
            <a:r>
              <a:rPr lang="en-US" dirty="0" err="1"/>
              <a:t>NumberFormatException</a:t>
            </a:r>
            <a:r>
              <a:rPr lang="en-US" dirty="0"/>
              <a:t>.</a:t>
            </a:r>
          </a:p>
          <a:p>
            <a:pPr lvl="1" algn="just">
              <a:spcBef>
                <a:spcPts val="600"/>
              </a:spcBef>
              <a:buClr>
                <a:schemeClr val="bg2">
                  <a:lumMod val="40000"/>
                  <a:lumOff val="60000"/>
                </a:schemeClr>
              </a:buClr>
              <a:buSzPct val="80000"/>
            </a:pPr>
            <a:r>
              <a:rPr lang="en-US" sz="1600" dirty="0">
                <a:solidFill>
                  <a:srgbClr val="FFC000"/>
                </a:solidFill>
                <a:latin typeface="Bookman Old Style" panose="02050604050505020204" pitchFamily="18" charset="0"/>
              </a:rPr>
              <a:t>String s="</a:t>
            </a:r>
            <a:r>
              <a:rPr lang="en-US" sz="1600" dirty="0" err="1">
                <a:solidFill>
                  <a:srgbClr val="FFC000"/>
                </a:solidFill>
                <a:latin typeface="Bookman Old Style" panose="02050604050505020204" pitchFamily="18" charset="0"/>
              </a:rPr>
              <a:t>abc</a:t>
            </a:r>
            <a:r>
              <a:rPr lang="en-US" sz="1600" dirty="0">
                <a:solidFill>
                  <a:srgbClr val="FFC000"/>
                </a:solidFill>
                <a:latin typeface="Bookman Old Style" panose="02050604050505020204" pitchFamily="18" charset="0"/>
              </a:rPr>
              <a:t>";  </a:t>
            </a:r>
          </a:p>
          <a:p>
            <a:pPr lvl="1" algn="just">
              <a:spcBef>
                <a:spcPts val="600"/>
              </a:spcBef>
              <a:buClr>
                <a:schemeClr val="bg2">
                  <a:lumMod val="40000"/>
                  <a:lumOff val="60000"/>
                </a:schemeClr>
              </a:buClr>
              <a:buSzPct val="80000"/>
            </a:pPr>
            <a:r>
              <a:rPr lang="en-US" sz="1600" dirty="0" err="1">
                <a:solidFill>
                  <a:srgbClr val="FFC000"/>
                </a:solidFill>
                <a:latin typeface="Bookman Old Style" panose="02050604050505020204" pitchFamily="18" charset="0"/>
              </a:rPr>
              <a:t>int</a:t>
            </a:r>
            <a:r>
              <a:rPr lang="en-US" sz="1600" dirty="0">
                <a:solidFill>
                  <a:srgbClr val="FFC000"/>
                </a:solidFill>
                <a:latin typeface="Bookman Old Style" panose="02050604050505020204" pitchFamily="18" charset="0"/>
              </a:rPr>
              <a:t> </a:t>
            </a:r>
            <a:r>
              <a:rPr lang="en-US" sz="1600" dirty="0" err="1">
                <a:solidFill>
                  <a:srgbClr val="FFC000"/>
                </a:solidFill>
                <a:latin typeface="Bookman Old Style" panose="02050604050505020204" pitchFamily="18" charset="0"/>
              </a:rPr>
              <a:t>i</a:t>
            </a:r>
            <a:r>
              <a:rPr lang="en-US" sz="1600" dirty="0">
                <a:solidFill>
                  <a:srgbClr val="FFC000"/>
                </a:solidFill>
                <a:latin typeface="Bookman Old Style" panose="02050604050505020204" pitchFamily="18" charset="0"/>
              </a:rPr>
              <a:t>=</a:t>
            </a:r>
            <a:r>
              <a:rPr lang="en-US" sz="1600" dirty="0" err="1">
                <a:solidFill>
                  <a:srgbClr val="FFC000"/>
                </a:solidFill>
                <a:latin typeface="Bookman Old Style" panose="02050604050505020204" pitchFamily="18" charset="0"/>
              </a:rPr>
              <a:t>Integer.parseInt</a:t>
            </a:r>
            <a:r>
              <a:rPr lang="en-US" sz="1600" dirty="0">
                <a:solidFill>
                  <a:srgbClr val="FFC000"/>
                </a:solidFill>
                <a:latin typeface="Bookman Old Style" panose="02050604050505020204" pitchFamily="18" charset="0"/>
              </a:rPr>
              <a:t>(s);//</a:t>
            </a:r>
            <a:r>
              <a:rPr lang="en-US" sz="1600" dirty="0" err="1">
                <a:solidFill>
                  <a:srgbClr val="FFC000"/>
                </a:solidFill>
                <a:latin typeface="Bookman Old Style" panose="02050604050505020204" pitchFamily="18" charset="0"/>
              </a:rPr>
              <a:t>NumberFormatException</a:t>
            </a:r>
            <a:r>
              <a:rPr lang="en-US" sz="1600" dirty="0">
                <a:solidFill>
                  <a:srgbClr val="FFC000"/>
                </a:solidFill>
                <a:latin typeface="Bookman Old Style" panose="02050604050505020204" pitchFamily="18" charset="0"/>
              </a:rPr>
              <a:t> </a:t>
            </a:r>
          </a:p>
          <a:p>
            <a:pPr marL="342900" indent="-342900" algn="just">
              <a:spcBef>
                <a:spcPts val="600"/>
              </a:spcBef>
              <a:buClr>
                <a:schemeClr val="bg2">
                  <a:lumMod val="40000"/>
                  <a:lumOff val="60000"/>
                </a:schemeClr>
              </a:buClr>
              <a:buSzPct val="80000"/>
              <a:buFont typeface="Wingdings 3" charset="2"/>
              <a:buChar char=""/>
            </a:pPr>
            <a:r>
              <a:rPr lang="en-US" dirty="0"/>
              <a:t>When an array exceeds to it's size, the </a:t>
            </a:r>
            <a:r>
              <a:rPr lang="en-US" dirty="0" err="1"/>
              <a:t>ArrayIndexOutOfBoundsException</a:t>
            </a:r>
            <a:r>
              <a:rPr lang="en-US" dirty="0"/>
              <a:t> occurs</a:t>
            </a:r>
          </a:p>
          <a:p>
            <a:pPr lvl="1" algn="just">
              <a:spcBef>
                <a:spcPts val="600"/>
              </a:spcBef>
              <a:buClr>
                <a:schemeClr val="bg2">
                  <a:lumMod val="40000"/>
                  <a:lumOff val="60000"/>
                </a:schemeClr>
              </a:buClr>
              <a:buSzPct val="80000"/>
            </a:pPr>
            <a:r>
              <a:rPr lang="en-US" sz="1600" dirty="0" err="1">
                <a:solidFill>
                  <a:srgbClr val="FFC000"/>
                </a:solidFill>
                <a:latin typeface="Bookman Old Style" panose="02050604050505020204" pitchFamily="18" charset="0"/>
              </a:rPr>
              <a:t>int</a:t>
            </a:r>
            <a:r>
              <a:rPr lang="en-US" sz="1600" dirty="0">
                <a:solidFill>
                  <a:srgbClr val="FFC000"/>
                </a:solidFill>
                <a:latin typeface="Bookman Old Style" panose="02050604050505020204" pitchFamily="18" charset="0"/>
              </a:rPr>
              <a:t> a[]=new </a:t>
            </a:r>
            <a:r>
              <a:rPr lang="en-US" sz="1600" dirty="0" err="1">
                <a:solidFill>
                  <a:srgbClr val="FFC000"/>
                </a:solidFill>
                <a:latin typeface="Bookman Old Style" panose="02050604050505020204" pitchFamily="18" charset="0"/>
              </a:rPr>
              <a:t>int</a:t>
            </a:r>
            <a:r>
              <a:rPr lang="en-US" sz="1600" dirty="0">
                <a:solidFill>
                  <a:srgbClr val="FFC000"/>
                </a:solidFill>
                <a:latin typeface="Bookman Old Style" panose="02050604050505020204" pitchFamily="18" charset="0"/>
              </a:rPr>
              <a:t>[5];  </a:t>
            </a:r>
          </a:p>
          <a:p>
            <a:pPr lvl="1" algn="just">
              <a:spcBef>
                <a:spcPts val="600"/>
              </a:spcBef>
              <a:buClr>
                <a:schemeClr val="bg2">
                  <a:lumMod val="40000"/>
                  <a:lumOff val="60000"/>
                </a:schemeClr>
              </a:buClr>
              <a:buSzPct val="80000"/>
            </a:pPr>
            <a:r>
              <a:rPr lang="en-US" sz="1600" dirty="0">
                <a:solidFill>
                  <a:srgbClr val="FFC000"/>
                </a:solidFill>
                <a:latin typeface="Bookman Old Style" panose="02050604050505020204" pitchFamily="18" charset="0"/>
              </a:rPr>
              <a:t>a[10]=50; //</a:t>
            </a:r>
            <a:r>
              <a:rPr lang="en-US" sz="1600" dirty="0" err="1">
                <a:solidFill>
                  <a:srgbClr val="FFC000"/>
                </a:solidFill>
                <a:latin typeface="Bookman Old Style" panose="02050604050505020204" pitchFamily="18" charset="0"/>
              </a:rPr>
              <a:t>ArrayIndexOutOfBoundsException</a:t>
            </a:r>
            <a:r>
              <a:rPr lang="en-US" sz="1600" dirty="0">
                <a:solidFill>
                  <a:srgbClr val="FFC000"/>
                </a:solidFill>
                <a:latin typeface="Bookman Old Style" panose="02050604050505020204" pitchFamily="18" charset="0"/>
              </a:rPr>
              <a:t> </a:t>
            </a:r>
            <a:endParaRPr lang="en-IN" sz="1600" dirty="0">
              <a:solidFill>
                <a:srgbClr val="FFC000"/>
              </a:solidFill>
              <a:latin typeface="Bookman Old Style" panose="02050604050505020204" pitchFamily="18" charset="0"/>
            </a:endParaRPr>
          </a:p>
          <a:p>
            <a:pPr marL="342900" indent="-342900" algn="just">
              <a:spcBef>
                <a:spcPts val="600"/>
              </a:spcBef>
              <a:buClr>
                <a:schemeClr val="bg2">
                  <a:lumMod val="40000"/>
                  <a:lumOff val="60000"/>
                </a:schemeClr>
              </a:buClr>
              <a:buSzPct val="80000"/>
              <a:buFont typeface="Wingdings 3" charset="2"/>
              <a:buChar char=""/>
            </a:pPr>
            <a:endParaRPr lang="en-US" sz="1600" dirty="0">
              <a:latin typeface="Bookman Old Style" panose="02050604050505020204" pitchFamily="18" charset="0"/>
            </a:endParaRPr>
          </a:p>
        </p:txBody>
      </p:sp>
      <p:sp>
        <p:nvSpPr>
          <p:cNvPr id="3" name="TextBox 2">
            <a:extLst>
              <a:ext uri="{FF2B5EF4-FFF2-40B4-BE49-F238E27FC236}">
                <a16:creationId xmlns:a16="http://schemas.microsoft.com/office/drawing/2014/main" id="{7822D4D9-A687-6F7E-DC6D-4408A8B97B4B}"/>
              </a:ext>
            </a:extLst>
          </p:cNvPr>
          <p:cNvSpPr txBox="1"/>
          <p:nvPr/>
        </p:nvSpPr>
        <p:spPr>
          <a:xfrm>
            <a:off x="105295" y="0"/>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Built-in Exceptions</a:t>
            </a:r>
          </a:p>
        </p:txBody>
      </p:sp>
    </p:spTree>
    <p:extLst>
      <p:ext uri="{BB962C8B-B14F-4D97-AF65-F5344CB8AC3E}">
        <p14:creationId xmlns:p14="http://schemas.microsoft.com/office/powerpoint/2010/main" val="723081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133655" y="733246"/>
            <a:ext cx="11653791" cy="2769989"/>
          </a:xfrm>
          <a:prstGeom prst="rect">
            <a:avLst/>
          </a:prstGeom>
          <a:noFill/>
        </p:spPr>
        <p:txBody>
          <a:bodyPr wrap="square" rtlCol="0">
            <a:spAutoFit/>
          </a:bodyPr>
          <a:lstStyle/>
          <a:p>
            <a:pPr marL="342900" indent="-342900" algn="just">
              <a:spcBef>
                <a:spcPts val="600"/>
              </a:spcBef>
              <a:buClr>
                <a:schemeClr val="bg2">
                  <a:lumMod val="40000"/>
                  <a:lumOff val="60000"/>
                </a:schemeClr>
              </a:buClr>
              <a:buSzPct val="80000"/>
              <a:buFont typeface="Wingdings 3" charset="2"/>
              <a:buChar char=""/>
            </a:pPr>
            <a:r>
              <a:rPr lang="en-US" dirty="0"/>
              <a:t>Sometimes, the built-in exceptions in Java are not able to describe a certain situation. In such cases, users can also create exceptions, which are called ‘user-defined Exceptions’. </a:t>
            </a:r>
          </a:p>
          <a:p>
            <a:pPr marL="342900" indent="-342900" algn="just">
              <a:spcBef>
                <a:spcPts val="600"/>
              </a:spcBef>
              <a:buClr>
                <a:schemeClr val="bg2">
                  <a:lumMod val="40000"/>
                  <a:lumOff val="60000"/>
                </a:schemeClr>
              </a:buClr>
              <a:buSzPct val="80000"/>
              <a:buFont typeface="Wingdings 3" charset="2"/>
              <a:buChar char=""/>
            </a:pPr>
            <a:r>
              <a:rPr lang="en-US" dirty="0"/>
              <a:t>The advantages of Exception Handling in Java are as follows:</a:t>
            </a:r>
          </a:p>
          <a:p>
            <a:pPr marL="800100" lvl="1" indent="-342900" algn="just">
              <a:spcBef>
                <a:spcPts val="600"/>
              </a:spcBef>
              <a:buClr>
                <a:schemeClr val="bg2">
                  <a:lumMod val="40000"/>
                  <a:lumOff val="60000"/>
                </a:schemeClr>
              </a:buClr>
              <a:buSzPct val="80000"/>
              <a:buFont typeface="Wingdings 3" charset="2"/>
              <a:buChar char=""/>
            </a:pPr>
            <a:r>
              <a:rPr lang="en-US" dirty="0"/>
              <a:t>Provision to Complete Program Execution</a:t>
            </a:r>
          </a:p>
          <a:p>
            <a:pPr marL="800100" lvl="1" indent="-342900" algn="just">
              <a:spcBef>
                <a:spcPts val="600"/>
              </a:spcBef>
              <a:buClr>
                <a:schemeClr val="bg2">
                  <a:lumMod val="40000"/>
                  <a:lumOff val="60000"/>
                </a:schemeClr>
              </a:buClr>
              <a:buSzPct val="80000"/>
              <a:buFont typeface="Wingdings 3" charset="2"/>
              <a:buChar char=""/>
            </a:pPr>
            <a:r>
              <a:rPr lang="en-US" dirty="0"/>
              <a:t>Easy Identification of Program Code and Error-Handling Code</a:t>
            </a:r>
          </a:p>
          <a:p>
            <a:pPr marL="800100" lvl="1" indent="-342900" algn="just">
              <a:spcBef>
                <a:spcPts val="600"/>
              </a:spcBef>
              <a:buClr>
                <a:schemeClr val="bg2">
                  <a:lumMod val="40000"/>
                  <a:lumOff val="60000"/>
                </a:schemeClr>
              </a:buClr>
              <a:buSzPct val="80000"/>
              <a:buFont typeface="Wingdings 3" charset="2"/>
              <a:buChar char=""/>
            </a:pPr>
            <a:r>
              <a:rPr lang="en-US" dirty="0"/>
              <a:t>Propagation of Errors</a:t>
            </a:r>
          </a:p>
          <a:p>
            <a:pPr marL="800100" lvl="1" indent="-342900" algn="just">
              <a:spcBef>
                <a:spcPts val="600"/>
              </a:spcBef>
              <a:buClr>
                <a:schemeClr val="bg2">
                  <a:lumMod val="40000"/>
                  <a:lumOff val="60000"/>
                </a:schemeClr>
              </a:buClr>
              <a:buSzPct val="80000"/>
              <a:buFont typeface="Wingdings 3" charset="2"/>
              <a:buChar char=""/>
            </a:pPr>
            <a:r>
              <a:rPr lang="en-US" dirty="0"/>
              <a:t>Meaningful Error Reporting</a:t>
            </a:r>
          </a:p>
          <a:p>
            <a:pPr marL="800100" lvl="1" indent="-342900" algn="just">
              <a:spcBef>
                <a:spcPts val="600"/>
              </a:spcBef>
              <a:buClr>
                <a:schemeClr val="bg2">
                  <a:lumMod val="40000"/>
                  <a:lumOff val="60000"/>
                </a:schemeClr>
              </a:buClr>
              <a:buSzPct val="80000"/>
              <a:buFont typeface="Wingdings 3" charset="2"/>
              <a:buChar char=""/>
            </a:pPr>
            <a:r>
              <a:rPr lang="en-US" dirty="0"/>
              <a:t>Identifying Error Types</a:t>
            </a:r>
            <a:endParaRPr lang="en-US" sz="1700" b="1" dirty="0"/>
          </a:p>
        </p:txBody>
      </p:sp>
      <p:sp>
        <p:nvSpPr>
          <p:cNvPr id="3" name="TextBox 2">
            <a:extLst>
              <a:ext uri="{FF2B5EF4-FFF2-40B4-BE49-F238E27FC236}">
                <a16:creationId xmlns:a16="http://schemas.microsoft.com/office/drawing/2014/main" id="{7822D4D9-A687-6F7E-DC6D-4408A8B97B4B}"/>
              </a:ext>
            </a:extLst>
          </p:cNvPr>
          <p:cNvSpPr txBox="1"/>
          <p:nvPr/>
        </p:nvSpPr>
        <p:spPr>
          <a:xfrm>
            <a:off x="105295" y="0"/>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User defined Exceptions</a:t>
            </a:r>
          </a:p>
        </p:txBody>
      </p:sp>
    </p:spTree>
    <p:extLst>
      <p:ext uri="{BB962C8B-B14F-4D97-AF65-F5344CB8AC3E}">
        <p14:creationId xmlns:p14="http://schemas.microsoft.com/office/powerpoint/2010/main" val="237106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Java’s Unchecked Exceptions</a:t>
            </a:r>
          </a:p>
        </p:txBody>
      </p:sp>
      <p:pic>
        <p:nvPicPr>
          <p:cNvPr id="7170" name="Picture 2" descr="Java's Built-in Exce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066" y="738665"/>
            <a:ext cx="7704444" cy="6097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4610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2D4D9-A687-6F7E-DC6D-4408A8B97B4B}"/>
              </a:ext>
            </a:extLst>
          </p:cNvPr>
          <p:cNvSpPr txBox="1"/>
          <p:nvPr/>
        </p:nvSpPr>
        <p:spPr>
          <a:xfrm>
            <a:off x="0" y="1"/>
            <a:ext cx="12086705" cy="738664"/>
          </a:xfrm>
          <a:prstGeom prst="rect">
            <a:avLst/>
          </a:prstGeom>
          <a:noFill/>
        </p:spPr>
        <p:txBody>
          <a:bodyPr wrap="square" rtlCol="0">
            <a:spAutoFit/>
          </a:bodyPr>
          <a:lstStyle/>
          <a:p>
            <a:pPr algn="ctr">
              <a:spcBef>
                <a:spcPts val="1000"/>
              </a:spcBef>
              <a:buClr>
                <a:schemeClr val="bg2">
                  <a:lumMod val="40000"/>
                  <a:lumOff val="60000"/>
                </a:schemeClr>
              </a:buClr>
              <a:buSzPct val="80000"/>
            </a:pPr>
            <a:r>
              <a:rPr lang="en-US" sz="4200" dirty="0">
                <a:solidFill>
                  <a:schemeClr val="tx2"/>
                </a:solidFill>
                <a:latin typeface="+mj-lt"/>
                <a:ea typeface="+mj-ea"/>
                <a:cs typeface="+mj-cs"/>
              </a:rPr>
              <a:t>Java’s Checked Exceptions</a:t>
            </a:r>
          </a:p>
        </p:txBody>
      </p:sp>
      <p:pic>
        <p:nvPicPr>
          <p:cNvPr id="9218" name="Picture 2" descr="Java's Built-in Exce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6432" y="1090727"/>
            <a:ext cx="8639291" cy="3676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721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F83281-3455-4375-A605-D17A71B270C4}"/>
</file>

<file path=customXml/itemProps2.xml><?xml version="1.0" encoding="utf-8"?>
<ds:datastoreItem xmlns:ds="http://schemas.openxmlformats.org/officeDocument/2006/customXml" ds:itemID="{57CE5512-2DA6-4E92-B11B-11488B82D589}"/>
</file>

<file path=customXml/itemProps3.xml><?xml version="1.0" encoding="utf-8"?>
<ds:datastoreItem xmlns:ds="http://schemas.openxmlformats.org/officeDocument/2006/customXml" ds:itemID="{658B5DC4-EA17-464F-92A0-3BCCDDC75CCD}"/>
</file>

<file path=docProps/app.xml><?xml version="1.0" encoding="utf-8"?>
<Properties xmlns="http://schemas.openxmlformats.org/officeDocument/2006/extended-properties" xmlns:vt="http://schemas.openxmlformats.org/officeDocument/2006/docPropsVTypes">
  <Template>Ion</Template>
  <TotalTime>1243</TotalTime>
  <Words>3467</Words>
  <Application>Microsoft Office PowerPoint</Application>
  <PresentationFormat>Widescreen</PresentationFormat>
  <Paragraphs>335</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Century Gothic</vt:lpstr>
      <vt:lpstr>Wingdings 3</vt:lpstr>
      <vt:lpstr>Ion</vt:lpstr>
      <vt:lpstr>JAVA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Hiral Modi</dc:creator>
  <cp:lastModifiedBy>Mpstme Student</cp:lastModifiedBy>
  <cp:revision>131</cp:revision>
  <dcterms:created xsi:type="dcterms:W3CDTF">2022-12-13T18:25:38Z</dcterms:created>
  <dcterms:modified xsi:type="dcterms:W3CDTF">2024-09-03T09:59:01Z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