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314" r:id="rId2"/>
    <p:sldId id="258" r:id="rId3"/>
    <p:sldId id="259" r:id="rId4"/>
    <p:sldId id="260" r:id="rId5"/>
    <p:sldId id="315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313" r:id="rId18"/>
    <p:sldId id="276" r:id="rId19"/>
    <p:sldId id="278" r:id="rId20"/>
    <p:sldId id="279" r:id="rId21"/>
    <p:sldId id="280" r:id="rId22"/>
    <p:sldId id="282" r:id="rId23"/>
    <p:sldId id="283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7" r:id="rId34"/>
    <p:sldId id="298" r:id="rId35"/>
    <p:sldId id="299" r:id="rId36"/>
    <p:sldId id="300" r:id="rId37"/>
    <p:sldId id="301" r:id="rId38"/>
    <p:sldId id="316" r:id="rId39"/>
    <p:sldId id="317" r:id="rId40"/>
    <p:sldId id="31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4A12A-C1EC-4CD5-8372-9C52784AC9CB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3013B-A46E-454B-898C-E72545CF2F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42F651-9EF3-4F5A-8619-C5158007E07F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AC8ABFD-164F-4D14-9054-ED474CE925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2050" y="3810000"/>
            <a:ext cx="7772400" cy="1905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Unit -1</a:t>
            </a:r>
            <a:br>
              <a:rPr lang="en-US" sz="4800" dirty="0" smtClean="0"/>
            </a:br>
            <a:r>
              <a:rPr lang="en-US" sz="4800" dirty="0" smtClean="0"/>
              <a:t>Operating System Overview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3500" y="304800"/>
            <a:ext cx="7429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Unit 1</a:t>
            </a:r>
            <a:r>
              <a:rPr lang="en-US" sz="2800" dirty="0" smtClean="0"/>
              <a:t>- </a:t>
            </a:r>
          </a:p>
          <a:p>
            <a:r>
              <a:rPr lang="en-US" sz="2800" dirty="0" smtClean="0"/>
              <a:t>Operating </a:t>
            </a:r>
            <a:r>
              <a:rPr lang="en-US" sz="2800" dirty="0"/>
              <a:t>System Overview: Operating system objectives and functions, evolution of operating system, basic concepts: Processes, Files, System Calls, Layered structure v/s Monolithic structure of OS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5088" cy="1143000"/>
          </a:xfrm>
        </p:spPr>
        <p:txBody>
          <a:bodyPr/>
          <a:lstStyle/>
          <a:p>
            <a:r>
              <a:rPr lang="en-US" dirty="0" smtClean="0"/>
              <a:t>4.	Evolution of Operating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8247888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4.1 Serial Processing</a:t>
            </a:r>
          </a:p>
          <a:p>
            <a:pPr lvl="1"/>
            <a:r>
              <a:rPr lang="en-US" dirty="0" smtClean="0"/>
              <a:t>No operating system</a:t>
            </a:r>
          </a:p>
          <a:p>
            <a:pPr lvl="1"/>
            <a:r>
              <a:rPr lang="en-US" dirty="0" smtClean="0"/>
              <a:t>Machines run from a console with display lights and toggle switches, input device, and printer</a:t>
            </a:r>
          </a:p>
          <a:p>
            <a:pPr lvl="1"/>
            <a:r>
              <a:rPr lang="en-US" dirty="0" smtClean="0"/>
              <a:t>Setup included loading the compiler, source program, saving compiled program, and loading and linking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Evolution of Operating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019288" cy="4800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4.2 Simple Batch Systems</a:t>
            </a:r>
          </a:p>
          <a:p>
            <a:pPr lvl="1"/>
            <a:r>
              <a:rPr lang="en-US" dirty="0" smtClean="0"/>
              <a:t>Monitors</a:t>
            </a:r>
          </a:p>
          <a:p>
            <a:pPr lvl="2"/>
            <a:r>
              <a:rPr lang="en-US" dirty="0" smtClean="0"/>
              <a:t>Software that controls the running programs</a:t>
            </a:r>
          </a:p>
          <a:p>
            <a:pPr lvl="2"/>
            <a:r>
              <a:rPr lang="en-US" dirty="0" smtClean="0"/>
              <a:t>Batch jobs together</a:t>
            </a:r>
          </a:p>
          <a:p>
            <a:pPr lvl="2"/>
            <a:r>
              <a:rPr lang="en-US" dirty="0" smtClean="0"/>
              <a:t>Program branches back to monitor when finished</a:t>
            </a:r>
          </a:p>
          <a:p>
            <a:pPr lvl="2"/>
            <a:r>
              <a:rPr lang="en-US" dirty="0" smtClean="0"/>
              <a:t>Resident monitor is in main memory and available for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Control Language (JCL)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Special type of programming language</a:t>
            </a:r>
          </a:p>
          <a:p>
            <a:r>
              <a:rPr lang="en-US" smtClean="0"/>
              <a:t>Provides instruction to the monitor</a:t>
            </a:r>
          </a:p>
          <a:p>
            <a:pPr lvl="1"/>
            <a:r>
              <a:rPr lang="en-US" smtClean="0"/>
              <a:t>what compiler to use</a:t>
            </a:r>
          </a:p>
          <a:p>
            <a:pPr lvl="1"/>
            <a:r>
              <a:rPr lang="en-US" smtClean="0"/>
              <a:t>what data to use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Memory protection</a:t>
            </a:r>
          </a:p>
          <a:p>
            <a:pPr lvl="1"/>
            <a:r>
              <a:rPr lang="en-US" smtClean="0"/>
              <a:t>do not allow the memory area containing the monitor to be altered</a:t>
            </a:r>
          </a:p>
          <a:p>
            <a:r>
              <a:rPr lang="en-US" smtClean="0"/>
              <a:t>Timer</a:t>
            </a:r>
          </a:p>
          <a:p>
            <a:pPr lvl="1"/>
            <a:r>
              <a:rPr lang="en-US" smtClean="0"/>
              <a:t>prevents a job from monopolizing the system</a:t>
            </a:r>
          </a:p>
          <a:p>
            <a:pPr>
              <a:buFont typeface="Monotype Sorts" pitchFamily="2" charset="2"/>
              <a:buChar char="y"/>
            </a:pPr>
            <a:endParaRPr lang="en-US" sz="2800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4.3 </a:t>
            </a:r>
            <a:r>
              <a:rPr lang="en-US" dirty="0" err="1" smtClean="0"/>
              <a:t>Uniprogramming</a:t>
            </a: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 must wait for I/O instruction to complete before preceding</a:t>
            </a:r>
          </a:p>
        </p:txBody>
      </p:sp>
      <p:pic>
        <p:nvPicPr>
          <p:cNvPr id="19460" name="Picture 4" descr="D:\TransMac\Illustrator Files\2-OperatingSystem\2_5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4191000"/>
            <a:ext cx="6248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4.4 Multiprogramming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one job needs to wait for I/O, the processor can switch to the other job</a:t>
            </a:r>
          </a:p>
        </p:txBody>
      </p:sp>
      <p:pic>
        <p:nvPicPr>
          <p:cNvPr id="20484" name="Picture 4" descr="D:\TransMac\Illustrator Files\2-OperatingSystem\2_5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71800"/>
            <a:ext cx="6248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Multiprogramming</a:t>
            </a:r>
          </a:p>
        </p:txBody>
      </p:sp>
      <p:pic>
        <p:nvPicPr>
          <p:cNvPr id="21507" name="Picture 4" descr="D:\TransMac\Illustrator Files\2-OperatingSystem\2_5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60575"/>
            <a:ext cx="71628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450975" y="1447800"/>
            <a:ext cx="7159625" cy="321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lnSpc>
                <a:spcPct val="102000"/>
              </a:lnSpc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JOB1                      JOB2                    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JOB3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Type of job	Heavy compute	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  Heavy 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I/O	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       Heavy 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I/O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Duration  	5 min.	    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 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15 min.	            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10 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min.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Memory required	50K	      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100 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K	             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80 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K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Need disk?	No	       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No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              Yes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Need terminal	No	        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Yes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              No</a:t>
            </a:r>
          </a:p>
          <a:p>
            <a:pPr>
              <a:lnSpc>
                <a:spcPct val="102000"/>
              </a:lnSpc>
              <a:spcBef>
                <a:spcPts val="1200"/>
              </a:spcBef>
              <a:tabLst>
                <a:tab pos="1939925" algn="l"/>
                <a:tab pos="3657600" algn="l"/>
                <a:tab pos="5091113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Need printer?	No	       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No	             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2532" name="Picture 4" descr="D:\TransMac\Illustrator Files\2-OperatingSystem\2_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120650"/>
            <a:ext cx="86233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Effects of Multiprogramming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450975" y="1828800"/>
            <a:ext cx="7540625" cy="367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defTabSz="915988">
              <a:lnSpc>
                <a:spcPct val="102000"/>
              </a:lnSpc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Uniprogramming	       Multiprogramming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Processor use	        22%	                  43%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Memory use	        30%	                  67%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Disk use	        </a:t>
            </a:r>
            <a:r>
              <a:rPr lang="ko-KR" altLang="en-US" sz="20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33</a:t>
            </a: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%	                  67%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Printer use	        33%	                  67%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Elapsed time	        30 min.	                  15 min.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r>
              <a:rPr lang="ko-KR" altLang="en-US" sz="20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Throughput rate	        6 jobs/hr	                  12 jobs/hr</a:t>
            </a:r>
          </a:p>
          <a:p>
            <a:pPr defTabSz="915988">
              <a:lnSpc>
                <a:spcPct val="102000"/>
              </a:lnSpc>
              <a:spcBef>
                <a:spcPts val="1200"/>
              </a:spcBef>
              <a:tabLst>
                <a:tab pos="2281238" algn="l"/>
                <a:tab pos="4573588" algn="l"/>
              </a:tabLst>
            </a:pPr>
            <a:endParaRPr lang="ko-KR" altLang="en-US" sz="2000" dirty="0">
              <a:solidFill>
                <a:srgbClr val="000000"/>
              </a:solidFill>
              <a:ea typeface="굴림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Operating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that controls the execution of application programs</a:t>
            </a:r>
          </a:p>
          <a:p>
            <a:r>
              <a:rPr lang="en-US" dirty="0" smtClean="0"/>
              <a:t>A program that controls the execution of users programs</a:t>
            </a:r>
          </a:p>
          <a:p>
            <a:r>
              <a:rPr lang="en-US" dirty="0" smtClean="0"/>
              <a:t>An interface between applications and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4.5 Time Sharing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multiprogramming to handle multiple interactive jobs</a:t>
            </a:r>
          </a:p>
          <a:p>
            <a:r>
              <a:rPr lang="en-US" smtClean="0"/>
              <a:t>Processor’s time is shared among multiple users</a:t>
            </a:r>
          </a:p>
          <a:p>
            <a:r>
              <a:rPr lang="en-US" smtClean="0"/>
              <a:t>Multiple users simultaneously access the system through terminals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latin typeface="Times" pitchFamily="18" charset="0"/>
                <a:cs typeface="Times New Roman" pitchFamily="18" charset="0"/>
              </a:rPr>
              <a:t>Batch Multiprogramming versus Time Sharing</a:t>
            </a:r>
            <a:r>
              <a:rPr lang="en-US" smtClean="0"/>
              <a:t> </a:t>
            </a:r>
          </a:p>
        </p:txBody>
      </p:sp>
      <p:graphicFrame>
        <p:nvGraphicFramePr>
          <p:cNvPr id="155719" name="Group 71"/>
          <p:cNvGraphicFramePr>
            <a:graphicFrameLocks noGrp="1"/>
          </p:cNvGraphicFramePr>
          <p:nvPr/>
        </p:nvGraphicFramePr>
        <p:xfrm>
          <a:off x="1524000" y="2057400"/>
          <a:ext cx="7162800" cy="340360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Batch Multiprogramming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Time Sharing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Principal objective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Maximize processor use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Minimize response time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Source of directives to operating system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Job control language commands provided with the job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B5B5B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cs typeface="Times New Roman" pitchFamily="18" charset="0"/>
                        </a:rPr>
                        <a:t>Commands entered at the terminal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</a:t>
            </a:r>
            <a:r>
              <a:rPr lang="en-US" dirty="0" smtClean="0"/>
              <a:t>Achievements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processes simultaneously </a:t>
            </a:r>
          </a:p>
          <a:p>
            <a:r>
              <a:rPr lang="en-US" dirty="0" smtClean="0"/>
              <a:t>Memory Management</a:t>
            </a:r>
          </a:p>
          <a:p>
            <a:r>
              <a:rPr lang="en-US" dirty="0" smtClean="0"/>
              <a:t>Information protection and security</a:t>
            </a:r>
          </a:p>
          <a:p>
            <a:r>
              <a:rPr lang="en-US" dirty="0" smtClean="0"/>
              <a:t>Scheduling and resource management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76488" cy="1143000"/>
          </a:xfrm>
        </p:spPr>
        <p:txBody>
          <a:bodyPr/>
          <a:lstStyle/>
          <a:p>
            <a:r>
              <a:rPr lang="en-US" dirty="0" smtClean="0"/>
              <a:t>5.	Processes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 program in execution</a:t>
            </a:r>
          </a:p>
          <a:p>
            <a:pPr>
              <a:lnSpc>
                <a:spcPct val="90000"/>
              </a:lnSpc>
            </a:pPr>
            <a:r>
              <a:rPr lang="en-US" smtClean="0"/>
              <a:t>An instance of a program running on a computer</a:t>
            </a:r>
          </a:p>
          <a:p>
            <a:pPr>
              <a:lnSpc>
                <a:spcPct val="90000"/>
              </a:lnSpc>
            </a:pPr>
            <a:r>
              <a:rPr lang="en-US" smtClean="0"/>
              <a:t>The entity that can be assigned to and executed on a processor</a:t>
            </a:r>
          </a:p>
          <a:p>
            <a:pPr>
              <a:lnSpc>
                <a:spcPct val="90000"/>
              </a:lnSpc>
            </a:pPr>
            <a:r>
              <a:rPr lang="en-US" smtClean="0"/>
              <a:t>A unit of activity characterized by a single sequential thread of execution, a current state, and an associated set of system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Consists of three components</a:t>
            </a:r>
          </a:p>
          <a:p>
            <a:pPr lvl="1"/>
            <a:r>
              <a:rPr lang="en-US" smtClean="0"/>
              <a:t>An executable program</a:t>
            </a:r>
          </a:p>
          <a:p>
            <a:pPr lvl="1"/>
            <a:r>
              <a:rPr lang="en-US" smtClean="0"/>
              <a:t>Associated data needed by the program</a:t>
            </a:r>
          </a:p>
          <a:p>
            <a:pPr lvl="1"/>
            <a:r>
              <a:rPr lang="en-US" smtClean="0"/>
              <a:t>Execution context of the program</a:t>
            </a:r>
          </a:p>
          <a:p>
            <a:pPr lvl="2"/>
            <a:r>
              <a:rPr lang="en-US" smtClean="0"/>
              <a:t>All information the operating system needs to manage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</a:t>
            </a:r>
          </a:p>
        </p:txBody>
      </p:sp>
      <p:pic>
        <p:nvPicPr>
          <p:cNvPr id="32771" name="Picture 4" descr="D:\TransMac\Illustrator Files\2-OperatingSystem\2_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19200"/>
            <a:ext cx="58673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552688" cy="1143000"/>
          </a:xfrm>
        </p:spPr>
        <p:txBody>
          <a:bodyPr/>
          <a:lstStyle/>
          <a:p>
            <a:r>
              <a:rPr lang="en-US" dirty="0" smtClean="0"/>
              <a:t>6.	Memory Management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isolation</a:t>
            </a:r>
          </a:p>
          <a:p>
            <a:r>
              <a:rPr lang="en-US" smtClean="0"/>
              <a:t>Automatic allocation and management</a:t>
            </a:r>
          </a:p>
          <a:p>
            <a:r>
              <a:rPr lang="en-US" smtClean="0"/>
              <a:t>Support for modular programming</a:t>
            </a:r>
          </a:p>
          <a:p>
            <a:r>
              <a:rPr lang="en-US" smtClean="0"/>
              <a:t>Protection and access control</a:t>
            </a:r>
          </a:p>
          <a:p>
            <a:r>
              <a:rPr lang="en-US" smtClean="0"/>
              <a:t>Long-term storage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Virtual Memory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programmers to address memory from a logical point of view</a:t>
            </a:r>
          </a:p>
          <a:p>
            <a:r>
              <a:rPr lang="en-US" dirty="0" smtClean="0"/>
              <a:t>While one process is written out to secondary store and the successor process read in there in no interruption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r>
              <a:rPr lang="en-US" dirty="0" smtClean="0"/>
              <a:t>Implements long-term store</a:t>
            </a:r>
          </a:p>
          <a:p>
            <a:r>
              <a:rPr lang="en-US" dirty="0" smtClean="0"/>
              <a:t>Information stored in named objects called files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Information Protection and Security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/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regulate user access to the system</a:t>
            </a:r>
          </a:p>
          <a:p>
            <a:r>
              <a:rPr lang="en-US" dirty="0" smtClean="0"/>
              <a:t>Information flow control</a:t>
            </a:r>
          </a:p>
          <a:p>
            <a:pPr lvl="1"/>
            <a:r>
              <a:rPr lang="en-US" dirty="0" smtClean="0"/>
              <a:t>regulate flow of data within the system and its delivery to users</a:t>
            </a:r>
          </a:p>
          <a:p>
            <a:r>
              <a:rPr lang="en-US" dirty="0" smtClean="0"/>
              <a:t>Certification</a:t>
            </a:r>
          </a:p>
          <a:p>
            <a:pPr lvl="1"/>
            <a:r>
              <a:rPr lang="en-US" dirty="0" smtClean="0"/>
              <a:t>proving that access and flow control perform according to specifications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62888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1.	Operating System 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8171688" cy="4800600"/>
          </a:xfrm>
        </p:spPr>
        <p:txBody>
          <a:bodyPr/>
          <a:lstStyle/>
          <a:p>
            <a:r>
              <a:rPr lang="en-US" dirty="0" smtClean="0"/>
              <a:t>Convenience</a:t>
            </a:r>
          </a:p>
          <a:p>
            <a:pPr lvl="1"/>
            <a:r>
              <a:rPr lang="en-US" dirty="0" smtClean="0"/>
              <a:t>Makes the computer more convenient to use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Allows computer system resources to be used in an efficient manner</a:t>
            </a:r>
          </a:p>
          <a:p>
            <a:r>
              <a:rPr lang="en-US" dirty="0" smtClean="0"/>
              <a:t>Ability to evolve</a:t>
            </a:r>
          </a:p>
          <a:p>
            <a:pPr lvl="1"/>
            <a:r>
              <a:rPr lang="en-US" dirty="0" smtClean="0"/>
              <a:t>Permit effective development, testing, and introduction of new system functions without interfering with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7. Scheduling and Resource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524000"/>
            <a:ext cx="7924800" cy="4572000"/>
          </a:xfrm>
        </p:spPr>
        <p:txBody>
          <a:bodyPr/>
          <a:lstStyle/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give equal and fair access to all processes</a:t>
            </a:r>
          </a:p>
          <a:p>
            <a:r>
              <a:rPr lang="en-US" dirty="0" smtClean="0"/>
              <a:t>Differential responsiveness</a:t>
            </a:r>
          </a:p>
          <a:p>
            <a:pPr lvl="1"/>
            <a:r>
              <a:rPr lang="en-US" dirty="0" smtClean="0"/>
              <a:t>discriminate between different classes of jobs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maximize throughput, minimize response time, and accommodate as many uses as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Major Elements of</a:t>
            </a:r>
            <a:br>
              <a:rPr lang="en-US" smtClean="0"/>
            </a:br>
            <a:r>
              <a:rPr lang="en-US" smtClean="0"/>
              <a:t>Operating System</a:t>
            </a:r>
          </a:p>
        </p:txBody>
      </p:sp>
      <p:pic>
        <p:nvPicPr>
          <p:cNvPr id="38915" name="Picture 4" descr="D:\TransMac\Illustrator Files\2-OperatingSystem\2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681163"/>
            <a:ext cx="6324600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Structure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View the system as a series of levels</a:t>
            </a:r>
          </a:p>
          <a:p>
            <a:r>
              <a:rPr lang="en-US" smtClean="0"/>
              <a:t>Each level performs a related subset of functions</a:t>
            </a:r>
          </a:p>
          <a:p>
            <a:r>
              <a:rPr lang="en-US" smtClean="0"/>
              <a:t>Each level relies on the next lower level to perform more primitive functions</a:t>
            </a:r>
          </a:p>
          <a:p>
            <a:r>
              <a:rPr lang="en-US" smtClean="0"/>
              <a:t>This decomposes a problem into a number of more manageable subproblems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5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	Characteristics of Modern Operating 	Systems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905000"/>
            <a:ext cx="7714488" cy="4343400"/>
          </a:xfrm>
        </p:spPr>
        <p:txBody>
          <a:bodyPr/>
          <a:lstStyle/>
          <a:p>
            <a:r>
              <a:rPr lang="en-US" dirty="0" smtClean="0"/>
              <a:t>Microkernel architecture</a:t>
            </a:r>
          </a:p>
          <a:p>
            <a:pPr lvl="1"/>
            <a:r>
              <a:rPr lang="en-US" dirty="0" smtClean="0"/>
              <a:t>assigns only a few essential functions to the kernel</a:t>
            </a:r>
          </a:p>
          <a:p>
            <a:pPr lvl="2"/>
            <a:r>
              <a:rPr lang="en-US" dirty="0" smtClean="0"/>
              <a:t>address space</a:t>
            </a:r>
          </a:p>
          <a:p>
            <a:pPr lvl="2"/>
            <a:r>
              <a:rPr lang="en-US" dirty="0" smtClean="0"/>
              <a:t>Inter-process communication (IPC)</a:t>
            </a:r>
          </a:p>
          <a:p>
            <a:pPr lvl="2"/>
            <a:r>
              <a:rPr lang="en-US" dirty="0" smtClean="0"/>
              <a:t>basic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Characteristics of Modern Operating Systems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828800"/>
            <a:ext cx="7714488" cy="4495800"/>
          </a:xfrm>
        </p:spPr>
        <p:txBody>
          <a:bodyPr/>
          <a:lstStyle/>
          <a:p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Process </a:t>
            </a:r>
            <a:r>
              <a:rPr lang="en-US" dirty="0" smtClean="0"/>
              <a:t>is divided into threads that can run simultaneously</a:t>
            </a:r>
          </a:p>
          <a:p>
            <a:pPr lvl="1"/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Dispatch-able </a:t>
            </a:r>
            <a:r>
              <a:rPr lang="en-US" dirty="0" smtClean="0"/>
              <a:t>unit of work</a:t>
            </a:r>
          </a:p>
          <a:p>
            <a:pPr lvl="1"/>
            <a:r>
              <a:rPr lang="en-US" dirty="0" smtClean="0"/>
              <a:t>Executes </a:t>
            </a:r>
            <a:r>
              <a:rPr lang="en-US" dirty="0" smtClean="0"/>
              <a:t>sequentially and is interruptible</a:t>
            </a:r>
          </a:p>
          <a:p>
            <a:pPr lvl="1"/>
            <a:r>
              <a:rPr lang="en-US" dirty="0" smtClean="0"/>
              <a:t>Process is a collection of one or more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Characteristics of Modern Operating Systems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981200"/>
            <a:ext cx="7498080" cy="4267200"/>
          </a:xfrm>
        </p:spPr>
        <p:txBody>
          <a:bodyPr/>
          <a:lstStyle/>
          <a:p>
            <a:r>
              <a:rPr lang="en-US" dirty="0" smtClean="0"/>
              <a:t>Symmetric multiprocessing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here are </a:t>
            </a:r>
            <a:r>
              <a:rPr lang="en-US" dirty="0" smtClean="0"/>
              <a:t>multiple processors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hese </a:t>
            </a:r>
            <a:r>
              <a:rPr lang="en-US" dirty="0" smtClean="0"/>
              <a:t>processors share same main memory and I/O facilities</a:t>
            </a:r>
          </a:p>
          <a:p>
            <a:pPr lvl="1"/>
            <a:r>
              <a:rPr lang="en-US" dirty="0" smtClean="0"/>
              <a:t>All processors can perform the same functions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Characteristics of Modern Operating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905000"/>
            <a:ext cx="7498080" cy="4343400"/>
          </a:xfrm>
        </p:spPr>
        <p:txBody>
          <a:bodyPr/>
          <a:lstStyle/>
          <a:p>
            <a:r>
              <a:rPr lang="en-US" dirty="0" smtClean="0"/>
              <a:t>Distributed operating systems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 smtClean="0"/>
              <a:t>the illusion of a single main memory and single secondary memory space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 smtClean="0"/>
              <a:t>for distributed file system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Characteristics of Modern Operating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90688" cy="4419600"/>
          </a:xfrm>
        </p:spPr>
        <p:txBody>
          <a:bodyPr/>
          <a:lstStyle/>
          <a:p>
            <a:r>
              <a:rPr lang="en-US" dirty="0" smtClean="0"/>
              <a:t>Object-oriented design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 smtClean="0"/>
              <a:t>for adding modular extensions to a small kernel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 smtClean="0"/>
              <a:t>programmers to customize an operating system without disrupting system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4764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8.	Operating System Design Hierarchy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52400" y="1066800"/>
            <a:ext cx="8991600" cy="584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Level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n</a:t>
            </a:r>
            <a:r>
              <a:rPr lang="ko-KR" altLang="en-US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ame</a:t>
            </a: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	    </a:t>
            </a:r>
            <a:r>
              <a:rPr lang="ko-KR" altLang="en-US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Objects</a:t>
            </a: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	        </a:t>
            </a:r>
            <a:r>
              <a:rPr lang="ko-KR" altLang="en-US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 Example </a:t>
            </a: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Operations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13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Shell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User programming          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Statements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in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shell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    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languag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e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environment</a:t>
            </a:r>
            <a:endParaRPr lang="ko-KR" altLang="en-US" sz="2400" dirty="0">
              <a:solidFill>
                <a:srgbClr val="000000"/>
              </a:solidFill>
              <a:ea typeface="굴림" charset="-127"/>
              <a:cs typeface="Times New Roman" pitchFamily="18" charset="0"/>
            </a:endParaRPr>
          </a:p>
          <a:p>
            <a:pPr marL="342900" indent="-342900" defTabSz="903288">
              <a:lnSpc>
                <a:spcPct val="102000"/>
              </a:lnSpc>
              <a:spcBef>
                <a:spcPts val="1100"/>
              </a:spcBef>
              <a:buAutoNum type="arabicPlain" startAt="12"/>
              <a:tabLst>
                <a:tab pos="682625" algn="l"/>
                <a:tab pos="2633663" algn="l"/>
                <a:tab pos="4797425" algn="l"/>
              </a:tabLst>
            </a:pP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User processes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User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processes	     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Quit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kill, suspend,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resume</a:t>
            </a:r>
            <a:endParaRPr lang="en-US" altLang="ko-KR" sz="2400" dirty="0" smtClean="0">
              <a:solidFill>
                <a:srgbClr val="000000"/>
              </a:solidFill>
              <a:ea typeface="굴림" charset="-127"/>
              <a:cs typeface="Times New Roman" pitchFamily="18" charset="0"/>
            </a:endParaRPr>
          </a:p>
          <a:p>
            <a:pPr marL="342900" indent="-342900"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11	.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Directories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Directories            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 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Create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destroy, attach,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search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list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10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Devices    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External devices, such	         Open, close,</a:t>
            </a:r>
          </a:p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 as printer, displays	          read, write</a:t>
            </a:r>
          </a:p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  and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keyboards</a:t>
            </a:r>
            <a:endParaRPr lang="en-US" altLang="ko-KR" sz="2400" dirty="0" smtClean="0">
              <a:solidFill>
                <a:srgbClr val="000000"/>
              </a:solidFill>
              <a:ea typeface="굴림" charset="-127"/>
              <a:cs typeface="Times New Roman" pitchFamily="18" charset="0"/>
            </a:endParaRPr>
          </a:p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9.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File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system	Files                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Create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destroy, open,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close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read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write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8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Communications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Pipe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               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         Create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destroy, open.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close, read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write</a:t>
            </a:r>
          </a:p>
        </p:txBody>
      </p:sp>
    </p:spTree>
    <p:extLst>
      <p:ext uri="{BB962C8B-B14F-4D97-AF65-F5344CB8AC3E}">
        <p14:creationId xmlns:p14="http://schemas.microsoft.com/office/powerpoint/2010/main" val="28172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Operating System Design Hierarchy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2400" y="1600200"/>
            <a:ext cx="8991601" cy="314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903288">
              <a:lnSpc>
                <a:spcPct val="102000"/>
              </a:lnSpc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Level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name</a:t>
            </a:r>
            <a:r>
              <a:rPr lang="ko-KR" altLang="en-US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  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Objects</a:t>
            </a:r>
            <a:r>
              <a:rPr lang="ko-KR" altLang="en-US" sz="2400" b="1" dirty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	         </a:t>
            </a:r>
            <a:r>
              <a:rPr lang="ko-KR" altLang="en-US" sz="2400" b="1" dirty="0" smtClean="0">
                <a:solidFill>
                  <a:srgbClr val="FF0000"/>
                </a:solidFill>
                <a:ea typeface="굴림" charset="-127"/>
                <a:cs typeface="Times New Roman" pitchFamily="18" charset="0"/>
              </a:rPr>
              <a:t>Example Operations</a:t>
            </a:r>
            <a:endParaRPr lang="ko-KR" altLang="en-US" sz="2400" b="1" dirty="0">
              <a:solidFill>
                <a:srgbClr val="FF0000"/>
              </a:solidFill>
              <a:ea typeface="굴림" charset="-127"/>
              <a:cs typeface="Times New Roman" pitchFamily="18" charset="0"/>
            </a:endParaRP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7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Virtual Memory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Segments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pages	            Read, write, fetch</a:t>
            </a: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6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Local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secondary	Blocks of data, device     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Read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write,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allocate,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   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free store channels</a:t>
            </a:r>
            <a:endParaRPr lang="ko-KR" altLang="en-US" sz="2400" dirty="0">
              <a:solidFill>
                <a:srgbClr val="000000"/>
              </a:solidFill>
              <a:ea typeface="굴림" charset="-127"/>
              <a:cs typeface="Times New Roman" pitchFamily="18" charset="0"/>
            </a:endParaRPr>
          </a:p>
          <a:p>
            <a:pPr defTabSz="903288">
              <a:lnSpc>
                <a:spcPct val="102000"/>
              </a:lnSpc>
              <a:spcBef>
                <a:spcPts val="1100"/>
              </a:spcBef>
              <a:tabLst>
                <a:tab pos="682625" algn="l"/>
                <a:tab pos="2633663" algn="l"/>
                <a:tab pos="4797425" algn="l"/>
              </a:tabLst>
            </a:pP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5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.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Primitive processes 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primitive 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process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	    Suspend, resume, wait,    </a:t>
            </a:r>
            <a:r>
              <a:rPr lang="en-US" altLang="ko-KR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signal,semaphores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, </a:t>
            </a:r>
            <a:r>
              <a:rPr lang="en-US" altLang="ko-KR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					</a:t>
            </a:r>
            <a:r>
              <a:rPr lang="ko-KR" altLang="en-US" sz="2400" dirty="0" smtClean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ready </a:t>
            </a:r>
            <a:r>
              <a:rPr lang="ko-KR" altLang="en-US" sz="2400" dirty="0">
                <a:solidFill>
                  <a:srgbClr val="000000"/>
                </a:solidFill>
                <a:ea typeface="굴림" charset="-127"/>
                <a:cs typeface="Times New Roman" pitchFamily="18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8540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5088" cy="1143000"/>
          </a:xfrm>
        </p:spPr>
        <p:txBody>
          <a:bodyPr/>
          <a:lstStyle/>
          <a:p>
            <a:r>
              <a:rPr lang="en-US" dirty="0" smtClean="0"/>
              <a:t>2.	Layers of Computer System</a:t>
            </a:r>
          </a:p>
        </p:txBody>
      </p:sp>
      <p:pic>
        <p:nvPicPr>
          <p:cNvPr id="6147" name="Picture 4" descr="D:\TransMac\Illustrator Files\2-OperatingSystem\2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600200"/>
            <a:ext cx="438785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Operating System Design Hierarchy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0" y="1447800"/>
            <a:ext cx="9144001" cy="489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457200" indent="-457200" defTabSz="903288">
              <a:spcBef>
                <a:spcPct val="50000"/>
              </a:spcBef>
              <a:tabLst>
                <a:tab pos="682625" algn="l"/>
                <a:tab pos="2633663" algn="l"/>
                <a:tab pos="5024438" algn="l"/>
              </a:tabLst>
            </a:pPr>
            <a:r>
              <a:rPr lang="en-US" sz="2400" b="1" dirty="0" smtClean="0">
                <a:solidFill>
                  <a:srgbClr val="FF0000"/>
                </a:solidFill>
              </a:rPr>
              <a:t>Level name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Objects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	Example </a:t>
            </a:r>
            <a:r>
              <a:rPr lang="en-US" sz="2400" b="1" dirty="0">
                <a:solidFill>
                  <a:srgbClr val="FF0000"/>
                </a:solidFill>
              </a:rPr>
              <a:t>Operations</a:t>
            </a:r>
          </a:p>
          <a:p>
            <a:pPr marL="457200" indent="-457200" defTabSz="903288">
              <a:spcBef>
                <a:spcPct val="50000"/>
              </a:spcBef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4	Interrupts	Interrupt-handling	</a:t>
            </a:r>
            <a:r>
              <a:rPr lang="en-US" sz="2400" dirty="0" smtClean="0"/>
              <a:t>	Invoke</a:t>
            </a:r>
            <a:r>
              <a:rPr lang="en-US" sz="2400" dirty="0"/>
              <a:t>, mask, unmask, 			</a:t>
            </a:r>
            <a:r>
              <a:rPr lang="en-US" sz="2400" dirty="0" smtClean="0"/>
              <a:t>	Programs</a:t>
            </a:r>
            <a:r>
              <a:rPr lang="en-US" sz="2400" dirty="0"/>
              <a:t> </a:t>
            </a:r>
            <a:r>
              <a:rPr lang="en-US" sz="2400" dirty="0" smtClean="0"/>
              <a:t>retry </a:t>
            </a:r>
            <a:endParaRPr lang="en-US" sz="2400" dirty="0"/>
          </a:p>
          <a:p>
            <a:pPr marL="457200" indent="-457200" defTabSz="903288">
              <a:spcBef>
                <a:spcPct val="50000"/>
              </a:spcBef>
              <a:buFontTx/>
              <a:buAutoNum type="arabicPlain" startAt="3"/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Procedures	Procedure, call stack, 	Mark stack, call, return</a:t>
            </a:r>
          </a:p>
          <a:p>
            <a:pPr marL="457200" indent="-457200" defTabSz="903288"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/>
              <a:t>			</a:t>
            </a:r>
          </a:p>
          <a:p>
            <a:pPr marL="457200" indent="-457200" defTabSz="903288">
              <a:spcBef>
                <a:spcPct val="50000"/>
              </a:spcBef>
              <a:buAutoNum type="arabicPlain" startAt="2"/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 smtClean="0"/>
              <a:t>Instruction </a:t>
            </a:r>
            <a:r>
              <a:rPr lang="en-US" sz="2400" dirty="0"/>
              <a:t>Set	Evaluation stack, micro-	Load, store, add, </a:t>
            </a:r>
            <a:r>
              <a:rPr lang="en-US" sz="2400" dirty="0" smtClean="0"/>
              <a:t>subtract	program </a:t>
            </a:r>
            <a:r>
              <a:rPr lang="en-US" sz="2400" dirty="0"/>
              <a:t>interpreter,	</a:t>
            </a:r>
            <a:endParaRPr lang="en-US" sz="2400" dirty="0" smtClean="0"/>
          </a:p>
          <a:p>
            <a:pPr marL="457200" indent="-457200" defTabSz="903288">
              <a:spcBef>
                <a:spcPct val="50000"/>
              </a:spcBef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 smtClean="0"/>
              <a:t>			branch</a:t>
            </a:r>
            <a:r>
              <a:rPr lang="en-US" sz="2400" dirty="0"/>
              <a:t> </a:t>
            </a:r>
            <a:r>
              <a:rPr lang="en-US" sz="2400" dirty="0" smtClean="0"/>
              <a:t>scalar </a:t>
            </a:r>
            <a:r>
              <a:rPr lang="en-US" sz="2400" dirty="0"/>
              <a:t>and array data</a:t>
            </a:r>
          </a:p>
          <a:p>
            <a:pPr marL="457200" indent="-457200" defTabSz="903288">
              <a:spcBef>
                <a:spcPct val="50000"/>
              </a:spcBef>
              <a:buAutoNum type="arabicPlain"/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 smtClean="0"/>
              <a:t>Electronic 	Registers</a:t>
            </a:r>
            <a:r>
              <a:rPr lang="en-US" sz="2400" dirty="0"/>
              <a:t>, gates, buses,	</a:t>
            </a:r>
            <a:r>
              <a:rPr lang="en-US" sz="2400" dirty="0" smtClean="0"/>
              <a:t>	Clear</a:t>
            </a:r>
            <a:r>
              <a:rPr lang="en-US" sz="2400" dirty="0"/>
              <a:t>, </a:t>
            </a:r>
            <a:r>
              <a:rPr lang="en-US" sz="2400" dirty="0" smtClean="0"/>
              <a:t>transfer, </a:t>
            </a:r>
          </a:p>
          <a:p>
            <a:pPr marL="457200" indent="-457200" defTabSz="903288">
              <a:spcBef>
                <a:spcPct val="50000"/>
              </a:spcBef>
              <a:tabLst>
                <a:tab pos="682625" algn="l"/>
                <a:tab pos="2633663" algn="l"/>
                <a:tab pos="5024438" algn="l"/>
              </a:tabLst>
            </a:pPr>
            <a:r>
              <a:rPr lang="en-US" sz="2400" dirty="0" smtClean="0"/>
              <a:t>	circuit				activate, etc.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019288" cy="4800600"/>
          </a:xfrm>
        </p:spPr>
        <p:txBody>
          <a:bodyPr/>
          <a:lstStyle/>
          <a:p>
            <a:r>
              <a:rPr lang="en-US" dirty="0" smtClean="0"/>
              <a:t>Heart (vital portion) of the operating system</a:t>
            </a:r>
          </a:p>
          <a:p>
            <a:r>
              <a:rPr lang="en-US" dirty="0" smtClean="0"/>
              <a:t>Next to Hardware </a:t>
            </a:r>
          </a:p>
          <a:p>
            <a:r>
              <a:rPr lang="en-US" dirty="0" smtClean="0"/>
              <a:t>It always resides in main memory</a:t>
            </a:r>
          </a:p>
          <a:p>
            <a:r>
              <a:rPr lang="en-US" dirty="0" smtClean="0"/>
              <a:t>Contains most-frequently used functions</a:t>
            </a:r>
          </a:p>
          <a:p>
            <a:r>
              <a:rPr lang="en-US" dirty="0" smtClean="0"/>
              <a:t>Also called the nucleus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0508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	Services Provided by the Operating 	System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Program development</a:t>
            </a:r>
          </a:p>
          <a:p>
            <a:pPr lvl="1"/>
            <a:r>
              <a:rPr lang="en-US" dirty="0" smtClean="0"/>
              <a:t>Editors, compilers, linker, loader and debuggers</a:t>
            </a:r>
          </a:p>
          <a:p>
            <a:r>
              <a:rPr lang="en-US" dirty="0" smtClean="0"/>
              <a:t>Program execution</a:t>
            </a:r>
          </a:p>
          <a:p>
            <a:r>
              <a:rPr lang="en-US" dirty="0" smtClean="0"/>
              <a:t>Access to I/O devices</a:t>
            </a:r>
          </a:p>
          <a:p>
            <a:r>
              <a:rPr lang="en-US" dirty="0" smtClean="0"/>
              <a:t>Controlled access to files</a:t>
            </a:r>
          </a:p>
          <a:p>
            <a:r>
              <a:rPr lang="en-US" dirty="0" smtClean="0"/>
              <a:t>Access to other plug and play devices</a:t>
            </a:r>
          </a:p>
          <a:p>
            <a:r>
              <a:rPr lang="en-US" dirty="0" smtClean="0"/>
              <a:t>Security to users programs and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Services Provided by the Operating 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Error detection and response</a:t>
            </a:r>
          </a:p>
          <a:p>
            <a:pPr lvl="1"/>
            <a:r>
              <a:rPr lang="en-US" sz="3200" dirty="0" smtClean="0"/>
              <a:t>internal and external hardware errors</a:t>
            </a:r>
          </a:p>
          <a:p>
            <a:pPr lvl="2"/>
            <a:r>
              <a:rPr lang="en-US" sz="3200" dirty="0" smtClean="0"/>
              <a:t>memory error</a:t>
            </a:r>
          </a:p>
          <a:p>
            <a:pPr lvl="2"/>
            <a:r>
              <a:rPr lang="en-US" sz="3200" dirty="0" smtClean="0"/>
              <a:t>device failure</a:t>
            </a:r>
          </a:p>
          <a:p>
            <a:pPr lvl="1"/>
            <a:r>
              <a:rPr lang="en-US" sz="3200" dirty="0" smtClean="0"/>
              <a:t>software errors</a:t>
            </a:r>
          </a:p>
          <a:p>
            <a:pPr lvl="2"/>
            <a:r>
              <a:rPr lang="en-US" sz="3200" dirty="0" smtClean="0"/>
              <a:t>arithmetic overflow</a:t>
            </a:r>
          </a:p>
          <a:p>
            <a:pPr lvl="2"/>
            <a:r>
              <a:rPr lang="en-US" sz="3200" dirty="0" smtClean="0"/>
              <a:t>access forbidden memory locations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Services Provided by the Operating System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collect statistics</a:t>
            </a:r>
          </a:p>
          <a:p>
            <a:pPr lvl="1"/>
            <a:r>
              <a:rPr lang="en-US" dirty="0" smtClean="0"/>
              <a:t>monitor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D:\TransMac\Illustrator Files\2-OperatingSystem\2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8350" y="57150"/>
            <a:ext cx="760730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</TotalTime>
  <Words>1359</Words>
  <Application>Microsoft Office PowerPoint</Application>
  <PresentationFormat>On-screen Show (4:3)</PresentationFormat>
  <Paragraphs>196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Calibri</vt:lpstr>
      <vt:lpstr>Gill Sans MT</vt:lpstr>
      <vt:lpstr>굴림</vt:lpstr>
      <vt:lpstr>Monotype Sorts</vt:lpstr>
      <vt:lpstr>Times</vt:lpstr>
      <vt:lpstr>Times New Roman</vt:lpstr>
      <vt:lpstr>Verdana</vt:lpstr>
      <vt:lpstr>Wingdings 2</vt:lpstr>
      <vt:lpstr>Solstice</vt:lpstr>
      <vt:lpstr>Unit -1 Operating System Overview</vt:lpstr>
      <vt:lpstr>Operating System</vt:lpstr>
      <vt:lpstr>1. Operating System Objectives</vt:lpstr>
      <vt:lpstr>2. Layers of Computer System</vt:lpstr>
      <vt:lpstr>Kernel</vt:lpstr>
      <vt:lpstr>3. Services Provided by the Operating  System</vt:lpstr>
      <vt:lpstr>Services Provided by the Operating System</vt:lpstr>
      <vt:lpstr>Services Provided by the Operating System</vt:lpstr>
      <vt:lpstr>PowerPoint Presentation</vt:lpstr>
      <vt:lpstr>4. Evolution of Operating Systems</vt:lpstr>
      <vt:lpstr>Evolution of Operating Systems</vt:lpstr>
      <vt:lpstr>Job Control Language (JCL)</vt:lpstr>
      <vt:lpstr>Hardware Features</vt:lpstr>
      <vt:lpstr>4.3 Uniprogramming</vt:lpstr>
      <vt:lpstr>4.4 Multiprogramming</vt:lpstr>
      <vt:lpstr>Multiprogramming</vt:lpstr>
      <vt:lpstr>Example</vt:lpstr>
      <vt:lpstr>PowerPoint Presentation</vt:lpstr>
      <vt:lpstr>Effects of Multiprogramming</vt:lpstr>
      <vt:lpstr>4.5 Time Sharing</vt:lpstr>
      <vt:lpstr>Batch Multiprogramming versus Time Sharing </vt:lpstr>
      <vt:lpstr>Major Achievements</vt:lpstr>
      <vt:lpstr>5. Processes</vt:lpstr>
      <vt:lpstr>Process</vt:lpstr>
      <vt:lpstr>Process</vt:lpstr>
      <vt:lpstr>6. Memory Management</vt:lpstr>
      <vt:lpstr>Virtual Memory</vt:lpstr>
      <vt:lpstr>File System</vt:lpstr>
      <vt:lpstr>Information Protection and Security</vt:lpstr>
      <vt:lpstr>7. Scheduling and Resource Management</vt:lpstr>
      <vt:lpstr>Major Elements of Operating System</vt:lpstr>
      <vt:lpstr>System Structure</vt:lpstr>
      <vt:lpstr>5. Characteristics of Modern Operating  Systems</vt:lpstr>
      <vt:lpstr>Characteristics of Modern Operating Systems</vt:lpstr>
      <vt:lpstr>Characteristics of Modern Operating Systems</vt:lpstr>
      <vt:lpstr>Characteristics of Modern Operating Systems</vt:lpstr>
      <vt:lpstr>Characteristics of Modern Operating Systems</vt:lpstr>
      <vt:lpstr>8. Operating System Design Hierarchy</vt:lpstr>
      <vt:lpstr>Operating System Design Hierarchy</vt:lpstr>
      <vt:lpstr>Operating System Design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Overview</dc:title>
  <dc:creator>Windows User</dc:creator>
  <cp:lastModifiedBy>Pravin Shrinath (Dr.)</cp:lastModifiedBy>
  <cp:revision>37</cp:revision>
  <dcterms:created xsi:type="dcterms:W3CDTF">2013-02-27T18:41:12Z</dcterms:created>
  <dcterms:modified xsi:type="dcterms:W3CDTF">2024-07-30T06:16:11Z</dcterms:modified>
</cp:coreProperties>
</file>