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58" r:id="rId4"/>
    <p:sldId id="259" r:id="rId5"/>
    <p:sldId id="260" r:id="rId6"/>
    <p:sldId id="315" r:id="rId7"/>
    <p:sldId id="261" r:id="rId8"/>
    <p:sldId id="262" r:id="rId9"/>
    <p:sldId id="263" r:id="rId10"/>
    <p:sldId id="265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313" r:id="rId19"/>
    <p:sldId id="276" r:id="rId20"/>
    <p:sldId id="278" r:id="rId21"/>
    <p:sldId id="279" r:id="rId22"/>
    <p:sldId id="280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7" r:id="rId35"/>
    <p:sldId id="298" r:id="rId36"/>
    <p:sldId id="299" r:id="rId37"/>
    <p:sldId id="300" r:id="rId38"/>
    <p:sldId id="301" r:id="rId39"/>
    <p:sldId id="316" r:id="rId40"/>
    <p:sldId id="317" r:id="rId41"/>
    <p:sldId id="318" r:id="rId42"/>
    <p:sldId id="257" r:id="rId43"/>
    <p:sldId id="319" r:id="rId44"/>
    <p:sldId id="320" r:id="rId45"/>
    <p:sldId id="321" r:id="rId46"/>
    <p:sldId id="322" r:id="rId47"/>
    <p:sldId id="323" r:id="rId48"/>
    <p:sldId id="324" r:id="rId49"/>
    <p:sldId id="267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10" r:id="rId59"/>
    <p:sldId id="333" r:id="rId60"/>
    <p:sldId id="334" r:id="rId61"/>
    <p:sldId id="277" r:id="rId62"/>
    <p:sldId id="335" r:id="rId63"/>
    <p:sldId id="281" r:id="rId64"/>
    <p:sldId id="336" r:id="rId65"/>
    <p:sldId id="337" r:id="rId66"/>
    <p:sldId id="284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294" r:id="rId78"/>
    <p:sldId id="295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Lokhandwala" userId="7864192ca2b01bab" providerId="LiveId" clId="{2E2BDA5B-D223-476A-BF0D-D1C98F8A9801}"/>
    <pc:docChg chg="delSld">
      <pc:chgData name="Maria Lokhandwala" userId="7864192ca2b01bab" providerId="LiveId" clId="{2E2BDA5B-D223-476A-BF0D-D1C98F8A9801}" dt="2024-08-23T14:06:32.246" v="0" actId="47"/>
      <pc:docMkLst>
        <pc:docMk/>
      </pc:docMkLst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296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02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03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04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06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11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12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48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49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50"/>
        </pc:sldMkLst>
      </pc:sldChg>
      <pc:sldChg chg="del">
        <pc:chgData name="Maria Lokhandwala" userId="7864192ca2b01bab" providerId="LiveId" clId="{2E2BDA5B-D223-476A-BF0D-D1C98F8A9801}" dt="2024-08-23T14:06:32.246" v="0" actId="47"/>
        <pc:sldMkLst>
          <pc:docMk/>
          <pc:sldMk cId="0" sldId="35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8645-556A-D4FC-2938-A8E7F74E3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1CA36-9083-E271-E55C-E56417361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A18F-250E-5A51-9C93-2CBB16BF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521A-58CD-D2DD-5BCD-176A56BC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0C0E-4262-453B-9A8C-A29B6999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88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8A25-AAE7-B2F0-641C-61D5611B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C0961-8A1A-641F-3BA0-F0B9443D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8DB28-6431-806E-9351-233105BE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9679-BE7F-39F1-F979-2C560264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F8BCE-3E01-FA70-515A-776CA489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2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3FFF0-39F5-B993-4EF5-4987A28F3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61A55-C1A3-7614-2460-05A26E878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F287-DE38-B8AB-6A62-4E60173B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B350-C606-1304-EFD3-794982CC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F9E2-4602-F5F2-ED96-69AF4C3F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59D4-8ECB-404F-F36E-3333C445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4732-D4AB-A215-063F-370C5BF7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A726-AB6B-EDC2-8C2B-29968044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BC68-B812-92F8-BD09-8D4F745F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C95A5-54A1-8D1B-0C92-9A21365B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6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5B7B-AAD7-E003-A3F7-55C4FB0D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A1890-81BD-B4D5-BDF9-34AEFEC0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0D00-772E-5482-65E1-B6C7115A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84CD-92DF-A6F6-5CD2-149D6F8B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17F1-5166-7747-8B05-67966180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5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EF52-2931-422C-0C54-51450B3C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7C22-2224-882C-7D96-191152010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B998-DC15-16AC-9CC4-C460F6DE7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A2E35-2763-57B5-DC26-31C7B973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25CF1-08A7-CB0B-AFB0-D827656C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277F-86B7-24C3-2781-2E6712C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41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2F4B-AA20-5FA1-1356-A8EBEBB9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2900-C090-11A5-4137-68C96BD1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FFB8A-E8AE-BB8E-CA70-CC6F34DF9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6549F-88FB-8B17-7858-8AB3358B4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E1BFC-0FDB-DE25-50AE-93C09FC95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1B437-E7D5-E858-41FD-4F71BB46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A3C1D-3565-FEA6-FEDE-14E9FF82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F5BC2-8F6D-9356-B7A2-05E867F1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7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920B-6428-8A4E-72AB-C05094E9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DF273-0D10-E7C3-DFA1-8FE6DFA2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AD267-10AC-AFC7-77F4-97382C5A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CB05F-347C-0BED-1C01-E6FB6F04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1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6447E-44ED-A925-E01B-B52572F3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8EB90-0447-01EF-DEBB-2D94F7E7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8BBD0-5356-B96B-3B02-0D965092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9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97C7-F006-48C3-2990-E67105BB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8F84-A121-1D01-A741-AE0CAC9A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B21F1-D53E-FCF2-0CAE-B4801C129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D3659-A414-E7DA-12EC-C7AFE1B5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576C4-3D25-8C1D-1DA2-5C7E4B7F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051A6-7EB6-4A4C-A603-597A9A83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06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D26D-7394-8F0A-679B-310641D6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4FDAF-E879-7826-582A-3B2CFECB8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F40D-FE97-3787-E002-DF8ED768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C511F-F9CD-E56D-904B-BAC833E5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B30E6-9611-B9B1-2865-429E85BF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B2DFE-6C15-E9DF-410B-B274BD6D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9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9EEFE-1973-F9E1-6581-B9D79562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4CB38-C81D-B718-5C6A-07FB0B58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AAA6-B2E4-B37B-0549-6D25A943F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647D-4D9E-42BD-87FD-B0E4172FA171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5A79-88E1-5AF3-E2F0-F51899F4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368A-07EF-17A3-7500-DD3092B32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0B0D-6378-47E8-BE38-AAE867E8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07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AC33-838D-C8F6-89AC-D8318EC38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BA2DA-5497-E6EF-DC3B-0474923B6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83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D:\TransMac\Illustrator Files\2-OperatingSystem\2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2350" y="57150"/>
            <a:ext cx="760730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088" cy="1143000"/>
          </a:xfrm>
        </p:spPr>
        <p:txBody>
          <a:bodyPr/>
          <a:lstStyle/>
          <a:p>
            <a:r>
              <a:rPr lang="en-US" dirty="0"/>
              <a:t>4.	Evolution of Operating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8247888" cy="4800600"/>
          </a:xfrm>
        </p:spPr>
        <p:txBody>
          <a:bodyPr/>
          <a:lstStyle/>
          <a:p>
            <a:pPr>
              <a:buNone/>
            </a:pPr>
            <a:r>
              <a:rPr lang="en-US" dirty="0"/>
              <a:t>4.1 Serial Processing</a:t>
            </a:r>
          </a:p>
          <a:p>
            <a:pPr lvl="1"/>
            <a:r>
              <a:rPr lang="en-US" dirty="0"/>
              <a:t>No operating system</a:t>
            </a:r>
          </a:p>
          <a:p>
            <a:pPr lvl="1"/>
            <a:r>
              <a:rPr lang="en-US" dirty="0"/>
              <a:t>Machines run from a console with display lights and toggle switches, input device, and printer</a:t>
            </a:r>
          </a:p>
          <a:p>
            <a:pPr lvl="1"/>
            <a:r>
              <a:rPr lang="en-US" dirty="0"/>
              <a:t>Setup included loading the compiler, source program, saving compiled program, and loading and linking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Operating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447800"/>
            <a:ext cx="8019288" cy="4800600"/>
          </a:xfrm>
        </p:spPr>
        <p:txBody>
          <a:bodyPr/>
          <a:lstStyle/>
          <a:p>
            <a:pPr>
              <a:buNone/>
            </a:pPr>
            <a:r>
              <a:rPr lang="en-US" dirty="0"/>
              <a:t>4.2 Simple Batch Systems</a:t>
            </a:r>
          </a:p>
          <a:p>
            <a:pPr lvl="1"/>
            <a:r>
              <a:rPr lang="en-US" dirty="0"/>
              <a:t>Monitors</a:t>
            </a:r>
          </a:p>
          <a:p>
            <a:pPr lvl="2"/>
            <a:r>
              <a:rPr lang="en-US" dirty="0"/>
              <a:t>Software that controls the running programs</a:t>
            </a:r>
          </a:p>
          <a:p>
            <a:pPr lvl="2"/>
            <a:r>
              <a:rPr lang="en-US" dirty="0"/>
              <a:t>Batch jobs together</a:t>
            </a:r>
          </a:p>
          <a:p>
            <a:pPr lvl="2"/>
            <a:r>
              <a:rPr lang="en-US" dirty="0"/>
              <a:t>Program branches back to monitor when finished</a:t>
            </a:r>
          </a:p>
          <a:p>
            <a:pPr lvl="2"/>
            <a:r>
              <a:rPr lang="en-US" dirty="0"/>
              <a:t>Resident monitor is in main memory and available for execution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Control Language (JCL)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Special type of programming language</a:t>
            </a:r>
          </a:p>
          <a:p>
            <a:r>
              <a:rPr lang="en-US"/>
              <a:t>Provides instruction to the monitor</a:t>
            </a:r>
          </a:p>
          <a:p>
            <a:pPr lvl="1"/>
            <a:r>
              <a:rPr lang="en-US"/>
              <a:t>what compiler to use</a:t>
            </a:r>
          </a:p>
          <a:p>
            <a:pPr lvl="1"/>
            <a:r>
              <a:rPr lang="en-US"/>
              <a:t>what data to use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Memory protection</a:t>
            </a:r>
          </a:p>
          <a:p>
            <a:pPr lvl="1"/>
            <a:r>
              <a:rPr lang="en-US"/>
              <a:t>do not allow the memory area containing the monitor to be altered</a:t>
            </a:r>
          </a:p>
          <a:p>
            <a:r>
              <a:rPr lang="en-US"/>
              <a:t>Timer</a:t>
            </a:r>
          </a:p>
          <a:p>
            <a:pPr lvl="1"/>
            <a:r>
              <a:rPr lang="en-US"/>
              <a:t>prevents a job from monopolizing the system</a:t>
            </a:r>
          </a:p>
          <a:p>
            <a:pPr>
              <a:buFont typeface="Monotype Sorts" pitchFamily="2" charset="2"/>
              <a:buChar char="y"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</a:t>
            </a:r>
            <a:r>
              <a:rPr lang="en-US" dirty="0" err="1"/>
              <a:t>Uniprogramming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Processor must wait for I/O instruction to complete before preceding</a:t>
            </a:r>
          </a:p>
        </p:txBody>
      </p:sp>
      <p:pic>
        <p:nvPicPr>
          <p:cNvPr id="19460" name="Picture 4" descr="D:\TransMac\Illustrator Files\2-OperatingSystem\2_5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191000"/>
            <a:ext cx="6248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Multiprogramming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one job needs to wait for I/O, the processor can switch to the other job</a:t>
            </a:r>
          </a:p>
        </p:txBody>
      </p:sp>
      <p:pic>
        <p:nvPicPr>
          <p:cNvPr id="20484" name="Picture 4" descr="D:\TransMac\Illustrator Files\2-OperatingSystem\2_5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971800"/>
            <a:ext cx="6248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Multiprogramming</a:t>
            </a:r>
          </a:p>
        </p:txBody>
      </p:sp>
      <p:pic>
        <p:nvPicPr>
          <p:cNvPr id="21507" name="Picture 4" descr="D:\TransMac\Illustrator Files\2-OperatingSystem\2_5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060576"/>
            <a:ext cx="7162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974976" y="1447801"/>
            <a:ext cx="7159625" cy="321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102000"/>
              </a:lnSpc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JOB1                      JOB2                    JOB3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Type of job	Heavy compute	   Heavy I/O	        Heavy I/O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Duration  	5 min.	      15 min.	            10 min.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Memory required	50K	      100 K	             80 K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Need disk?	No	       No	              Yes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Need terminal	No	        Yes	              No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Need printer?	No	        No	              Yes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2" name="Picture 4" descr="D:\TransMac\Illustrator Files\2-OperatingSystem\2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4350" y="120650"/>
            <a:ext cx="86233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86050" y="3810000"/>
            <a:ext cx="7772400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Unit -1</a:t>
            </a:r>
            <a:br>
              <a:rPr lang="en-US" sz="4800" dirty="0"/>
            </a:br>
            <a:r>
              <a:rPr lang="en-US" sz="4800" dirty="0"/>
              <a:t>Operating System Overview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2857500" y="304800"/>
            <a:ext cx="7429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Unit 1</a:t>
            </a:r>
            <a:r>
              <a:rPr lang="en-US" sz="2800" dirty="0"/>
              <a:t>- </a:t>
            </a:r>
          </a:p>
          <a:p>
            <a:r>
              <a:rPr lang="en-US" sz="2800" dirty="0"/>
              <a:t>Operating System Overview: Operating system objectives and functions, evolution of operating system, basic concepts: Processes, Files, System Calls, Layered structure v/s Monolithic structure of OS</a:t>
            </a:r>
            <a:endParaRPr lang="en-IN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 of Multiprogramming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974976" y="1828801"/>
            <a:ext cx="7540625" cy="367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915988">
              <a:lnSpc>
                <a:spcPct val="102000"/>
              </a:lnSpc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 Uniprogramming	       Multiprogramming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Processor use	        22%	                  43%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Memory use	        30%	                  67%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Disk use	        33%	                  67%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Printer use	        33%	                  67%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Elapsed time	        30 min.	                  15 min.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Throughput rate	        6 jobs/hr	                  12 jobs/hr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endParaRPr lang="ko-KR" altLang="en-US" sz="2000" dirty="0">
              <a:solidFill>
                <a:srgbClr val="000000"/>
              </a:solidFill>
              <a:ea typeface="굴림" charset="-12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Time Sharing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multiprogramming to handle multiple interactive jobs</a:t>
            </a:r>
          </a:p>
          <a:p>
            <a:r>
              <a:rPr lang="en-US"/>
              <a:t>Processor’s time is shared among multiple users</a:t>
            </a:r>
          </a:p>
          <a:p>
            <a:r>
              <a:rPr lang="en-US"/>
              <a:t>Multiple users simultaneously access the system through terminals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" pitchFamily="18" charset="0"/>
                <a:cs typeface="Times New Roman" pitchFamily="18" charset="0"/>
              </a:rPr>
              <a:t>Batch Multiprogramming versus Time Sharing</a:t>
            </a:r>
            <a:r>
              <a:rPr lang="en-US"/>
              <a:t> </a:t>
            </a:r>
          </a:p>
        </p:txBody>
      </p:sp>
      <p:graphicFrame>
        <p:nvGraphicFramePr>
          <p:cNvPr id="155719" name="Group 71"/>
          <p:cNvGraphicFramePr>
            <a:graphicFrameLocks noGrp="1"/>
          </p:cNvGraphicFramePr>
          <p:nvPr/>
        </p:nvGraphicFramePr>
        <p:xfrm>
          <a:off x="3048000" y="2057401"/>
          <a:ext cx="7162800" cy="340360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Batch Multiprogramming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Time Sharing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Principal objective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Maximize processor use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Minimize response time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Source of directives to operating system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Job control language commands provided with the job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Commands entered at the terminal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Achievements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processes simultaneously 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Information protection and security</a:t>
            </a:r>
          </a:p>
          <a:p>
            <a:r>
              <a:rPr lang="en-US" dirty="0"/>
              <a:t>Scheduling and resource management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476488" cy="1143000"/>
          </a:xfrm>
        </p:spPr>
        <p:txBody>
          <a:bodyPr/>
          <a:lstStyle/>
          <a:p>
            <a:r>
              <a:rPr lang="en-US" dirty="0"/>
              <a:t>5.	Processes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program in execution</a:t>
            </a:r>
          </a:p>
          <a:p>
            <a:pPr>
              <a:lnSpc>
                <a:spcPct val="90000"/>
              </a:lnSpc>
            </a:pPr>
            <a:r>
              <a:rPr lang="en-US"/>
              <a:t>An instance of a program running on a computer</a:t>
            </a:r>
          </a:p>
          <a:p>
            <a:pPr>
              <a:lnSpc>
                <a:spcPct val="90000"/>
              </a:lnSpc>
            </a:pPr>
            <a:r>
              <a:rPr lang="en-US"/>
              <a:t>The entity that can be assigned to and executed on a processor</a:t>
            </a:r>
          </a:p>
          <a:p>
            <a:pPr>
              <a:lnSpc>
                <a:spcPct val="90000"/>
              </a:lnSpc>
            </a:pPr>
            <a:r>
              <a:rPr lang="en-US"/>
              <a:t>A unit of activity characterized by a single sequential thread of execution, a current state, and an associated set of system resources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Consists of three components</a:t>
            </a:r>
          </a:p>
          <a:p>
            <a:pPr lvl="1"/>
            <a:r>
              <a:rPr lang="en-US"/>
              <a:t>An executable program</a:t>
            </a:r>
          </a:p>
          <a:p>
            <a:pPr lvl="1"/>
            <a:r>
              <a:rPr lang="en-US"/>
              <a:t>Associated data needed by the program</a:t>
            </a:r>
          </a:p>
          <a:p>
            <a:pPr lvl="1"/>
            <a:r>
              <a:rPr lang="en-US"/>
              <a:t>Execution context of the program</a:t>
            </a:r>
          </a:p>
          <a:p>
            <a:pPr lvl="2"/>
            <a:r>
              <a:rPr lang="en-US"/>
              <a:t>All information the operating system needs to manage the process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pic>
        <p:nvPicPr>
          <p:cNvPr id="32771" name="Picture 4" descr="D:\TransMac\Illustrator Files\2-OperatingSystem\2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1219200"/>
            <a:ext cx="58673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8552688" cy="1143000"/>
          </a:xfrm>
        </p:spPr>
        <p:txBody>
          <a:bodyPr/>
          <a:lstStyle/>
          <a:p>
            <a:r>
              <a:rPr lang="en-US" dirty="0"/>
              <a:t>6.	Memory Management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Process isolation</a:t>
            </a:r>
          </a:p>
          <a:p>
            <a:r>
              <a:rPr lang="en-US"/>
              <a:t>Automatic allocation and management</a:t>
            </a:r>
          </a:p>
          <a:p>
            <a:r>
              <a:rPr lang="en-US"/>
              <a:t>Support for modular programming</a:t>
            </a:r>
          </a:p>
          <a:p>
            <a:r>
              <a:rPr lang="en-US"/>
              <a:t>Protection and access control</a:t>
            </a:r>
          </a:p>
          <a:p>
            <a:r>
              <a:rPr lang="en-US"/>
              <a:t>Long-term storage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programmers to address memory from a logical point of view</a:t>
            </a:r>
          </a:p>
          <a:p>
            <a:r>
              <a:rPr lang="en-US" dirty="0"/>
              <a:t>While one process is written out to secondary store and the successor process read in there in no interruption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447800"/>
            <a:ext cx="7790688" cy="4800600"/>
          </a:xfrm>
        </p:spPr>
        <p:txBody>
          <a:bodyPr/>
          <a:lstStyle/>
          <a:p>
            <a:r>
              <a:rPr lang="en-US" dirty="0"/>
              <a:t>Implements long-term store</a:t>
            </a:r>
          </a:p>
          <a:p>
            <a:r>
              <a:rPr lang="en-US" dirty="0"/>
              <a:t>Information stored in named objects called files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controls the execution of application programs</a:t>
            </a:r>
          </a:p>
          <a:p>
            <a:r>
              <a:rPr lang="en-US" dirty="0"/>
              <a:t>A program that controls the execution of users programs</a:t>
            </a:r>
          </a:p>
          <a:p>
            <a:r>
              <a:rPr lang="en-US" dirty="0"/>
              <a:t>An interface between applications and hardware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Information Protection and Security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447800"/>
            <a:ext cx="7790688" cy="4800600"/>
          </a:xfrm>
        </p:spPr>
        <p:txBody>
          <a:bodyPr/>
          <a:lstStyle/>
          <a:p>
            <a:r>
              <a:rPr lang="en-US" dirty="0"/>
              <a:t>Access control</a:t>
            </a:r>
          </a:p>
          <a:p>
            <a:pPr lvl="1"/>
            <a:r>
              <a:rPr lang="en-US" dirty="0"/>
              <a:t>regulate user access to the system</a:t>
            </a:r>
          </a:p>
          <a:p>
            <a:r>
              <a:rPr lang="en-US" dirty="0"/>
              <a:t>Information flow control</a:t>
            </a:r>
          </a:p>
          <a:p>
            <a:pPr lvl="1"/>
            <a:r>
              <a:rPr lang="en-US" dirty="0"/>
              <a:t>regulate flow of data within the system and its delivery to users</a:t>
            </a:r>
          </a:p>
          <a:p>
            <a:r>
              <a:rPr lang="en-US" dirty="0"/>
              <a:t>Certification</a:t>
            </a:r>
          </a:p>
          <a:p>
            <a:pPr lvl="1"/>
            <a:r>
              <a:rPr lang="en-US" dirty="0"/>
              <a:t>proving that access and flow control perform according to specifications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7. Scheduling and Resource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524000"/>
            <a:ext cx="7924800" cy="4572000"/>
          </a:xfrm>
        </p:spPr>
        <p:txBody>
          <a:bodyPr/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give equal and fair access to all processes</a:t>
            </a:r>
          </a:p>
          <a:p>
            <a:r>
              <a:rPr lang="en-US" dirty="0"/>
              <a:t>Differential responsiveness</a:t>
            </a:r>
          </a:p>
          <a:p>
            <a:pPr lvl="1"/>
            <a:r>
              <a:rPr lang="en-US" dirty="0"/>
              <a:t>discriminate between different classes of jobs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maximize throughput, minimize response time, and accommodate as many uses as possible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Major Elements of</a:t>
            </a:r>
            <a:br>
              <a:rPr lang="en-US"/>
            </a:br>
            <a:r>
              <a:rPr lang="en-US"/>
              <a:t>Operating System</a:t>
            </a:r>
          </a:p>
        </p:txBody>
      </p:sp>
      <p:pic>
        <p:nvPicPr>
          <p:cNvPr id="38915" name="Picture 4" descr="D:\TransMac\Illustrator Files\2-OperatingSystem\2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681164"/>
            <a:ext cx="6324600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Structure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View the system as a series of levels</a:t>
            </a:r>
          </a:p>
          <a:p>
            <a:r>
              <a:rPr lang="en-US"/>
              <a:t>Each level performs a related subset of functions</a:t>
            </a:r>
          </a:p>
          <a:p>
            <a:r>
              <a:rPr lang="en-US"/>
              <a:t>Each level relies on the next lower level to perform more primitive functions</a:t>
            </a:r>
          </a:p>
          <a:p>
            <a:r>
              <a:rPr lang="en-US"/>
              <a:t>This decomposes a problem into a number of more manageable subproblems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0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5.	Characteristics of Modern Operating 	Systems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905000"/>
            <a:ext cx="7714488" cy="4343400"/>
          </a:xfrm>
        </p:spPr>
        <p:txBody>
          <a:bodyPr/>
          <a:lstStyle/>
          <a:p>
            <a:r>
              <a:rPr lang="en-US" dirty="0"/>
              <a:t>Microkernel architecture</a:t>
            </a:r>
          </a:p>
          <a:p>
            <a:pPr lvl="1"/>
            <a:r>
              <a:rPr lang="en-US" dirty="0"/>
              <a:t>assigns only a few essential functions to the kernel</a:t>
            </a:r>
          </a:p>
          <a:p>
            <a:pPr lvl="2"/>
            <a:r>
              <a:rPr lang="en-US" dirty="0"/>
              <a:t>address space</a:t>
            </a:r>
          </a:p>
          <a:p>
            <a:pPr lvl="2"/>
            <a:r>
              <a:rPr lang="en-US" dirty="0"/>
              <a:t>Inter-process communication (IPC)</a:t>
            </a:r>
          </a:p>
          <a:p>
            <a:pPr lvl="2"/>
            <a:r>
              <a:rPr lang="en-US" dirty="0"/>
              <a:t>basic scheduling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Characteristics of Modern Operating Systems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743200" y="1828800"/>
            <a:ext cx="7714488" cy="4495800"/>
          </a:xfrm>
        </p:spPr>
        <p:txBody>
          <a:bodyPr/>
          <a:lstStyle/>
          <a:p>
            <a:r>
              <a:rPr lang="en-US" dirty="0"/>
              <a:t>Multithreading</a:t>
            </a:r>
          </a:p>
          <a:p>
            <a:pPr lvl="1"/>
            <a:r>
              <a:rPr lang="en-US" dirty="0"/>
              <a:t>Process is divided into threads that can run simultaneously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Dispatch-able unit of work</a:t>
            </a:r>
          </a:p>
          <a:p>
            <a:pPr lvl="1"/>
            <a:r>
              <a:rPr lang="en-US" dirty="0"/>
              <a:t>Executes sequentially and is interruptible</a:t>
            </a:r>
          </a:p>
          <a:p>
            <a:pPr lvl="1"/>
            <a:r>
              <a:rPr lang="en-US" dirty="0"/>
              <a:t>Process is a collection of one or more threads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Characteristics of Modern Operating Systems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959608" y="1981200"/>
            <a:ext cx="7498080" cy="4267200"/>
          </a:xfrm>
        </p:spPr>
        <p:txBody>
          <a:bodyPr/>
          <a:lstStyle/>
          <a:p>
            <a:r>
              <a:rPr lang="en-US" dirty="0"/>
              <a:t>Symmetric multiprocessing</a:t>
            </a:r>
          </a:p>
          <a:p>
            <a:pPr lvl="1"/>
            <a:r>
              <a:rPr lang="en-US" dirty="0"/>
              <a:t>There are multiple processors</a:t>
            </a:r>
          </a:p>
          <a:p>
            <a:pPr lvl="1"/>
            <a:r>
              <a:rPr lang="en-US" dirty="0"/>
              <a:t>These processors share same main memory and I/O facilities</a:t>
            </a:r>
          </a:p>
          <a:p>
            <a:pPr lvl="1"/>
            <a:r>
              <a:rPr lang="en-US" dirty="0"/>
              <a:t>All processors can perform the same functions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Characteristics of Modern Operating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959608" y="1905000"/>
            <a:ext cx="7498080" cy="4343400"/>
          </a:xfrm>
        </p:spPr>
        <p:txBody>
          <a:bodyPr/>
          <a:lstStyle/>
          <a:p>
            <a:r>
              <a:rPr lang="en-US" dirty="0"/>
              <a:t>Distributed operating systems</a:t>
            </a:r>
          </a:p>
          <a:p>
            <a:pPr lvl="1"/>
            <a:r>
              <a:rPr lang="en-US" dirty="0"/>
              <a:t>Provides the illusion of a single main memory and single secondary memory space</a:t>
            </a:r>
          </a:p>
          <a:p>
            <a:pPr lvl="1"/>
            <a:r>
              <a:rPr lang="en-US" dirty="0"/>
              <a:t>Used for distributed file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Characteristics of Modern Operating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828800"/>
            <a:ext cx="7790688" cy="4419600"/>
          </a:xfrm>
        </p:spPr>
        <p:txBody>
          <a:bodyPr/>
          <a:lstStyle/>
          <a:p>
            <a:r>
              <a:rPr lang="en-US" dirty="0"/>
              <a:t>Object-oriented design</a:t>
            </a:r>
          </a:p>
          <a:p>
            <a:pPr lvl="1"/>
            <a:r>
              <a:rPr lang="en-US" dirty="0"/>
              <a:t>Used for adding modular extensions to a small kernel</a:t>
            </a:r>
          </a:p>
          <a:p>
            <a:pPr lvl="1"/>
            <a:r>
              <a:rPr lang="en-US" dirty="0"/>
              <a:t>Enables programmers to customize an operating system without disrupting system integrity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4764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8.	Operating System Design Hierarchy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676400" y="1066800"/>
            <a:ext cx="8991600" cy="584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Level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n</a:t>
            </a: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ame	    Objects	         Example Operations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13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Shell	User programming           Statements in shell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    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languag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e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environment</a:t>
            </a:r>
          </a:p>
          <a:p>
            <a:pPr marL="342900" indent="-342900" defTabSz="903288">
              <a:lnSpc>
                <a:spcPct val="102000"/>
              </a:lnSpc>
              <a:spcBef>
                <a:spcPts val="1100"/>
              </a:spcBef>
              <a:buAutoNum type="arabicPlain" startAt="12"/>
              <a:tabLst>
                <a:tab pos="682625" algn="l"/>
                <a:tab pos="2633663" algn="l"/>
                <a:tab pos="4797425" algn="l"/>
              </a:tabLst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User processes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User processes	     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Quit, kill, suspend, resume</a:t>
            </a:r>
            <a:endParaRPr lang="en-US" altLang="ko-KR" sz="2400" dirty="0">
              <a:solidFill>
                <a:srgbClr val="000000"/>
              </a:solidFill>
              <a:ea typeface="굴림" charset="-127"/>
              <a:cs typeface="Times New Roman" pitchFamily="18" charset="0"/>
            </a:endParaRPr>
          </a:p>
          <a:p>
            <a:pPr marL="342900" indent="-342900"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11	.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Directories	Directories            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 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Create, destroy, attach,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	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search, list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10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Devices     	External devices, such	         Open, close,</a:t>
            </a:r>
          </a:p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 as printer, displays	          read, write</a:t>
            </a:r>
          </a:p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  and keyboards</a:t>
            </a:r>
            <a:endParaRPr lang="en-US" altLang="ko-KR" sz="2400" dirty="0">
              <a:solidFill>
                <a:srgbClr val="000000"/>
              </a:solidFill>
              <a:ea typeface="굴림" charset="-127"/>
              <a:cs typeface="Times New Roman" pitchFamily="18" charset="0"/>
            </a:endParaRPr>
          </a:p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9.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File system	Files                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Create, destroy, open, close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				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read, write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8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Communications	Pipe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                         Create, destroy, open.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close, read, write</a:t>
            </a:r>
          </a:p>
        </p:txBody>
      </p:sp>
    </p:spTree>
    <p:extLst>
      <p:ext uri="{BB962C8B-B14F-4D97-AF65-F5344CB8AC3E}">
        <p14:creationId xmlns:p14="http://schemas.microsoft.com/office/powerpoint/2010/main" val="281728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8628888" cy="1143000"/>
          </a:xfrm>
        </p:spPr>
        <p:txBody>
          <a:bodyPr>
            <a:normAutofit/>
          </a:bodyPr>
          <a:lstStyle/>
          <a:p>
            <a:r>
              <a:rPr lang="en-US" dirty="0"/>
              <a:t>1.	Operating System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8171688" cy="4800600"/>
          </a:xfrm>
        </p:spPr>
        <p:txBody>
          <a:bodyPr/>
          <a:lstStyle/>
          <a:p>
            <a:r>
              <a:rPr lang="en-US" dirty="0"/>
              <a:t>Convenience</a:t>
            </a:r>
          </a:p>
          <a:p>
            <a:pPr lvl="1"/>
            <a:r>
              <a:rPr lang="en-US" dirty="0"/>
              <a:t>Makes the computer more convenient to use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Allows computer system resources to be used in an efficient manner</a:t>
            </a:r>
          </a:p>
          <a:p>
            <a:r>
              <a:rPr lang="en-US" dirty="0"/>
              <a:t>Ability to evolve</a:t>
            </a:r>
          </a:p>
          <a:p>
            <a:pPr lvl="1"/>
            <a:r>
              <a:rPr lang="en-US" dirty="0"/>
              <a:t>Permit effective development, testing, and introduction of new system functions without interfering with service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Operating System Design Hierarchy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676401" y="1600201"/>
            <a:ext cx="8991601" cy="314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Level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name</a:t>
            </a: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  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Objects	         Example Operations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7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Virtual Memory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Segments, pages	            Read, write, fetch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6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Local secondary	Blocks of data, device      Read, write, allocate,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   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free store channels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Primitive processes 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primitive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process,	    Suspend, resume, wait,   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	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signal,semaphores,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	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ready list</a:t>
            </a:r>
          </a:p>
        </p:txBody>
      </p:sp>
    </p:spTree>
    <p:extLst>
      <p:ext uri="{BB962C8B-B14F-4D97-AF65-F5344CB8AC3E}">
        <p14:creationId xmlns:p14="http://schemas.microsoft.com/office/powerpoint/2010/main" val="854064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Operating System Design Hierarchy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524001" y="1447800"/>
            <a:ext cx="9144001" cy="526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457200" indent="-457200" defTabSz="903288">
              <a:spcBef>
                <a:spcPct val="50000"/>
              </a:spcBef>
              <a:tabLst>
                <a:tab pos="682625" algn="l"/>
                <a:tab pos="2633663" algn="l"/>
                <a:tab pos="5024438" algn="l"/>
              </a:tabLst>
            </a:pPr>
            <a:r>
              <a:rPr lang="en-US" sz="2400" b="1" dirty="0">
                <a:solidFill>
                  <a:srgbClr val="FF0000"/>
                </a:solidFill>
              </a:rPr>
              <a:t>Level name	Objects		Example Operations</a:t>
            </a:r>
          </a:p>
          <a:p>
            <a:pPr marL="457200" indent="-457200" defTabSz="903288">
              <a:spcBef>
                <a:spcPct val="50000"/>
              </a:spcBef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4	Interrupts	Interrupt-handling		Invoke, mask, unmask, 				Programs retry </a:t>
            </a:r>
          </a:p>
          <a:p>
            <a:pPr marL="457200" indent="-457200" defTabSz="903288">
              <a:spcBef>
                <a:spcPct val="50000"/>
              </a:spcBef>
              <a:buFontTx/>
              <a:buAutoNum type="arabicPlain" startAt="3"/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Procedures	Procedure, call stack, 	Mark stack, call, return</a:t>
            </a:r>
          </a:p>
          <a:p>
            <a:pPr marL="457200" indent="-457200" defTabSz="903288"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			</a:t>
            </a:r>
          </a:p>
          <a:p>
            <a:pPr marL="457200" indent="-457200" defTabSz="903288">
              <a:spcBef>
                <a:spcPct val="50000"/>
              </a:spcBef>
              <a:buAutoNum type="arabicPlain" startAt="2"/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Instruction Set	Evaluation stack, micro-	Load, store, add, subtract	program interpreter,	</a:t>
            </a:r>
          </a:p>
          <a:p>
            <a:pPr marL="457200" indent="-457200" defTabSz="903288">
              <a:spcBef>
                <a:spcPct val="50000"/>
              </a:spcBef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			branch scalar and array data</a:t>
            </a:r>
          </a:p>
          <a:p>
            <a:pPr marL="457200" indent="-457200" defTabSz="903288">
              <a:spcBef>
                <a:spcPct val="50000"/>
              </a:spcBef>
              <a:buAutoNum type="arabicPlain"/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Electronic 	Registers, gates, buses,		Clear, transfer, </a:t>
            </a:r>
          </a:p>
          <a:p>
            <a:pPr marL="457200" indent="-457200" defTabSz="903288">
              <a:spcBef>
                <a:spcPct val="50000"/>
              </a:spcBef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	circuit				activate, etc. </a:t>
            </a:r>
          </a:p>
        </p:txBody>
      </p:sp>
    </p:spTree>
    <p:extLst>
      <p:ext uri="{BB962C8B-B14F-4D97-AF65-F5344CB8AC3E}">
        <p14:creationId xmlns:p14="http://schemas.microsoft.com/office/powerpoint/2010/main" val="422527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A7985BD0-E8FD-96EA-BE7B-1AD4B2BF37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22526" y="609600"/>
            <a:ext cx="7407275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Unit 2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6000" dirty="0">
                <a:solidFill>
                  <a:srgbClr val="FF0000"/>
                </a:solidFill>
              </a:rPr>
              <a:t>Process </a:t>
            </a:r>
          </a:p>
          <a:p>
            <a:pPr>
              <a:defRPr/>
            </a:pPr>
            <a:r>
              <a:rPr lang="en-US" sz="6000" dirty="0">
                <a:solidFill>
                  <a:srgbClr val="FF0000"/>
                </a:solidFill>
              </a:rPr>
              <a:t>and </a:t>
            </a:r>
          </a:p>
          <a:p>
            <a:pPr>
              <a:defRPr/>
            </a:pPr>
            <a:r>
              <a:rPr lang="en-US" sz="6000" dirty="0">
                <a:solidFill>
                  <a:srgbClr val="FF0000"/>
                </a:solidFill>
              </a:rPr>
              <a:t>Process Scheduling</a:t>
            </a:r>
          </a:p>
          <a:p>
            <a:pPr>
              <a:defRPr/>
            </a:pPr>
            <a:endParaRPr lang="en-US" sz="4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1F2145E-4F50-DA36-94F1-C47921083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8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1.	Major Requirements of an Operating 	System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D784BAB-9AF9-E532-BED1-D50A702C7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0"/>
            <a:ext cx="8324850" cy="4800600"/>
          </a:xfrm>
        </p:spPr>
        <p:txBody>
          <a:bodyPr/>
          <a:lstStyle/>
          <a:p>
            <a:pPr eaLnBrk="1" hangingPunct="1"/>
            <a:r>
              <a:rPr lang="en-US" altLang="en-US" sz="3600"/>
              <a:t>Interleave the execution of several processes to maximize processor utilization while providing reasonable response time</a:t>
            </a:r>
          </a:p>
          <a:p>
            <a:pPr eaLnBrk="1" hangingPunct="1"/>
            <a:r>
              <a:rPr lang="en-US" altLang="en-US" sz="3600"/>
              <a:t>Allocate resources to processes</a:t>
            </a:r>
          </a:p>
          <a:p>
            <a:pPr eaLnBrk="1" hangingPunct="1"/>
            <a:r>
              <a:rPr lang="en-US" altLang="en-US" sz="3600"/>
              <a:t>Support inter-process communication and</a:t>
            </a:r>
          </a:p>
          <a:p>
            <a:pPr eaLnBrk="1" hangingPunct="1"/>
            <a:r>
              <a:rPr lang="en-US" altLang="en-US" sz="3600"/>
              <a:t>Creation of user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5CFBD055-C174-B1DC-90D1-E75343A19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8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2.	Process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BD9C1BF-3887-3A3C-17E2-53BE54BAF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Also called a task</a:t>
            </a:r>
          </a:p>
          <a:p>
            <a:pPr eaLnBrk="1" hangingPunct="1"/>
            <a:r>
              <a:rPr lang="en-US" altLang="en-US"/>
              <a:t>Execution of an individual program</a:t>
            </a:r>
          </a:p>
          <a:p>
            <a:pPr eaLnBrk="1" hangingPunct="1"/>
            <a:r>
              <a:rPr lang="en-US" altLang="en-US"/>
              <a:t>Can be traced</a:t>
            </a:r>
          </a:p>
          <a:p>
            <a:pPr lvl="1" eaLnBrk="1" hangingPunct="1"/>
            <a:r>
              <a:rPr lang="en-US" altLang="en-US"/>
              <a:t>list the sequence of instructions that execute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D:\TransMac\Illustrator Files\3-Processes\3_1.jpg">
            <a:extLst>
              <a:ext uri="{FF2B5EF4-FFF2-40B4-BE49-F238E27FC236}">
                <a16:creationId xmlns:a16="http://schemas.microsoft.com/office/drawing/2014/main" id="{ED82B4A7-4437-3361-9313-239697A99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"/>
            <a:ext cx="7696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>
            <a:extLst>
              <a:ext uri="{FF2B5EF4-FFF2-40B4-BE49-F238E27FC236}">
                <a16:creationId xmlns:a16="http://schemas.microsoft.com/office/drawing/2014/main" id="{362802A2-6623-C5E2-C954-0BBAD0A5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6200"/>
            <a:ext cx="84582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>
            <a:extLst>
              <a:ext uri="{FF2B5EF4-FFF2-40B4-BE49-F238E27FC236}">
                <a16:creationId xmlns:a16="http://schemas.microsoft.com/office/drawing/2014/main" id="{B81D4197-612D-9A34-2536-DC7B03CF1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78486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7D66BAD6-EA63-A55B-F750-25FBB1F7B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3.	Process Creation (how?)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E73401E-1B02-142F-FFA1-701776C84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59100" y="1447800"/>
            <a:ext cx="7499350" cy="5105400"/>
          </a:xfrm>
        </p:spPr>
        <p:txBody>
          <a:bodyPr/>
          <a:lstStyle/>
          <a:p>
            <a:pPr eaLnBrk="1" hangingPunct="1"/>
            <a:r>
              <a:rPr lang="en-US" altLang="en-US"/>
              <a:t>Submission of a batch job</a:t>
            </a:r>
          </a:p>
          <a:p>
            <a:pPr eaLnBrk="1" hangingPunct="1"/>
            <a:r>
              <a:rPr lang="en-US" altLang="en-US"/>
              <a:t>User logs on</a:t>
            </a:r>
          </a:p>
          <a:p>
            <a:pPr eaLnBrk="1" hangingPunct="1"/>
            <a:r>
              <a:rPr lang="en-US" altLang="en-US"/>
              <a:t>Created to provide a service such as printing</a:t>
            </a:r>
          </a:p>
          <a:p>
            <a:pPr eaLnBrk="1" hangingPunct="1"/>
            <a:r>
              <a:rPr lang="en-US" altLang="en-US"/>
              <a:t>Process creates another process</a:t>
            </a:r>
          </a:p>
          <a:p>
            <a:pPr eaLnBrk="1" hangingPunct="1"/>
            <a:r>
              <a:rPr lang="en-US" altLang="en-US"/>
              <a:t>Batch job issues </a:t>
            </a:r>
            <a:r>
              <a:rPr lang="en-US" altLang="en-US" i="1"/>
              <a:t>Halt</a:t>
            </a:r>
            <a:r>
              <a:rPr lang="en-US" altLang="en-US"/>
              <a:t> instruction</a:t>
            </a:r>
          </a:p>
          <a:p>
            <a:pPr eaLnBrk="1" hangingPunct="1"/>
            <a:r>
              <a:rPr lang="en-US" altLang="en-US"/>
              <a:t>User logs off</a:t>
            </a:r>
          </a:p>
          <a:p>
            <a:pPr eaLnBrk="1" hangingPunct="1"/>
            <a:r>
              <a:rPr lang="en-US" altLang="en-US"/>
              <a:t>Quit an application</a:t>
            </a:r>
          </a:p>
          <a:p>
            <a:pPr eaLnBrk="1" hangingPunct="1"/>
            <a:r>
              <a:rPr lang="en-US" altLang="en-US"/>
              <a:t>Error and fault conditions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3A0130B9-377B-0A9F-4992-04E81FB67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9100" y="274638"/>
            <a:ext cx="7499350" cy="9445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Reasons for Process Termination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71DBB58-3084-03D0-FBB1-4DBDC2131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59100" y="1295400"/>
            <a:ext cx="749935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Normal completion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Time limit exceeded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Memory unavailable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Bounds violation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Protection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example write to read-only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Arithmetic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Time overrun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/>
              <a:t>process waited longer than a specified maximum for an event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088" cy="1143000"/>
          </a:xfrm>
        </p:spPr>
        <p:txBody>
          <a:bodyPr/>
          <a:lstStyle/>
          <a:p>
            <a:r>
              <a:rPr lang="en-US" dirty="0"/>
              <a:t>2.	Layers of Computer System</a:t>
            </a:r>
          </a:p>
        </p:txBody>
      </p:sp>
      <p:pic>
        <p:nvPicPr>
          <p:cNvPr id="6147" name="Picture 4" descr="D:\TransMac\Illustrator Files\2-OperatingSystem\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200"/>
            <a:ext cx="438785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60857AE2-2809-ADE1-6A39-D61425086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Reasons for Process Termination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B08B233-83EB-CE55-3612-ABE6EE647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59100" y="1143000"/>
            <a:ext cx="7499350" cy="5715000"/>
          </a:xfrm>
        </p:spPr>
        <p:txBody>
          <a:bodyPr/>
          <a:lstStyle/>
          <a:p>
            <a:pPr eaLnBrk="1" hangingPunct="1"/>
            <a:r>
              <a:rPr lang="en-US" altLang="en-US"/>
              <a:t>I/O failure</a:t>
            </a:r>
          </a:p>
          <a:p>
            <a:pPr eaLnBrk="1" hangingPunct="1"/>
            <a:r>
              <a:rPr lang="en-US" altLang="en-US"/>
              <a:t>Invalid instruction</a:t>
            </a:r>
          </a:p>
          <a:p>
            <a:pPr lvl="1" eaLnBrk="1" hangingPunct="1"/>
            <a:r>
              <a:rPr lang="en-US" altLang="en-US" sz="3200"/>
              <a:t>happens when try to execute data</a:t>
            </a:r>
          </a:p>
          <a:p>
            <a:pPr eaLnBrk="1" hangingPunct="1"/>
            <a:r>
              <a:rPr lang="en-US" altLang="en-US"/>
              <a:t>Privileged instruction</a:t>
            </a:r>
          </a:p>
          <a:p>
            <a:pPr eaLnBrk="1" hangingPunct="1"/>
            <a:r>
              <a:rPr lang="en-US" altLang="en-US"/>
              <a:t>Data misuse</a:t>
            </a:r>
          </a:p>
          <a:p>
            <a:pPr eaLnBrk="1" hangingPunct="1"/>
            <a:r>
              <a:rPr lang="en-US" altLang="en-US"/>
              <a:t>Operating system intervention</a:t>
            </a:r>
          </a:p>
          <a:p>
            <a:pPr lvl="1" eaLnBrk="1" hangingPunct="1"/>
            <a:r>
              <a:rPr lang="en-US" altLang="en-US" sz="3200"/>
              <a:t>such as when deadlock occurs</a:t>
            </a:r>
          </a:p>
          <a:p>
            <a:pPr eaLnBrk="1" hangingPunct="1"/>
            <a:r>
              <a:rPr lang="en-US" altLang="en-US"/>
              <a:t>Parent terminates so child processes terminate</a:t>
            </a:r>
          </a:p>
          <a:p>
            <a:pPr eaLnBrk="1" hangingPunct="1"/>
            <a:r>
              <a:rPr lang="en-US" altLang="en-US"/>
              <a:t>Parent request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1F97F9FD-17E7-D541-4539-C072D7A33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74638"/>
            <a:ext cx="85534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4.	Two-State Process Model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16289B-E3C0-3014-5F08-BD8663D28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59100" y="1295400"/>
            <a:ext cx="7499350" cy="4953000"/>
          </a:xfrm>
        </p:spPr>
        <p:txBody>
          <a:bodyPr/>
          <a:lstStyle/>
          <a:p>
            <a:pPr eaLnBrk="1" hangingPunct="1"/>
            <a:r>
              <a:rPr lang="en-US" altLang="en-US"/>
              <a:t>Process may be in one of two states</a:t>
            </a:r>
          </a:p>
          <a:p>
            <a:pPr lvl="1" eaLnBrk="1" hangingPunct="1"/>
            <a:r>
              <a:rPr lang="en-US" altLang="en-US"/>
              <a:t>Running</a:t>
            </a:r>
          </a:p>
          <a:p>
            <a:pPr lvl="1" eaLnBrk="1" hangingPunct="1"/>
            <a:r>
              <a:rPr lang="en-US" altLang="en-US"/>
              <a:t>Not-running</a:t>
            </a:r>
          </a:p>
        </p:txBody>
      </p:sp>
      <p:pic>
        <p:nvPicPr>
          <p:cNvPr id="18436" name="Picture 4" descr="D:\TransMac\Illustrator Files\3-Processes\3_4a.jpg">
            <a:extLst>
              <a:ext uri="{FF2B5EF4-FFF2-40B4-BE49-F238E27FC236}">
                <a16:creationId xmlns:a16="http://schemas.microsoft.com/office/drawing/2014/main" id="{86E3D643-BFD3-9D54-4256-701EF48C3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7620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CB023978-382B-BF17-F402-131C26DE5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Not-Running Process in a Queue</a:t>
            </a:r>
          </a:p>
        </p:txBody>
      </p:sp>
      <p:pic>
        <p:nvPicPr>
          <p:cNvPr id="19459" name="Picture 4" descr="D:\TransMac\Illustrator Files\3-Processes\3_4b.jpg">
            <a:extLst>
              <a:ext uri="{FF2B5EF4-FFF2-40B4-BE49-F238E27FC236}">
                <a16:creationId xmlns:a16="http://schemas.microsoft.com/office/drawing/2014/main" id="{ADE0CD55-AC7A-BFA1-C308-A64D3553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0"/>
            <a:ext cx="7848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F5C66ACF-2CEA-0176-43D9-C3E115483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Processes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6673C69-CBD7-B0FE-87FE-4AC1A8AA2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Not-running</a:t>
            </a:r>
          </a:p>
          <a:p>
            <a:pPr lvl="1" eaLnBrk="1" hangingPunct="1"/>
            <a:r>
              <a:rPr lang="en-US" altLang="en-US"/>
              <a:t>ready to execute</a:t>
            </a:r>
          </a:p>
          <a:p>
            <a:pPr eaLnBrk="1" hangingPunct="1"/>
            <a:r>
              <a:rPr lang="en-US" altLang="en-US"/>
              <a:t>Blocked</a:t>
            </a:r>
          </a:p>
          <a:p>
            <a:pPr lvl="1" eaLnBrk="1" hangingPunct="1"/>
            <a:r>
              <a:rPr lang="en-US" altLang="en-US"/>
              <a:t>waiting for I/O</a:t>
            </a:r>
          </a:p>
          <a:p>
            <a:pPr eaLnBrk="1" hangingPunct="1"/>
            <a:r>
              <a:rPr lang="en-US" altLang="en-US"/>
              <a:t>Dispatcher cannot just select the process that has been in the queue the longest because it may be blocked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EB125871-83DD-50E0-6C54-E07DEE3E0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5.	A Five-State Model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D41034F-DDE1-8062-817F-3AA28FFA5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</a:t>
            </a:r>
          </a:p>
          <a:p>
            <a:pPr eaLnBrk="1" hangingPunct="1"/>
            <a:r>
              <a:rPr lang="en-US" altLang="en-US"/>
              <a:t>Ready</a:t>
            </a:r>
          </a:p>
          <a:p>
            <a:pPr eaLnBrk="1" hangingPunct="1"/>
            <a:r>
              <a:rPr lang="en-US" altLang="en-US"/>
              <a:t>Blocked</a:t>
            </a:r>
          </a:p>
          <a:p>
            <a:pPr eaLnBrk="1" hangingPunct="1"/>
            <a:r>
              <a:rPr lang="en-US" altLang="en-US"/>
              <a:t>New</a:t>
            </a:r>
          </a:p>
          <a:p>
            <a:pPr eaLnBrk="1" hangingPunct="1"/>
            <a:r>
              <a:rPr lang="en-US" altLang="en-US"/>
              <a:t>Exit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D:\TransMac\Illustrator Files\3-Processes\3_5.jpg">
            <a:extLst>
              <a:ext uri="{FF2B5EF4-FFF2-40B4-BE49-F238E27FC236}">
                <a16:creationId xmlns:a16="http://schemas.microsoft.com/office/drawing/2014/main" id="{0A488D63-B71B-D335-79F9-8ACBE2C0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A6B3FF29-4E40-9C97-9D99-96AC35AFE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9100" y="274638"/>
            <a:ext cx="7499350" cy="10207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Using Two Queues</a:t>
            </a:r>
          </a:p>
        </p:txBody>
      </p:sp>
      <p:pic>
        <p:nvPicPr>
          <p:cNvPr id="23555" name="Picture 4" descr="D:\TransMac\Illustrator Files\3-Processes\3_7a.jpg">
            <a:extLst>
              <a:ext uri="{FF2B5EF4-FFF2-40B4-BE49-F238E27FC236}">
                <a16:creationId xmlns:a16="http://schemas.microsoft.com/office/drawing/2014/main" id="{ED988FB9-AE6D-FB50-32E2-ACFC5B39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8001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D:\TransMac\Illustrator Files\3-Processes\3_7b.jpg">
            <a:extLst>
              <a:ext uri="{FF2B5EF4-FFF2-40B4-BE49-F238E27FC236}">
                <a16:creationId xmlns:a16="http://schemas.microsoft.com/office/drawing/2014/main" id="{A5127778-79D4-19AB-33C0-F119E8E0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8426"/>
            <a:ext cx="8763000" cy="660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>
            <a:extLst>
              <a:ext uri="{FF2B5EF4-FFF2-40B4-BE49-F238E27FC236}">
                <a16:creationId xmlns:a16="http://schemas.microsoft.com/office/drawing/2014/main" id="{E09538F7-269F-6F85-D1CE-68C730C1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4" y="873126"/>
            <a:ext cx="7494587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2">
            <a:extLst>
              <a:ext uri="{FF2B5EF4-FFF2-40B4-BE49-F238E27FC236}">
                <a16:creationId xmlns:a16="http://schemas.microsoft.com/office/drawing/2014/main" id="{038DCCA8-3F6A-D951-A225-547FDBEC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2088"/>
            <a:ext cx="1752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82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82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8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8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8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8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8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8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/>
              <a:t>Example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9C6CE300-9F48-DB53-987C-D4B5C1DC3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6.	Suspended Processes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23679EE-9D68-3823-0167-9D911218F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Processor is faster than I/O so all processes could be waiting for I/O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Swap these processes to disk to free up more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Blocked state becomes suspend state when swapped to disk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Two new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Blocked, suspend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Ready, suspend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447800"/>
            <a:ext cx="8019288" cy="4800600"/>
          </a:xfrm>
        </p:spPr>
        <p:txBody>
          <a:bodyPr/>
          <a:lstStyle/>
          <a:p>
            <a:r>
              <a:rPr lang="en-US" dirty="0"/>
              <a:t>Heart (vital portion) of the operating system</a:t>
            </a:r>
          </a:p>
          <a:p>
            <a:r>
              <a:rPr lang="en-US" dirty="0"/>
              <a:t>Next to Hardware </a:t>
            </a:r>
          </a:p>
          <a:p>
            <a:r>
              <a:rPr lang="en-US" dirty="0"/>
              <a:t>It always resides in main memory</a:t>
            </a:r>
          </a:p>
          <a:p>
            <a:r>
              <a:rPr lang="en-US" dirty="0"/>
              <a:t>Contains most-frequently used functions</a:t>
            </a:r>
          </a:p>
          <a:p>
            <a:r>
              <a:rPr lang="en-US" dirty="0"/>
              <a:t>Also called the nucleus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6D5B648-D7FD-9842-A6E8-7F3CE931E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One Suspend State</a:t>
            </a:r>
          </a:p>
        </p:txBody>
      </p:sp>
      <p:pic>
        <p:nvPicPr>
          <p:cNvPr id="27651" name="Picture 4" descr="D:\TransMac\Illustrator Files\3-Processes\3_8a.jpg">
            <a:extLst>
              <a:ext uri="{FF2B5EF4-FFF2-40B4-BE49-F238E27FC236}">
                <a16:creationId xmlns:a16="http://schemas.microsoft.com/office/drawing/2014/main" id="{A021512D-26DB-503F-8571-62325F1D9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74676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4B006BA8-54A9-2405-8DF3-619E52457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91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Two Suspend States</a:t>
            </a:r>
          </a:p>
        </p:txBody>
      </p:sp>
      <p:pic>
        <p:nvPicPr>
          <p:cNvPr id="28675" name="Picture 4" descr="D:\TransMac\Illustrator Files\3-Processes\3_8b.jpg">
            <a:extLst>
              <a:ext uri="{FF2B5EF4-FFF2-40B4-BE49-F238E27FC236}">
                <a16:creationId xmlns:a16="http://schemas.microsoft.com/office/drawing/2014/main" id="{A7CBA517-FA02-1CCE-D729-9FAC3957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86106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E4A89A13-F263-DE81-A3AE-9A074C298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8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7.	Operating System Control Structures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3FEB439-15C9-1948-49D3-B3A20D2B9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Information about the current status of each process and resource</a:t>
            </a:r>
          </a:p>
          <a:p>
            <a:pPr eaLnBrk="1" hangingPunct="1"/>
            <a:r>
              <a:rPr lang="en-US" altLang="en-US" sz="3600"/>
              <a:t>Tables are constructed for each entity the operating system manages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A167F864-F207-1372-C559-E3E6984BF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8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7.a	Memory Tables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10E2B6A-CC37-5F76-4FAB-297155E6B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Allocation of main memory to processes</a:t>
            </a:r>
          </a:p>
          <a:p>
            <a:pPr eaLnBrk="1" hangingPunct="1"/>
            <a:r>
              <a:rPr lang="en-US" altLang="en-US"/>
              <a:t>Allocation of secondary memory to processes</a:t>
            </a:r>
          </a:p>
          <a:p>
            <a:pPr eaLnBrk="1" hangingPunct="1"/>
            <a:r>
              <a:rPr lang="en-US" altLang="en-US"/>
              <a:t>Protection attributes for access to shared memory regions</a:t>
            </a:r>
          </a:p>
          <a:p>
            <a:pPr eaLnBrk="1" hangingPunct="1"/>
            <a:r>
              <a:rPr lang="en-US" altLang="en-US"/>
              <a:t>Information needed to manage 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D23E9898-8AA9-3F5B-43B4-F51B6E547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8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7.b	I/O Tables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97A37A7-BF7C-94B2-BBD2-F41434838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I/O device is available or assigned</a:t>
            </a:r>
          </a:p>
          <a:p>
            <a:pPr eaLnBrk="1" hangingPunct="1"/>
            <a:r>
              <a:rPr lang="en-US" altLang="en-US" sz="3600"/>
              <a:t>Status of I/O operation</a:t>
            </a:r>
          </a:p>
          <a:p>
            <a:pPr eaLnBrk="1" hangingPunct="1"/>
            <a:r>
              <a:rPr lang="en-US" altLang="en-US" sz="3600"/>
              <a:t>Location in main memory being used as the source or destination of the I/O transfer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C72D75B6-317A-32BA-636D-01FA14A34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8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7.c	File Tables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7D53EF8-CEB2-69D5-3F64-CF7AFAB46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Existence of files</a:t>
            </a:r>
          </a:p>
          <a:p>
            <a:pPr eaLnBrk="1" hangingPunct="1"/>
            <a:r>
              <a:rPr lang="en-US" altLang="en-US"/>
              <a:t>Location on secondary memory</a:t>
            </a:r>
          </a:p>
          <a:p>
            <a:pPr eaLnBrk="1" hangingPunct="1"/>
            <a:r>
              <a:rPr lang="en-US" altLang="en-US"/>
              <a:t>Current Status</a:t>
            </a:r>
          </a:p>
          <a:p>
            <a:pPr eaLnBrk="1" hangingPunct="1"/>
            <a:r>
              <a:rPr lang="en-US" altLang="en-US"/>
              <a:t>Attributes</a:t>
            </a:r>
          </a:p>
          <a:p>
            <a:pPr eaLnBrk="1" hangingPunct="1"/>
            <a:r>
              <a:rPr lang="en-US" altLang="en-US"/>
              <a:t>Sometimes this information is maintained by a file-management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828A9713-1D60-E798-38E4-355E861BA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8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7.d	Process Table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7DAEAF2-AFD5-2249-2909-E1994ED9F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Where process is located</a:t>
            </a:r>
          </a:p>
          <a:p>
            <a:pPr eaLnBrk="1" hangingPunct="1"/>
            <a:r>
              <a:rPr lang="en-US" altLang="en-US" sz="3600"/>
              <a:t>Attributes necessary for its management</a:t>
            </a:r>
          </a:p>
          <a:p>
            <a:pPr lvl="1" eaLnBrk="1" hangingPunct="1"/>
            <a:r>
              <a:rPr lang="en-US" altLang="en-US" sz="3200"/>
              <a:t>Process ID</a:t>
            </a:r>
          </a:p>
          <a:p>
            <a:pPr lvl="1" eaLnBrk="1" hangingPunct="1"/>
            <a:r>
              <a:rPr lang="en-US" altLang="en-US" sz="3200"/>
              <a:t>Process state</a:t>
            </a:r>
          </a:p>
          <a:p>
            <a:pPr lvl="1" eaLnBrk="1" hangingPunct="1"/>
            <a:r>
              <a:rPr lang="en-US" altLang="en-US" sz="3200"/>
              <a:t>Location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79F78B9C-E2FF-7D0C-6076-B147C69AA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Process Location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A2EF5CD-13A5-EBFA-E797-1B299264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1447800"/>
            <a:ext cx="7791450" cy="4953000"/>
          </a:xfrm>
        </p:spPr>
        <p:txBody>
          <a:bodyPr/>
          <a:lstStyle/>
          <a:p>
            <a:pPr eaLnBrk="1" hangingPunct="1"/>
            <a:r>
              <a:rPr lang="en-US" altLang="en-US"/>
              <a:t>Process includes set of programs to be executed</a:t>
            </a:r>
          </a:p>
          <a:p>
            <a:pPr lvl="1" eaLnBrk="1" hangingPunct="1"/>
            <a:r>
              <a:rPr lang="en-US" altLang="en-US"/>
              <a:t>Data locations for local and global variables</a:t>
            </a:r>
          </a:p>
          <a:p>
            <a:pPr lvl="1" eaLnBrk="1" hangingPunct="1"/>
            <a:r>
              <a:rPr lang="en-US" altLang="en-US"/>
              <a:t>Any defined constants</a:t>
            </a:r>
          </a:p>
          <a:p>
            <a:pPr lvl="1" eaLnBrk="1" hangingPunct="1"/>
            <a:r>
              <a:rPr lang="en-US" altLang="en-US"/>
              <a:t>Stack</a:t>
            </a:r>
          </a:p>
          <a:p>
            <a:pPr eaLnBrk="1" hangingPunct="1"/>
            <a:r>
              <a:rPr lang="en-US" altLang="en-US"/>
              <a:t>Process control block</a:t>
            </a:r>
          </a:p>
          <a:p>
            <a:pPr lvl="1" eaLnBrk="1" hangingPunct="1"/>
            <a:r>
              <a:rPr lang="en-US" altLang="en-US"/>
              <a:t>Collection of attributes</a:t>
            </a:r>
          </a:p>
          <a:p>
            <a:pPr eaLnBrk="1" hangingPunct="1"/>
            <a:r>
              <a:rPr lang="en-US" altLang="en-US"/>
              <a:t>Process image</a:t>
            </a:r>
          </a:p>
          <a:p>
            <a:pPr lvl="1" eaLnBrk="1" hangingPunct="1"/>
            <a:r>
              <a:rPr lang="en-US" altLang="en-US"/>
              <a:t>Collection of program, data, stack, and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D:\TransMac\Illustrator Files\3-Processes\3_10.jpg">
            <a:extLst>
              <a:ext uri="{FF2B5EF4-FFF2-40B4-BE49-F238E27FC236}">
                <a16:creationId xmlns:a16="http://schemas.microsoft.com/office/drawing/2014/main" id="{49CFF379-352A-A370-62EF-87244EAA5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725170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BB63E032-33BF-6524-D21D-7CDCD074C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86296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8.	Process Control Block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88D08BE-4F4D-8785-44B2-D63A76E90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77250" cy="4800600"/>
          </a:xfrm>
        </p:spPr>
        <p:txBody>
          <a:bodyPr/>
          <a:lstStyle/>
          <a:p>
            <a:pPr marL="596900" indent="-514350">
              <a:buNone/>
            </a:pPr>
            <a:r>
              <a:rPr lang="en-US" altLang="en-US" b="1"/>
              <a:t>1.	Process identification</a:t>
            </a:r>
          </a:p>
          <a:p>
            <a:pPr marL="871538" lvl="1" indent="-514350">
              <a:buNone/>
            </a:pPr>
            <a:r>
              <a:rPr lang="en-US" altLang="en-US" b="1"/>
              <a:t>	(Identifiers)</a:t>
            </a:r>
          </a:p>
          <a:p>
            <a:pPr lvl="2" eaLnBrk="1" hangingPunct="1"/>
            <a:r>
              <a:rPr lang="en-US" altLang="en-US" sz="3200">
                <a:cs typeface="Times New Roman" panose="02020603050405020304" pitchFamily="18" charset="0"/>
              </a:rPr>
              <a:t>Numeric identifiers that may be stored with the process control block include</a:t>
            </a:r>
            <a:r>
              <a:rPr lang="en-US" altLang="en-US" sz="3200"/>
              <a:t> </a:t>
            </a:r>
          </a:p>
          <a:p>
            <a:pPr lvl="2" eaLnBrk="1" hangingPunct="1"/>
            <a:r>
              <a:rPr lang="en-US" altLang="en-US" sz="3200">
                <a:cs typeface="Times New Roman" panose="02020603050405020304" pitchFamily="18" charset="0"/>
              </a:rPr>
              <a:t>Identifier of this process </a:t>
            </a:r>
          </a:p>
          <a:p>
            <a:pPr lvl="2" eaLnBrk="1" hangingPunct="1"/>
            <a:r>
              <a:rPr lang="en-US" altLang="en-US" sz="3200">
                <a:cs typeface="Times New Roman" panose="02020603050405020304" pitchFamily="18" charset="0"/>
              </a:rPr>
              <a:t>Identifier of the process that created this process (parent process) </a:t>
            </a:r>
          </a:p>
          <a:p>
            <a:pPr lvl="2" eaLnBrk="1" hangingPunct="1"/>
            <a:r>
              <a:rPr lang="en-US" altLang="en-US" sz="3200">
                <a:cs typeface="Times New Roman" panose="02020603050405020304" pitchFamily="18" charset="0"/>
              </a:rPr>
              <a:t>User identifier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4638"/>
            <a:ext cx="87050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3.	Services Provided by the Operating 	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959608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/>
              <a:t>Program development</a:t>
            </a:r>
          </a:p>
          <a:p>
            <a:pPr lvl="1"/>
            <a:r>
              <a:rPr lang="en-US" dirty="0"/>
              <a:t>Editors, compilers, linker, loader and debuggers</a:t>
            </a:r>
          </a:p>
          <a:p>
            <a:r>
              <a:rPr lang="en-US" dirty="0"/>
              <a:t>Program execution</a:t>
            </a:r>
          </a:p>
          <a:p>
            <a:r>
              <a:rPr lang="en-US" dirty="0"/>
              <a:t>Access to I/O devices</a:t>
            </a:r>
          </a:p>
          <a:p>
            <a:r>
              <a:rPr lang="en-US" dirty="0"/>
              <a:t>Controlled access to files</a:t>
            </a:r>
          </a:p>
          <a:p>
            <a:r>
              <a:rPr lang="en-US" dirty="0"/>
              <a:t>Access to other plug and play devices</a:t>
            </a:r>
          </a:p>
          <a:p>
            <a:r>
              <a:rPr lang="en-US" dirty="0"/>
              <a:t>Security to users programs and applications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24D2A601-07CB-57A2-482F-71E279A28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Process Control Block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5AC6B20-73E9-684B-E083-E69F20F03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401050" cy="4800600"/>
          </a:xfrm>
        </p:spPr>
        <p:txBody>
          <a:bodyPr/>
          <a:lstStyle/>
          <a:p>
            <a:pPr marL="825500" indent="-742950">
              <a:buNone/>
              <a:defRPr/>
            </a:pPr>
            <a:r>
              <a:rPr lang="en-US" sz="3600" b="1" dirty="0"/>
              <a:t>2.	Processor State Information</a:t>
            </a:r>
          </a:p>
          <a:p>
            <a:pPr marL="596900" indent="-514350">
              <a:buNone/>
              <a:defRPr/>
            </a:pPr>
            <a:r>
              <a:rPr lang="en-US" b="1" dirty="0"/>
              <a:t>2.1	User-Visible Registers</a:t>
            </a:r>
          </a:p>
          <a:p>
            <a:pPr lvl="2" eaLnBrk="1" hangingPunct="1">
              <a:buFont typeface="Wingdings 2" panose="05020102010507070707" pitchFamily="18" charset="2"/>
              <a:buChar char=""/>
              <a:defRPr/>
            </a:pPr>
            <a:r>
              <a:rPr lang="en-US" sz="3200" dirty="0">
                <a:cs typeface="Times New Roman" pitchFamily="18" charset="0"/>
              </a:rPr>
              <a:t>A user-visible register is one that may be referenced by means of the machine language that the processor executes. </a:t>
            </a:r>
          </a:p>
          <a:p>
            <a:pPr lvl="2" eaLnBrk="1" hangingPunct="1">
              <a:buFont typeface="Wingdings 2" panose="05020102010507070707" pitchFamily="18" charset="2"/>
              <a:buChar char=""/>
              <a:defRPr/>
            </a:pPr>
            <a:r>
              <a:rPr lang="en-US" sz="3200" dirty="0">
                <a:cs typeface="Times New Roman" pitchFamily="18" charset="0"/>
              </a:rPr>
              <a:t>Typically, there are from 8 to 32 of these registers, although some RISC implementations have over 100.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679721CC-12DF-F134-8D4B-634025B12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91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Process Control Block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6557246-0DF9-4CB5-4032-9DF773719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066800"/>
            <a:ext cx="8096250" cy="5181600"/>
          </a:xfrm>
        </p:spPr>
        <p:txBody>
          <a:bodyPr/>
          <a:lstStyle/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en-US" b="1"/>
              <a:t>Processor State Information (contd..)</a:t>
            </a:r>
          </a:p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en-US" b="1"/>
              <a:t>2.2	Control and Status Registers</a:t>
            </a:r>
          </a:p>
          <a:p>
            <a:pPr lvl="2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These are a variety of processor registers that are employed to control the operation of the processor. 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These include</a:t>
            </a:r>
          </a:p>
          <a:p>
            <a:pPr lvl="2" eaLnBrk="1" hangingPunct="1">
              <a:buFont typeface="Wingdings 2" panose="05020102010507070707" pitchFamily="8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•	</a:t>
            </a:r>
            <a:r>
              <a:rPr lang="en-US" altLang="en-US" b="1" i="1">
                <a:cs typeface="Times New Roman" panose="02020603050405020304" pitchFamily="18" charset="0"/>
              </a:rPr>
              <a:t>Program counter:</a:t>
            </a:r>
            <a:r>
              <a:rPr lang="en-US" altLang="en-US">
                <a:cs typeface="Times New Roman" panose="02020603050405020304" pitchFamily="18" charset="0"/>
              </a:rPr>
              <a:t> Contains the address of the next instruction to be fetched</a:t>
            </a:r>
          </a:p>
          <a:p>
            <a:pPr lvl="2" eaLnBrk="1" hangingPunct="1">
              <a:buFont typeface="Wingdings 2" panose="05020102010507070707" pitchFamily="8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•	</a:t>
            </a:r>
            <a:r>
              <a:rPr lang="en-US" altLang="en-US" b="1" i="1">
                <a:cs typeface="Times New Roman" panose="02020603050405020304" pitchFamily="18" charset="0"/>
              </a:rPr>
              <a:t>Condition codes:</a:t>
            </a:r>
            <a:r>
              <a:rPr lang="en-US" altLang="en-US">
                <a:cs typeface="Times New Roman" panose="02020603050405020304" pitchFamily="18" charset="0"/>
              </a:rPr>
              <a:t> Result of the most recent arithmetic or logical operation (e.g., sign, zero, carry, equal, overflow)</a:t>
            </a:r>
          </a:p>
          <a:p>
            <a:pPr lvl="2" eaLnBrk="1" hangingPunct="1"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•	</a:t>
            </a:r>
            <a:r>
              <a:rPr lang="en-US" altLang="en-US" b="1" i="1">
                <a:cs typeface="Times New Roman" panose="02020603050405020304" pitchFamily="18" charset="0"/>
              </a:rPr>
              <a:t>Status information:</a:t>
            </a:r>
            <a:r>
              <a:rPr lang="en-US" altLang="en-US">
                <a:cs typeface="Times New Roman" panose="02020603050405020304" pitchFamily="18" charset="0"/>
              </a:rPr>
              <a:t> Includes interrupt enabled/disabled flags, execution mode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30AC6669-34A4-0587-3753-F54076BCE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9100" y="152400"/>
            <a:ext cx="749935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Process Control Block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99A081A-1D94-3194-5667-6F562C06A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219200"/>
            <a:ext cx="8020050" cy="5486400"/>
          </a:xfrm>
        </p:spPr>
        <p:txBody>
          <a:bodyPr/>
          <a:lstStyle/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en-US" b="1"/>
              <a:t>Processor State Information (contd…..)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b="1"/>
              <a:t>Stack Pointers</a:t>
            </a:r>
          </a:p>
          <a:p>
            <a:pPr lvl="2" eaLnBrk="1" hangingPunct="1"/>
            <a:r>
              <a:rPr lang="en-US" altLang="en-US" sz="3200">
                <a:cs typeface="Times New Roman" panose="02020603050405020304" pitchFamily="18" charset="0"/>
              </a:rPr>
              <a:t>Each process has one or more last-in-first-out (LIFO) system stacks associated with it. </a:t>
            </a:r>
          </a:p>
          <a:p>
            <a:pPr lvl="2" eaLnBrk="1" hangingPunct="1"/>
            <a:r>
              <a:rPr lang="en-US" altLang="en-US" sz="3200">
                <a:cs typeface="Times New Roman" panose="02020603050405020304" pitchFamily="18" charset="0"/>
              </a:rPr>
              <a:t>A stack is used to store parameters and calling addresses for procedure and system calls. </a:t>
            </a:r>
          </a:p>
          <a:p>
            <a:pPr lvl="2" eaLnBrk="1" hangingPunct="1"/>
            <a:r>
              <a:rPr lang="en-US" altLang="en-US" sz="3200">
                <a:cs typeface="Times New Roman" panose="02020603050405020304" pitchFamily="18" charset="0"/>
              </a:rPr>
              <a:t>The stack pointer points to the top of the stack.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FFBED62D-874D-35FD-6664-F5EF83170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9100" y="-7620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Process Control Block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F9FB5CE8-8FC8-93AD-21A1-384163201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686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r>
              <a:rPr lang="en-US" altLang="en-US" sz="3800" b="1"/>
              <a:t>3.    Process Control Information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r>
              <a:rPr lang="en-US" altLang="en-US" b="1"/>
              <a:t>	3.1	Scheduling and State Information</a:t>
            </a:r>
          </a:p>
          <a:p>
            <a:pPr marL="857250" lvl="2" indent="0"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This is information that is needed by the operating system to perform its scheduling function. </a:t>
            </a:r>
          </a:p>
          <a:p>
            <a:pPr marL="857250" lvl="2" indent="0">
              <a:buNone/>
            </a:pPr>
            <a:r>
              <a:rPr lang="en-US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Typical items of information:</a:t>
            </a:r>
          </a:p>
          <a:p>
            <a:pPr marL="857250" lvl="2" indent="0"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•  </a:t>
            </a:r>
            <a:r>
              <a:rPr lang="en-US" altLang="en-US" sz="3200" b="1" i="1">
                <a:cs typeface="Times New Roman" panose="02020603050405020304" pitchFamily="18" charset="0"/>
              </a:rPr>
              <a:t>Process state:</a:t>
            </a:r>
            <a:r>
              <a:rPr lang="en-US" altLang="en-US" sz="3200">
                <a:cs typeface="Times New Roman" panose="02020603050405020304" pitchFamily="18" charset="0"/>
              </a:rPr>
              <a:t> defines the readiness of the process to be scheduled for execution (e.g., running, ready, blocked, halted, exit).</a:t>
            </a:r>
          </a:p>
          <a:p>
            <a:pPr marL="857250" lvl="2" indent="0">
              <a:buNone/>
            </a:pPr>
            <a:r>
              <a:rPr lang="en-US" altLang="en-US" sz="3200">
                <a:cs typeface="Times New Roman" panose="02020603050405020304" pitchFamily="18" charset="0"/>
              </a:rPr>
              <a:t>•  </a:t>
            </a:r>
            <a:r>
              <a:rPr lang="en-US" altLang="en-US" sz="3200" b="1" i="1">
                <a:cs typeface="Times New Roman" panose="02020603050405020304" pitchFamily="18" charset="0"/>
              </a:rPr>
              <a:t>Priority:</a:t>
            </a:r>
            <a:r>
              <a:rPr lang="en-US" altLang="en-US" sz="3200">
                <a:cs typeface="Times New Roman" panose="02020603050405020304" pitchFamily="18" charset="0"/>
              </a:rPr>
              <a:t> One or more fields may be used to describe the scheduling priority of the process. </a:t>
            </a: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26AA-E930-CAE2-611C-3B68318A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Process Control 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8DF7-944D-D39C-1703-4EC9F32B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447800"/>
            <a:ext cx="8915400" cy="5105400"/>
          </a:xfrm>
        </p:spPr>
        <p:txBody>
          <a:bodyPr/>
          <a:lstStyle/>
          <a:p>
            <a:pPr marL="857250" lvl="2" indent="0">
              <a:buNone/>
            </a:pPr>
            <a:r>
              <a:rPr lang="en-US" altLang="en-US" sz="3200" b="1"/>
              <a:t>Scheduling and State Information (contd…)</a:t>
            </a:r>
          </a:p>
          <a:p>
            <a:pPr marL="857250" lvl="2" indent="0">
              <a:buNone/>
            </a:pPr>
            <a:endParaRPr lang="en-US" altLang="en-US" sz="2800" b="1" i="1"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altLang="en-US" sz="2800" b="1" i="1">
                <a:cs typeface="Times New Roman" panose="02020603050405020304" pitchFamily="18" charset="0"/>
              </a:rPr>
              <a:t>Scheduling-related information:</a:t>
            </a:r>
            <a:r>
              <a:rPr lang="en-US" altLang="en-US" sz="2800">
                <a:cs typeface="Times New Roman" panose="02020603050405020304" pitchFamily="18" charset="0"/>
              </a:rPr>
              <a:t> This will depend on the scheduling algorithm used. </a:t>
            </a:r>
          </a:p>
          <a:p>
            <a:pPr marL="857250" lvl="2" indent="0"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Examples:- the amount of time that the process has been waiting and </a:t>
            </a:r>
          </a:p>
          <a:p>
            <a:pPr marL="857250" lvl="2" indent="0"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the amount of time that the process executed the last time it was running.</a:t>
            </a:r>
          </a:p>
          <a:p>
            <a:pPr marL="857250" lvl="2" indent="0">
              <a:buNone/>
            </a:pPr>
            <a:r>
              <a:rPr lang="en-US" altLang="en-US" sz="2800" b="1" i="1">
                <a:cs typeface="Times New Roman" panose="02020603050405020304" pitchFamily="18" charset="0"/>
              </a:rPr>
              <a:t>Event:</a:t>
            </a:r>
            <a:r>
              <a:rPr lang="en-US" altLang="en-US" sz="2800">
                <a:cs typeface="Times New Roman" panose="02020603050405020304" pitchFamily="18" charset="0"/>
              </a:rPr>
              <a:t> Identity of event the process is awaiting before it can be resumed</a:t>
            </a:r>
            <a:r>
              <a:rPr lang="en-US" altLang="en-US" sz="2800"/>
              <a:t> 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6A41248B-E313-4DCD-1BEE-E820F124F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82486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  Process Control Block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2D35161-890C-12C7-FEDC-E2FA91167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248650" cy="5334000"/>
          </a:xfrm>
        </p:spPr>
        <p:txBody>
          <a:bodyPr/>
          <a:lstStyle/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en-US" b="1"/>
              <a:t>Process Control Information (contd…)</a:t>
            </a:r>
          </a:p>
          <a:p>
            <a:pPr lvl="1" eaLnBrk="1" hangingPunct="1"/>
            <a:r>
              <a:rPr lang="en-US" altLang="en-US" b="1"/>
              <a:t>Data Structuring</a:t>
            </a:r>
          </a:p>
          <a:p>
            <a:pPr lvl="2" eaLnBrk="1" hangingPunct="1"/>
            <a:r>
              <a:rPr lang="en-US" altLang="en-US" sz="2800">
                <a:cs typeface="Times New Roman" panose="02020603050405020304" pitchFamily="18" charset="0"/>
              </a:rPr>
              <a:t>A process may be linked to other process in a queue, ring, or some other structure. </a:t>
            </a:r>
          </a:p>
          <a:p>
            <a:pPr lvl="2" eaLnBrk="1" hangingPunct="1"/>
            <a:r>
              <a:rPr lang="en-US" altLang="en-US" sz="2800">
                <a:cs typeface="Times New Roman" panose="02020603050405020304" pitchFamily="18" charset="0"/>
              </a:rPr>
              <a:t>For example, all processes in a waiting state for a particular priority level may be linked in a queue. </a:t>
            </a:r>
          </a:p>
          <a:p>
            <a:pPr lvl="2" eaLnBrk="1" hangingPunct="1"/>
            <a:r>
              <a:rPr lang="en-US" altLang="en-US" sz="2800">
                <a:cs typeface="Times New Roman" panose="02020603050405020304" pitchFamily="18" charset="0"/>
              </a:rPr>
              <a:t>A process may exhibit a parent-child (creator-created) relationship with another process. </a:t>
            </a:r>
          </a:p>
          <a:p>
            <a:pPr lvl="2" eaLnBrk="1" hangingPunct="1"/>
            <a:r>
              <a:rPr lang="en-US" altLang="en-US" sz="2800">
                <a:cs typeface="Times New Roman" panose="02020603050405020304" pitchFamily="18" charset="0"/>
              </a:rPr>
              <a:t>The process control block may contain pointers to other processes to support these structures.</a:t>
            </a:r>
            <a:r>
              <a:rPr lang="en-US" altLang="en-US" sz="2800"/>
              <a:t>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393A75F6-EDA4-7090-32F5-8A22A47CA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76200"/>
            <a:ext cx="7651750" cy="762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Process Control Block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5B11C2F-EDBF-424F-4738-A5469665A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85800"/>
            <a:ext cx="8763000" cy="5410200"/>
          </a:xfrm>
        </p:spPr>
        <p:txBody>
          <a:bodyPr/>
          <a:lstStyle/>
          <a:p>
            <a:pPr eaLnBrk="1" hangingPunct="1">
              <a:buFont typeface="Wingdings 2" panose="05020102010507070707" pitchFamily="82" charset="2"/>
              <a:buNone/>
            </a:pPr>
            <a:r>
              <a:rPr lang="en-US" altLang="en-US" b="1"/>
              <a:t>Process Control Information (contd…..)</a:t>
            </a:r>
          </a:p>
          <a:p>
            <a:pPr lvl="1" eaLnBrk="1" hangingPunct="1"/>
            <a:r>
              <a:rPr lang="en-US" altLang="en-US" b="1"/>
              <a:t>Inter-process Communication</a:t>
            </a:r>
          </a:p>
          <a:p>
            <a:pPr lvl="2" eaLnBrk="1" hangingPunct="1"/>
            <a:r>
              <a:rPr lang="en-US" altLang="en-US" sz="2800">
                <a:cs typeface="Times New Roman" panose="02020603050405020304" pitchFamily="18" charset="0"/>
              </a:rPr>
              <a:t>Various flags, signals, and messages may be associated with communication between two independent processes. </a:t>
            </a:r>
          </a:p>
          <a:p>
            <a:pPr lvl="2" eaLnBrk="1" hangingPunct="1"/>
            <a:r>
              <a:rPr lang="en-US" altLang="en-US" sz="2800">
                <a:cs typeface="Times New Roman" panose="02020603050405020304" pitchFamily="18" charset="0"/>
              </a:rPr>
              <a:t>Some or all of this information may be maintained in the process control block.</a:t>
            </a:r>
            <a:r>
              <a:rPr lang="en-US" altLang="en-US" sz="2800"/>
              <a:t> </a:t>
            </a:r>
          </a:p>
          <a:p>
            <a:pPr lvl="1" eaLnBrk="1" hangingPunct="1"/>
            <a:r>
              <a:rPr lang="en-US" altLang="en-US" b="1"/>
              <a:t>Process Privileges</a:t>
            </a:r>
          </a:p>
          <a:p>
            <a:pPr lvl="2" eaLnBrk="1" hangingPunct="1"/>
            <a:r>
              <a:rPr lang="en-US" altLang="en-US" sz="2800">
                <a:cs typeface="Times New Roman" panose="02020603050405020304" pitchFamily="18" charset="0"/>
              </a:rPr>
              <a:t>Processes are granted privileges in terms of the memory that may be accessed and the types of instructions that may be executed. </a:t>
            </a:r>
          </a:p>
          <a:p>
            <a:pPr lvl="2" eaLnBrk="1" hangingPunct="1"/>
            <a:r>
              <a:rPr lang="en-US" altLang="en-US" sz="2800">
                <a:cs typeface="Times New Roman" panose="02020603050405020304" pitchFamily="18" charset="0"/>
              </a:rPr>
              <a:t>In addition, privileges may apply to the use of system utilities and services.</a:t>
            </a:r>
            <a:r>
              <a:rPr lang="en-US" altLang="en-US" sz="2800"/>
              <a:t> 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B64AA1E-0E62-9D03-62BD-DF7759535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9100" y="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Process Control Block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D77717D-2A44-5C54-5053-9471CC435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832485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r>
              <a:rPr lang="en-US" altLang="en-US" b="1"/>
              <a:t>Process Control Information (contd….)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Memory Management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This section may include pointers to segment and/or page tables that describe the virtual memory assigned to this process.</a:t>
            </a:r>
            <a:r>
              <a:rPr lang="en-US" altLang="en-US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Resource Ownership and Utilization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Resources controlled by the process may be indicated, such as opened files.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A history of utilization of the processor or other resources may also be included; this information may be needed by the scheduler.</a:t>
            </a:r>
            <a:r>
              <a:rPr lang="en-US" altLang="en-US" sz="280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D:\TransMac\Illustrator Files\3-Processes\3_12.jpg">
            <a:extLst>
              <a:ext uri="{FF2B5EF4-FFF2-40B4-BE49-F238E27FC236}">
                <a16:creationId xmlns:a16="http://schemas.microsoft.com/office/drawing/2014/main" id="{F49817A4-8E23-6574-99B8-B5886124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1600"/>
            <a:ext cx="8585200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Services Provided by the Operating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Error detection and response</a:t>
            </a:r>
          </a:p>
          <a:p>
            <a:pPr lvl="1"/>
            <a:r>
              <a:rPr lang="en-US" sz="3200" dirty="0"/>
              <a:t>internal and external hardware errors</a:t>
            </a:r>
          </a:p>
          <a:p>
            <a:pPr lvl="2"/>
            <a:r>
              <a:rPr lang="en-US" sz="3200" dirty="0"/>
              <a:t>memory error</a:t>
            </a:r>
          </a:p>
          <a:p>
            <a:pPr lvl="2"/>
            <a:r>
              <a:rPr lang="en-US" sz="3200" dirty="0"/>
              <a:t>device failure</a:t>
            </a:r>
          </a:p>
          <a:p>
            <a:pPr lvl="1"/>
            <a:r>
              <a:rPr lang="en-US" sz="3200" dirty="0"/>
              <a:t>software errors</a:t>
            </a:r>
          </a:p>
          <a:p>
            <a:pPr lvl="2"/>
            <a:r>
              <a:rPr lang="en-US" sz="3200" dirty="0"/>
              <a:t>arithmetic overflow</a:t>
            </a:r>
          </a:p>
          <a:p>
            <a:pPr lvl="2"/>
            <a:r>
              <a:rPr lang="en-US" sz="3200" dirty="0"/>
              <a:t>access forbidden memory locations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Services Provided by the Operating System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  <a:p>
            <a:pPr lvl="1"/>
            <a:r>
              <a:rPr lang="en-US" dirty="0"/>
              <a:t>collect statistics</a:t>
            </a:r>
          </a:p>
          <a:p>
            <a:pPr lvl="1"/>
            <a:r>
              <a:rPr lang="en-US" dirty="0"/>
              <a:t>monitor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2500</Words>
  <Application>Microsoft Office PowerPoint</Application>
  <PresentationFormat>Widescreen</PresentationFormat>
  <Paragraphs>362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7" baseType="lpstr">
      <vt:lpstr>Gulim</vt:lpstr>
      <vt:lpstr>Arial</vt:lpstr>
      <vt:lpstr>Calibri</vt:lpstr>
      <vt:lpstr>Calibri Light</vt:lpstr>
      <vt:lpstr>Monotype Sorts</vt:lpstr>
      <vt:lpstr>Times</vt:lpstr>
      <vt:lpstr>Times New Roman</vt:lpstr>
      <vt:lpstr>Wingdings 2</vt:lpstr>
      <vt:lpstr>Office Theme</vt:lpstr>
      <vt:lpstr>PowerPoint Presentation</vt:lpstr>
      <vt:lpstr>Unit -1 Operating System Overview</vt:lpstr>
      <vt:lpstr>Operating System</vt:lpstr>
      <vt:lpstr>1. Operating System Objectives</vt:lpstr>
      <vt:lpstr>2. Layers of Computer System</vt:lpstr>
      <vt:lpstr>Kernel</vt:lpstr>
      <vt:lpstr>3. Services Provided by the Operating  System</vt:lpstr>
      <vt:lpstr>Services Provided by the Operating System</vt:lpstr>
      <vt:lpstr>Services Provided by the Operating System</vt:lpstr>
      <vt:lpstr>PowerPoint Presentation</vt:lpstr>
      <vt:lpstr>4. Evolution of Operating Systems</vt:lpstr>
      <vt:lpstr>Evolution of Operating Systems</vt:lpstr>
      <vt:lpstr>Job Control Language (JCL)</vt:lpstr>
      <vt:lpstr>Hardware Features</vt:lpstr>
      <vt:lpstr>4.3 Uniprogramming</vt:lpstr>
      <vt:lpstr>4.4 Multiprogramming</vt:lpstr>
      <vt:lpstr>Multiprogramming</vt:lpstr>
      <vt:lpstr>Example</vt:lpstr>
      <vt:lpstr>PowerPoint Presentation</vt:lpstr>
      <vt:lpstr>Effects of Multiprogramming</vt:lpstr>
      <vt:lpstr>4.5 Time Sharing</vt:lpstr>
      <vt:lpstr>Batch Multiprogramming versus Time Sharing </vt:lpstr>
      <vt:lpstr>Major Achievements</vt:lpstr>
      <vt:lpstr>5. Processes</vt:lpstr>
      <vt:lpstr>Process</vt:lpstr>
      <vt:lpstr>Process</vt:lpstr>
      <vt:lpstr>6. Memory Management</vt:lpstr>
      <vt:lpstr>Virtual Memory</vt:lpstr>
      <vt:lpstr>File System</vt:lpstr>
      <vt:lpstr>Information Protection and Security</vt:lpstr>
      <vt:lpstr>7. Scheduling and Resource Management</vt:lpstr>
      <vt:lpstr>Major Elements of Operating System</vt:lpstr>
      <vt:lpstr>System Structure</vt:lpstr>
      <vt:lpstr>5. Characteristics of Modern Operating  Systems</vt:lpstr>
      <vt:lpstr>Characteristics of Modern Operating Systems</vt:lpstr>
      <vt:lpstr>Characteristics of Modern Operating Systems</vt:lpstr>
      <vt:lpstr>Characteristics of Modern Operating Systems</vt:lpstr>
      <vt:lpstr>Characteristics of Modern Operating Systems</vt:lpstr>
      <vt:lpstr>8. Operating System Design Hierarchy</vt:lpstr>
      <vt:lpstr>Operating System Design Hierarchy</vt:lpstr>
      <vt:lpstr>Operating System Design Hierarchy</vt:lpstr>
      <vt:lpstr>PowerPoint Presentation</vt:lpstr>
      <vt:lpstr>1. Major Requirements of an Operating  System</vt:lpstr>
      <vt:lpstr>2. Process</vt:lpstr>
      <vt:lpstr>PowerPoint Presentation</vt:lpstr>
      <vt:lpstr>PowerPoint Presentation</vt:lpstr>
      <vt:lpstr>PowerPoint Presentation</vt:lpstr>
      <vt:lpstr>3. Process Creation (how?)</vt:lpstr>
      <vt:lpstr>Reasons for Process Termination</vt:lpstr>
      <vt:lpstr>Reasons for Process Termination</vt:lpstr>
      <vt:lpstr>4. Two-State Process Model</vt:lpstr>
      <vt:lpstr>Not-Running Process in a Queue</vt:lpstr>
      <vt:lpstr>Processes</vt:lpstr>
      <vt:lpstr>5. A Five-State Model</vt:lpstr>
      <vt:lpstr>PowerPoint Presentation</vt:lpstr>
      <vt:lpstr>Using Two Queues</vt:lpstr>
      <vt:lpstr>PowerPoint Presentation</vt:lpstr>
      <vt:lpstr>PowerPoint Presentation</vt:lpstr>
      <vt:lpstr>6. Suspended Processes</vt:lpstr>
      <vt:lpstr>One Suspend State</vt:lpstr>
      <vt:lpstr>Two Suspend States</vt:lpstr>
      <vt:lpstr>7. Operating System Control Structures</vt:lpstr>
      <vt:lpstr>7.a Memory Tables</vt:lpstr>
      <vt:lpstr>7.b I/O Tables</vt:lpstr>
      <vt:lpstr>7.c File Tables</vt:lpstr>
      <vt:lpstr>7.d Process Table</vt:lpstr>
      <vt:lpstr>Process Location</vt:lpstr>
      <vt:lpstr>PowerPoint Presentation</vt:lpstr>
      <vt:lpstr>8. Process Control Block</vt:lpstr>
      <vt:lpstr>Process Control Block</vt:lpstr>
      <vt:lpstr>Process Control Block</vt:lpstr>
      <vt:lpstr>Process Control Block</vt:lpstr>
      <vt:lpstr>Process Control Block</vt:lpstr>
      <vt:lpstr>Process Control Block</vt:lpstr>
      <vt:lpstr>  Process Control Block</vt:lpstr>
      <vt:lpstr>Process Control Block</vt:lpstr>
      <vt:lpstr>Process Control Block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Lokhandwala</dc:creator>
  <cp:lastModifiedBy>Maria Lokhandwala</cp:lastModifiedBy>
  <cp:revision>1</cp:revision>
  <dcterms:created xsi:type="dcterms:W3CDTF">2024-08-18T11:59:30Z</dcterms:created>
  <dcterms:modified xsi:type="dcterms:W3CDTF">2024-08-23T14:06:34Z</dcterms:modified>
</cp:coreProperties>
</file>