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688" r:id="rId3"/>
  </p:sldMasterIdLst>
  <p:notesMasterIdLst>
    <p:notesMasterId r:id="rId11"/>
  </p:notesMasterIdLst>
  <p:sldIdLst>
    <p:sldId id="256" r:id="rId4"/>
    <p:sldId id="268" r:id="rId5"/>
    <p:sldId id="265" r:id="rId6"/>
    <p:sldId id="270" r:id="rId7"/>
    <p:sldId id="271" r:id="rId8"/>
    <p:sldId id="272" r:id="rId9"/>
    <p:sldId id="263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2026" y="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2E1F0-B108-4D4C-946C-1755CCF421E9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4397A-932D-4033-BF93-EDA76C624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3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2E2CBEEA-A632-FAD5-4BEF-E7D85A88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32:notes">
            <a:extLst>
              <a:ext uri="{FF2B5EF4-FFF2-40B4-BE49-F238E27FC236}">
                <a16:creationId xmlns:a16="http://schemas.microsoft.com/office/drawing/2014/main" id="{722FBAE1-6683-B0DC-FE9B-F60A02F45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32:notes">
            <a:extLst>
              <a:ext uri="{FF2B5EF4-FFF2-40B4-BE49-F238E27FC236}">
                <a16:creationId xmlns:a16="http://schemas.microsoft.com/office/drawing/2014/main" id="{BD726E9F-D3BC-5C2D-D7A0-83D3A8189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981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AA3F9910-D47C-4E3C-78DD-19916C98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32:notes">
            <a:extLst>
              <a:ext uri="{FF2B5EF4-FFF2-40B4-BE49-F238E27FC236}">
                <a16:creationId xmlns:a16="http://schemas.microsoft.com/office/drawing/2014/main" id="{3A7DC6E7-C074-C9C9-8DC3-81499E9124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32:notes">
            <a:extLst>
              <a:ext uri="{FF2B5EF4-FFF2-40B4-BE49-F238E27FC236}">
                <a16:creationId xmlns:a16="http://schemas.microsoft.com/office/drawing/2014/main" id="{A437107D-2496-D6A2-5DA6-E8DB722CD9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2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549CBDEC-0DF0-447D-A18E-FC805208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32:notes">
            <a:extLst>
              <a:ext uri="{FF2B5EF4-FFF2-40B4-BE49-F238E27FC236}">
                <a16:creationId xmlns:a16="http://schemas.microsoft.com/office/drawing/2014/main" id="{A3936F62-2854-8B49-73DD-A1734D92C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32:notes">
            <a:extLst>
              <a:ext uri="{FF2B5EF4-FFF2-40B4-BE49-F238E27FC236}">
                <a16:creationId xmlns:a16="http://schemas.microsoft.com/office/drawing/2014/main" id="{BF9B691A-3399-29DD-269D-97B91AE3D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14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7C837EC1-EE9A-3F74-D748-5B557031A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32:notes">
            <a:extLst>
              <a:ext uri="{FF2B5EF4-FFF2-40B4-BE49-F238E27FC236}">
                <a16:creationId xmlns:a16="http://schemas.microsoft.com/office/drawing/2014/main" id="{9596DEFA-8296-E4E8-D0C7-FDDA05CBE2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32:notes">
            <a:extLst>
              <a:ext uri="{FF2B5EF4-FFF2-40B4-BE49-F238E27FC236}">
                <a16:creationId xmlns:a16="http://schemas.microsoft.com/office/drawing/2014/main" id="{4F894281-1A6A-58F9-F4AF-138A17570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57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422400"/>
            <a:ext cx="5407800" cy="22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6" y="4527396"/>
            <a:ext cx="63501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2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7533"/>
            <a:ext cx="6576000" cy="20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3869067"/>
            <a:ext cx="657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160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26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867817"/>
            <a:ext cx="5778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867787"/>
            <a:ext cx="5760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296584"/>
            <a:ext cx="5778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3296552"/>
            <a:ext cx="5760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4725351"/>
            <a:ext cx="5778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4725319"/>
            <a:ext cx="5760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92489" y="1867823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292489" y="3296577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292489" y="4725333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99202" y="1867823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799202" y="3296575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99202" y="4725328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77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3225" y="2326033"/>
            <a:ext cx="36813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3225" y="597400"/>
            <a:ext cx="3681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709525" y="594367"/>
            <a:ext cx="3721200" cy="566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19045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13275" y="1059567"/>
            <a:ext cx="77175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488849" y="3198033"/>
            <a:ext cx="49419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8744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1506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3225" y="3450767"/>
            <a:ext cx="25053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3319390" y="3450767"/>
            <a:ext cx="25053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5925555" y="3450767"/>
            <a:ext cx="25053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4"/>
          </p:nvPr>
        </p:nvSpPr>
        <p:spPr>
          <a:xfrm>
            <a:off x="713225" y="2649567"/>
            <a:ext cx="25053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3319390" y="2649567"/>
            <a:ext cx="25053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6"/>
          </p:nvPr>
        </p:nvSpPr>
        <p:spPr>
          <a:xfrm>
            <a:off x="5925555" y="2649567"/>
            <a:ext cx="25053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7" hasCustomPrompt="1"/>
          </p:nvPr>
        </p:nvSpPr>
        <p:spPr>
          <a:xfrm>
            <a:off x="3319390" y="2074773"/>
            <a:ext cx="7347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8" hasCustomPrompt="1"/>
          </p:nvPr>
        </p:nvSpPr>
        <p:spPr>
          <a:xfrm>
            <a:off x="713225" y="2074777"/>
            <a:ext cx="7347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9" hasCustomPrompt="1"/>
          </p:nvPr>
        </p:nvSpPr>
        <p:spPr>
          <a:xfrm>
            <a:off x="5925555" y="2074773"/>
            <a:ext cx="7347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9834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713236" y="2455017"/>
            <a:ext cx="3322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2"/>
          </p:nvPr>
        </p:nvSpPr>
        <p:spPr>
          <a:xfrm>
            <a:off x="4398464" y="2455017"/>
            <a:ext cx="3322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3"/>
          </p:nvPr>
        </p:nvSpPr>
        <p:spPr>
          <a:xfrm>
            <a:off x="713236" y="4610516"/>
            <a:ext cx="3322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4"/>
          </p:nvPr>
        </p:nvSpPr>
        <p:spPr>
          <a:xfrm>
            <a:off x="4398464" y="4610516"/>
            <a:ext cx="3322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5"/>
          </p:nvPr>
        </p:nvSpPr>
        <p:spPr>
          <a:xfrm>
            <a:off x="713236" y="1653817"/>
            <a:ext cx="33222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6"/>
          </p:nvPr>
        </p:nvSpPr>
        <p:spPr>
          <a:xfrm>
            <a:off x="713236" y="3809333"/>
            <a:ext cx="33222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7"/>
          </p:nvPr>
        </p:nvSpPr>
        <p:spPr>
          <a:xfrm>
            <a:off x="4398441" y="1653817"/>
            <a:ext cx="33222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8"/>
          </p:nvPr>
        </p:nvSpPr>
        <p:spPr>
          <a:xfrm>
            <a:off x="4398441" y="3809333"/>
            <a:ext cx="33222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118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>
            <a:off x="713213" y="2614868"/>
            <a:ext cx="3492600" cy="10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13213" y="3580460"/>
            <a:ext cx="34926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820940"/>
            <a:ext cx="5241300" cy="12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713222" y="1991737"/>
            <a:ext cx="52413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4162401"/>
            <a:ext cx="3492600" cy="10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713213" y="5127993"/>
            <a:ext cx="34926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150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2376" y="2481735"/>
            <a:ext cx="4131900" cy="2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6" y="1312131"/>
            <a:ext cx="1235700" cy="11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2374" y="4574932"/>
            <a:ext cx="41319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4281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13225" y="719341"/>
            <a:ext cx="4448100" cy="12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13225" y="1898229"/>
            <a:ext cx="44481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713225" y="4219304"/>
            <a:ext cx="3099000" cy="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icons, infographics &amp; images by </a:t>
            </a:r>
            <a:r>
              <a:rPr lang="en" sz="1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3972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87307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595913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601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/>
          <p:nvPr/>
        </p:nvSpPr>
        <p:spPr>
          <a:xfrm>
            <a:off x="-75" y="-13700"/>
            <a:ext cx="9144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4106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-75" y="-13700"/>
            <a:ext cx="9144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728527" y="719333"/>
            <a:ext cx="33477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title" idx="2"/>
          </p:nvPr>
        </p:nvSpPr>
        <p:spPr>
          <a:xfrm>
            <a:off x="4977550" y="719333"/>
            <a:ext cx="3458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308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422400"/>
            <a:ext cx="5407800" cy="22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6" y="4527396"/>
            <a:ext cx="63501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077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2376" y="2481735"/>
            <a:ext cx="4131900" cy="2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6" y="1312131"/>
            <a:ext cx="1235700" cy="11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2374" y="4574932"/>
            <a:ext cx="41319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9281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613633"/>
            <a:ext cx="7704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9180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720000" y="4424483"/>
            <a:ext cx="46614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19975" y="2313049"/>
            <a:ext cx="46614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19975" y="1839851"/>
            <a:ext cx="46614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719975" y="3951284"/>
            <a:ext cx="46614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>
            <a:spLocks noGrp="1"/>
          </p:cNvSpPr>
          <p:nvPr>
            <p:ph type="pic" idx="5"/>
          </p:nvPr>
        </p:nvSpPr>
        <p:spPr>
          <a:xfrm>
            <a:off x="5696375" y="1839867"/>
            <a:ext cx="2727600" cy="3815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610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613633"/>
            <a:ext cx="77040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6455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1994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225" y="597400"/>
            <a:ext cx="3681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2326033"/>
            <a:ext cx="36813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709525" y="594367"/>
            <a:ext cx="3721200" cy="566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53736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742800"/>
            <a:ext cx="45081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96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585467"/>
            <a:ext cx="48729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4204667"/>
            <a:ext cx="48729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855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65929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7533"/>
            <a:ext cx="6576000" cy="20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3869067"/>
            <a:ext cx="657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715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425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867817"/>
            <a:ext cx="5778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867787"/>
            <a:ext cx="5760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296584"/>
            <a:ext cx="5778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3296552"/>
            <a:ext cx="5760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4725351"/>
            <a:ext cx="5778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4725319"/>
            <a:ext cx="576000" cy="9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92489" y="1867823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292489" y="3296577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292489" y="4725333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99202" y="1867823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799202" y="3296575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99202" y="4725328"/>
            <a:ext cx="27021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911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3225" y="2326033"/>
            <a:ext cx="36813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3225" y="597400"/>
            <a:ext cx="3681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709525" y="594367"/>
            <a:ext cx="3721200" cy="5669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271864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13275" y="1059567"/>
            <a:ext cx="77175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488849" y="3198033"/>
            <a:ext cx="49419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868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720000" y="4424483"/>
            <a:ext cx="46614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19975" y="2313049"/>
            <a:ext cx="46614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19975" y="1839851"/>
            <a:ext cx="46614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719975" y="3951284"/>
            <a:ext cx="4661400" cy="5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5"/>
          <p:cNvSpPr>
            <a:spLocks noGrp="1"/>
          </p:cNvSpPr>
          <p:nvPr>
            <p:ph type="pic" idx="5"/>
          </p:nvPr>
        </p:nvSpPr>
        <p:spPr>
          <a:xfrm>
            <a:off x="5696375" y="1839867"/>
            <a:ext cx="2727600" cy="3815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995776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139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0311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3225" y="3450767"/>
            <a:ext cx="25053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3319390" y="3450767"/>
            <a:ext cx="25053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5925555" y="3450767"/>
            <a:ext cx="25053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4"/>
          </p:nvPr>
        </p:nvSpPr>
        <p:spPr>
          <a:xfrm>
            <a:off x="713225" y="2649567"/>
            <a:ext cx="25053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3319390" y="2649567"/>
            <a:ext cx="25053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6"/>
          </p:nvPr>
        </p:nvSpPr>
        <p:spPr>
          <a:xfrm>
            <a:off x="5925555" y="2649567"/>
            <a:ext cx="25053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 idx="7" hasCustomPrompt="1"/>
          </p:nvPr>
        </p:nvSpPr>
        <p:spPr>
          <a:xfrm>
            <a:off x="3319390" y="2074773"/>
            <a:ext cx="7347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8" hasCustomPrompt="1"/>
          </p:nvPr>
        </p:nvSpPr>
        <p:spPr>
          <a:xfrm>
            <a:off x="713225" y="2074777"/>
            <a:ext cx="7347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9" hasCustomPrompt="1"/>
          </p:nvPr>
        </p:nvSpPr>
        <p:spPr>
          <a:xfrm>
            <a:off x="5925555" y="2074773"/>
            <a:ext cx="7347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470845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713236" y="2455017"/>
            <a:ext cx="3322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2"/>
          </p:nvPr>
        </p:nvSpPr>
        <p:spPr>
          <a:xfrm>
            <a:off x="4398464" y="2455017"/>
            <a:ext cx="3322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3"/>
          </p:nvPr>
        </p:nvSpPr>
        <p:spPr>
          <a:xfrm>
            <a:off x="713236" y="4610516"/>
            <a:ext cx="3322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4"/>
          </p:nvPr>
        </p:nvSpPr>
        <p:spPr>
          <a:xfrm>
            <a:off x="4398464" y="4610516"/>
            <a:ext cx="33222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5"/>
          </p:nvPr>
        </p:nvSpPr>
        <p:spPr>
          <a:xfrm>
            <a:off x="713236" y="1653817"/>
            <a:ext cx="33222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6"/>
          </p:nvPr>
        </p:nvSpPr>
        <p:spPr>
          <a:xfrm>
            <a:off x="713236" y="3809333"/>
            <a:ext cx="33222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7"/>
          </p:nvPr>
        </p:nvSpPr>
        <p:spPr>
          <a:xfrm>
            <a:off x="4398441" y="1653817"/>
            <a:ext cx="33222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8"/>
          </p:nvPr>
        </p:nvSpPr>
        <p:spPr>
          <a:xfrm>
            <a:off x="4398441" y="3809333"/>
            <a:ext cx="3322200" cy="9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107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>
            <a:off x="713213" y="2614868"/>
            <a:ext cx="3492600" cy="10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713213" y="3580460"/>
            <a:ext cx="34926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820940"/>
            <a:ext cx="5241300" cy="12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713222" y="1991737"/>
            <a:ext cx="5241300" cy="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4162401"/>
            <a:ext cx="3492600" cy="106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713213" y="5127993"/>
            <a:ext cx="3492600" cy="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8942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13225" y="719341"/>
            <a:ext cx="4448100" cy="12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13225" y="1898229"/>
            <a:ext cx="44481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713225" y="4219304"/>
            <a:ext cx="3099000" cy="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icons, infographics &amp; images by </a:t>
            </a:r>
            <a:r>
              <a:rPr lang="en" sz="1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430158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789462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833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410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225" y="597400"/>
            <a:ext cx="3681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2326033"/>
            <a:ext cx="3681300" cy="28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709525" y="594367"/>
            <a:ext cx="3721200" cy="566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073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742800"/>
            <a:ext cx="45081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287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rot="10800000" flipH="1">
            <a:off x="117900" y="158800"/>
            <a:ext cx="8908200" cy="63092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585467"/>
            <a:ext cx="48729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4204667"/>
            <a:ext cx="48729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886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143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25151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713225" y="719333"/>
            <a:ext cx="77175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738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15963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444" y="2170992"/>
            <a:ext cx="8411112" cy="2516015"/>
          </a:xfrm>
        </p:spPr>
        <p:txBody>
          <a:bodyPr>
            <a:normAutofit fontScale="90000"/>
          </a:bodyPr>
          <a:lstStyle/>
          <a:p>
            <a:pPr algn="ctr">
              <a:defRPr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Sales &amp; Demand Performance Dashboard – </a:t>
            </a:r>
            <a:r>
              <a:rPr lang="en-US" sz="4000" dirty="0">
                <a:solidFill>
                  <a:schemeClr val="bg1"/>
                </a:solidFill>
              </a:rPr>
              <a:t>Strategic Insights</a:t>
            </a:r>
            <a:r>
              <a:rPr sz="40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A Global Superstore Sales Analysis from a Supply Chain Lens</a:t>
            </a:r>
            <a:endParaRPr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1034" y="6031732"/>
            <a:ext cx="3544140" cy="574800"/>
          </a:xfrm>
        </p:spPr>
        <p:txBody>
          <a:bodyPr/>
          <a:lstStyle/>
          <a:p>
            <a:pPr>
              <a:defRPr>
                <a:solidFill>
                  <a:srgbClr val="323232"/>
                </a:solidFill>
              </a:defRPr>
            </a:pPr>
            <a:r>
              <a:rPr dirty="0">
                <a:solidFill>
                  <a:schemeClr val="bg2">
                    <a:lumMod val="65000"/>
                  </a:schemeClr>
                </a:solidFill>
              </a:rPr>
              <a:t>Presented by: Mariam Abdulazeez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/>
        </p:nvSpPr>
        <p:spPr>
          <a:xfrm>
            <a:off x="1343325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117900" y="570825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7800300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4"/>
          <p:cNvSpPr txBox="1">
            <a:spLocks noGrp="1"/>
          </p:cNvSpPr>
          <p:nvPr>
            <p:ph type="subTitle" idx="4"/>
          </p:nvPr>
        </p:nvSpPr>
        <p:spPr>
          <a:xfrm>
            <a:off x="610990" y="2991784"/>
            <a:ext cx="466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b="1" dirty="0"/>
              <a:t>Overview of Analysis:</a:t>
            </a:r>
            <a:endParaRPr b="1"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720000" y="8499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b="1" dirty="0"/>
              <a:t>Executive Summary</a:t>
            </a:r>
          </a:p>
        </p:txBody>
      </p:sp>
      <p:sp>
        <p:nvSpPr>
          <p:cNvPr id="213" name="Google Shape;213;p34"/>
          <p:cNvSpPr txBox="1">
            <a:spLocks noGrp="1"/>
          </p:cNvSpPr>
          <p:nvPr>
            <p:ph type="subTitle" idx="2"/>
          </p:nvPr>
        </p:nvSpPr>
        <p:spPr>
          <a:xfrm>
            <a:off x="610990" y="1770418"/>
            <a:ext cx="8137848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Provide strategic insights on sales, profitability, and product performance across regions, customer segments, and time periods to support data-driven demand planning and inventory optimization.. </a:t>
            </a:r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3"/>
          </p:nvPr>
        </p:nvSpPr>
        <p:spPr>
          <a:xfrm>
            <a:off x="610990" y="1305432"/>
            <a:ext cx="46614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b="1" dirty="0"/>
              <a:t>Objective:</a:t>
            </a:r>
            <a:endParaRPr b="1" dirty="0"/>
          </a:p>
        </p:txBody>
      </p:sp>
      <p:sp>
        <p:nvSpPr>
          <p:cNvPr id="2" name="Google Shape;210;p34">
            <a:extLst>
              <a:ext uri="{FF2B5EF4-FFF2-40B4-BE49-F238E27FC236}">
                <a16:creationId xmlns:a16="http://schemas.microsoft.com/office/drawing/2014/main" id="{0295D8FB-C3A4-E238-3989-89D7DF46892E}"/>
              </a:ext>
            </a:extLst>
          </p:cNvPr>
          <p:cNvSpPr txBox="1">
            <a:spLocks/>
          </p:cNvSpPr>
          <p:nvPr/>
        </p:nvSpPr>
        <p:spPr>
          <a:xfrm>
            <a:off x="610990" y="4911390"/>
            <a:ext cx="466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400"/>
              <a:buFont typeface="Inter"/>
              <a:buNone/>
              <a:defRPr sz="1600" b="1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CA" dirty="0"/>
              <a:t>Key Business Value: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74E1BB-E546-1290-ACCF-EB1E57B6B1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0990" y="3385801"/>
            <a:ext cx="79427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Analyzed Total Sales, Profit, and Order Volume by Year and Quarter to uncover seasonal trends.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Evaluated geographical performance by Country and Region using map and bar visuals.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Segmented data by Customer Segment and Product Category to pinpoint margin contributors.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Identified Top 10 high-volume SKUs to inform replenishment strategy.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Created dynamic KPIs and interactive slicers (Year, Region, Segment, Category) for flexible decision-making</a:t>
            </a:r>
          </a:p>
        </p:txBody>
      </p:sp>
      <p:pic>
        <p:nvPicPr>
          <p:cNvPr id="4" name="Picture Placeholder 13">
            <a:extLst>
              <a:ext uri="{FF2B5EF4-FFF2-40B4-BE49-F238E27FC236}">
                <a16:creationId xmlns:a16="http://schemas.microsoft.com/office/drawing/2014/main" id="{E6E95ED3-A6A7-219A-D5E0-4F6BB1FCF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00" y="2247370"/>
            <a:ext cx="6438396" cy="672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C4716D-9C5E-A41E-76C6-0E9CB31A0895}"/>
              </a:ext>
            </a:extLst>
          </p:cNvPr>
          <p:cNvSpPr txBox="1"/>
          <p:nvPr/>
        </p:nvSpPr>
        <p:spPr>
          <a:xfrm>
            <a:off x="610990" y="5305406"/>
            <a:ext cx="8045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Seasonality insights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enable proactive procurement and production planning.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Regional and segment-level trends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help reallocate resources toward high-margin opportunities.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SKU-level analysis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supports inventory planning, avoiding stockouts of high-demand items.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Dynamic dashboard empowers executives to drill down and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align supply chain strategy with demand signals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">
          <a:extLst>
            <a:ext uri="{FF2B5EF4-FFF2-40B4-BE49-F238E27FC236}">
              <a16:creationId xmlns:a16="http://schemas.microsoft.com/office/drawing/2014/main" id="{EB6BC091-BD64-9858-D3D1-04B150F4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>
            <a:extLst>
              <a:ext uri="{FF2B5EF4-FFF2-40B4-BE49-F238E27FC236}">
                <a16:creationId xmlns:a16="http://schemas.microsoft.com/office/drawing/2014/main" id="{1D900472-8014-17C6-05D7-C5447E3549CA}"/>
              </a:ext>
            </a:extLst>
          </p:cNvPr>
          <p:cNvSpPr txBox="1"/>
          <p:nvPr/>
        </p:nvSpPr>
        <p:spPr>
          <a:xfrm>
            <a:off x="1343325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4">
            <a:extLst>
              <a:ext uri="{FF2B5EF4-FFF2-40B4-BE49-F238E27FC236}">
                <a16:creationId xmlns:a16="http://schemas.microsoft.com/office/drawing/2014/main" id="{B5466790-B39A-B47F-C79D-FB2112298CD0}"/>
              </a:ext>
            </a:extLst>
          </p:cNvPr>
          <p:cNvSpPr txBox="1"/>
          <p:nvPr/>
        </p:nvSpPr>
        <p:spPr>
          <a:xfrm>
            <a:off x="117900" y="570825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4">
            <a:extLst>
              <a:ext uri="{FF2B5EF4-FFF2-40B4-BE49-F238E27FC236}">
                <a16:creationId xmlns:a16="http://schemas.microsoft.com/office/drawing/2014/main" id="{4F71DBE6-D476-43CC-D4EB-D06EF9148652}"/>
              </a:ext>
            </a:extLst>
          </p:cNvPr>
          <p:cNvSpPr txBox="1"/>
          <p:nvPr/>
        </p:nvSpPr>
        <p:spPr>
          <a:xfrm>
            <a:off x="7800300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4">
            <a:extLst>
              <a:ext uri="{FF2B5EF4-FFF2-40B4-BE49-F238E27FC236}">
                <a16:creationId xmlns:a16="http://schemas.microsoft.com/office/drawing/2014/main" id="{DF32A8A1-FB6A-449A-260E-8F2BF86F1F4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05471" y="4024178"/>
            <a:ext cx="864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b="1" dirty="0"/>
              <a:t>Insights:</a:t>
            </a:r>
          </a:p>
        </p:txBody>
      </p:sp>
      <p:sp>
        <p:nvSpPr>
          <p:cNvPr id="211" name="Google Shape;211;p34">
            <a:extLst>
              <a:ext uri="{FF2B5EF4-FFF2-40B4-BE49-F238E27FC236}">
                <a16:creationId xmlns:a16="http://schemas.microsoft.com/office/drawing/2014/main" id="{EC3A47D2-689B-8EBD-D035-1EE74FEE4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472" y="183499"/>
            <a:ext cx="8640000" cy="55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Overview – Business Performance (2011 to 2014)</a:t>
            </a:r>
            <a:endParaRPr lang="en-CA" b="1" dirty="0"/>
          </a:p>
        </p:txBody>
      </p:sp>
      <p:sp>
        <p:nvSpPr>
          <p:cNvPr id="213" name="Google Shape;213;p34">
            <a:extLst>
              <a:ext uri="{FF2B5EF4-FFF2-40B4-BE49-F238E27FC236}">
                <a16:creationId xmlns:a16="http://schemas.microsoft.com/office/drawing/2014/main" id="{A158752F-69D0-03FA-38EE-53D1131F6EB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5472" y="676529"/>
            <a:ext cx="8640000" cy="736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Over the 4-year period from 2011 to 2014, the Global Superstore experienced steady growth in sales and profitability. A comprehensive analysis of order volume trends highlights increasing market penetration and customer engagement year-over-year.</a:t>
            </a:r>
          </a:p>
        </p:txBody>
      </p:sp>
      <p:sp>
        <p:nvSpPr>
          <p:cNvPr id="214" name="Google Shape;214;p34">
            <a:extLst>
              <a:ext uri="{FF2B5EF4-FFF2-40B4-BE49-F238E27FC236}">
                <a16:creationId xmlns:a16="http://schemas.microsoft.com/office/drawing/2014/main" id="{AAD95A80-5E83-8C04-063B-3C6A4FA09AF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5471" y="2675775"/>
            <a:ext cx="8640000" cy="3424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b="1" dirty="0"/>
              <a:t>Analysis:</a:t>
            </a:r>
          </a:p>
        </p:txBody>
      </p:sp>
      <p:pic>
        <p:nvPicPr>
          <p:cNvPr id="215" name="Google Shape;215;p34">
            <a:extLst>
              <a:ext uri="{FF2B5EF4-FFF2-40B4-BE49-F238E27FC236}">
                <a16:creationId xmlns:a16="http://schemas.microsoft.com/office/drawing/2014/main" id="{4D1E869A-5FFF-8FE5-F155-A42B297DEF19}"/>
              </a:ext>
            </a:extLst>
          </p:cNvPr>
          <p:cNvPicPr preferRelativeResize="0">
            <a:picLocks noGrp="1"/>
          </p:cNvPicPr>
          <p:nvPr>
            <p:ph type="pic" idx="5"/>
          </p:nvPr>
        </p:nvPicPr>
        <p:blipFill>
          <a:blip r:embed="rId3"/>
          <a:stretch/>
        </p:blipFill>
        <p:spPr>
          <a:xfrm>
            <a:off x="1534650" y="1299586"/>
            <a:ext cx="6073158" cy="1718648"/>
          </a:xfrm>
          <a:prstGeom prst="rect">
            <a:avLst/>
          </a:prstGeom>
        </p:spPr>
      </p:pic>
      <p:sp>
        <p:nvSpPr>
          <p:cNvPr id="2" name="Google Shape;210;p34">
            <a:extLst>
              <a:ext uri="{FF2B5EF4-FFF2-40B4-BE49-F238E27FC236}">
                <a16:creationId xmlns:a16="http://schemas.microsoft.com/office/drawing/2014/main" id="{4F053B7C-4ED6-F81B-2EA1-E60D51FE6DD0}"/>
              </a:ext>
            </a:extLst>
          </p:cNvPr>
          <p:cNvSpPr txBox="1">
            <a:spLocks/>
          </p:cNvSpPr>
          <p:nvPr/>
        </p:nvSpPr>
        <p:spPr>
          <a:xfrm>
            <a:off x="305472" y="5461223"/>
            <a:ext cx="864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400"/>
              <a:buFont typeface="Inter"/>
              <a:buNone/>
              <a:defRPr sz="1600" b="1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CA" dirty="0"/>
              <a:t>Recommendation:</a:t>
            </a:r>
            <a:endParaRPr lang="en-US" dirty="0"/>
          </a:p>
        </p:txBody>
      </p:sp>
      <p:sp>
        <p:nvSpPr>
          <p:cNvPr id="3" name="Google Shape;212;p34">
            <a:extLst>
              <a:ext uri="{FF2B5EF4-FFF2-40B4-BE49-F238E27FC236}">
                <a16:creationId xmlns:a16="http://schemas.microsoft.com/office/drawing/2014/main" id="{460B758E-3DB0-384C-0A6D-C10107BDD86D}"/>
              </a:ext>
            </a:extLst>
          </p:cNvPr>
          <p:cNvSpPr txBox="1">
            <a:spLocks/>
          </p:cNvSpPr>
          <p:nvPr/>
        </p:nvSpPr>
        <p:spPr>
          <a:xfrm>
            <a:off x="305472" y="5795132"/>
            <a:ext cx="8640000" cy="6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Plan for seasonal spikes in Q4 by ramping up inventory and logistics readiness in Q3.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Conduct a deep dive into 2013–2014 improvements to replicate successful strategies across other periods.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Leverage historical demand patterns to build a rolling forecast model that accounts for both trend and seasonality.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C6EFC2-D7B7-F003-4346-4638D4D18A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5472" y="4358086"/>
            <a:ext cx="864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Q4 consistently recorded the highest sales and profit across all years, indicating a seasonal surge (possibly holiday or year-end corporate spending).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2013 to 2014 saw the sharpest year-on-year profit increase, suggesting operational or pricing efficiency improvements.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upward trend in orders shows increased market coverage and potentially improved customer retention.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4F75CE-6E26-314D-1A99-FA07D416D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2" y="2921041"/>
            <a:ext cx="864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Sales increased from $2.3M in 2011 to $4.3M in 2014, showing a consistent upward trend.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Profit also improved each year, reflecting better cost management and/or higher-margin product performance.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Orders grew from approximately 4,400 in 2011 to over 8,500 by 2014, indicating expanding demand across regions.</a:t>
            </a:r>
          </a:p>
        </p:txBody>
      </p:sp>
    </p:spTree>
    <p:extLst>
      <p:ext uri="{BB962C8B-B14F-4D97-AF65-F5344CB8AC3E}">
        <p14:creationId xmlns:p14="http://schemas.microsoft.com/office/powerpoint/2010/main" val="8991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191EA3A5-C5ED-1787-0F20-F7C9CDDBA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>
            <a:extLst>
              <a:ext uri="{FF2B5EF4-FFF2-40B4-BE49-F238E27FC236}">
                <a16:creationId xmlns:a16="http://schemas.microsoft.com/office/drawing/2014/main" id="{98C73D5F-4E7A-6610-461C-629EE27F60B1}"/>
              </a:ext>
            </a:extLst>
          </p:cNvPr>
          <p:cNvSpPr txBox="1"/>
          <p:nvPr/>
        </p:nvSpPr>
        <p:spPr>
          <a:xfrm>
            <a:off x="1343325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4">
            <a:extLst>
              <a:ext uri="{FF2B5EF4-FFF2-40B4-BE49-F238E27FC236}">
                <a16:creationId xmlns:a16="http://schemas.microsoft.com/office/drawing/2014/main" id="{61ADC0CB-3E45-504F-A4A4-C101348B5A9E}"/>
              </a:ext>
            </a:extLst>
          </p:cNvPr>
          <p:cNvSpPr txBox="1"/>
          <p:nvPr/>
        </p:nvSpPr>
        <p:spPr>
          <a:xfrm>
            <a:off x="117900" y="570825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4">
            <a:extLst>
              <a:ext uri="{FF2B5EF4-FFF2-40B4-BE49-F238E27FC236}">
                <a16:creationId xmlns:a16="http://schemas.microsoft.com/office/drawing/2014/main" id="{C6E47357-F0EA-C8B7-0878-4BAFFDCAB327}"/>
              </a:ext>
            </a:extLst>
          </p:cNvPr>
          <p:cNvSpPr txBox="1"/>
          <p:nvPr/>
        </p:nvSpPr>
        <p:spPr>
          <a:xfrm>
            <a:off x="7800300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4">
            <a:extLst>
              <a:ext uri="{FF2B5EF4-FFF2-40B4-BE49-F238E27FC236}">
                <a16:creationId xmlns:a16="http://schemas.microsoft.com/office/drawing/2014/main" id="{8035F39E-E3BA-B560-D8F8-5F1FF856AE5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05471" y="4024178"/>
            <a:ext cx="864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b="1" dirty="0"/>
              <a:t>Insights:</a:t>
            </a:r>
          </a:p>
        </p:txBody>
      </p:sp>
      <p:sp>
        <p:nvSpPr>
          <p:cNvPr id="211" name="Google Shape;211;p34">
            <a:extLst>
              <a:ext uri="{FF2B5EF4-FFF2-40B4-BE49-F238E27FC236}">
                <a16:creationId xmlns:a16="http://schemas.microsoft.com/office/drawing/2014/main" id="{DCE27337-1B6E-4F3B-4D39-576D289ED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472" y="183499"/>
            <a:ext cx="8640000" cy="55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Overview – Regional &amp; Country-Level Demand</a:t>
            </a:r>
            <a:endParaRPr lang="en-CA" b="1" dirty="0"/>
          </a:p>
        </p:txBody>
      </p:sp>
      <p:sp>
        <p:nvSpPr>
          <p:cNvPr id="213" name="Google Shape;213;p34">
            <a:extLst>
              <a:ext uri="{FF2B5EF4-FFF2-40B4-BE49-F238E27FC236}">
                <a16:creationId xmlns:a16="http://schemas.microsoft.com/office/drawing/2014/main" id="{133AF185-90FA-165E-526C-0FDBF84B5D1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5472" y="676529"/>
            <a:ext cx="8640000" cy="736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Analyzing demand across regions and countries reveals significant disparities in revenue contribution and order volumes. These geographic insights help identify strongholds and opportunities for deeper market penetration or strategic realignment</a:t>
            </a:r>
          </a:p>
        </p:txBody>
      </p:sp>
      <p:sp>
        <p:nvSpPr>
          <p:cNvPr id="214" name="Google Shape;214;p34">
            <a:extLst>
              <a:ext uri="{FF2B5EF4-FFF2-40B4-BE49-F238E27FC236}">
                <a16:creationId xmlns:a16="http://schemas.microsoft.com/office/drawing/2014/main" id="{FB073377-0EF5-C0C9-EFED-30D3138CB59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5471" y="2675775"/>
            <a:ext cx="8640000" cy="3424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b="1" dirty="0"/>
              <a:t>Analysis:</a:t>
            </a:r>
          </a:p>
        </p:txBody>
      </p:sp>
      <p:pic>
        <p:nvPicPr>
          <p:cNvPr id="215" name="Google Shape;215;p34">
            <a:extLst>
              <a:ext uri="{FF2B5EF4-FFF2-40B4-BE49-F238E27FC236}">
                <a16:creationId xmlns:a16="http://schemas.microsoft.com/office/drawing/2014/main" id="{2FB5A7D9-D346-1FB8-5F67-0C4740CD8C7F}"/>
              </a:ext>
            </a:extLst>
          </p:cNvPr>
          <p:cNvPicPr preferRelativeResize="0">
            <a:picLocks noGrp="1"/>
          </p:cNvPicPr>
          <p:nvPr>
            <p:ph type="pic" idx="5"/>
          </p:nvPr>
        </p:nvPicPr>
        <p:blipFill>
          <a:blip r:embed="rId3"/>
          <a:srcRect/>
          <a:stretch/>
        </p:blipFill>
        <p:spPr>
          <a:xfrm>
            <a:off x="1534650" y="1299586"/>
            <a:ext cx="6073158" cy="1718648"/>
          </a:xfrm>
          <a:prstGeom prst="rect">
            <a:avLst/>
          </a:prstGeom>
        </p:spPr>
      </p:pic>
      <p:sp>
        <p:nvSpPr>
          <p:cNvPr id="2" name="Google Shape;210;p34">
            <a:extLst>
              <a:ext uri="{FF2B5EF4-FFF2-40B4-BE49-F238E27FC236}">
                <a16:creationId xmlns:a16="http://schemas.microsoft.com/office/drawing/2014/main" id="{87B31B78-2E08-4F38-B3A8-6B5B49D065FB}"/>
              </a:ext>
            </a:extLst>
          </p:cNvPr>
          <p:cNvSpPr txBox="1">
            <a:spLocks/>
          </p:cNvSpPr>
          <p:nvPr/>
        </p:nvSpPr>
        <p:spPr>
          <a:xfrm>
            <a:off x="305472" y="5375879"/>
            <a:ext cx="864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400"/>
              <a:buFont typeface="Inter"/>
              <a:buNone/>
              <a:defRPr sz="1600" b="1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CA" dirty="0"/>
              <a:t>Recommendation:</a:t>
            </a:r>
            <a:endParaRPr lang="en-US" dirty="0"/>
          </a:p>
        </p:txBody>
      </p:sp>
      <p:sp>
        <p:nvSpPr>
          <p:cNvPr id="3" name="Google Shape;212;p34">
            <a:extLst>
              <a:ext uri="{FF2B5EF4-FFF2-40B4-BE49-F238E27FC236}">
                <a16:creationId xmlns:a16="http://schemas.microsoft.com/office/drawing/2014/main" id="{B9E03767-2A64-1F0A-4613-BDF2D61BB11C}"/>
              </a:ext>
            </a:extLst>
          </p:cNvPr>
          <p:cNvSpPr txBox="1">
            <a:spLocks/>
          </p:cNvSpPr>
          <p:nvPr/>
        </p:nvSpPr>
        <p:spPr>
          <a:xfrm>
            <a:off x="305472" y="5612252"/>
            <a:ext cx="8640000" cy="78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Double down on high-performing countries (e.g., USA, India) with tailored forecasting and supply alignment.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Audit low-margin markets to identify profitability bottlenecks (e.g., shipping, warehousing, or pricing).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Consider a regional demand model to adapt planning strategies for localized market conditions and reduce overstock or stockouts.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A024A5E-D20C-EE6E-18BA-1FD5E164B1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5472" y="4272742"/>
            <a:ext cx="864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USA contributes over XX% of global revenue but may be nearing saturation.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India shows strong order volumes with moderate profits, indicating potential for expansion through pricing strategies or upselling.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Regions like Africa and LATAM are underrepresented—presenting untapped potential if barriers to entry can be addressed.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31E299-5D78-EB16-A3EF-4D790DB3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2" y="2921041"/>
            <a:ext cx="864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 leads in both total sales and profit, followed by India, Australia, and Germany.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North America drives the bulk of revenue, while APAC and EU regions show varying order volumes with mixed profitability.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Several emerging markets have high order counts but lower profitability, possibly due to discounting or operational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411673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34A2450F-DDA4-0AAA-20E2-C8F35505F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>
            <a:extLst>
              <a:ext uri="{FF2B5EF4-FFF2-40B4-BE49-F238E27FC236}">
                <a16:creationId xmlns:a16="http://schemas.microsoft.com/office/drawing/2014/main" id="{7CB3ED57-228B-EFA7-8027-7DF78B60188F}"/>
              </a:ext>
            </a:extLst>
          </p:cNvPr>
          <p:cNvSpPr txBox="1"/>
          <p:nvPr/>
        </p:nvSpPr>
        <p:spPr>
          <a:xfrm>
            <a:off x="1343325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4">
            <a:extLst>
              <a:ext uri="{FF2B5EF4-FFF2-40B4-BE49-F238E27FC236}">
                <a16:creationId xmlns:a16="http://schemas.microsoft.com/office/drawing/2014/main" id="{2313515F-C4F2-CDF1-E1B9-BA2CB95F841C}"/>
              </a:ext>
            </a:extLst>
          </p:cNvPr>
          <p:cNvSpPr txBox="1"/>
          <p:nvPr/>
        </p:nvSpPr>
        <p:spPr>
          <a:xfrm>
            <a:off x="117900" y="570825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4">
            <a:extLst>
              <a:ext uri="{FF2B5EF4-FFF2-40B4-BE49-F238E27FC236}">
                <a16:creationId xmlns:a16="http://schemas.microsoft.com/office/drawing/2014/main" id="{088A2BFD-7DBB-09FA-F093-8B5FC56B06C6}"/>
              </a:ext>
            </a:extLst>
          </p:cNvPr>
          <p:cNvSpPr txBox="1"/>
          <p:nvPr/>
        </p:nvSpPr>
        <p:spPr>
          <a:xfrm>
            <a:off x="7800300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4">
            <a:extLst>
              <a:ext uri="{FF2B5EF4-FFF2-40B4-BE49-F238E27FC236}">
                <a16:creationId xmlns:a16="http://schemas.microsoft.com/office/drawing/2014/main" id="{8C077B69-42A7-7877-17E0-D00CF90D929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05471" y="3743762"/>
            <a:ext cx="864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b="1" dirty="0"/>
              <a:t>Insights:</a:t>
            </a:r>
          </a:p>
        </p:txBody>
      </p:sp>
      <p:sp>
        <p:nvSpPr>
          <p:cNvPr id="211" name="Google Shape;211;p34">
            <a:extLst>
              <a:ext uri="{FF2B5EF4-FFF2-40B4-BE49-F238E27FC236}">
                <a16:creationId xmlns:a16="http://schemas.microsoft.com/office/drawing/2014/main" id="{EF154A69-802D-69EB-FE8C-F67C80733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472" y="183499"/>
            <a:ext cx="8640000" cy="55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Overview – Segment &amp; Category-Level Performance</a:t>
            </a:r>
            <a:endParaRPr lang="en-CA" b="1" dirty="0"/>
          </a:p>
        </p:txBody>
      </p:sp>
      <p:sp>
        <p:nvSpPr>
          <p:cNvPr id="213" name="Google Shape;213;p34">
            <a:extLst>
              <a:ext uri="{FF2B5EF4-FFF2-40B4-BE49-F238E27FC236}">
                <a16:creationId xmlns:a16="http://schemas.microsoft.com/office/drawing/2014/main" id="{097B5534-A13A-18F0-D6F1-33395F45ED3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5472" y="676529"/>
            <a:ext cx="8640000" cy="736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Understanding how different customer segments and product categories contribute to overall sales and profit is critical for fine-tuning inventory and marketing strategies. This analysis helps align demand planning efforts with revenue-driving segments.</a:t>
            </a:r>
          </a:p>
        </p:txBody>
      </p:sp>
      <p:sp>
        <p:nvSpPr>
          <p:cNvPr id="214" name="Google Shape;214;p34">
            <a:extLst>
              <a:ext uri="{FF2B5EF4-FFF2-40B4-BE49-F238E27FC236}">
                <a16:creationId xmlns:a16="http://schemas.microsoft.com/office/drawing/2014/main" id="{B1F0EC53-6A2E-4E2D-56C1-7AD480EB85B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5471" y="2675775"/>
            <a:ext cx="8640000" cy="3424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b="1" dirty="0"/>
              <a:t>Analysis:</a:t>
            </a:r>
          </a:p>
        </p:txBody>
      </p:sp>
      <p:pic>
        <p:nvPicPr>
          <p:cNvPr id="215" name="Google Shape;215;p34">
            <a:extLst>
              <a:ext uri="{FF2B5EF4-FFF2-40B4-BE49-F238E27FC236}">
                <a16:creationId xmlns:a16="http://schemas.microsoft.com/office/drawing/2014/main" id="{410CC633-F58E-5B05-E371-32E06C04CE31}"/>
              </a:ext>
            </a:extLst>
          </p:cNvPr>
          <p:cNvPicPr preferRelativeResize="0">
            <a:picLocks noGrp="1"/>
          </p:cNvPicPr>
          <p:nvPr>
            <p:ph type="pic" idx="5"/>
          </p:nvPr>
        </p:nvPicPr>
        <p:blipFill>
          <a:blip r:embed="rId3"/>
          <a:srcRect/>
          <a:stretch/>
        </p:blipFill>
        <p:spPr>
          <a:xfrm>
            <a:off x="1534650" y="1189858"/>
            <a:ext cx="6073158" cy="1718648"/>
          </a:xfrm>
          <a:prstGeom prst="rect">
            <a:avLst/>
          </a:prstGeom>
        </p:spPr>
      </p:pic>
      <p:sp>
        <p:nvSpPr>
          <p:cNvPr id="2" name="Google Shape;210;p34">
            <a:extLst>
              <a:ext uri="{FF2B5EF4-FFF2-40B4-BE49-F238E27FC236}">
                <a16:creationId xmlns:a16="http://schemas.microsoft.com/office/drawing/2014/main" id="{ADD5584D-1776-9538-63C6-BDE332385076}"/>
              </a:ext>
            </a:extLst>
          </p:cNvPr>
          <p:cNvSpPr txBox="1">
            <a:spLocks/>
          </p:cNvSpPr>
          <p:nvPr/>
        </p:nvSpPr>
        <p:spPr>
          <a:xfrm>
            <a:off x="305472" y="5180807"/>
            <a:ext cx="864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400"/>
              <a:buFont typeface="Inter"/>
              <a:buNone/>
              <a:defRPr sz="1600" b="1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CA" dirty="0"/>
              <a:t>Recommendation:</a:t>
            </a:r>
            <a:endParaRPr lang="en-US" dirty="0"/>
          </a:p>
        </p:txBody>
      </p:sp>
      <p:sp>
        <p:nvSpPr>
          <p:cNvPr id="3" name="Google Shape;212;p34">
            <a:extLst>
              <a:ext uri="{FF2B5EF4-FFF2-40B4-BE49-F238E27FC236}">
                <a16:creationId xmlns:a16="http://schemas.microsoft.com/office/drawing/2014/main" id="{E08AE6E8-CA75-F6C2-1E9B-12C2646B100E}"/>
              </a:ext>
            </a:extLst>
          </p:cNvPr>
          <p:cNvSpPr txBox="1">
            <a:spLocks/>
          </p:cNvSpPr>
          <p:nvPr/>
        </p:nvSpPr>
        <p:spPr>
          <a:xfrm>
            <a:off x="305472" y="5514716"/>
            <a:ext cx="8640000" cy="8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Prioritize demand forecasting for Technology and Corporate segment products, where margins are strong.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Implement differentiated planning strategies for each segment—volume optimization for Consumers, profitability maximization for Corporate.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Reassess Furniture category logistics and pricing to enhance profitability and service levels.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DA9B8C-4AC4-C124-98DA-DE70256BD7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5472" y="4077670"/>
            <a:ext cx="864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Consumer segment is volume-driven, requiring efficient fulfillment strategies and lean stock cycles.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Corporate segment shows higher profit margins, making it ideal for focused B2B planning and strategic account targeting.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Furniture has long lead times and low profit, making it vulnerable to stockouts or overstock—requiring tighter inventory control.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0688DA-DEB0-944B-B6B9-635053F00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2" y="2901044"/>
            <a:ext cx="8640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Consumer segment generated the highest number of orders, followed by Corporate and Home Office.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Technology category had the highest average profit per order, while Furniture recorded large sales but thinner margins.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Office Supplies maintained steady order volumes across all segments but delivered the lowest profit overall.</a:t>
            </a:r>
          </a:p>
        </p:txBody>
      </p:sp>
    </p:spTree>
    <p:extLst>
      <p:ext uri="{BB962C8B-B14F-4D97-AF65-F5344CB8AC3E}">
        <p14:creationId xmlns:p14="http://schemas.microsoft.com/office/powerpoint/2010/main" val="162456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696D5D79-AC3C-A6ED-464F-A424A1DB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>
            <a:extLst>
              <a:ext uri="{FF2B5EF4-FFF2-40B4-BE49-F238E27FC236}">
                <a16:creationId xmlns:a16="http://schemas.microsoft.com/office/drawing/2014/main" id="{A3CE57DC-EAF5-C07A-14CD-063484506318}"/>
              </a:ext>
            </a:extLst>
          </p:cNvPr>
          <p:cNvSpPr txBox="1"/>
          <p:nvPr/>
        </p:nvSpPr>
        <p:spPr>
          <a:xfrm>
            <a:off x="1343325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4">
            <a:extLst>
              <a:ext uri="{FF2B5EF4-FFF2-40B4-BE49-F238E27FC236}">
                <a16:creationId xmlns:a16="http://schemas.microsoft.com/office/drawing/2014/main" id="{2105890D-9DCE-D449-E76E-2503F3B765B6}"/>
              </a:ext>
            </a:extLst>
          </p:cNvPr>
          <p:cNvSpPr txBox="1"/>
          <p:nvPr/>
        </p:nvSpPr>
        <p:spPr>
          <a:xfrm>
            <a:off x="117900" y="570825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4">
            <a:extLst>
              <a:ext uri="{FF2B5EF4-FFF2-40B4-BE49-F238E27FC236}">
                <a16:creationId xmlns:a16="http://schemas.microsoft.com/office/drawing/2014/main" id="{DDA1EC7B-0320-B221-18E9-A853D5C8EC7B}"/>
              </a:ext>
            </a:extLst>
          </p:cNvPr>
          <p:cNvSpPr txBox="1"/>
          <p:nvPr/>
        </p:nvSpPr>
        <p:spPr>
          <a:xfrm>
            <a:off x="7800300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700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rgbClr val="EFEE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4">
            <a:extLst>
              <a:ext uri="{FF2B5EF4-FFF2-40B4-BE49-F238E27FC236}">
                <a16:creationId xmlns:a16="http://schemas.microsoft.com/office/drawing/2014/main" id="{3E592123-300E-E8E1-14AC-A05372F4EBA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05471" y="2762348"/>
            <a:ext cx="864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b="1" dirty="0"/>
              <a:t>Insights:</a:t>
            </a:r>
          </a:p>
        </p:txBody>
      </p:sp>
      <p:sp>
        <p:nvSpPr>
          <p:cNvPr id="211" name="Google Shape;211;p34">
            <a:extLst>
              <a:ext uri="{FF2B5EF4-FFF2-40B4-BE49-F238E27FC236}">
                <a16:creationId xmlns:a16="http://schemas.microsoft.com/office/drawing/2014/main" id="{0BDBFDC6-4272-047C-1449-0190E00B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472" y="183499"/>
            <a:ext cx="8640000" cy="55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Overview – Top 10 High-Volume SKUs</a:t>
            </a:r>
            <a:endParaRPr lang="en-CA" b="1" dirty="0"/>
          </a:p>
        </p:txBody>
      </p:sp>
      <p:sp>
        <p:nvSpPr>
          <p:cNvPr id="213" name="Google Shape;213;p34">
            <a:extLst>
              <a:ext uri="{FF2B5EF4-FFF2-40B4-BE49-F238E27FC236}">
                <a16:creationId xmlns:a16="http://schemas.microsoft.com/office/drawing/2014/main" id="{6C6932BF-FB43-9EF3-D663-648211D596E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5471" y="676529"/>
            <a:ext cx="8640000" cy="736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A focused review of high-volume SKUs reveals the products that consistently drive order traffic and impact inventory turnover. These items are essential to track closely for accurate forecasting, stock availability, and fulfillment efficiency.</a:t>
            </a:r>
          </a:p>
        </p:txBody>
      </p:sp>
      <p:sp>
        <p:nvSpPr>
          <p:cNvPr id="214" name="Google Shape;214;p34">
            <a:extLst>
              <a:ext uri="{FF2B5EF4-FFF2-40B4-BE49-F238E27FC236}">
                <a16:creationId xmlns:a16="http://schemas.microsoft.com/office/drawing/2014/main" id="{B8A23816-9C9C-27A9-AC7E-81E341F1FA0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5471" y="1440790"/>
            <a:ext cx="8640000" cy="3424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b="1" dirty="0"/>
              <a:t>Analysis:</a:t>
            </a:r>
          </a:p>
        </p:txBody>
      </p:sp>
      <p:sp>
        <p:nvSpPr>
          <p:cNvPr id="2" name="Google Shape;210;p34">
            <a:extLst>
              <a:ext uri="{FF2B5EF4-FFF2-40B4-BE49-F238E27FC236}">
                <a16:creationId xmlns:a16="http://schemas.microsoft.com/office/drawing/2014/main" id="{F1888FBD-6C4E-CC67-1FCF-671C522E8772}"/>
              </a:ext>
            </a:extLst>
          </p:cNvPr>
          <p:cNvSpPr txBox="1">
            <a:spLocks/>
          </p:cNvSpPr>
          <p:nvPr/>
        </p:nvSpPr>
        <p:spPr>
          <a:xfrm>
            <a:off x="305471" y="4726546"/>
            <a:ext cx="864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400"/>
              <a:buFont typeface="Inter"/>
              <a:buNone/>
              <a:defRPr sz="1600" b="1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indent="-304800" algn="ctr"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CA" dirty="0"/>
              <a:t>Recommendation:</a:t>
            </a:r>
            <a:endParaRPr lang="en-US" dirty="0"/>
          </a:p>
        </p:txBody>
      </p:sp>
      <p:sp>
        <p:nvSpPr>
          <p:cNvPr id="3" name="Google Shape;212;p34">
            <a:extLst>
              <a:ext uri="{FF2B5EF4-FFF2-40B4-BE49-F238E27FC236}">
                <a16:creationId xmlns:a16="http://schemas.microsoft.com/office/drawing/2014/main" id="{7AC3BD98-51D8-1B3F-B672-B01E385E457E}"/>
              </a:ext>
            </a:extLst>
          </p:cNvPr>
          <p:cNvSpPr txBox="1">
            <a:spLocks/>
          </p:cNvSpPr>
          <p:nvPr/>
        </p:nvSpPr>
        <p:spPr>
          <a:xfrm>
            <a:off x="305471" y="5185532"/>
            <a:ext cx="8640000" cy="86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Implement SKU-level forecasting models for high-volume items to improve stock accuracy and reduce backorders.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Monitor profitability per unit for these items—consider bundling, re-pricing, or sourcing alternatives where margins are low.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Flag top SKUs as essential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inventory</a:t>
            </a:r>
            <a:r>
              <a:rPr lang="en-US" dirty="0"/>
              <a:t> items and apply tighter reorder points and safety stock policies.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EFD9EC-C563-7132-FB69-6F369C7B4C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5471" y="3221333"/>
            <a:ext cx="8640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top SKUs are critical for customer satisfaction and require prioritized replenishment to avoid stockouts.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Profit margins vary widely among high-volume items—suggesting opportunities to renegotiate supplier terms or adjust pricing.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Demand for these SKUs is consistent across multiple regions and segments, making them ideal for centralized stocking strategies.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E74C25-882E-375D-DBD9-AEE115B3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1" y="1811133"/>
            <a:ext cx="8640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top 10 SKUs account for 4% of total orders, concentrated across the Office Supplies and Technology categories.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Several top-performing SKUs (e.g., Binders, Phones, and Chairs) show high order frequency but varying profit margins.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 or two items exhibit high volume but negative or minimal profit, indicating potential pricing or cost structure issues.</a:t>
            </a:r>
          </a:p>
        </p:txBody>
      </p:sp>
    </p:spTree>
    <p:extLst>
      <p:ext uri="{BB962C8B-B14F-4D97-AF65-F5344CB8AC3E}">
        <p14:creationId xmlns:p14="http://schemas.microsoft.com/office/powerpoint/2010/main" val="248100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/>
        </p:nvSpPr>
        <p:spPr>
          <a:xfrm>
            <a:off x="1343325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117900" y="570825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7800300" y="570825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549312" y="570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b="1" dirty="0"/>
              <a:t>Strategic Demand Planning Actions</a:t>
            </a:r>
            <a:endParaRPr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C9975A-B2AC-FB93-6369-EF495E143A7A}"/>
              </a:ext>
            </a:extLst>
          </p:cNvPr>
          <p:cNvSpPr txBox="1"/>
          <p:nvPr/>
        </p:nvSpPr>
        <p:spPr>
          <a:xfrm>
            <a:off x="359664" y="1282297"/>
            <a:ext cx="854049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 for Q4 Demand Peaks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Historical data confirms a strong Q4 sales trend annually — adjust production and procurement cycles accordingly.</a:t>
            </a:r>
          </a:p>
          <a:p>
            <a:pPr marL="285750" lvl="7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rolling forecasts that account for both year-over-year growth and seasonal spikes.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Double Down on High-Performing Regions &amp; Segments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7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Prioritize North America and the Consumer segment for volume-focused planning.</a:t>
            </a:r>
          </a:p>
          <a:p>
            <a:pPr marL="285750" lvl="4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 in B2B growth opportunities through the Corporate segment, where margins are highest.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Streamline High-Volume SKU Management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 SKU-level forecasting models for top 10 items to avoid stockouts and backorders.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Review profitability of high-volume SKUs and adjust pricing or sourcing where necessary.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Differentiate Inventory Strategy by Product Category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Fast-moving items (e.g., Office Supplies) need lean inventory strategies.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High-margin, slower-moving categories (e.g., Furniture) require tighter cost control and optimized stocking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Enable Self-Service Insights for Stakeholders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interactive dashboard allows executives and planners to filter by Year, Region, Segment, and Category — making data exploration easier and faster for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Pitch Deck by Slidesgo</Template>
  <TotalTime>315</TotalTime>
  <Words>1282</Words>
  <Application>Microsoft Office PowerPoint</Application>
  <PresentationFormat>On-screen Show (4:3)</PresentationFormat>
  <Paragraphs>109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Courier New</vt:lpstr>
      <vt:lpstr>Inter</vt:lpstr>
      <vt:lpstr>Inter Medium</vt:lpstr>
      <vt:lpstr>Nunito Light</vt:lpstr>
      <vt:lpstr>Open Sans</vt:lpstr>
      <vt:lpstr>PT Sans</vt:lpstr>
      <vt:lpstr>Roboto</vt:lpstr>
      <vt:lpstr>Wingdings</vt:lpstr>
      <vt:lpstr>Minimalist Pitch Deck by Slidesgo</vt:lpstr>
      <vt:lpstr>Slidesgo Final Pages</vt:lpstr>
      <vt:lpstr>1_Minimalist Pitch Deck by Slidesgo</vt:lpstr>
      <vt:lpstr>Sales &amp; Demand Performance Dashboard – Strategic Insights  A Global Superstore Sales Analysis from a Supply Chain Lens</vt:lpstr>
      <vt:lpstr>Executive Summary</vt:lpstr>
      <vt:lpstr>Overview – Business Performance (2011 to 2014)</vt:lpstr>
      <vt:lpstr>Overview – Regional &amp; Country-Level Demand</vt:lpstr>
      <vt:lpstr>Overview – Segment &amp; Category-Level Performance</vt:lpstr>
      <vt:lpstr>Overview – Top 10 High-Volume SKUs</vt:lpstr>
      <vt:lpstr>Strategic Demand Planning 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Ibrahim A</dc:creator>
  <cp:keywords/>
  <dc:description>generated using python-pptx</dc:description>
  <cp:lastModifiedBy>Ibrahim A</cp:lastModifiedBy>
  <cp:revision>5</cp:revision>
  <dcterms:created xsi:type="dcterms:W3CDTF">2013-01-27T09:14:16Z</dcterms:created>
  <dcterms:modified xsi:type="dcterms:W3CDTF">2025-04-22T23:36:43Z</dcterms:modified>
  <cp:category/>
</cp:coreProperties>
</file>