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72" r:id="rId12"/>
    <p:sldId id="273" r:id="rId13"/>
    <p:sldId id="310" r:id="rId14"/>
    <p:sldId id="274" r:id="rId15"/>
    <p:sldId id="311" r:id="rId16"/>
    <p:sldId id="266" r:id="rId17"/>
    <p:sldId id="267" r:id="rId18"/>
    <p:sldId id="268" r:id="rId19"/>
    <p:sldId id="269" r:id="rId20"/>
    <p:sldId id="270" r:id="rId21"/>
    <p:sldId id="271" r:id="rId22"/>
    <p:sldId id="307" r:id="rId23"/>
    <p:sldId id="308" r:id="rId24"/>
    <p:sldId id="309"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4" r:id="rId44"/>
    <p:sldId id="293" r:id="rId45"/>
    <p:sldId id="295" r:id="rId46"/>
    <p:sldId id="296" r:id="rId47"/>
    <p:sldId id="297" r:id="rId48"/>
    <p:sldId id="298" r:id="rId49"/>
    <p:sldId id="299" r:id="rId50"/>
    <p:sldId id="300"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9A6"/>
    <a:srgbClr val="2AAF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4C1A9-8F49-73AF-A510-6B7C8AB5A3E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6282E0-503B-D5AC-351C-82F0FBFD1D6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D275E8-C2A2-E200-89AC-55111DFF72ED}"/>
              </a:ext>
            </a:extLst>
          </p:cNvPr>
          <p:cNvSpPr>
            <a:spLocks noGrp="1"/>
          </p:cNvSpPr>
          <p:nvPr>
            <p:ph type="dt" sz="half" idx="10"/>
          </p:nvPr>
        </p:nvSpPr>
        <p:spPr/>
        <p:txBody>
          <a:bodyPr/>
          <a:lstStyle/>
          <a:p>
            <a:fld id="{67B478C6-95E2-485D-A40B-FF6B5C2BB30E}" type="datetimeFigureOut">
              <a:rPr lang="en-US" smtClean="0"/>
              <a:t>9/13/2024</a:t>
            </a:fld>
            <a:endParaRPr lang="en-US"/>
          </a:p>
        </p:txBody>
      </p:sp>
      <p:sp>
        <p:nvSpPr>
          <p:cNvPr id="5" name="Footer Placeholder 4">
            <a:extLst>
              <a:ext uri="{FF2B5EF4-FFF2-40B4-BE49-F238E27FC236}">
                <a16:creationId xmlns:a16="http://schemas.microsoft.com/office/drawing/2014/main" id="{ADDC50EA-D3D4-5182-0A77-CFF3C12CB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9EEA97-3C2D-836D-A0E9-368679D100D9}"/>
              </a:ext>
            </a:extLst>
          </p:cNvPr>
          <p:cNvSpPr>
            <a:spLocks noGrp="1"/>
          </p:cNvSpPr>
          <p:nvPr>
            <p:ph type="sldNum" sz="quarter" idx="12"/>
          </p:nvPr>
        </p:nvSpPr>
        <p:spPr/>
        <p:txBody>
          <a:bodyPr/>
          <a:lstStyle/>
          <a:p>
            <a:fld id="{B383B721-5144-4F06-8BF5-B14006FB4591}" type="slidenum">
              <a:rPr lang="en-US" smtClean="0"/>
              <a:t>‹#›</a:t>
            </a:fld>
            <a:endParaRPr lang="en-US"/>
          </a:p>
        </p:txBody>
      </p:sp>
    </p:spTree>
    <p:extLst>
      <p:ext uri="{BB962C8B-B14F-4D97-AF65-F5344CB8AC3E}">
        <p14:creationId xmlns:p14="http://schemas.microsoft.com/office/powerpoint/2010/main" val="382463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255B6-C596-DD49-A059-80B985728E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9E6AAC-2BF9-C064-5DC7-1095429E7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C2396-4EE6-F5E8-63E4-8B3CF40F2B63}"/>
              </a:ext>
            </a:extLst>
          </p:cNvPr>
          <p:cNvSpPr>
            <a:spLocks noGrp="1"/>
          </p:cNvSpPr>
          <p:nvPr>
            <p:ph type="dt" sz="half" idx="10"/>
          </p:nvPr>
        </p:nvSpPr>
        <p:spPr/>
        <p:txBody>
          <a:bodyPr/>
          <a:lstStyle/>
          <a:p>
            <a:fld id="{67B478C6-95E2-485D-A40B-FF6B5C2BB30E}" type="datetimeFigureOut">
              <a:rPr lang="en-US" smtClean="0"/>
              <a:t>9/13/2024</a:t>
            </a:fld>
            <a:endParaRPr lang="en-US"/>
          </a:p>
        </p:txBody>
      </p:sp>
      <p:sp>
        <p:nvSpPr>
          <p:cNvPr id="5" name="Footer Placeholder 4">
            <a:extLst>
              <a:ext uri="{FF2B5EF4-FFF2-40B4-BE49-F238E27FC236}">
                <a16:creationId xmlns:a16="http://schemas.microsoft.com/office/drawing/2014/main" id="{09CB31CE-A718-2D79-FD07-A9534D3AA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55078F-D8DB-F228-665A-C60AE7099F29}"/>
              </a:ext>
            </a:extLst>
          </p:cNvPr>
          <p:cNvSpPr>
            <a:spLocks noGrp="1"/>
          </p:cNvSpPr>
          <p:nvPr>
            <p:ph type="sldNum" sz="quarter" idx="12"/>
          </p:nvPr>
        </p:nvSpPr>
        <p:spPr/>
        <p:txBody>
          <a:bodyPr/>
          <a:lstStyle/>
          <a:p>
            <a:fld id="{B383B721-5144-4F06-8BF5-B14006FB4591}" type="slidenum">
              <a:rPr lang="en-US" smtClean="0"/>
              <a:t>‹#›</a:t>
            </a:fld>
            <a:endParaRPr lang="en-US"/>
          </a:p>
        </p:txBody>
      </p:sp>
    </p:spTree>
    <p:extLst>
      <p:ext uri="{BB962C8B-B14F-4D97-AF65-F5344CB8AC3E}">
        <p14:creationId xmlns:p14="http://schemas.microsoft.com/office/powerpoint/2010/main" val="2682847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4A3E34-EED1-27A0-A4FA-10151AC90D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D31EA-30E4-206C-8842-78588F0461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A3F9EA-C305-9D8D-3674-316912FFE988}"/>
              </a:ext>
            </a:extLst>
          </p:cNvPr>
          <p:cNvSpPr>
            <a:spLocks noGrp="1"/>
          </p:cNvSpPr>
          <p:nvPr>
            <p:ph type="dt" sz="half" idx="10"/>
          </p:nvPr>
        </p:nvSpPr>
        <p:spPr/>
        <p:txBody>
          <a:bodyPr/>
          <a:lstStyle/>
          <a:p>
            <a:fld id="{67B478C6-95E2-485D-A40B-FF6B5C2BB30E}" type="datetimeFigureOut">
              <a:rPr lang="en-US" smtClean="0"/>
              <a:t>9/13/2024</a:t>
            </a:fld>
            <a:endParaRPr lang="en-US"/>
          </a:p>
        </p:txBody>
      </p:sp>
      <p:sp>
        <p:nvSpPr>
          <p:cNvPr id="5" name="Footer Placeholder 4">
            <a:extLst>
              <a:ext uri="{FF2B5EF4-FFF2-40B4-BE49-F238E27FC236}">
                <a16:creationId xmlns:a16="http://schemas.microsoft.com/office/drawing/2014/main" id="{07653AFA-99A1-3238-F15D-93F1EB4B1F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FF6E1-E0C3-2156-4D52-F44F46EE545E}"/>
              </a:ext>
            </a:extLst>
          </p:cNvPr>
          <p:cNvSpPr>
            <a:spLocks noGrp="1"/>
          </p:cNvSpPr>
          <p:nvPr>
            <p:ph type="sldNum" sz="quarter" idx="12"/>
          </p:nvPr>
        </p:nvSpPr>
        <p:spPr/>
        <p:txBody>
          <a:bodyPr/>
          <a:lstStyle/>
          <a:p>
            <a:fld id="{B383B721-5144-4F06-8BF5-B14006FB4591}" type="slidenum">
              <a:rPr lang="en-US" smtClean="0"/>
              <a:t>‹#›</a:t>
            </a:fld>
            <a:endParaRPr lang="en-US"/>
          </a:p>
        </p:txBody>
      </p:sp>
    </p:spTree>
    <p:extLst>
      <p:ext uri="{BB962C8B-B14F-4D97-AF65-F5344CB8AC3E}">
        <p14:creationId xmlns:p14="http://schemas.microsoft.com/office/powerpoint/2010/main" val="251547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54001-597A-E378-0223-D0DD63BA56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8AB584-AD2D-4AF0-D6BE-60770F8F45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F7019C-2E78-EDD6-A11B-2F11A4C47F7A}"/>
              </a:ext>
            </a:extLst>
          </p:cNvPr>
          <p:cNvSpPr>
            <a:spLocks noGrp="1"/>
          </p:cNvSpPr>
          <p:nvPr>
            <p:ph type="dt" sz="half" idx="10"/>
          </p:nvPr>
        </p:nvSpPr>
        <p:spPr/>
        <p:txBody>
          <a:bodyPr/>
          <a:lstStyle/>
          <a:p>
            <a:fld id="{67B478C6-95E2-485D-A40B-FF6B5C2BB30E}" type="datetimeFigureOut">
              <a:rPr lang="en-US" smtClean="0"/>
              <a:t>9/13/2024</a:t>
            </a:fld>
            <a:endParaRPr lang="en-US"/>
          </a:p>
        </p:txBody>
      </p:sp>
      <p:sp>
        <p:nvSpPr>
          <p:cNvPr id="5" name="Footer Placeholder 4">
            <a:extLst>
              <a:ext uri="{FF2B5EF4-FFF2-40B4-BE49-F238E27FC236}">
                <a16:creationId xmlns:a16="http://schemas.microsoft.com/office/drawing/2014/main" id="{19B488E1-2C70-0241-0EA6-A30B6A74B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8D43EE-63BC-8B39-4B4C-8003E7BC802E}"/>
              </a:ext>
            </a:extLst>
          </p:cNvPr>
          <p:cNvSpPr>
            <a:spLocks noGrp="1"/>
          </p:cNvSpPr>
          <p:nvPr>
            <p:ph type="sldNum" sz="quarter" idx="12"/>
          </p:nvPr>
        </p:nvSpPr>
        <p:spPr/>
        <p:txBody>
          <a:bodyPr/>
          <a:lstStyle/>
          <a:p>
            <a:fld id="{B383B721-5144-4F06-8BF5-B14006FB4591}" type="slidenum">
              <a:rPr lang="en-US" smtClean="0"/>
              <a:t>‹#›</a:t>
            </a:fld>
            <a:endParaRPr lang="en-US"/>
          </a:p>
        </p:txBody>
      </p:sp>
    </p:spTree>
    <p:extLst>
      <p:ext uri="{BB962C8B-B14F-4D97-AF65-F5344CB8AC3E}">
        <p14:creationId xmlns:p14="http://schemas.microsoft.com/office/powerpoint/2010/main" val="852646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99100-A454-3BCB-BE57-54DBFBB3B6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42C00D-C313-7082-C5E5-B1B39B93F4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4B2063-EEFD-88A2-3C22-F72E3BA6DE5C}"/>
              </a:ext>
            </a:extLst>
          </p:cNvPr>
          <p:cNvSpPr>
            <a:spLocks noGrp="1"/>
          </p:cNvSpPr>
          <p:nvPr>
            <p:ph type="dt" sz="half" idx="10"/>
          </p:nvPr>
        </p:nvSpPr>
        <p:spPr/>
        <p:txBody>
          <a:bodyPr/>
          <a:lstStyle/>
          <a:p>
            <a:fld id="{67B478C6-95E2-485D-A40B-FF6B5C2BB30E}" type="datetimeFigureOut">
              <a:rPr lang="en-US" smtClean="0"/>
              <a:t>9/13/2024</a:t>
            </a:fld>
            <a:endParaRPr lang="en-US"/>
          </a:p>
        </p:txBody>
      </p:sp>
      <p:sp>
        <p:nvSpPr>
          <p:cNvPr id="5" name="Footer Placeholder 4">
            <a:extLst>
              <a:ext uri="{FF2B5EF4-FFF2-40B4-BE49-F238E27FC236}">
                <a16:creationId xmlns:a16="http://schemas.microsoft.com/office/drawing/2014/main" id="{0CF3DAD3-812D-F01F-A464-681B8F998C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415FAA-E8D8-0AEA-FF2D-F5F651401D70}"/>
              </a:ext>
            </a:extLst>
          </p:cNvPr>
          <p:cNvSpPr>
            <a:spLocks noGrp="1"/>
          </p:cNvSpPr>
          <p:nvPr>
            <p:ph type="sldNum" sz="quarter" idx="12"/>
          </p:nvPr>
        </p:nvSpPr>
        <p:spPr/>
        <p:txBody>
          <a:bodyPr/>
          <a:lstStyle/>
          <a:p>
            <a:fld id="{B383B721-5144-4F06-8BF5-B14006FB4591}" type="slidenum">
              <a:rPr lang="en-US" smtClean="0"/>
              <a:t>‹#›</a:t>
            </a:fld>
            <a:endParaRPr lang="en-US"/>
          </a:p>
        </p:txBody>
      </p:sp>
    </p:spTree>
    <p:extLst>
      <p:ext uri="{BB962C8B-B14F-4D97-AF65-F5344CB8AC3E}">
        <p14:creationId xmlns:p14="http://schemas.microsoft.com/office/powerpoint/2010/main" val="189802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7ECA5-7D71-B039-EDD4-DA619111FB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A2DF81-F18F-401A-DC09-ED0746F339D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E807FF-D5D8-17CD-7F60-0CDE71ACF0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0E2A84-2902-CD6C-E89B-DA9A182C082A}"/>
              </a:ext>
            </a:extLst>
          </p:cNvPr>
          <p:cNvSpPr>
            <a:spLocks noGrp="1"/>
          </p:cNvSpPr>
          <p:nvPr>
            <p:ph type="dt" sz="half" idx="10"/>
          </p:nvPr>
        </p:nvSpPr>
        <p:spPr/>
        <p:txBody>
          <a:bodyPr/>
          <a:lstStyle/>
          <a:p>
            <a:fld id="{67B478C6-95E2-485D-A40B-FF6B5C2BB30E}" type="datetimeFigureOut">
              <a:rPr lang="en-US" smtClean="0"/>
              <a:t>9/13/2024</a:t>
            </a:fld>
            <a:endParaRPr lang="en-US"/>
          </a:p>
        </p:txBody>
      </p:sp>
      <p:sp>
        <p:nvSpPr>
          <p:cNvPr id="6" name="Footer Placeholder 5">
            <a:extLst>
              <a:ext uri="{FF2B5EF4-FFF2-40B4-BE49-F238E27FC236}">
                <a16:creationId xmlns:a16="http://schemas.microsoft.com/office/drawing/2014/main" id="{44C4C9E0-CBEA-2399-7D19-56985CD5A0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4977D5-988A-8BCB-AED1-0E303E308B4C}"/>
              </a:ext>
            </a:extLst>
          </p:cNvPr>
          <p:cNvSpPr>
            <a:spLocks noGrp="1"/>
          </p:cNvSpPr>
          <p:nvPr>
            <p:ph type="sldNum" sz="quarter" idx="12"/>
          </p:nvPr>
        </p:nvSpPr>
        <p:spPr/>
        <p:txBody>
          <a:bodyPr/>
          <a:lstStyle/>
          <a:p>
            <a:fld id="{B383B721-5144-4F06-8BF5-B14006FB4591}" type="slidenum">
              <a:rPr lang="en-US" smtClean="0"/>
              <a:t>‹#›</a:t>
            </a:fld>
            <a:endParaRPr lang="en-US"/>
          </a:p>
        </p:txBody>
      </p:sp>
    </p:spTree>
    <p:extLst>
      <p:ext uri="{BB962C8B-B14F-4D97-AF65-F5344CB8AC3E}">
        <p14:creationId xmlns:p14="http://schemas.microsoft.com/office/powerpoint/2010/main" val="3533704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DA323-041C-2DB3-AE01-94E3D74659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8083BA-61BA-DAC3-0F26-FD28C379A0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237789-FE67-2C09-3762-6BF93ECDF1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105367-1359-8E16-805B-9DC4413168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1690D83-BC93-6285-33D8-A173B8B5FB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A5D5D3-EC07-4157-3637-AB0E5D03FA30}"/>
              </a:ext>
            </a:extLst>
          </p:cNvPr>
          <p:cNvSpPr>
            <a:spLocks noGrp="1"/>
          </p:cNvSpPr>
          <p:nvPr>
            <p:ph type="dt" sz="half" idx="10"/>
          </p:nvPr>
        </p:nvSpPr>
        <p:spPr/>
        <p:txBody>
          <a:bodyPr/>
          <a:lstStyle/>
          <a:p>
            <a:fld id="{67B478C6-95E2-485D-A40B-FF6B5C2BB30E}" type="datetimeFigureOut">
              <a:rPr lang="en-US" smtClean="0"/>
              <a:t>9/13/2024</a:t>
            </a:fld>
            <a:endParaRPr lang="en-US"/>
          </a:p>
        </p:txBody>
      </p:sp>
      <p:sp>
        <p:nvSpPr>
          <p:cNvPr id="8" name="Footer Placeholder 7">
            <a:extLst>
              <a:ext uri="{FF2B5EF4-FFF2-40B4-BE49-F238E27FC236}">
                <a16:creationId xmlns:a16="http://schemas.microsoft.com/office/drawing/2014/main" id="{29DE139C-6B71-079D-DA4C-6505213EF3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0048E0-8318-E6B2-A829-84205C39E09A}"/>
              </a:ext>
            </a:extLst>
          </p:cNvPr>
          <p:cNvSpPr>
            <a:spLocks noGrp="1"/>
          </p:cNvSpPr>
          <p:nvPr>
            <p:ph type="sldNum" sz="quarter" idx="12"/>
          </p:nvPr>
        </p:nvSpPr>
        <p:spPr/>
        <p:txBody>
          <a:bodyPr/>
          <a:lstStyle/>
          <a:p>
            <a:fld id="{B383B721-5144-4F06-8BF5-B14006FB4591}" type="slidenum">
              <a:rPr lang="en-US" smtClean="0"/>
              <a:t>‹#›</a:t>
            </a:fld>
            <a:endParaRPr lang="en-US"/>
          </a:p>
        </p:txBody>
      </p:sp>
    </p:spTree>
    <p:extLst>
      <p:ext uri="{BB962C8B-B14F-4D97-AF65-F5344CB8AC3E}">
        <p14:creationId xmlns:p14="http://schemas.microsoft.com/office/powerpoint/2010/main" val="346259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EE2C-E5CE-8CB3-EE82-CBEDA03D3B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90CC3C-822A-85BF-CC1D-27BBC0549C5D}"/>
              </a:ext>
            </a:extLst>
          </p:cNvPr>
          <p:cNvSpPr>
            <a:spLocks noGrp="1"/>
          </p:cNvSpPr>
          <p:nvPr>
            <p:ph type="dt" sz="half" idx="10"/>
          </p:nvPr>
        </p:nvSpPr>
        <p:spPr/>
        <p:txBody>
          <a:bodyPr/>
          <a:lstStyle/>
          <a:p>
            <a:fld id="{67B478C6-95E2-485D-A40B-FF6B5C2BB30E}" type="datetimeFigureOut">
              <a:rPr lang="en-US" smtClean="0"/>
              <a:t>9/13/2024</a:t>
            </a:fld>
            <a:endParaRPr lang="en-US"/>
          </a:p>
        </p:txBody>
      </p:sp>
      <p:sp>
        <p:nvSpPr>
          <p:cNvPr id="4" name="Footer Placeholder 3">
            <a:extLst>
              <a:ext uri="{FF2B5EF4-FFF2-40B4-BE49-F238E27FC236}">
                <a16:creationId xmlns:a16="http://schemas.microsoft.com/office/drawing/2014/main" id="{463C6591-9CF2-0E5D-4E36-EC1A1A834C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68CC38-1131-4565-2A7C-E0C03440F79B}"/>
              </a:ext>
            </a:extLst>
          </p:cNvPr>
          <p:cNvSpPr>
            <a:spLocks noGrp="1"/>
          </p:cNvSpPr>
          <p:nvPr>
            <p:ph type="sldNum" sz="quarter" idx="12"/>
          </p:nvPr>
        </p:nvSpPr>
        <p:spPr/>
        <p:txBody>
          <a:bodyPr/>
          <a:lstStyle/>
          <a:p>
            <a:fld id="{B383B721-5144-4F06-8BF5-B14006FB4591}" type="slidenum">
              <a:rPr lang="en-US" smtClean="0"/>
              <a:t>‹#›</a:t>
            </a:fld>
            <a:endParaRPr lang="en-US"/>
          </a:p>
        </p:txBody>
      </p:sp>
    </p:spTree>
    <p:extLst>
      <p:ext uri="{BB962C8B-B14F-4D97-AF65-F5344CB8AC3E}">
        <p14:creationId xmlns:p14="http://schemas.microsoft.com/office/powerpoint/2010/main" val="3719084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9714EA-1FB3-26DE-F333-0E952A830FD2}"/>
              </a:ext>
            </a:extLst>
          </p:cNvPr>
          <p:cNvSpPr>
            <a:spLocks noGrp="1"/>
          </p:cNvSpPr>
          <p:nvPr>
            <p:ph type="dt" sz="half" idx="10"/>
          </p:nvPr>
        </p:nvSpPr>
        <p:spPr/>
        <p:txBody>
          <a:bodyPr/>
          <a:lstStyle/>
          <a:p>
            <a:fld id="{67B478C6-95E2-485D-A40B-FF6B5C2BB30E}" type="datetimeFigureOut">
              <a:rPr lang="en-US" smtClean="0"/>
              <a:t>9/13/2024</a:t>
            </a:fld>
            <a:endParaRPr lang="en-US"/>
          </a:p>
        </p:txBody>
      </p:sp>
      <p:sp>
        <p:nvSpPr>
          <p:cNvPr id="3" name="Footer Placeholder 2">
            <a:extLst>
              <a:ext uri="{FF2B5EF4-FFF2-40B4-BE49-F238E27FC236}">
                <a16:creationId xmlns:a16="http://schemas.microsoft.com/office/drawing/2014/main" id="{2ABCB661-0235-2446-5F85-1202F3A169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F0FDE0F-3A1A-27D6-6738-2C2A9C40052B}"/>
              </a:ext>
            </a:extLst>
          </p:cNvPr>
          <p:cNvSpPr>
            <a:spLocks noGrp="1"/>
          </p:cNvSpPr>
          <p:nvPr>
            <p:ph type="sldNum" sz="quarter" idx="12"/>
          </p:nvPr>
        </p:nvSpPr>
        <p:spPr/>
        <p:txBody>
          <a:bodyPr/>
          <a:lstStyle/>
          <a:p>
            <a:fld id="{B383B721-5144-4F06-8BF5-B14006FB4591}" type="slidenum">
              <a:rPr lang="en-US" smtClean="0"/>
              <a:t>‹#›</a:t>
            </a:fld>
            <a:endParaRPr lang="en-US"/>
          </a:p>
        </p:txBody>
      </p:sp>
    </p:spTree>
    <p:extLst>
      <p:ext uri="{BB962C8B-B14F-4D97-AF65-F5344CB8AC3E}">
        <p14:creationId xmlns:p14="http://schemas.microsoft.com/office/powerpoint/2010/main" val="4136988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E8083-C0A1-D3D9-F1FB-4C6E66A4D8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95DFC8-DA3B-B4EA-04AD-631DA480862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8F7EBF-BAC3-8939-3106-23123BB71B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9694AA-930D-0284-86CA-BF0F6D9DD9E9}"/>
              </a:ext>
            </a:extLst>
          </p:cNvPr>
          <p:cNvSpPr>
            <a:spLocks noGrp="1"/>
          </p:cNvSpPr>
          <p:nvPr>
            <p:ph type="dt" sz="half" idx="10"/>
          </p:nvPr>
        </p:nvSpPr>
        <p:spPr/>
        <p:txBody>
          <a:bodyPr/>
          <a:lstStyle/>
          <a:p>
            <a:fld id="{67B478C6-95E2-485D-A40B-FF6B5C2BB30E}" type="datetimeFigureOut">
              <a:rPr lang="en-US" smtClean="0"/>
              <a:t>9/13/2024</a:t>
            </a:fld>
            <a:endParaRPr lang="en-US"/>
          </a:p>
        </p:txBody>
      </p:sp>
      <p:sp>
        <p:nvSpPr>
          <p:cNvPr id="6" name="Footer Placeholder 5">
            <a:extLst>
              <a:ext uri="{FF2B5EF4-FFF2-40B4-BE49-F238E27FC236}">
                <a16:creationId xmlns:a16="http://schemas.microsoft.com/office/drawing/2014/main" id="{FB5AC736-68B9-ECD2-5512-3BABCDB9E5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A1CD25-8B26-BE9A-8BA1-01B1F8CB6498}"/>
              </a:ext>
            </a:extLst>
          </p:cNvPr>
          <p:cNvSpPr>
            <a:spLocks noGrp="1"/>
          </p:cNvSpPr>
          <p:nvPr>
            <p:ph type="sldNum" sz="quarter" idx="12"/>
          </p:nvPr>
        </p:nvSpPr>
        <p:spPr/>
        <p:txBody>
          <a:bodyPr/>
          <a:lstStyle/>
          <a:p>
            <a:fld id="{B383B721-5144-4F06-8BF5-B14006FB4591}" type="slidenum">
              <a:rPr lang="en-US" smtClean="0"/>
              <a:t>‹#›</a:t>
            </a:fld>
            <a:endParaRPr lang="en-US"/>
          </a:p>
        </p:txBody>
      </p:sp>
    </p:spTree>
    <p:extLst>
      <p:ext uri="{BB962C8B-B14F-4D97-AF65-F5344CB8AC3E}">
        <p14:creationId xmlns:p14="http://schemas.microsoft.com/office/powerpoint/2010/main" val="1919185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93EF-AA03-4610-1614-6BB6BE7078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F94BD7-FC79-7211-67EC-6A093940E1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A2CF0CC-11CF-09F5-C509-5DE3E896E1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025341-F3D7-91D5-78CB-2C543063C071}"/>
              </a:ext>
            </a:extLst>
          </p:cNvPr>
          <p:cNvSpPr>
            <a:spLocks noGrp="1"/>
          </p:cNvSpPr>
          <p:nvPr>
            <p:ph type="dt" sz="half" idx="10"/>
          </p:nvPr>
        </p:nvSpPr>
        <p:spPr/>
        <p:txBody>
          <a:bodyPr/>
          <a:lstStyle/>
          <a:p>
            <a:fld id="{67B478C6-95E2-485D-A40B-FF6B5C2BB30E}" type="datetimeFigureOut">
              <a:rPr lang="en-US" smtClean="0"/>
              <a:t>9/13/2024</a:t>
            </a:fld>
            <a:endParaRPr lang="en-US"/>
          </a:p>
        </p:txBody>
      </p:sp>
      <p:sp>
        <p:nvSpPr>
          <p:cNvPr id="6" name="Footer Placeholder 5">
            <a:extLst>
              <a:ext uri="{FF2B5EF4-FFF2-40B4-BE49-F238E27FC236}">
                <a16:creationId xmlns:a16="http://schemas.microsoft.com/office/drawing/2014/main" id="{5BBF514E-6169-02F5-EE08-4E4CE2C81E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EB9E64-B2AE-6DC0-5180-AEB9C2EE9372}"/>
              </a:ext>
            </a:extLst>
          </p:cNvPr>
          <p:cNvSpPr>
            <a:spLocks noGrp="1"/>
          </p:cNvSpPr>
          <p:nvPr>
            <p:ph type="sldNum" sz="quarter" idx="12"/>
          </p:nvPr>
        </p:nvSpPr>
        <p:spPr/>
        <p:txBody>
          <a:bodyPr/>
          <a:lstStyle/>
          <a:p>
            <a:fld id="{B383B721-5144-4F06-8BF5-B14006FB4591}" type="slidenum">
              <a:rPr lang="en-US" smtClean="0"/>
              <a:t>‹#›</a:t>
            </a:fld>
            <a:endParaRPr lang="en-US"/>
          </a:p>
        </p:txBody>
      </p:sp>
    </p:spTree>
    <p:extLst>
      <p:ext uri="{BB962C8B-B14F-4D97-AF65-F5344CB8AC3E}">
        <p14:creationId xmlns:p14="http://schemas.microsoft.com/office/powerpoint/2010/main" val="1164342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D5B708-82AA-9CBC-08FF-91C24EF167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D7E5775-423F-49F6-1F73-69A9D14D2B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F27EF6-5426-CBFB-430D-44FEA94009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7B478C6-95E2-485D-A40B-FF6B5C2BB30E}" type="datetimeFigureOut">
              <a:rPr lang="en-US" smtClean="0"/>
              <a:t>9/13/2024</a:t>
            </a:fld>
            <a:endParaRPr lang="en-US"/>
          </a:p>
        </p:txBody>
      </p:sp>
      <p:sp>
        <p:nvSpPr>
          <p:cNvPr id="5" name="Footer Placeholder 4">
            <a:extLst>
              <a:ext uri="{FF2B5EF4-FFF2-40B4-BE49-F238E27FC236}">
                <a16:creationId xmlns:a16="http://schemas.microsoft.com/office/drawing/2014/main" id="{89CC6DBD-2B75-27FC-979A-92459015C2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392FB6-B786-58AF-CCB8-222A0F35DA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383B721-5144-4F06-8BF5-B14006FB4591}" type="slidenum">
              <a:rPr lang="en-US" smtClean="0"/>
              <a:t>‹#›</a:t>
            </a:fld>
            <a:endParaRPr lang="en-US"/>
          </a:p>
        </p:txBody>
      </p:sp>
    </p:spTree>
    <p:extLst>
      <p:ext uri="{BB962C8B-B14F-4D97-AF65-F5344CB8AC3E}">
        <p14:creationId xmlns:p14="http://schemas.microsoft.com/office/powerpoint/2010/main" val="526294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B0AB5A2-28B3-FC55-185B-893481BD9598}"/>
              </a:ext>
            </a:extLst>
          </p:cNvPr>
          <p:cNvSpPr txBox="1"/>
          <p:nvPr/>
        </p:nvSpPr>
        <p:spPr>
          <a:xfrm>
            <a:off x="4628001" y="2782669"/>
            <a:ext cx="2739839" cy="646331"/>
          </a:xfrm>
          <a:prstGeom prst="rect">
            <a:avLst/>
          </a:prstGeom>
          <a:noFill/>
        </p:spPr>
        <p:txBody>
          <a:bodyPr wrap="square">
            <a:spAutoFit/>
          </a:bodyPr>
          <a:lstStyle/>
          <a:p>
            <a:r>
              <a:rPr lang="en-US" sz="3600" b="1" dirty="0">
                <a:solidFill>
                  <a:srgbClr val="2AAF82"/>
                </a:solidFill>
              </a:rPr>
              <a:t>Math Basics</a:t>
            </a:r>
          </a:p>
        </p:txBody>
      </p:sp>
      <p:sp>
        <p:nvSpPr>
          <p:cNvPr id="6" name="TextBox 5">
            <a:extLst>
              <a:ext uri="{FF2B5EF4-FFF2-40B4-BE49-F238E27FC236}">
                <a16:creationId xmlns:a16="http://schemas.microsoft.com/office/drawing/2014/main" id="{671E52FA-4F16-1FC4-B278-6FD2C02C9A39}"/>
              </a:ext>
            </a:extLst>
          </p:cNvPr>
          <p:cNvSpPr txBox="1"/>
          <p:nvPr/>
        </p:nvSpPr>
        <p:spPr>
          <a:xfrm>
            <a:off x="4138376" y="3429000"/>
            <a:ext cx="3719088" cy="307777"/>
          </a:xfrm>
          <a:prstGeom prst="rect">
            <a:avLst/>
          </a:prstGeom>
          <a:noFill/>
        </p:spPr>
        <p:txBody>
          <a:bodyPr wrap="square">
            <a:spAutoFit/>
          </a:bodyPr>
          <a:lstStyle/>
          <a:p>
            <a:pPr algn="ctr"/>
            <a:r>
              <a:rPr lang="en-US" sz="1400" b="1" dirty="0">
                <a:solidFill>
                  <a:srgbClr val="2AAF82"/>
                </a:solidFill>
              </a:rPr>
              <a:t>Session 1: (Statistics Fundamentals)</a:t>
            </a:r>
          </a:p>
        </p:txBody>
      </p:sp>
    </p:spTree>
    <p:extLst>
      <p:ext uri="{BB962C8B-B14F-4D97-AF65-F5344CB8AC3E}">
        <p14:creationId xmlns:p14="http://schemas.microsoft.com/office/powerpoint/2010/main" val="3793889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ED4CC7-8070-4D24-77B8-5B00F1A2C862}"/>
              </a:ext>
            </a:extLst>
          </p:cNvPr>
          <p:cNvSpPr txBox="1"/>
          <p:nvPr/>
        </p:nvSpPr>
        <p:spPr>
          <a:xfrm>
            <a:off x="1348509" y="1981400"/>
            <a:ext cx="10418618" cy="923330"/>
          </a:xfrm>
          <a:prstGeom prst="rect">
            <a:avLst/>
          </a:prstGeom>
          <a:noFill/>
        </p:spPr>
        <p:txBody>
          <a:bodyPr wrap="square">
            <a:spAutoFit/>
          </a:bodyPr>
          <a:lstStyle/>
          <a:p>
            <a:r>
              <a:rPr lang="en-US" dirty="0"/>
              <a:t>Descriptive statistics help provide a clear understanding of data through numerical calculations, graphs, and tables. This is a crucial step before conducting any further statistical analysis or building machine learning models.</a:t>
            </a:r>
          </a:p>
        </p:txBody>
      </p:sp>
      <p:sp>
        <p:nvSpPr>
          <p:cNvPr id="5" name="TextBox 4">
            <a:extLst>
              <a:ext uri="{FF2B5EF4-FFF2-40B4-BE49-F238E27FC236}">
                <a16:creationId xmlns:a16="http://schemas.microsoft.com/office/drawing/2014/main" id="{94144E11-392A-A7AE-C62B-93FBC42492DF}"/>
              </a:ext>
            </a:extLst>
          </p:cNvPr>
          <p:cNvSpPr txBox="1"/>
          <p:nvPr/>
        </p:nvSpPr>
        <p:spPr>
          <a:xfrm>
            <a:off x="618836" y="1473261"/>
            <a:ext cx="2669309" cy="400110"/>
          </a:xfrm>
          <a:prstGeom prst="rect">
            <a:avLst/>
          </a:prstGeom>
          <a:noFill/>
        </p:spPr>
        <p:txBody>
          <a:bodyPr wrap="square">
            <a:spAutoFit/>
          </a:bodyPr>
          <a:lstStyle/>
          <a:p>
            <a:r>
              <a:rPr lang="en-US" sz="1800" b="1" dirty="0">
                <a:solidFill>
                  <a:srgbClr val="1869A6"/>
                </a:solidFill>
              </a:rPr>
              <a:t>Descriptive </a:t>
            </a:r>
            <a:r>
              <a:rPr lang="en-US" sz="2000" b="1" dirty="0">
                <a:solidFill>
                  <a:srgbClr val="1869A6"/>
                </a:solidFill>
              </a:rPr>
              <a:t>Statistics</a:t>
            </a:r>
            <a:r>
              <a:rPr lang="en-US" sz="1800" b="1" dirty="0">
                <a:solidFill>
                  <a:srgbClr val="1869A6"/>
                </a:solidFill>
              </a:rPr>
              <a:t> </a:t>
            </a:r>
            <a:endParaRPr lang="en-US" dirty="0">
              <a:solidFill>
                <a:srgbClr val="1869A6"/>
              </a:solidFill>
            </a:endParaRPr>
          </a:p>
        </p:txBody>
      </p:sp>
    </p:spTree>
    <p:extLst>
      <p:ext uri="{BB962C8B-B14F-4D97-AF65-F5344CB8AC3E}">
        <p14:creationId xmlns:p14="http://schemas.microsoft.com/office/powerpoint/2010/main" val="4293884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D3EFC1C-F790-13ED-4AFF-660F0E8B04DE}"/>
              </a:ext>
            </a:extLst>
          </p:cNvPr>
          <p:cNvSpPr txBox="1"/>
          <p:nvPr/>
        </p:nvSpPr>
        <p:spPr>
          <a:xfrm>
            <a:off x="609601" y="1186934"/>
            <a:ext cx="2669309" cy="400110"/>
          </a:xfrm>
          <a:prstGeom prst="rect">
            <a:avLst/>
          </a:prstGeom>
          <a:noFill/>
        </p:spPr>
        <p:txBody>
          <a:bodyPr wrap="square">
            <a:spAutoFit/>
          </a:bodyPr>
          <a:lstStyle/>
          <a:p>
            <a:r>
              <a:rPr lang="en-US" sz="2000" b="1" dirty="0">
                <a:solidFill>
                  <a:srgbClr val="1869A6"/>
                </a:solidFill>
              </a:rPr>
              <a:t>Cases vs. Variables</a:t>
            </a:r>
          </a:p>
        </p:txBody>
      </p:sp>
      <p:sp>
        <p:nvSpPr>
          <p:cNvPr id="6" name="TextBox 5">
            <a:extLst>
              <a:ext uri="{FF2B5EF4-FFF2-40B4-BE49-F238E27FC236}">
                <a16:creationId xmlns:a16="http://schemas.microsoft.com/office/drawing/2014/main" id="{EEB7D1DD-8E2D-341B-720C-1B3E9DD19E6F}"/>
              </a:ext>
            </a:extLst>
          </p:cNvPr>
          <p:cNvSpPr txBox="1"/>
          <p:nvPr/>
        </p:nvSpPr>
        <p:spPr>
          <a:xfrm>
            <a:off x="1722582" y="1587044"/>
            <a:ext cx="951345" cy="369332"/>
          </a:xfrm>
          <a:prstGeom prst="rect">
            <a:avLst/>
          </a:prstGeom>
          <a:noFill/>
        </p:spPr>
        <p:txBody>
          <a:bodyPr wrap="square">
            <a:spAutoFit/>
          </a:bodyPr>
          <a:lstStyle/>
          <a:p>
            <a:r>
              <a:rPr lang="en-US" b="1" dirty="0"/>
              <a:t>Cases</a:t>
            </a:r>
          </a:p>
        </p:txBody>
      </p:sp>
      <p:sp>
        <p:nvSpPr>
          <p:cNvPr id="8" name="TextBox 7">
            <a:extLst>
              <a:ext uri="{FF2B5EF4-FFF2-40B4-BE49-F238E27FC236}">
                <a16:creationId xmlns:a16="http://schemas.microsoft.com/office/drawing/2014/main" id="{905523F5-DB4E-B4A8-893D-E45A96C694E4}"/>
              </a:ext>
            </a:extLst>
          </p:cNvPr>
          <p:cNvSpPr txBox="1"/>
          <p:nvPr/>
        </p:nvSpPr>
        <p:spPr>
          <a:xfrm>
            <a:off x="2008910" y="1956376"/>
            <a:ext cx="7698509" cy="923330"/>
          </a:xfrm>
          <a:prstGeom prst="rect">
            <a:avLst/>
          </a:prstGeom>
          <a:noFill/>
        </p:spPr>
        <p:txBody>
          <a:bodyPr wrap="square">
            <a:spAutoFit/>
          </a:bodyPr>
          <a:lstStyle/>
          <a:p>
            <a:pPr marL="285750" indent="-285750">
              <a:buFont typeface="Arial" panose="020B0604020202020204" pitchFamily="34" charset="0"/>
              <a:buChar char="•"/>
            </a:pPr>
            <a:r>
              <a:rPr lang="en-US" dirty="0"/>
              <a:t>A case represents an individual entity or subject in a dataset on which measurements or observations are made. It can be a person, a country, an event, or any other subject of study.</a:t>
            </a:r>
          </a:p>
        </p:txBody>
      </p:sp>
      <p:sp>
        <p:nvSpPr>
          <p:cNvPr id="10" name="TextBox 9">
            <a:extLst>
              <a:ext uri="{FF2B5EF4-FFF2-40B4-BE49-F238E27FC236}">
                <a16:creationId xmlns:a16="http://schemas.microsoft.com/office/drawing/2014/main" id="{0DD5402C-E5FD-A3D0-4CB1-854661A41F9A}"/>
              </a:ext>
            </a:extLst>
          </p:cNvPr>
          <p:cNvSpPr txBox="1"/>
          <p:nvPr/>
        </p:nvSpPr>
        <p:spPr>
          <a:xfrm>
            <a:off x="1722582" y="2879706"/>
            <a:ext cx="1219200" cy="369332"/>
          </a:xfrm>
          <a:prstGeom prst="rect">
            <a:avLst/>
          </a:prstGeom>
          <a:noFill/>
        </p:spPr>
        <p:txBody>
          <a:bodyPr wrap="square">
            <a:spAutoFit/>
          </a:bodyPr>
          <a:lstStyle/>
          <a:p>
            <a:r>
              <a:rPr lang="en-US" b="1" dirty="0"/>
              <a:t>Variables</a:t>
            </a:r>
          </a:p>
        </p:txBody>
      </p:sp>
      <p:sp>
        <p:nvSpPr>
          <p:cNvPr id="12" name="TextBox 11">
            <a:extLst>
              <a:ext uri="{FF2B5EF4-FFF2-40B4-BE49-F238E27FC236}">
                <a16:creationId xmlns:a16="http://schemas.microsoft.com/office/drawing/2014/main" id="{91168FA8-BC61-F044-91D8-6795C614815C}"/>
              </a:ext>
            </a:extLst>
          </p:cNvPr>
          <p:cNvSpPr txBox="1"/>
          <p:nvPr/>
        </p:nvSpPr>
        <p:spPr>
          <a:xfrm>
            <a:off x="2008910" y="3249038"/>
            <a:ext cx="7883236" cy="646331"/>
          </a:xfrm>
          <a:prstGeom prst="rect">
            <a:avLst/>
          </a:prstGeom>
          <a:noFill/>
        </p:spPr>
        <p:txBody>
          <a:bodyPr wrap="square">
            <a:spAutoFit/>
          </a:bodyPr>
          <a:lstStyle/>
          <a:p>
            <a:pPr marL="285750" indent="-285750">
              <a:buFont typeface="Arial" panose="020B0604020202020204" pitchFamily="34" charset="0"/>
              <a:buChar char="•"/>
            </a:pPr>
            <a:r>
              <a:rPr lang="en-US" dirty="0"/>
              <a:t>A variable is a characteristic or attribute that can be measured or observed for each case. Variables are features or properties that describe the cases.</a:t>
            </a:r>
          </a:p>
        </p:txBody>
      </p:sp>
      <p:pic>
        <p:nvPicPr>
          <p:cNvPr id="12290" name="Picture 2" descr="What are Cases in Statistics? (Definition &amp; Examples)">
            <a:extLst>
              <a:ext uri="{FF2B5EF4-FFF2-40B4-BE49-F238E27FC236}">
                <a16:creationId xmlns:a16="http://schemas.microsoft.com/office/drawing/2014/main" id="{DD53B55E-95F9-14BC-66FA-13E124B8A6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29892" y="4027053"/>
            <a:ext cx="3899129" cy="25960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8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6376DB-19D1-951F-A9E5-CB69479BB7FC}"/>
              </a:ext>
            </a:extLst>
          </p:cNvPr>
          <p:cNvSpPr txBox="1"/>
          <p:nvPr/>
        </p:nvSpPr>
        <p:spPr>
          <a:xfrm>
            <a:off x="424873" y="1311929"/>
            <a:ext cx="3953164" cy="400110"/>
          </a:xfrm>
          <a:prstGeom prst="rect">
            <a:avLst/>
          </a:prstGeom>
          <a:noFill/>
        </p:spPr>
        <p:txBody>
          <a:bodyPr wrap="square">
            <a:spAutoFit/>
          </a:bodyPr>
          <a:lstStyle/>
          <a:p>
            <a:r>
              <a:rPr lang="en-US" sz="2000" b="1" dirty="0">
                <a:solidFill>
                  <a:srgbClr val="1869A6"/>
                </a:solidFill>
              </a:rPr>
              <a:t>Data Matrix vs. Frequency Table</a:t>
            </a:r>
          </a:p>
        </p:txBody>
      </p:sp>
      <p:sp>
        <p:nvSpPr>
          <p:cNvPr id="5" name="TextBox 4">
            <a:extLst>
              <a:ext uri="{FF2B5EF4-FFF2-40B4-BE49-F238E27FC236}">
                <a16:creationId xmlns:a16="http://schemas.microsoft.com/office/drawing/2014/main" id="{09BEBAE2-45D9-B932-18A2-12A42A021EA6}"/>
              </a:ext>
            </a:extLst>
          </p:cNvPr>
          <p:cNvSpPr txBox="1"/>
          <p:nvPr/>
        </p:nvSpPr>
        <p:spPr>
          <a:xfrm>
            <a:off x="1644073" y="1712039"/>
            <a:ext cx="1514764" cy="369332"/>
          </a:xfrm>
          <a:prstGeom prst="rect">
            <a:avLst/>
          </a:prstGeom>
          <a:noFill/>
        </p:spPr>
        <p:txBody>
          <a:bodyPr wrap="square">
            <a:spAutoFit/>
          </a:bodyPr>
          <a:lstStyle/>
          <a:p>
            <a:r>
              <a:rPr lang="en-US" b="1" dirty="0"/>
              <a:t>Data Matrix</a:t>
            </a:r>
          </a:p>
        </p:txBody>
      </p:sp>
      <p:sp>
        <p:nvSpPr>
          <p:cNvPr id="7" name="TextBox 6">
            <a:extLst>
              <a:ext uri="{FF2B5EF4-FFF2-40B4-BE49-F238E27FC236}">
                <a16:creationId xmlns:a16="http://schemas.microsoft.com/office/drawing/2014/main" id="{0F324D12-F703-5D85-78A8-5B0183E74E6F}"/>
              </a:ext>
            </a:extLst>
          </p:cNvPr>
          <p:cNvSpPr txBox="1"/>
          <p:nvPr/>
        </p:nvSpPr>
        <p:spPr>
          <a:xfrm>
            <a:off x="1967345" y="2081371"/>
            <a:ext cx="9439563" cy="646331"/>
          </a:xfrm>
          <a:prstGeom prst="rect">
            <a:avLst/>
          </a:prstGeom>
          <a:noFill/>
        </p:spPr>
        <p:txBody>
          <a:bodyPr wrap="square">
            <a:spAutoFit/>
          </a:bodyPr>
          <a:lstStyle/>
          <a:p>
            <a:r>
              <a:rPr lang="en-US" dirty="0"/>
              <a:t>A data matrix is a structured table where each row represents a single case (individual data point), and each column represents a variable (characteristic or feature of the cases).</a:t>
            </a:r>
          </a:p>
        </p:txBody>
      </p:sp>
      <p:pic>
        <p:nvPicPr>
          <p:cNvPr id="9" name="Picture 8">
            <a:extLst>
              <a:ext uri="{FF2B5EF4-FFF2-40B4-BE49-F238E27FC236}">
                <a16:creationId xmlns:a16="http://schemas.microsoft.com/office/drawing/2014/main" id="{CFCC88C7-83F8-37FC-1E05-FF5AEBA79052}"/>
              </a:ext>
            </a:extLst>
          </p:cNvPr>
          <p:cNvPicPr>
            <a:picLocks noChangeAspect="1"/>
          </p:cNvPicPr>
          <p:nvPr/>
        </p:nvPicPr>
        <p:blipFill>
          <a:blip r:embed="rId2"/>
          <a:stretch>
            <a:fillRect/>
          </a:stretch>
        </p:blipFill>
        <p:spPr>
          <a:xfrm>
            <a:off x="2740745" y="3098340"/>
            <a:ext cx="6450833" cy="2611583"/>
          </a:xfrm>
          <a:prstGeom prst="rect">
            <a:avLst/>
          </a:prstGeom>
        </p:spPr>
      </p:pic>
    </p:spTree>
    <p:extLst>
      <p:ext uri="{BB962C8B-B14F-4D97-AF65-F5344CB8AC3E}">
        <p14:creationId xmlns:p14="http://schemas.microsoft.com/office/powerpoint/2010/main" val="943503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3F2D6E-C070-65D6-3A2E-971840CE9A4F}"/>
              </a:ext>
            </a:extLst>
          </p:cNvPr>
          <p:cNvSpPr txBox="1"/>
          <p:nvPr/>
        </p:nvSpPr>
        <p:spPr>
          <a:xfrm>
            <a:off x="424873" y="1311929"/>
            <a:ext cx="3953164" cy="400110"/>
          </a:xfrm>
          <a:prstGeom prst="rect">
            <a:avLst/>
          </a:prstGeom>
          <a:noFill/>
        </p:spPr>
        <p:txBody>
          <a:bodyPr wrap="square">
            <a:spAutoFit/>
          </a:bodyPr>
          <a:lstStyle/>
          <a:p>
            <a:r>
              <a:rPr lang="en-US" sz="2000" b="1" dirty="0">
                <a:solidFill>
                  <a:srgbClr val="1869A6"/>
                </a:solidFill>
              </a:rPr>
              <a:t>Data Matrix vs. Frequency Table</a:t>
            </a:r>
          </a:p>
        </p:txBody>
      </p:sp>
      <p:sp>
        <p:nvSpPr>
          <p:cNvPr id="5" name="TextBox 4">
            <a:extLst>
              <a:ext uri="{FF2B5EF4-FFF2-40B4-BE49-F238E27FC236}">
                <a16:creationId xmlns:a16="http://schemas.microsoft.com/office/drawing/2014/main" id="{A70EB1F0-15F4-7B48-B549-51EAAAC67165}"/>
              </a:ext>
            </a:extLst>
          </p:cNvPr>
          <p:cNvSpPr txBox="1"/>
          <p:nvPr/>
        </p:nvSpPr>
        <p:spPr>
          <a:xfrm>
            <a:off x="2059708" y="2487771"/>
            <a:ext cx="9439563" cy="923330"/>
          </a:xfrm>
          <a:prstGeom prst="rect">
            <a:avLst/>
          </a:prstGeom>
          <a:noFill/>
        </p:spPr>
        <p:txBody>
          <a:bodyPr wrap="square">
            <a:spAutoFit/>
          </a:bodyPr>
          <a:lstStyle/>
          <a:p>
            <a:r>
              <a:rPr lang="en-US" dirty="0"/>
              <a:t>The data matrix is useful for raw data representation where each case's specific details are important. It's a comprehensive way to store all the information but not necessarily the best for summarizing data.</a:t>
            </a:r>
          </a:p>
        </p:txBody>
      </p:sp>
      <p:sp>
        <p:nvSpPr>
          <p:cNvPr id="6" name="TextBox 5">
            <a:extLst>
              <a:ext uri="{FF2B5EF4-FFF2-40B4-BE49-F238E27FC236}">
                <a16:creationId xmlns:a16="http://schemas.microsoft.com/office/drawing/2014/main" id="{F2860D1D-1318-AA6F-436A-1DD838F00821}"/>
              </a:ext>
            </a:extLst>
          </p:cNvPr>
          <p:cNvSpPr txBox="1"/>
          <p:nvPr/>
        </p:nvSpPr>
        <p:spPr>
          <a:xfrm>
            <a:off x="1736437" y="2118439"/>
            <a:ext cx="1099127" cy="369332"/>
          </a:xfrm>
          <a:prstGeom prst="rect">
            <a:avLst/>
          </a:prstGeom>
          <a:noFill/>
        </p:spPr>
        <p:txBody>
          <a:bodyPr wrap="square">
            <a:spAutoFit/>
          </a:bodyPr>
          <a:lstStyle/>
          <a:p>
            <a:r>
              <a:rPr lang="en-US" b="1" dirty="0"/>
              <a:t>Purpose</a:t>
            </a:r>
            <a:endParaRPr lang="en-US" dirty="0"/>
          </a:p>
        </p:txBody>
      </p:sp>
      <p:sp>
        <p:nvSpPr>
          <p:cNvPr id="7" name="TextBox 6">
            <a:extLst>
              <a:ext uri="{FF2B5EF4-FFF2-40B4-BE49-F238E27FC236}">
                <a16:creationId xmlns:a16="http://schemas.microsoft.com/office/drawing/2014/main" id="{DA31F004-E6CC-CC7A-18A7-82035CCF4D8B}"/>
              </a:ext>
            </a:extLst>
          </p:cNvPr>
          <p:cNvSpPr txBox="1"/>
          <p:nvPr/>
        </p:nvSpPr>
        <p:spPr>
          <a:xfrm>
            <a:off x="2059708" y="3700957"/>
            <a:ext cx="9439564" cy="646331"/>
          </a:xfrm>
          <a:prstGeom prst="rect">
            <a:avLst/>
          </a:prstGeom>
          <a:noFill/>
        </p:spPr>
        <p:txBody>
          <a:bodyPr wrap="square">
            <a:spAutoFit/>
          </a:bodyPr>
          <a:lstStyle/>
          <a:p>
            <a:r>
              <a:rPr lang="en-US" dirty="0"/>
              <a:t>Data matrices are used in scenarios where you need to keep all details about each individual case, such as during data collection or when you need to perform case-by-case analysis.</a:t>
            </a:r>
          </a:p>
        </p:txBody>
      </p:sp>
      <p:sp>
        <p:nvSpPr>
          <p:cNvPr id="8" name="TextBox 7">
            <a:extLst>
              <a:ext uri="{FF2B5EF4-FFF2-40B4-BE49-F238E27FC236}">
                <a16:creationId xmlns:a16="http://schemas.microsoft.com/office/drawing/2014/main" id="{1E168467-2E7B-B376-23EB-B040A2D22A11}"/>
              </a:ext>
            </a:extLst>
          </p:cNvPr>
          <p:cNvSpPr txBox="1"/>
          <p:nvPr/>
        </p:nvSpPr>
        <p:spPr>
          <a:xfrm>
            <a:off x="1736437" y="3411101"/>
            <a:ext cx="1625311" cy="369332"/>
          </a:xfrm>
          <a:prstGeom prst="rect">
            <a:avLst/>
          </a:prstGeom>
          <a:noFill/>
        </p:spPr>
        <p:txBody>
          <a:bodyPr wrap="square">
            <a:spAutoFit/>
          </a:bodyPr>
          <a:lstStyle/>
          <a:p>
            <a:r>
              <a:rPr lang="en-US" b="1" dirty="0"/>
              <a:t>When to Use</a:t>
            </a:r>
            <a:endParaRPr lang="en-US" dirty="0"/>
          </a:p>
        </p:txBody>
      </p:sp>
      <p:sp>
        <p:nvSpPr>
          <p:cNvPr id="9" name="TextBox 8">
            <a:extLst>
              <a:ext uri="{FF2B5EF4-FFF2-40B4-BE49-F238E27FC236}">
                <a16:creationId xmlns:a16="http://schemas.microsoft.com/office/drawing/2014/main" id="{32F470A6-A840-AF09-904F-FCC311A8309B}"/>
              </a:ext>
            </a:extLst>
          </p:cNvPr>
          <p:cNvSpPr txBox="1"/>
          <p:nvPr/>
        </p:nvSpPr>
        <p:spPr>
          <a:xfrm>
            <a:off x="1117311" y="1694085"/>
            <a:ext cx="1514764" cy="369332"/>
          </a:xfrm>
          <a:prstGeom prst="rect">
            <a:avLst/>
          </a:prstGeom>
          <a:noFill/>
        </p:spPr>
        <p:txBody>
          <a:bodyPr wrap="square">
            <a:spAutoFit/>
          </a:bodyPr>
          <a:lstStyle/>
          <a:p>
            <a:r>
              <a:rPr lang="en-US" b="1" dirty="0"/>
              <a:t>Data Matrix</a:t>
            </a:r>
          </a:p>
        </p:txBody>
      </p:sp>
    </p:spTree>
    <p:extLst>
      <p:ext uri="{BB962C8B-B14F-4D97-AF65-F5344CB8AC3E}">
        <p14:creationId xmlns:p14="http://schemas.microsoft.com/office/powerpoint/2010/main" val="2016894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6F7968-9A3B-8562-F561-F5795B93F55E}"/>
              </a:ext>
            </a:extLst>
          </p:cNvPr>
          <p:cNvSpPr txBox="1"/>
          <p:nvPr/>
        </p:nvSpPr>
        <p:spPr>
          <a:xfrm>
            <a:off x="406400" y="1257384"/>
            <a:ext cx="3953164" cy="400110"/>
          </a:xfrm>
          <a:prstGeom prst="rect">
            <a:avLst/>
          </a:prstGeom>
          <a:noFill/>
        </p:spPr>
        <p:txBody>
          <a:bodyPr wrap="square">
            <a:spAutoFit/>
          </a:bodyPr>
          <a:lstStyle/>
          <a:p>
            <a:r>
              <a:rPr lang="en-US" sz="2000" b="1" dirty="0">
                <a:solidFill>
                  <a:srgbClr val="1869A6"/>
                </a:solidFill>
              </a:rPr>
              <a:t>Data Matrix vs. Frequency Table</a:t>
            </a:r>
          </a:p>
        </p:txBody>
      </p:sp>
      <p:sp>
        <p:nvSpPr>
          <p:cNvPr id="3" name="TextBox 2">
            <a:extLst>
              <a:ext uri="{FF2B5EF4-FFF2-40B4-BE49-F238E27FC236}">
                <a16:creationId xmlns:a16="http://schemas.microsoft.com/office/drawing/2014/main" id="{D3F72434-A607-B71B-2DC9-CF8188F3C05B}"/>
              </a:ext>
            </a:extLst>
          </p:cNvPr>
          <p:cNvSpPr txBox="1"/>
          <p:nvPr/>
        </p:nvSpPr>
        <p:spPr>
          <a:xfrm>
            <a:off x="1625600" y="1657494"/>
            <a:ext cx="1884218" cy="369332"/>
          </a:xfrm>
          <a:prstGeom prst="rect">
            <a:avLst/>
          </a:prstGeom>
          <a:noFill/>
        </p:spPr>
        <p:txBody>
          <a:bodyPr wrap="square">
            <a:spAutoFit/>
          </a:bodyPr>
          <a:lstStyle/>
          <a:p>
            <a:r>
              <a:rPr lang="en-US" b="1" dirty="0"/>
              <a:t>Frequency Table</a:t>
            </a:r>
          </a:p>
        </p:txBody>
      </p:sp>
      <p:sp>
        <p:nvSpPr>
          <p:cNvPr id="5" name="TextBox 4">
            <a:extLst>
              <a:ext uri="{FF2B5EF4-FFF2-40B4-BE49-F238E27FC236}">
                <a16:creationId xmlns:a16="http://schemas.microsoft.com/office/drawing/2014/main" id="{520AB713-B8E8-3C52-7EE5-3C5B475F4BF8}"/>
              </a:ext>
            </a:extLst>
          </p:cNvPr>
          <p:cNvSpPr txBox="1"/>
          <p:nvPr/>
        </p:nvSpPr>
        <p:spPr>
          <a:xfrm>
            <a:off x="1884218" y="1965271"/>
            <a:ext cx="9698182" cy="646331"/>
          </a:xfrm>
          <a:prstGeom prst="rect">
            <a:avLst/>
          </a:prstGeom>
          <a:noFill/>
        </p:spPr>
        <p:txBody>
          <a:bodyPr wrap="square">
            <a:spAutoFit/>
          </a:bodyPr>
          <a:lstStyle/>
          <a:p>
            <a:r>
              <a:rPr lang="en-US" dirty="0"/>
              <a:t>A frequency table is a summary of the data that shows how often each value of a variable occurs. It can display frequencies, percentages, and cumulative percentages.</a:t>
            </a:r>
          </a:p>
        </p:txBody>
      </p:sp>
      <p:pic>
        <p:nvPicPr>
          <p:cNvPr id="13314" name="Picture 2" descr="How to Make a Histogram from a Frequency Table">
            <a:extLst>
              <a:ext uri="{FF2B5EF4-FFF2-40B4-BE49-F238E27FC236}">
                <a16:creationId xmlns:a16="http://schemas.microsoft.com/office/drawing/2014/main" id="{5F69A2D9-7DA7-7908-D309-1D34D28499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3439" y="2919379"/>
            <a:ext cx="3129252" cy="32584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3186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36AB131-61A5-AE6E-DC16-4694C41E42BE}"/>
              </a:ext>
            </a:extLst>
          </p:cNvPr>
          <p:cNvSpPr txBox="1"/>
          <p:nvPr/>
        </p:nvSpPr>
        <p:spPr>
          <a:xfrm>
            <a:off x="406400" y="1257384"/>
            <a:ext cx="3953164" cy="400110"/>
          </a:xfrm>
          <a:prstGeom prst="rect">
            <a:avLst/>
          </a:prstGeom>
          <a:noFill/>
        </p:spPr>
        <p:txBody>
          <a:bodyPr wrap="square">
            <a:spAutoFit/>
          </a:bodyPr>
          <a:lstStyle/>
          <a:p>
            <a:r>
              <a:rPr lang="en-US" sz="2000" b="1" dirty="0">
                <a:solidFill>
                  <a:srgbClr val="1869A6"/>
                </a:solidFill>
              </a:rPr>
              <a:t>Data Matrix vs. Frequency Table</a:t>
            </a:r>
          </a:p>
        </p:txBody>
      </p:sp>
      <p:sp>
        <p:nvSpPr>
          <p:cNvPr id="5" name="TextBox 4">
            <a:extLst>
              <a:ext uri="{FF2B5EF4-FFF2-40B4-BE49-F238E27FC236}">
                <a16:creationId xmlns:a16="http://schemas.microsoft.com/office/drawing/2014/main" id="{5284D1BB-2DB4-447D-60E7-9B44BAC11479}"/>
              </a:ext>
            </a:extLst>
          </p:cNvPr>
          <p:cNvSpPr txBox="1"/>
          <p:nvPr/>
        </p:nvSpPr>
        <p:spPr>
          <a:xfrm>
            <a:off x="1625600" y="1657494"/>
            <a:ext cx="1884218" cy="369332"/>
          </a:xfrm>
          <a:prstGeom prst="rect">
            <a:avLst/>
          </a:prstGeom>
          <a:noFill/>
        </p:spPr>
        <p:txBody>
          <a:bodyPr wrap="square">
            <a:spAutoFit/>
          </a:bodyPr>
          <a:lstStyle/>
          <a:p>
            <a:r>
              <a:rPr lang="en-US" b="1" dirty="0"/>
              <a:t>Frequency Table</a:t>
            </a:r>
          </a:p>
        </p:txBody>
      </p:sp>
      <p:sp>
        <p:nvSpPr>
          <p:cNvPr id="6" name="TextBox 5">
            <a:extLst>
              <a:ext uri="{FF2B5EF4-FFF2-40B4-BE49-F238E27FC236}">
                <a16:creationId xmlns:a16="http://schemas.microsoft.com/office/drawing/2014/main" id="{2D82D7A5-F8A3-082B-BD22-4E0D702DA155}"/>
              </a:ext>
            </a:extLst>
          </p:cNvPr>
          <p:cNvSpPr txBox="1"/>
          <p:nvPr/>
        </p:nvSpPr>
        <p:spPr>
          <a:xfrm>
            <a:off x="2022764" y="2057604"/>
            <a:ext cx="1099127" cy="369332"/>
          </a:xfrm>
          <a:prstGeom prst="rect">
            <a:avLst/>
          </a:prstGeom>
          <a:noFill/>
        </p:spPr>
        <p:txBody>
          <a:bodyPr wrap="square">
            <a:spAutoFit/>
          </a:bodyPr>
          <a:lstStyle/>
          <a:p>
            <a:r>
              <a:rPr lang="en-US" b="1" dirty="0"/>
              <a:t>Purpose</a:t>
            </a:r>
            <a:endParaRPr lang="en-US" dirty="0"/>
          </a:p>
        </p:txBody>
      </p:sp>
      <p:sp>
        <p:nvSpPr>
          <p:cNvPr id="7" name="TextBox 6">
            <a:extLst>
              <a:ext uri="{FF2B5EF4-FFF2-40B4-BE49-F238E27FC236}">
                <a16:creationId xmlns:a16="http://schemas.microsoft.com/office/drawing/2014/main" id="{1BA8D7AE-EB25-5FDF-7C4B-401ABA580587}"/>
              </a:ext>
            </a:extLst>
          </p:cNvPr>
          <p:cNvSpPr txBox="1"/>
          <p:nvPr/>
        </p:nvSpPr>
        <p:spPr>
          <a:xfrm>
            <a:off x="2022764" y="3073267"/>
            <a:ext cx="1625311" cy="369332"/>
          </a:xfrm>
          <a:prstGeom prst="rect">
            <a:avLst/>
          </a:prstGeom>
          <a:noFill/>
        </p:spPr>
        <p:txBody>
          <a:bodyPr wrap="square">
            <a:spAutoFit/>
          </a:bodyPr>
          <a:lstStyle/>
          <a:p>
            <a:r>
              <a:rPr lang="en-US" b="1" dirty="0"/>
              <a:t>When to Use</a:t>
            </a:r>
            <a:endParaRPr lang="en-US" dirty="0"/>
          </a:p>
        </p:txBody>
      </p:sp>
      <p:sp>
        <p:nvSpPr>
          <p:cNvPr id="8" name="TextBox 7">
            <a:extLst>
              <a:ext uri="{FF2B5EF4-FFF2-40B4-BE49-F238E27FC236}">
                <a16:creationId xmlns:a16="http://schemas.microsoft.com/office/drawing/2014/main" id="{B8727B06-4D99-A375-5B97-6C927D20DC34}"/>
              </a:ext>
            </a:extLst>
          </p:cNvPr>
          <p:cNvSpPr txBox="1"/>
          <p:nvPr/>
        </p:nvSpPr>
        <p:spPr>
          <a:xfrm>
            <a:off x="2346035" y="2426936"/>
            <a:ext cx="9439563" cy="646331"/>
          </a:xfrm>
          <a:prstGeom prst="rect">
            <a:avLst/>
          </a:prstGeom>
          <a:noFill/>
        </p:spPr>
        <p:txBody>
          <a:bodyPr wrap="square">
            <a:spAutoFit/>
          </a:bodyPr>
          <a:lstStyle/>
          <a:p>
            <a:r>
              <a:rPr lang="en-US" dirty="0"/>
              <a:t>Frequency tables are used to summarize and visualize the distribution of a variable, making it easier to see patterns and understand the data's structure.</a:t>
            </a:r>
          </a:p>
        </p:txBody>
      </p:sp>
      <p:sp>
        <p:nvSpPr>
          <p:cNvPr id="9" name="TextBox 8">
            <a:extLst>
              <a:ext uri="{FF2B5EF4-FFF2-40B4-BE49-F238E27FC236}">
                <a16:creationId xmlns:a16="http://schemas.microsoft.com/office/drawing/2014/main" id="{F5A014F8-3798-8C89-1336-F7E394F4BF81}"/>
              </a:ext>
            </a:extLst>
          </p:cNvPr>
          <p:cNvSpPr txBox="1"/>
          <p:nvPr/>
        </p:nvSpPr>
        <p:spPr>
          <a:xfrm>
            <a:off x="2346035" y="3363123"/>
            <a:ext cx="9439564" cy="646331"/>
          </a:xfrm>
          <a:prstGeom prst="rect">
            <a:avLst/>
          </a:prstGeom>
          <a:noFill/>
        </p:spPr>
        <p:txBody>
          <a:bodyPr wrap="square">
            <a:spAutoFit/>
          </a:bodyPr>
          <a:lstStyle/>
          <a:p>
            <a:r>
              <a:rPr lang="en-US" dirty="0"/>
              <a:t>When you want to quickly grasp how data is distributed across different categories or ranges, especially when dealing with categorical or quantitative variables.</a:t>
            </a:r>
          </a:p>
        </p:txBody>
      </p:sp>
    </p:spTree>
    <p:extLst>
      <p:ext uri="{BB962C8B-B14F-4D97-AF65-F5344CB8AC3E}">
        <p14:creationId xmlns:p14="http://schemas.microsoft.com/office/powerpoint/2010/main" val="18328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6CCAAD-97B6-B817-6D9D-DFE926FF3B04}"/>
              </a:ext>
            </a:extLst>
          </p:cNvPr>
          <p:cNvSpPr txBox="1"/>
          <p:nvPr/>
        </p:nvSpPr>
        <p:spPr>
          <a:xfrm>
            <a:off x="314037" y="1300688"/>
            <a:ext cx="2669309" cy="400110"/>
          </a:xfrm>
          <a:prstGeom prst="rect">
            <a:avLst/>
          </a:prstGeom>
          <a:noFill/>
        </p:spPr>
        <p:txBody>
          <a:bodyPr wrap="square">
            <a:spAutoFit/>
          </a:bodyPr>
          <a:lstStyle/>
          <a:p>
            <a:r>
              <a:rPr lang="en-US" sz="1800" b="1" dirty="0">
                <a:solidFill>
                  <a:srgbClr val="1869A6"/>
                </a:solidFill>
              </a:rPr>
              <a:t>Descriptive </a:t>
            </a:r>
            <a:r>
              <a:rPr lang="en-US" sz="2000" b="1" dirty="0">
                <a:solidFill>
                  <a:srgbClr val="1869A6"/>
                </a:solidFill>
              </a:rPr>
              <a:t>Statistics</a:t>
            </a:r>
            <a:r>
              <a:rPr lang="en-US" sz="1800" b="1" dirty="0">
                <a:solidFill>
                  <a:srgbClr val="1869A6"/>
                </a:solidFill>
              </a:rPr>
              <a:t> </a:t>
            </a:r>
            <a:endParaRPr lang="en-US" dirty="0">
              <a:solidFill>
                <a:srgbClr val="1869A6"/>
              </a:solidFill>
            </a:endParaRPr>
          </a:p>
        </p:txBody>
      </p:sp>
      <p:sp>
        <p:nvSpPr>
          <p:cNvPr id="4" name="TextBox 3">
            <a:extLst>
              <a:ext uri="{FF2B5EF4-FFF2-40B4-BE49-F238E27FC236}">
                <a16:creationId xmlns:a16="http://schemas.microsoft.com/office/drawing/2014/main" id="{14F667B4-2974-910C-22D9-BE0697408E7C}"/>
              </a:ext>
            </a:extLst>
          </p:cNvPr>
          <p:cNvSpPr txBox="1"/>
          <p:nvPr/>
        </p:nvSpPr>
        <p:spPr>
          <a:xfrm>
            <a:off x="1330037" y="1639516"/>
            <a:ext cx="3306618" cy="369332"/>
          </a:xfrm>
          <a:prstGeom prst="rect">
            <a:avLst/>
          </a:prstGeom>
          <a:noFill/>
        </p:spPr>
        <p:txBody>
          <a:bodyPr wrap="square">
            <a:spAutoFit/>
          </a:bodyPr>
          <a:lstStyle/>
          <a:p>
            <a:r>
              <a:rPr lang="en-US" b="1" dirty="0"/>
              <a:t>Measures of Central Tendency</a:t>
            </a:r>
          </a:p>
        </p:txBody>
      </p:sp>
      <p:sp>
        <p:nvSpPr>
          <p:cNvPr id="6" name="TextBox 5">
            <a:extLst>
              <a:ext uri="{FF2B5EF4-FFF2-40B4-BE49-F238E27FC236}">
                <a16:creationId xmlns:a16="http://schemas.microsoft.com/office/drawing/2014/main" id="{CD876695-5F63-1515-4751-A71B4E922FB6}"/>
              </a:ext>
            </a:extLst>
          </p:cNvPr>
          <p:cNvSpPr txBox="1"/>
          <p:nvPr/>
        </p:nvSpPr>
        <p:spPr>
          <a:xfrm>
            <a:off x="1902691" y="2008848"/>
            <a:ext cx="9402618" cy="646331"/>
          </a:xfrm>
          <a:prstGeom prst="rect">
            <a:avLst/>
          </a:prstGeom>
          <a:noFill/>
        </p:spPr>
        <p:txBody>
          <a:bodyPr wrap="square">
            <a:spAutoFit/>
          </a:bodyPr>
          <a:lstStyle/>
          <a:p>
            <a:r>
              <a:rPr lang="en-US" dirty="0"/>
              <a:t>Understand how to describe the center of a dataset using different measures and learn how to calculate and interpret these values.</a:t>
            </a:r>
          </a:p>
        </p:txBody>
      </p:sp>
      <p:pic>
        <p:nvPicPr>
          <p:cNvPr id="3074" name="Picture 2" descr="Central Tendency - Definition, Measures of Central Tendency">
            <a:extLst>
              <a:ext uri="{FF2B5EF4-FFF2-40B4-BE49-F238E27FC236}">
                <a16:creationId xmlns:a16="http://schemas.microsoft.com/office/drawing/2014/main" id="{8054A346-00FA-1890-6DD7-D7BAD634F6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9948" y="2920298"/>
            <a:ext cx="8632104" cy="3119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55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52D1D48-EB39-2D2E-7963-77E74EC913D1}"/>
              </a:ext>
            </a:extLst>
          </p:cNvPr>
          <p:cNvSpPr txBox="1"/>
          <p:nvPr/>
        </p:nvSpPr>
        <p:spPr>
          <a:xfrm>
            <a:off x="544946" y="1227404"/>
            <a:ext cx="3528290" cy="369332"/>
          </a:xfrm>
          <a:prstGeom prst="rect">
            <a:avLst/>
          </a:prstGeom>
          <a:noFill/>
        </p:spPr>
        <p:txBody>
          <a:bodyPr wrap="square">
            <a:spAutoFit/>
          </a:bodyPr>
          <a:lstStyle/>
          <a:p>
            <a:r>
              <a:rPr lang="en-US" b="1" dirty="0">
                <a:solidFill>
                  <a:srgbClr val="1869A6"/>
                </a:solidFill>
              </a:rPr>
              <a:t>Measures of Central Tendency</a:t>
            </a:r>
          </a:p>
        </p:txBody>
      </p:sp>
      <p:sp>
        <p:nvSpPr>
          <p:cNvPr id="4" name="TextBox 3">
            <a:extLst>
              <a:ext uri="{FF2B5EF4-FFF2-40B4-BE49-F238E27FC236}">
                <a16:creationId xmlns:a16="http://schemas.microsoft.com/office/drawing/2014/main" id="{1947CAFC-6D0A-78EA-2631-913105DDF805}"/>
              </a:ext>
            </a:extLst>
          </p:cNvPr>
          <p:cNvSpPr txBox="1"/>
          <p:nvPr/>
        </p:nvSpPr>
        <p:spPr>
          <a:xfrm>
            <a:off x="1616364" y="1707512"/>
            <a:ext cx="1865745" cy="369332"/>
          </a:xfrm>
          <a:prstGeom prst="rect">
            <a:avLst/>
          </a:prstGeom>
          <a:noFill/>
        </p:spPr>
        <p:txBody>
          <a:bodyPr wrap="square">
            <a:spAutoFit/>
          </a:bodyPr>
          <a:lstStyle/>
          <a:p>
            <a:r>
              <a:rPr lang="en-US" b="1" dirty="0"/>
              <a:t>Mean (Average)</a:t>
            </a:r>
          </a:p>
        </p:txBody>
      </p:sp>
      <p:sp>
        <p:nvSpPr>
          <p:cNvPr id="6" name="TextBox 5">
            <a:extLst>
              <a:ext uri="{FF2B5EF4-FFF2-40B4-BE49-F238E27FC236}">
                <a16:creationId xmlns:a16="http://schemas.microsoft.com/office/drawing/2014/main" id="{79763072-E8D0-863C-E680-6CDE63966313}"/>
              </a:ext>
            </a:extLst>
          </p:cNvPr>
          <p:cNvSpPr txBox="1"/>
          <p:nvPr/>
        </p:nvSpPr>
        <p:spPr>
          <a:xfrm>
            <a:off x="2124364" y="2178613"/>
            <a:ext cx="7287490" cy="646331"/>
          </a:xfrm>
          <a:prstGeom prst="rect">
            <a:avLst/>
          </a:prstGeom>
          <a:noFill/>
        </p:spPr>
        <p:txBody>
          <a:bodyPr wrap="square">
            <a:spAutoFit/>
          </a:bodyPr>
          <a:lstStyle/>
          <a:p>
            <a:r>
              <a:rPr lang="en-US" dirty="0"/>
              <a:t>The mean is the sum of all values divided by the number of values. It is a commonly used measure of central tendency.</a:t>
            </a:r>
          </a:p>
        </p:txBody>
      </p:sp>
      <p:sp>
        <p:nvSpPr>
          <p:cNvPr id="8" name="TextBox 7">
            <a:extLst>
              <a:ext uri="{FF2B5EF4-FFF2-40B4-BE49-F238E27FC236}">
                <a16:creationId xmlns:a16="http://schemas.microsoft.com/office/drawing/2014/main" id="{23D63921-4169-1DA1-19DC-D22EC96E785D}"/>
              </a:ext>
            </a:extLst>
          </p:cNvPr>
          <p:cNvSpPr txBox="1"/>
          <p:nvPr/>
        </p:nvSpPr>
        <p:spPr>
          <a:xfrm>
            <a:off x="1593273" y="2926713"/>
            <a:ext cx="1062182" cy="369332"/>
          </a:xfrm>
          <a:prstGeom prst="rect">
            <a:avLst/>
          </a:prstGeom>
          <a:noFill/>
        </p:spPr>
        <p:txBody>
          <a:bodyPr wrap="square">
            <a:spAutoFit/>
          </a:bodyPr>
          <a:lstStyle/>
          <a:p>
            <a:r>
              <a:rPr lang="en-US" b="1" dirty="0"/>
              <a:t>Formula</a:t>
            </a:r>
          </a:p>
        </p:txBody>
      </p:sp>
      <p:pic>
        <p:nvPicPr>
          <p:cNvPr id="10" name="Picture 9">
            <a:extLst>
              <a:ext uri="{FF2B5EF4-FFF2-40B4-BE49-F238E27FC236}">
                <a16:creationId xmlns:a16="http://schemas.microsoft.com/office/drawing/2014/main" id="{3F3441D0-DA9E-AD01-68CC-C722F0D70A09}"/>
              </a:ext>
            </a:extLst>
          </p:cNvPr>
          <p:cNvPicPr>
            <a:picLocks noChangeAspect="1"/>
          </p:cNvPicPr>
          <p:nvPr/>
        </p:nvPicPr>
        <p:blipFill>
          <a:blip r:embed="rId2"/>
          <a:stretch>
            <a:fillRect/>
          </a:stretch>
        </p:blipFill>
        <p:spPr>
          <a:xfrm>
            <a:off x="2729346" y="3644071"/>
            <a:ext cx="1824181" cy="934337"/>
          </a:xfrm>
          <a:prstGeom prst="rect">
            <a:avLst/>
          </a:prstGeom>
        </p:spPr>
      </p:pic>
      <p:pic>
        <p:nvPicPr>
          <p:cNvPr id="12" name="Picture 11">
            <a:extLst>
              <a:ext uri="{FF2B5EF4-FFF2-40B4-BE49-F238E27FC236}">
                <a16:creationId xmlns:a16="http://schemas.microsoft.com/office/drawing/2014/main" id="{2E8B817D-613D-BB97-F9D2-3751BCDCFCB0}"/>
              </a:ext>
            </a:extLst>
          </p:cNvPr>
          <p:cNvPicPr>
            <a:picLocks noChangeAspect="1"/>
          </p:cNvPicPr>
          <p:nvPr/>
        </p:nvPicPr>
        <p:blipFill>
          <a:blip r:embed="rId3"/>
          <a:stretch>
            <a:fillRect/>
          </a:stretch>
        </p:blipFill>
        <p:spPr>
          <a:xfrm>
            <a:off x="2124364" y="3283573"/>
            <a:ext cx="5762625" cy="361950"/>
          </a:xfrm>
          <a:prstGeom prst="rect">
            <a:avLst/>
          </a:prstGeom>
        </p:spPr>
      </p:pic>
      <p:sp>
        <p:nvSpPr>
          <p:cNvPr id="14" name="TextBox 13">
            <a:extLst>
              <a:ext uri="{FF2B5EF4-FFF2-40B4-BE49-F238E27FC236}">
                <a16:creationId xmlns:a16="http://schemas.microsoft.com/office/drawing/2014/main" id="{BA994C78-9D8F-D172-74D3-FECFC8067503}"/>
              </a:ext>
            </a:extLst>
          </p:cNvPr>
          <p:cNvSpPr txBox="1"/>
          <p:nvPr/>
        </p:nvSpPr>
        <p:spPr>
          <a:xfrm>
            <a:off x="1593273" y="4441356"/>
            <a:ext cx="1136073" cy="369332"/>
          </a:xfrm>
          <a:prstGeom prst="rect">
            <a:avLst/>
          </a:prstGeom>
          <a:noFill/>
        </p:spPr>
        <p:txBody>
          <a:bodyPr wrap="square">
            <a:spAutoFit/>
          </a:bodyPr>
          <a:lstStyle/>
          <a:p>
            <a:r>
              <a:rPr lang="en-US" b="1" dirty="0"/>
              <a:t>Example</a:t>
            </a:r>
          </a:p>
        </p:txBody>
      </p:sp>
      <p:pic>
        <p:nvPicPr>
          <p:cNvPr id="16" name="Picture 15">
            <a:extLst>
              <a:ext uri="{FF2B5EF4-FFF2-40B4-BE49-F238E27FC236}">
                <a16:creationId xmlns:a16="http://schemas.microsoft.com/office/drawing/2014/main" id="{FEEC209F-B937-226B-6EA4-A53D1EAAB97A}"/>
              </a:ext>
            </a:extLst>
          </p:cNvPr>
          <p:cNvPicPr>
            <a:picLocks noChangeAspect="1"/>
          </p:cNvPicPr>
          <p:nvPr/>
        </p:nvPicPr>
        <p:blipFill>
          <a:blip r:embed="rId4"/>
          <a:stretch>
            <a:fillRect/>
          </a:stretch>
        </p:blipFill>
        <p:spPr>
          <a:xfrm>
            <a:off x="2161309" y="4854261"/>
            <a:ext cx="3733800" cy="371475"/>
          </a:xfrm>
          <a:prstGeom prst="rect">
            <a:avLst/>
          </a:prstGeom>
        </p:spPr>
      </p:pic>
      <p:pic>
        <p:nvPicPr>
          <p:cNvPr id="18" name="Picture 17">
            <a:extLst>
              <a:ext uri="{FF2B5EF4-FFF2-40B4-BE49-F238E27FC236}">
                <a16:creationId xmlns:a16="http://schemas.microsoft.com/office/drawing/2014/main" id="{BB75EAB3-AC49-D4DB-A302-2A7103CD07D2}"/>
              </a:ext>
            </a:extLst>
          </p:cNvPr>
          <p:cNvPicPr>
            <a:picLocks noChangeAspect="1"/>
          </p:cNvPicPr>
          <p:nvPr/>
        </p:nvPicPr>
        <p:blipFill>
          <a:blip r:embed="rId5"/>
          <a:stretch>
            <a:fillRect/>
          </a:stretch>
        </p:blipFill>
        <p:spPr>
          <a:xfrm>
            <a:off x="2549236" y="5244272"/>
            <a:ext cx="2710729" cy="630017"/>
          </a:xfrm>
          <a:prstGeom prst="rect">
            <a:avLst/>
          </a:prstGeom>
        </p:spPr>
      </p:pic>
      <p:sp>
        <p:nvSpPr>
          <p:cNvPr id="20" name="TextBox 19">
            <a:extLst>
              <a:ext uri="{FF2B5EF4-FFF2-40B4-BE49-F238E27FC236}">
                <a16:creationId xmlns:a16="http://schemas.microsoft.com/office/drawing/2014/main" id="{9F4A6F16-E1EC-E62C-1052-30CD94947D20}"/>
              </a:ext>
            </a:extLst>
          </p:cNvPr>
          <p:cNvSpPr txBox="1"/>
          <p:nvPr/>
        </p:nvSpPr>
        <p:spPr>
          <a:xfrm>
            <a:off x="1593273" y="5727038"/>
            <a:ext cx="6096000" cy="584775"/>
          </a:xfrm>
          <a:prstGeom prst="rect">
            <a:avLst/>
          </a:prstGeom>
          <a:noFill/>
        </p:spPr>
        <p:txBody>
          <a:bodyPr wrap="square">
            <a:spAutoFit/>
          </a:bodyPr>
          <a:lstStyle/>
          <a:p>
            <a:r>
              <a:rPr lang="en-US" sz="1600" dirty="0"/>
              <a:t>The mean is sensitive to outliers. If the dataset has extreme values (very high or very low), the mean can be misleading</a:t>
            </a:r>
          </a:p>
        </p:txBody>
      </p:sp>
    </p:spTree>
    <p:extLst>
      <p:ext uri="{BB962C8B-B14F-4D97-AF65-F5344CB8AC3E}">
        <p14:creationId xmlns:p14="http://schemas.microsoft.com/office/powerpoint/2010/main" val="269178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B1AD5C-DEF5-A64E-AF3C-B83EE058AFD5}"/>
              </a:ext>
            </a:extLst>
          </p:cNvPr>
          <p:cNvSpPr txBox="1"/>
          <p:nvPr/>
        </p:nvSpPr>
        <p:spPr>
          <a:xfrm>
            <a:off x="424873" y="1310532"/>
            <a:ext cx="3482109" cy="369332"/>
          </a:xfrm>
          <a:prstGeom prst="rect">
            <a:avLst/>
          </a:prstGeom>
          <a:noFill/>
        </p:spPr>
        <p:txBody>
          <a:bodyPr wrap="square">
            <a:spAutoFit/>
          </a:bodyPr>
          <a:lstStyle/>
          <a:p>
            <a:r>
              <a:rPr lang="en-US" b="1" dirty="0">
                <a:solidFill>
                  <a:srgbClr val="1869A6"/>
                </a:solidFill>
              </a:rPr>
              <a:t>Measures of Central Tendency</a:t>
            </a:r>
          </a:p>
        </p:txBody>
      </p:sp>
      <p:sp>
        <p:nvSpPr>
          <p:cNvPr id="3" name="TextBox 2">
            <a:extLst>
              <a:ext uri="{FF2B5EF4-FFF2-40B4-BE49-F238E27FC236}">
                <a16:creationId xmlns:a16="http://schemas.microsoft.com/office/drawing/2014/main" id="{22F4ACEB-3429-43DC-07D9-658AEE8533F4}"/>
              </a:ext>
            </a:extLst>
          </p:cNvPr>
          <p:cNvSpPr txBox="1"/>
          <p:nvPr/>
        </p:nvSpPr>
        <p:spPr>
          <a:xfrm>
            <a:off x="1759527" y="1818349"/>
            <a:ext cx="1006763" cy="369332"/>
          </a:xfrm>
          <a:prstGeom prst="rect">
            <a:avLst/>
          </a:prstGeom>
          <a:noFill/>
        </p:spPr>
        <p:txBody>
          <a:bodyPr wrap="square">
            <a:spAutoFit/>
          </a:bodyPr>
          <a:lstStyle/>
          <a:p>
            <a:r>
              <a:rPr lang="en-US" b="1" dirty="0"/>
              <a:t>Median</a:t>
            </a:r>
          </a:p>
        </p:txBody>
      </p:sp>
      <p:sp>
        <p:nvSpPr>
          <p:cNvPr id="5" name="TextBox 4">
            <a:extLst>
              <a:ext uri="{FF2B5EF4-FFF2-40B4-BE49-F238E27FC236}">
                <a16:creationId xmlns:a16="http://schemas.microsoft.com/office/drawing/2014/main" id="{F74E4603-DF9D-D4C6-6884-2FD134629CFE}"/>
              </a:ext>
            </a:extLst>
          </p:cNvPr>
          <p:cNvSpPr txBox="1"/>
          <p:nvPr/>
        </p:nvSpPr>
        <p:spPr>
          <a:xfrm>
            <a:off x="1995054" y="2187681"/>
            <a:ext cx="9836728" cy="646331"/>
          </a:xfrm>
          <a:prstGeom prst="rect">
            <a:avLst/>
          </a:prstGeom>
          <a:noFill/>
        </p:spPr>
        <p:txBody>
          <a:bodyPr wrap="square">
            <a:spAutoFit/>
          </a:bodyPr>
          <a:lstStyle/>
          <a:p>
            <a:r>
              <a:rPr lang="en-US" dirty="0"/>
              <a:t>The median is the middle value of a dataset when it is ordered from smallest to largest. If the dataset has an even number of values, the median is the average of the two middle values.</a:t>
            </a:r>
          </a:p>
        </p:txBody>
      </p:sp>
      <p:sp>
        <p:nvSpPr>
          <p:cNvPr id="6" name="TextBox 5">
            <a:extLst>
              <a:ext uri="{FF2B5EF4-FFF2-40B4-BE49-F238E27FC236}">
                <a16:creationId xmlns:a16="http://schemas.microsoft.com/office/drawing/2014/main" id="{90974B54-9B05-F45D-F9F2-283AC4D9B092}"/>
              </a:ext>
            </a:extLst>
          </p:cNvPr>
          <p:cNvSpPr txBox="1"/>
          <p:nvPr/>
        </p:nvSpPr>
        <p:spPr>
          <a:xfrm>
            <a:off x="1759527" y="2941719"/>
            <a:ext cx="1136073" cy="369332"/>
          </a:xfrm>
          <a:prstGeom prst="rect">
            <a:avLst/>
          </a:prstGeom>
          <a:noFill/>
        </p:spPr>
        <p:txBody>
          <a:bodyPr wrap="square">
            <a:spAutoFit/>
          </a:bodyPr>
          <a:lstStyle/>
          <a:p>
            <a:r>
              <a:rPr lang="en-US" b="1" dirty="0"/>
              <a:t>Example</a:t>
            </a:r>
          </a:p>
        </p:txBody>
      </p:sp>
      <p:sp>
        <p:nvSpPr>
          <p:cNvPr id="8" name="TextBox 7">
            <a:extLst>
              <a:ext uri="{FF2B5EF4-FFF2-40B4-BE49-F238E27FC236}">
                <a16:creationId xmlns:a16="http://schemas.microsoft.com/office/drawing/2014/main" id="{94FFE206-9487-6677-D654-5EC57983D69A}"/>
              </a:ext>
            </a:extLst>
          </p:cNvPr>
          <p:cNvSpPr txBox="1"/>
          <p:nvPr/>
        </p:nvSpPr>
        <p:spPr>
          <a:xfrm>
            <a:off x="1995054" y="3418758"/>
            <a:ext cx="9328728" cy="646331"/>
          </a:xfrm>
          <a:prstGeom prst="rect">
            <a:avLst/>
          </a:prstGeom>
          <a:noFill/>
        </p:spPr>
        <p:txBody>
          <a:bodyPr wrap="square">
            <a:spAutoFit/>
          </a:bodyPr>
          <a:lstStyle/>
          <a:p>
            <a:r>
              <a:rPr lang="en-US" dirty="0"/>
              <a:t>For the dataset [4,8,6,5,3,4], first sort the data:[3,4,4,5,6,8]. The median is the average of the two middle numbers, 4 and 5, which is</a:t>
            </a:r>
          </a:p>
        </p:txBody>
      </p:sp>
      <p:pic>
        <p:nvPicPr>
          <p:cNvPr id="10" name="Picture 9">
            <a:extLst>
              <a:ext uri="{FF2B5EF4-FFF2-40B4-BE49-F238E27FC236}">
                <a16:creationId xmlns:a16="http://schemas.microsoft.com/office/drawing/2014/main" id="{198332AC-0DE4-740E-B31C-902CE5A20E25}"/>
              </a:ext>
            </a:extLst>
          </p:cNvPr>
          <p:cNvPicPr>
            <a:picLocks noChangeAspect="1"/>
          </p:cNvPicPr>
          <p:nvPr/>
        </p:nvPicPr>
        <p:blipFill>
          <a:blip r:embed="rId2"/>
          <a:stretch>
            <a:fillRect/>
          </a:stretch>
        </p:blipFill>
        <p:spPr>
          <a:xfrm>
            <a:off x="5887604" y="3741923"/>
            <a:ext cx="952500" cy="352425"/>
          </a:xfrm>
          <a:prstGeom prst="rect">
            <a:avLst/>
          </a:prstGeom>
        </p:spPr>
      </p:pic>
      <p:sp>
        <p:nvSpPr>
          <p:cNvPr id="12" name="TextBox 11">
            <a:extLst>
              <a:ext uri="{FF2B5EF4-FFF2-40B4-BE49-F238E27FC236}">
                <a16:creationId xmlns:a16="http://schemas.microsoft.com/office/drawing/2014/main" id="{0F34E1A4-7EBB-294C-3BA2-33307432BB71}"/>
              </a:ext>
            </a:extLst>
          </p:cNvPr>
          <p:cNvSpPr txBox="1"/>
          <p:nvPr/>
        </p:nvSpPr>
        <p:spPr>
          <a:xfrm>
            <a:off x="1995054" y="4099993"/>
            <a:ext cx="9199418" cy="646331"/>
          </a:xfrm>
          <a:prstGeom prst="rect">
            <a:avLst/>
          </a:prstGeom>
          <a:noFill/>
        </p:spPr>
        <p:txBody>
          <a:bodyPr wrap="square">
            <a:spAutoFit/>
          </a:bodyPr>
          <a:lstStyle/>
          <a:p>
            <a:r>
              <a:rPr lang="en-US" dirty="0"/>
              <a:t>The median is not affected by </a:t>
            </a:r>
            <a:r>
              <a:rPr lang="en-US" b="1" dirty="0"/>
              <a:t>outliers</a:t>
            </a:r>
            <a:r>
              <a:rPr lang="en-US" dirty="0"/>
              <a:t> and provides a </a:t>
            </a:r>
            <a:r>
              <a:rPr lang="en-US" b="1" dirty="0"/>
              <a:t>better measure </a:t>
            </a:r>
            <a:r>
              <a:rPr lang="en-US" dirty="0"/>
              <a:t>of central tendency for </a:t>
            </a:r>
            <a:r>
              <a:rPr lang="en-US" b="1" dirty="0"/>
              <a:t>skewed distributions</a:t>
            </a:r>
            <a:r>
              <a:rPr lang="en-US" dirty="0"/>
              <a:t>.</a:t>
            </a:r>
          </a:p>
        </p:txBody>
      </p:sp>
    </p:spTree>
    <p:extLst>
      <p:ext uri="{BB962C8B-B14F-4D97-AF65-F5344CB8AC3E}">
        <p14:creationId xmlns:p14="http://schemas.microsoft.com/office/powerpoint/2010/main" val="2253877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C8647E-4927-2066-4B74-9C69E7F97B0F}"/>
              </a:ext>
            </a:extLst>
          </p:cNvPr>
          <p:cNvSpPr txBox="1"/>
          <p:nvPr/>
        </p:nvSpPr>
        <p:spPr>
          <a:xfrm>
            <a:off x="591128" y="1356713"/>
            <a:ext cx="3482109" cy="369332"/>
          </a:xfrm>
          <a:prstGeom prst="rect">
            <a:avLst/>
          </a:prstGeom>
          <a:noFill/>
        </p:spPr>
        <p:txBody>
          <a:bodyPr wrap="square">
            <a:spAutoFit/>
          </a:bodyPr>
          <a:lstStyle/>
          <a:p>
            <a:r>
              <a:rPr lang="en-US" b="1" dirty="0">
                <a:solidFill>
                  <a:srgbClr val="1869A6"/>
                </a:solidFill>
              </a:rPr>
              <a:t>Measures of Central Tendency</a:t>
            </a:r>
          </a:p>
        </p:txBody>
      </p:sp>
      <p:sp>
        <p:nvSpPr>
          <p:cNvPr id="3" name="TextBox 2">
            <a:extLst>
              <a:ext uri="{FF2B5EF4-FFF2-40B4-BE49-F238E27FC236}">
                <a16:creationId xmlns:a16="http://schemas.microsoft.com/office/drawing/2014/main" id="{EE5583BD-23A9-93D3-9F68-113E9D4CECB9}"/>
              </a:ext>
            </a:extLst>
          </p:cNvPr>
          <p:cNvSpPr txBox="1"/>
          <p:nvPr/>
        </p:nvSpPr>
        <p:spPr>
          <a:xfrm>
            <a:off x="1925782" y="1761775"/>
            <a:ext cx="780473" cy="369332"/>
          </a:xfrm>
          <a:prstGeom prst="rect">
            <a:avLst/>
          </a:prstGeom>
          <a:noFill/>
        </p:spPr>
        <p:txBody>
          <a:bodyPr wrap="square">
            <a:spAutoFit/>
          </a:bodyPr>
          <a:lstStyle/>
          <a:p>
            <a:r>
              <a:rPr lang="en-US" b="1" dirty="0"/>
              <a:t>Mode</a:t>
            </a:r>
          </a:p>
        </p:txBody>
      </p:sp>
      <p:sp>
        <p:nvSpPr>
          <p:cNvPr id="5" name="TextBox 4">
            <a:extLst>
              <a:ext uri="{FF2B5EF4-FFF2-40B4-BE49-F238E27FC236}">
                <a16:creationId xmlns:a16="http://schemas.microsoft.com/office/drawing/2014/main" id="{6BB56D42-C214-3ECF-CC43-21FFEA727B9E}"/>
              </a:ext>
            </a:extLst>
          </p:cNvPr>
          <p:cNvSpPr txBox="1"/>
          <p:nvPr/>
        </p:nvSpPr>
        <p:spPr>
          <a:xfrm>
            <a:off x="2105891" y="2131107"/>
            <a:ext cx="6594764" cy="369332"/>
          </a:xfrm>
          <a:prstGeom prst="rect">
            <a:avLst/>
          </a:prstGeom>
          <a:noFill/>
        </p:spPr>
        <p:txBody>
          <a:bodyPr wrap="square">
            <a:spAutoFit/>
          </a:bodyPr>
          <a:lstStyle/>
          <a:p>
            <a:r>
              <a:rPr lang="en-US" dirty="0"/>
              <a:t>The mode is the value that appears most frequently in a dataset.</a:t>
            </a:r>
          </a:p>
        </p:txBody>
      </p:sp>
      <p:sp>
        <p:nvSpPr>
          <p:cNvPr id="6" name="TextBox 5">
            <a:extLst>
              <a:ext uri="{FF2B5EF4-FFF2-40B4-BE49-F238E27FC236}">
                <a16:creationId xmlns:a16="http://schemas.microsoft.com/office/drawing/2014/main" id="{4764E657-2395-5CBD-189A-665CD97C0FBB}"/>
              </a:ext>
            </a:extLst>
          </p:cNvPr>
          <p:cNvSpPr txBox="1"/>
          <p:nvPr/>
        </p:nvSpPr>
        <p:spPr>
          <a:xfrm>
            <a:off x="1925782" y="2685105"/>
            <a:ext cx="1136073" cy="369332"/>
          </a:xfrm>
          <a:prstGeom prst="rect">
            <a:avLst/>
          </a:prstGeom>
          <a:noFill/>
        </p:spPr>
        <p:txBody>
          <a:bodyPr wrap="square">
            <a:spAutoFit/>
          </a:bodyPr>
          <a:lstStyle/>
          <a:p>
            <a:r>
              <a:rPr lang="en-US" b="1" dirty="0"/>
              <a:t>Example</a:t>
            </a:r>
          </a:p>
        </p:txBody>
      </p:sp>
      <p:sp>
        <p:nvSpPr>
          <p:cNvPr id="8" name="TextBox 7">
            <a:extLst>
              <a:ext uri="{FF2B5EF4-FFF2-40B4-BE49-F238E27FC236}">
                <a16:creationId xmlns:a16="http://schemas.microsoft.com/office/drawing/2014/main" id="{EFC313AC-5A86-9DE5-D8E7-6D35AAA410F9}"/>
              </a:ext>
            </a:extLst>
          </p:cNvPr>
          <p:cNvSpPr txBox="1"/>
          <p:nvPr/>
        </p:nvSpPr>
        <p:spPr>
          <a:xfrm>
            <a:off x="2105891" y="3154326"/>
            <a:ext cx="7407564" cy="646331"/>
          </a:xfrm>
          <a:prstGeom prst="rect">
            <a:avLst/>
          </a:prstGeom>
          <a:noFill/>
        </p:spPr>
        <p:txBody>
          <a:bodyPr wrap="square">
            <a:spAutoFit/>
          </a:bodyPr>
          <a:lstStyle/>
          <a:p>
            <a:r>
              <a:rPr lang="en-US" dirty="0"/>
              <a:t>In the dataset [4,8,6,5,3,4], the mode is 4 because it appears twice, more than any other number.</a:t>
            </a:r>
          </a:p>
        </p:txBody>
      </p:sp>
      <p:sp>
        <p:nvSpPr>
          <p:cNvPr id="10" name="TextBox 9">
            <a:extLst>
              <a:ext uri="{FF2B5EF4-FFF2-40B4-BE49-F238E27FC236}">
                <a16:creationId xmlns:a16="http://schemas.microsoft.com/office/drawing/2014/main" id="{BD340AE7-F2EC-E139-BA19-DBE6FCC560F8}"/>
              </a:ext>
            </a:extLst>
          </p:cNvPr>
          <p:cNvSpPr txBox="1"/>
          <p:nvPr/>
        </p:nvSpPr>
        <p:spPr>
          <a:xfrm>
            <a:off x="2105890" y="3731308"/>
            <a:ext cx="7841673" cy="923330"/>
          </a:xfrm>
          <a:prstGeom prst="rect">
            <a:avLst/>
          </a:prstGeom>
          <a:noFill/>
        </p:spPr>
        <p:txBody>
          <a:bodyPr wrap="square">
            <a:spAutoFit/>
          </a:bodyPr>
          <a:lstStyle/>
          <a:p>
            <a:r>
              <a:rPr lang="en-US" dirty="0"/>
              <a:t>The mode is useful for </a:t>
            </a:r>
            <a:r>
              <a:rPr lang="en-US" b="1" dirty="0"/>
              <a:t>categorical data </a:t>
            </a:r>
            <a:r>
              <a:rPr lang="en-US" dirty="0"/>
              <a:t>and for identifying the most common item in a dataset. A dataset can have more than one mode (bimodal or multimodal) or no mode at all.</a:t>
            </a:r>
          </a:p>
        </p:txBody>
      </p:sp>
    </p:spTree>
    <p:extLst>
      <p:ext uri="{BB962C8B-B14F-4D97-AF65-F5344CB8AC3E}">
        <p14:creationId xmlns:p14="http://schemas.microsoft.com/office/powerpoint/2010/main" val="408988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205FF1-C8DD-9609-9CD6-7C51E4DED10C}"/>
              </a:ext>
            </a:extLst>
          </p:cNvPr>
          <p:cNvSpPr txBox="1"/>
          <p:nvPr/>
        </p:nvSpPr>
        <p:spPr>
          <a:xfrm>
            <a:off x="1723541" y="1283228"/>
            <a:ext cx="1745673" cy="523220"/>
          </a:xfrm>
          <a:prstGeom prst="rect">
            <a:avLst/>
          </a:prstGeom>
          <a:noFill/>
        </p:spPr>
        <p:txBody>
          <a:bodyPr wrap="square">
            <a:spAutoFit/>
          </a:bodyPr>
          <a:lstStyle/>
          <a:p>
            <a:r>
              <a:rPr lang="en-US" sz="2800" b="1" dirty="0">
                <a:solidFill>
                  <a:srgbClr val="1869A6"/>
                </a:solidFill>
              </a:rPr>
              <a:t>Agenda</a:t>
            </a:r>
            <a:r>
              <a:rPr lang="en-US" sz="2800" dirty="0">
                <a:solidFill>
                  <a:srgbClr val="1869A6"/>
                </a:solidFill>
              </a:rPr>
              <a:t>:</a:t>
            </a:r>
          </a:p>
        </p:txBody>
      </p:sp>
      <p:graphicFrame>
        <p:nvGraphicFramePr>
          <p:cNvPr id="5" name="Table 4">
            <a:extLst>
              <a:ext uri="{FF2B5EF4-FFF2-40B4-BE49-F238E27FC236}">
                <a16:creationId xmlns:a16="http://schemas.microsoft.com/office/drawing/2014/main" id="{1BAE5E86-5F53-ED6B-4DAD-890DD501F126}"/>
              </a:ext>
            </a:extLst>
          </p:cNvPr>
          <p:cNvGraphicFramePr>
            <a:graphicFrameLocks noGrp="1"/>
          </p:cNvGraphicFramePr>
          <p:nvPr>
            <p:extLst>
              <p:ext uri="{D42A27DB-BD31-4B8C-83A1-F6EECF244321}">
                <p14:modId xmlns:p14="http://schemas.microsoft.com/office/powerpoint/2010/main" val="3906433069"/>
              </p:ext>
            </p:extLst>
          </p:nvPr>
        </p:nvGraphicFramePr>
        <p:xfrm>
          <a:off x="2596378" y="2225964"/>
          <a:ext cx="6999244" cy="1971384"/>
        </p:xfrm>
        <a:graphic>
          <a:graphicData uri="http://schemas.openxmlformats.org/drawingml/2006/table">
            <a:tbl>
              <a:tblPr firstRow="1" bandRow="1">
                <a:tableStyleId>{5C22544A-7EE6-4342-B048-85BDC9FD1C3A}</a:tableStyleId>
              </a:tblPr>
              <a:tblGrid>
                <a:gridCol w="568311">
                  <a:extLst>
                    <a:ext uri="{9D8B030D-6E8A-4147-A177-3AD203B41FA5}">
                      <a16:colId xmlns:a16="http://schemas.microsoft.com/office/drawing/2014/main" val="2296649913"/>
                    </a:ext>
                  </a:extLst>
                </a:gridCol>
                <a:gridCol w="6430933">
                  <a:extLst>
                    <a:ext uri="{9D8B030D-6E8A-4147-A177-3AD203B41FA5}">
                      <a16:colId xmlns:a16="http://schemas.microsoft.com/office/drawing/2014/main" val="4021298204"/>
                    </a:ext>
                  </a:extLst>
                </a:gridCol>
              </a:tblGrid>
              <a:tr h="482121">
                <a:tc>
                  <a:txBody>
                    <a:bodyPr/>
                    <a:lstStyle/>
                    <a:p>
                      <a:pPr algn="ctr"/>
                      <a:r>
                        <a:rPr lang="en-US" b="1" dirty="0">
                          <a:solidFill>
                            <a:schemeClr val="bg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dirty="0"/>
                        <a:t>Introduction to Statistics (30min)</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3138608899"/>
                  </a:ext>
                </a:extLst>
              </a:tr>
              <a:tr h="496421">
                <a:tc>
                  <a:txBody>
                    <a:bodyPr/>
                    <a:lstStyle/>
                    <a:p>
                      <a:pPr algn="ctr"/>
                      <a:r>
                        <a:rPr lang="en-US" b="1"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Descriptive Statistics (1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4082344712"/>
                  </a:ext>
                </a:extLst>
              </a:tr>
              <a:tr h="496421">
                <a:tc>
                  <a:txBody>
                    <a:bodyPr/>
                    <a:lstStyle/>
                    <a:p>
                      <a:pPr algn="ctr"/>
                      <a:r>
                        <a:rPr lang="en-US" b="1" dirty="0">
                          <a:solidFill>
                            <a:schemeClr val="bg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Probability Basics (1 hour)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2889425767"/>
                  </a:ext>
                </a:extLst>
              </a:tr>
              <a:tr h="496421">
                <a:tc>
                  <a:txBody>
                    <a:bodyPr/>
                    <a:lstStyle/>
                    <a:p>
                      <a:pPr algn="ctr"/>
                      <a:r>
                        <a:rPr lang="en-US" b="1" dirty="0">
                          <a:solidFill>
                            <a:schemeClr val="bg1"/>
                          </a:solidFill>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bg1"/>
                          </a:solidFill>
                        </a:rPr>
                        <a:t>Introduction to Inferential Statistics (30 mins)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1045938128"/>
                  </a:ext>
                </a:extLst>
              </a:tr>
            </a:tbl>
          </a:graphicData>
        </a:graphic>
      </p:graphicFrame>
    </p:spTree>
    <p:extLst>
      <p:ext uri="{BB962C8B-B14F-4D97-AF65-F5344CB8AC3E}">
        <p14:creationId xmlns:p14="http://schemas.microsoft.com/office/powerpoint/2010/main" val="378301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CD9DA3-D834-5885-8F41-BCCCEB88B9C2}"/>
              </a:ext>
            </a:extLst>
          </p:cNvPr>
          <p:cNvSpPr txBox="1"/>
          <p:nvPr/>
        </p:nvSpPr>
        <p:spPr>
          <a:xfrm>
            <a:off x="637309" y="1547152"/>
            <a:ext cx="2798618" cy="369332"/>
          </a:xfrm>
          <a:prstGeom prst="rect">
            <a:avLst/>
          </a:prstGeom>
          <a:noFill/>
        </p:spPr>
        <p:txBody>
          <a:bodyPr wrap="square">
            <a:spAutoFit/>
          </a:bodyPr>
          <a:lstStyle/>
          <a:p>
            <a:r>
              <a:rPr lang="en-US" b="1" dirty="0">
                <a:solidFill>
                  <a:srgbClr val="1869A6"/>
                </a:solidFill>
              </a:rPr>
              <a:t>Measures of Dispersion</a:t>
            </a:r>
          </a:p>
        </p:txBody>
      </p:sp>
      <p:sp>
        <p:nvSpPr>
          <p:cNvPr id="3" name="TextBox 2">
            <a:extLst>
              <a:ext uri="{FF2B5EF4-FFF2-40B4-BE49-F238E27FC236}">
                <a16:creationId xmlns:a16="http://schemas.microsoft.com/office/drawing/2014/main" id="{F7D91450-39FF-59D7-4990-D709A105062F}"/>
              </a:ext>
            </a:extLst>
          </p:cNvPr>
          <p:cNvSpPr txBox="1"/>
          <p:nvPr/>
        </p:nvSpPr>
        <p:spPr>
          <a:xfrm>
            <a:off x="1293090" y="1999489"/>
            <a:ext cx="8894619" cy="369332"/>
          </a:xfrm>
          <a:prstGeom prst="rect">
            <a:avLst/>
          </a:prstGeom>
          <a:noFill/>
        </p:spPr>
        <p:txBody>
          <a:bodyPr wrap="square">
            <a:spAutoFit/>
          </a:bodyPr>
          <a:lstStyle/>
          <a:p>
            <a:r>
              <a:rPr lang="en-US" dirty="0"/>
              <a:t>Learn how to describe the </a:t>
            </a:r>
            <a:r>
              <a:rPr lang="en-US" b="1" dirty="0"/>
              <a:t>spread</a:t>
            </a:r>
            <a:r>
              <a:rPr lang="en-US" dirty="0"/>
              <a:t> or </a:t>
            </a:r>
            <a:r>
              <a:rPr lang="en-US" b="1" dirty="0"/>
              <a:t>variability</a:t>
            </a:r>
            <a:r>
              <a:rPr lang="en-US" dirty="0"/>
              <a:t> of a dataset using different measures.</a:t>
            </a:r>
          </a:p>
        </p:txBody>
      </p:sp>
      <p:pic>
        <p:nvPicPr>
          <p:cNvPr id="6146" name="Picture 2" descr="21 Measures of Dispersion | R for Epidemiology">
            <a:extLst>
              <a:ext uri="{FF2B5EF4-FFF2-40B4-BE49-F238E27FC236}">
                <a16:creationId xmlns:a16="http://schemas.microsoft.com/office/drawing/2014/main" id="{B531E650-259A-C37A-E350-91368748C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1491" y="2451826"/>
            <a:ext cx="6936509" cy="39017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109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235701-57D7-DAA0-CF44-BEBB83B67EAC}"/>
              </a:ext>
            </a:extLst>
          </p:cNvPr>
          <p:cNvSpPr txBox="1"/>
          <p:nvPr/>
        </p:nvSpPr>
        <p:spPr>
          <a:xfrm>
            <a:off x="1907309" y="1768703"/>
            <a:ext cx="877455" cy="369332"/>
          </a:xfrm>
          <a:prstGeom prst="rect">
            <a:avLst/>
          </a:prstGeom>
          <a:noFill/>
        </p:spPr>
        <p:txBody>
          <a:bodyPr wrap="square">
            <a:spAutoFit/>
          </a:bodyPr>
          <a:lstStyle/>
          <a:p>
            <a:r>
              <a:rPr lang="en-US" b="1" dirty="0"/>
              <a:t>Range</a:t>
            </a:r>
          </a:p>
        </p:txBody>
      </p:sp>
      <p:sp>
        <p:nvSpPr>
          <p:cNvPr id="4" name="TextBox 3">
            <a:extLst>
              <a:ext uri="{FF2B5EF4-FFF2-40B4-BE49-F238E27FC236}">
                <a16:creationId xmlns:a16="http://schemas.microsoft.com/office/drawing/2014/main" id="{38C0B28E-5546-28AB-B32D-8BD23E61AF26}"/>
              </a:ext>
            </a:extLst>
          </p:cNvPr>
          <p:cNvSpPr txBox="1"/>
          <p:nvPr/>
        </p:nvSpPr>
        <p:spPr>
          <a:xfrm>
            <a:off x="655782" y="1242352"/>
            <a:ext cx="2798618" cy="369332"/>
          </a:xfrm>
          <a:prstGeom prst="rect">
            <a:avLst/>
          </a:prstGeom>
          <a:noFill/>
        </p:spPr>
        <p:txBody>
          <a:bodyPr wrap="square">
            <a:spAutoFit/>
          </a:bodyPr>
          <a:lstStyle/>
          <a:p>
            <a:r>
              <a:rPr lang="en-US" b="1" dirty="0">
                <a:solidFill>
                  <a:srgbClr val="1869A6"/>
                </a:solidFill>
              </a:rPr>
              <a:t>Measures of Dispersion</a:t>
            </a:r>
          </a:p>
        </p:txBody>
      </p:sp>
      <p:sp>
        <p:nvSpPr>
          <p:cNvPr id="6" name="TextBox 5">
            <a:extLst>
              <a:ext uri="{FF2B5EF4-FFF2-40B4-BE49-F238E27FC236}">
                <a16:creationId xmlns:a16="http://schemas.microsoft.com/office/drawing/2014/main" id="{128C2768-9361-832B-8A50-9968ABD9161C}"/>
              </a:ext>
            </a:extLst>
          </p:cNvPr>
          <p:cNvSpPr txBox="1"/>
          <p:nvPr/>
        </p:nvSpPr>
        <p:spPr>
          <a:xfrm>
            <a:off x="2142835" y="2138035"/>
            <a:ext cx="8534401" cy="369332"/>
          </a:xfrm>
          <a:prstGeom prst="rect">
            <a:avLst/>
          </a:prstGeom>
          <a:noFill/>
        </p:spPr>
        <p:txBody>
          <a:bodyPr wrap="square">
            <a:spAutoFit/>
          </a:bodyPr>
          <a:lstStyle/>
          <a:p>
            <a:r>
              <a:rPr lang="en-US" dirty="0"/>
              <a:t>The range is the difference between the </a:t>
            </a:r>
            <a:r>
              <a:rPr lang="en-US" b="1" dirty="0"/>
              <a:t>maximum</a:t>
            </a:r>
            <a:r>
              <a:rPr lang="en-US" dirty="0"/>
              <a:t> and </a:t>
            </a:r>
            <a:r>
              <a:rPr lang="en-US" b="1" dirty="0"/>
              <a:t>minimum</a:t>
            </a:r>
            <a:r>
              <a:rPr lang="en-US" dirty="0"/>
              <a:t> values in a dataset.</a:t>
            </a:r>
          </a:p>
        </p:txBody>
      </p:sp>
      <p:sp>
        <p:nvSpPr>
          <p:cNvPr id="7" name="TextBox 6">
            <a:extLst>
              <a:ext uri="{FF2B5EF4-FFF2-40B4-BE49-F238E27FC236}">
                <a16:creationId xmlns:a16="http://schemas.microsoft.com/office/drawing/2014/main" id="{326C18B4-7528-7FC2-A6F5-7B30347C0A0C}"/>
              </a:ext>
            </a:extLst>
          </p:cNvPr>
          <p:cNvSpPr txBox="1"/>
          <p:nvPr/>
        </p:nvSpPr>
        <p:spPr>
          <a:xfrm>
            <a:off x="1907309" y="2692033"/>
            <a:ext cx="1062182" cy="369332"/>
          </a:xfrm>
          <a:prstGeom prst="rect">
            <a:avLst/>
          </a:prstGeom>
          <a:noFill/>
        </p:spPr>
        <p:txBody>
          <a:bodyPr wrap="square">
            <a:spAutoFit/>
          </a:bodyPr>
          <a:lstStyle/>
          <a:p>
            <a:r>
              <a:rPr lang="en-US" b="1" dirty="0"/>
              <a:t>Formula</a:t>
            </a:r>
          </a:p>
        </p:txBody>
      </p:sp>
      <p:sp>
        <p:nvSpPr>
          <p:cNvPr id="9" name="TextBox 8">
            <a:extLst>
              <a:ext uri="{FF2B5EF4-FFF2-40B4-BE49-F238E27FC236}">
                <a16:creationId xmlns:a16="http://schemas.microsoft.com/office/drawing/2014/main" id="{E782D921-D242-E3B1-6162-4D5C8CDB1490}"/>
              </a:ext>
            </a:extLst>
          </p:cNvPr>
          <p:cNvSpPr txBox="1"/>
          <p:nvPr/>
        </p:nvSpPr>
        <p:spPr>
          <a:xfrm>
            <a:off x="2142835" y="3225066"/>
            <a:ext cx="3048000" cy="369332"/>
          </a:xfrm>
          <a:prstGeom prst="rect">
            <a:avLst/>
          </a:prstGeom>
          <a:noFill/>
        </p:spPr>
        <p:txBody>
          <a:bodyPr wrap="square">
            <a:spAutoFit/>
          </a:bodyPr>
          <a:lstStyle/>
          <a:p>
            <a:r>
              <a:rPr lang="en-US" dirty="0"/>
              <a:t>Range=Max value−Min value.</a:t>
            </a:r>
          </a:p>
        </p:txBody>
      </p:sp>
      <p:sp>
        <p:nvSpPr>
          <p:cNvPr id="10" name="TextBox 9">
            <a:extLst>
              <a:ext uri="{FF2B5EF4-FFF2-40B4-BE49-F238E27FC236}">
                <a16:creationId xmlns:a16="http://schemas.microsoft.com/office/drawing/2014/main" id="{837B684D-EB61-9057-1736-B3CFF9585A4B}"/>
              </a:ext>
            </a:extLst>
          </p:cNvPr>
          <p:cNvSpPr txBox="1"/>
          <p:nvPr/>
        </p:nvSpPr>
        <p:spPr>
          <a:xfrm>
            <a:off x="1907309" y="3768438"/>
            <a:ext cx="1136073" cy="369332"/>
          </a:xfrm>
          <a:prstGeom prst="rect">
            <a:avLst/>
          </a:prstGeom>
          <a:noFill/>
        </p:spPr>
        <p:txBody>
          <a:bodyPr wrap="square">
            <a:spAutoFit/>
          </a:bodyPr>
          <a:lstStyle/>
          <a:p>
            <a:r>
              <a:rPr lang="en-US" b="1" dirty="0"/>
              <a:t>Example</a:t>
            </a:r>
          </a:p>
        </p:txBody>
      </p:sp>
      <p:sp>
        <p:nvSpPr>
          <p:cNvPr id="12" name="TextBox 11">
            <a:extLst>
              <a:ext uri="{FF2B5EF4-FFF2-40B4-BE49-F238E27FC236}">
                <a16:creationId xmlns:a16="http://schemas.microsoft.com/office/drawing/2014/main" id="{59A8D885-D37A-00C9-4C62-955B7A6473F3}"/>
              </a:ext>
            </a:extLst>
          </p:cNvPr>
          <p:cNvSpPr txBox="1"/>
          <p:nvPr/>
        </p:nvSpPr>
        <p:spPr>
          <a:xfrm>
            <a:off x="2142835" y="4289988"/>
            <a:ext cx="4876800" cy="369332"/>
          </a:xfrm>
          <a:prstGeom prst="rect">
            <a:avLst/>
          </a:prstGeom>
          <a:noFill/>
        </p:spPr>
        <p:txBody>
          <a:bodyPr wrap="square">
            <a:spAutoFit/>
          </a:bodyPr>
          <a:lstStyle/>
          <a:p>
            <a:r>
              <a:rPr lang="en-US" dirty="0"/>
              <a:t>For the dataset [4,8,6,5,3,4], the range is 8−3=5.</a:t>
            </a:r>
          </a:p>
        </p:txBody>
      </p:sp>
      <p:sp>
        <p:nvSpPr>
          <p:cNvPr id="14" name="TextBox 13">
            <a:extLst>
              <a:ext uri="{FF2B5EF4-FFF2-40B4-BE49-F238E27FC236}">
                <a16:creationId xmlns:a16="http://schemas.microsoft.com/office/drawing/2014/main" id="{66A7FB36-CE2C-7ACE-FE0D-3107CA31F685}"/>
              </a:ext>
            </a:extLst>
          </p:cNvPr>
          <p:cNvSpPr txBox="1"/>
          <p:nvPr/>
        </p:nvSpPr>
        <p:spPr>
          <a:xfrm>
            <a:off x="2142835" y="4627939"/>
            <a:ext cx="6096000" cy="646331"/>
          </a:xfrm>
          <a:prstGeom prst="rect">
            <a:avLst/>
          </a:prstGeom>
          <a:noFill/>
        </p:spPr>
        <p:txBody>
          <a:bodyPr wrap="square">
            <a:spAutoFit/>
          </a:bodyPr>
          <a:lstStyle/>
          <a:p>
            <a:r>
              <a:rPr lang="en-US" dirty="0"/>
              <a:t>The range gives a quick sense of the spread of the data but is </a:t>
            </a:r>
            <a:r>
              <a:rPr lang="en-US" b="1" dirty="0"/>
              <a:t>highly</a:t>
            </a:r>
            <a:r>
              <a:rPr lang="en-US" dirty="0"/>
              <a:t> sensitive to outliers.</a:t>
            </a:r>
          </a:p>
        </p:txBody>
      </p:sp>
    </p:spTree>
    <p:extLst>
      <p:ext uri="{BB962C8B-B14F-4D97-AF65-F5344CB8AC3E}">
        <p14:creationId xmlns:p14="http://schemas.microsoft.com/office/powerpoint/2010/main" val="3864202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5FA1A79-5499-8AF8-6650-7352BFB2B01A}"/>
              </a:ext>
            </a:extLst>
          </p:cNvPr>
          <p:cNvSpPr txBox="1"/>
          <p:nvPr/>
        </p:nvSpPr>
        <p:spPr>
          <a:xfrm>
            <a:off x="600364" y="1500971"/>
            <a:ext cx="2798618" cy="369332"/>
          </a:xfrm>
          <a:prstGeom prst="rect">
            <a:avLst/>
          </a:prstGeom>
          <a:noFill/>
        </p:spPr>
        <p:txBody>
          <a:bodyPr wrap="square">
            <a:spAutoFit/>
          </a:bodyPr>
          <a:lstStyle/>
          <a:p>
            <a:r>
              <a:rPr lang="en-US" b="1" dirty="0">
                <a:solidFill>
                  <a:srgbClr val="1869A6"/>
                </a:solidFill>
              </a:rPr>
              <a:t>Measures of Dispersion</a:t>
            </a:r>
          </a:p>
        </p:txBody>
      </p:sp>
      <p:sp>
        <p:nvSpPr>
          <p:cNvPr id="6" name="TextBox 5">
            <a:extLst>
              <a:ext uri="{FF2B5EF4-FFF2-40B4-BE49-F238E27FC236}">
                <a16:creationId xmlns:a16="http://schemas.microsoft.com/office/drawing/2014/main" id="{DCCEFFFF-5C49-DC56-D801-4F41425439B5}"/>
              </a:ext>
            </a:extLst>
          </p:cNvPr>
          <p:cNvSpPr txBox="1"/>
          <p:nvPr/>
        </p:nvSpPr>
        <p:spPr>
          <a:xfrm>
            <a:off x="1560945" y="1900382"/>
            <a:ext cx="2798618" cy="369332"/>
          </a:xfrm>
          <a:prstGeom prst="rect">
            <a:avLst/>
          </a:prstGeom>
          <a:noFill/>
        </p:spPr>
        <p:txBody>
          <a:bodyPr wrap="square">
            <a:spAutoFit/>
          </a:bodyPr>
          <a:lstStyle/>
          <a:p>
            <a:r>
              <a:rPr lang="en-US" b="1" dirty="0"/>
              <a:t>Interquartile Range (IQR)</a:t>
            </a:r>
          </a:p>
        </p:txBody>
      </p:sp>
      <p:sp>
        <p:nvSpPr>
          <p:cNvPr id="8" name="TextBox 7">
            <a:extLst>
              <a:ext uri="{FF2B5EF4-FFF2-40B4-BE49-F238E27FC236}">
                <a16:creationId xmlns:a16="http://schemas.microsoft.com/office/drawing/2014/main" id="{FE811B4B-CA96-0C92-8633-86E89CB0EDCF}"/>
              </a:ext>
            </a:extLst>
          </p:cNvPr>
          <p:cNvSpPr txBox="1"/>
          <p:nvPr/>
        </p:nvSpPr>
        <p:spPr>
          <a:xfrm>
            <a:off x="2087418" y="2269714"/>
            <a:ext cx="9781310" cy="923330"/>
          </a:xfrm>
          <a:prstGeom prst="rect">
            <a:avLst/>
          </a:prstGeom>
          <a:noFill/>
        </p:spPr>
        <p:txBody>
          <a:bodyPr wrap="square">
            <a:spAutoFit/>
          </a:bodyPr>
          <a:lstStyle/>
          <a:p>
            <a:r>
              <a:rPr lang="en-US" dirty="0"/>
              <a:t>The IQR is the range between the first quartile (Q1) and the third quartile (Q3). It measures the spread of the middle 50% of the data, effectively capturing the central tendency without being influenced by extreme values or outliers. The IQR is calculated as</a:t>
            </a:r>
          </a:p>
        </p:txBody>
      </p:sp>
      <p:pic>
        <p:nvPicPr>
          <p:cNvPr id="10" name="Picture 9">
            <a:extLst>
              <a:ext uri="{FF2B5EF4-FFF2-40B4-BE49-F238E27FC236}">
                <a16:creationId xmlns:a16="http://schemas.microsoft.com/office/drawing/2014/main" id="{0569240F-EB2B-4EEE-CF69-49703145021A}"/>
              </a:ext>
            </a:extLst>
          </p:cNvPr>
          <p:cNvPicPr>
            <a:picLocks noChangeAspect="1"/>
          </p:cNvPicPr>
          <p:nvPr/>
        </p:nvPicPr>
        <p:blipFill>
          <a:blip r:embed="rId2"/>
          <a:stretch>
            <a:fillRect/>
          </a:stretch>
        </p:blipFill>
        <p:spPr>
          <a:xfrm>
            <a:off x="4408101" y="3495674"/>
            <a:ext cx="3209544" cy="771525"/>
          </a:xfrm>
          <a:prstGeom prst="rect">
            <a:avLst/>
          </a:prstGeom>
        </p:spPr>
      </p:pic>
      <p:sp>
        <p:nvSpPr>
          <p:cNvPr id="13" name="TextBox 12">
            <a:extLst>
              <a:ext uri="{FF2B5EF4-FFF2-40B4-BE49-F238E27FC236}">
                <a16:creationId xmlns:a16="http://schemas.microsoft.com/office/drawing/2014/main" id="{ADABE8F8-D534-D901-9593-A1B2A6E9BA29}"/>
              </a:ext>
            </a:extLst>
          </p:cNvPr>
          <p:cNvSpPr txBox="1"/>
          <p:nvPr/>
        </p:nvSpPr>
        <p:spPr>
          <a:xfrm>
            <a:off x="2609273" y="4782665"/>
            <a:ext cx="6978074" cy="646331"/>
          </a:xfrm>
          <a:prstGeom prst="rect">
            <a:avLst/>
          </a:prstGeom>
          <a:noFill/>
        </p:spPr>
        <p:txBody>
          <a:bodyPr wrap="square">
            <a:spAutoFit/>
          </a:bodyPr>
          <a:lstStyle/>
          <a:p>
            <a:pPr marL="285750" indent="-285750">
              <a:buFont typeface="Arial" panose="020B0604020202020204" pitchFamily="34" charset="0"/>
              <a:buChar char="•"/>
            </a:pPr>
            <a:r>
              <a:rPr lang="en-US" b="1" dirty="0"/>
              <a:t>Q1 (First Quartile): </a:t>
            </a:r>
            <a:r>
              <a:rPr lang="en-US" dirty="0"/>
              <a:t>The value below which 25% of the data falls.</a:t>
            </a:r>
          </a:p>
          <a:p>
            <a:pPr marL="285750" indent="-285750">
              <a:buFont typeface="Arial" panose="020B0604020202020204" pitchFamily="34" charset="0"/>
              <a:buChar char="•"/>
            </a:pPr>
            <a:r>
              <a:rPr lang="en-US" b="1" dirty="0"/>
              <a:t>Q3 (Third Quartile): </a:t>
            </a:r>
            <a:r>
              <a:rPr lang="en-US" dirty="0"/>
              <a:t>The value below which 75% of the data falls.</a:t>
            </a:r>
          </a:p>
        </p:txBody>
      </p:sp>
    </p:spTree>
    <p:extLst>
      <p:ext uri="{BB962C8B-B14F-4D97-AF65-F5344CB8AC3E}">
        <p14:creationId xmlns:p14="http://schemas.microsoft.com/office/powerpoint/2010/main" val="3699839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AF1268-EB8C-3B21-B7D3-B7905F77C41D}"/>
              </a:ext>
            </a:extLst>
          </p:cNvPr>
          <p:cNvSpPr txBox="1"/>
          <p:nvPr/>
        </p:nvSpPr>
        <p:spPr>
          <a:xfrm>
            <a:off x="665018" y="1427080"/>
            <a:ext cx="2798618" cy="369332"/>
          </a:xfrm>
          <a:prstGeom prst="rect">
            <a:avLst/>
          </a:prstGeom>
          <a:noFill/>
        </p:spPr>
        <p:txBody>
          <a:bodyPr wrap="square">
            <a:spAutoFit/>
          </a:bodyPr>
          <a:lstStyle/>
          <a:p>
            <a:r>
              <a:rPr lang="en-US" b="1" dirty="0">
                <a:solidFill>
                  <a:srgbClr val="1869A6"/>
                </a:solidFill>
              </a:rPr>
              <a:t>Interquartile Range (IQR)</a:t>
            </a:r>
          </a:p>
        </p:txBody>
      </p:sp>
      <p:sp>
        <p:nvSpPr>
          <p:cNvPr id="7" name="TextBox 6">
            <a:extLst>
              <a:ext uri="{FF2B5EF4-FFF2-40B4-BE49-F238E27FC236}">
                <a16:creationId xmlns:a16="http://schemas.microsoft.com/office/drawing/2014/main" id="{AE0F8002-A2AC-90A3-D023-D3AB91C3D4E6}"/>
              </a:ext>
            </a:extLst>
          </p:cNvPr>
          <p:cNvSpPr txBox="1"/>
          <p:nvPr/>
        </p:nvSpPr>
        <p:spPr>
          <a:xfrm>
            <a:off x="1985818" y="1861189"/>
            <a:ext cx="1717964" cy="369332"/>
          </a:xfrm>
          <a:prstGeom prst="rect">
            <a:avLst/>
          </a:prstGeom>
          <a:noFill/>
        </p:spPr>
        <p:txBody>
          <a:bodyPr wrap="square">
            <a:spAutoFit/>
          </a:bodyPr>
          <a:lstStyle/>
          <a:p>
            <a:r>
              <a:rPr lang="en-US" b="1" dirty="0"/>
              <a:t>Why Use IQR?</a:t>
            </a:r>
          </a:p>
        </p:txBody>
      </p:sp>
      <p:sp>
        <p:nvSpPr>
          <p:cNvPr id="9" name="TextBox 8">
            <a:extLst>
              <a:ext uri="{FF2B5EF4-FFF2-40B4-BE49-F238E27FC236}">
                <a16:creationId xmlns:a16="http://schemas.microsoft.com/office/drawing/2014/main" id="{5FB2597D-A18B-373D-EDA3-BD61AD877517}"/>
              </a:ext>
            </a:extLst>
          </p:cNvPr>
          <p:cNvSpPr txBox="1"/>
          <p:nvPr/>
        </p:nvSpPr>
        <p:spPr>
          <a:xfrm>
            <a:off x="2309090" y="2230521"/>
            <a:ext cx="9337964" cy="1815882"/>
          </a:xfrm>
          <a:prstGeom prst="rect">
            <a:avLst/>
          </a:prstGeom>
          <a:noFill/>
        </p:spPr>
        <p:txBody>
          <a:bodyPr wrap="square">
            <a:spAutoFit/>
          </a:bodyPr>
          <a:lstStyle/>
          <a:p>
            <a:pPr marL="285750" indent="-285750">
              <a:buFont typeface="Arial" panose="020B0604020202020204" pitchFamily="34" charset="0"/>
              <a:buChar char="•"/>
            </a:pPr>
            <a:r>
              <a:rPr lang="en-US" sz="1600" b="1" dirty="0"/>
              <a:t>Robustness Against Outliers</a:t>
            </a:r>
            <a:r>
              <a:rPr lang="en-US" sz="1600" dirty="0"/>
              <a:t>: Unlike the range, which considers only the minimum and maximum values, the IQR focuses on the middle 50% of the data. This makes it less sensitive to outliers and extreme values, providing a more reliable measure of dispersion for skewed distributions.</a:t>
            </a:r>
          </a:p>
          <a:p>
            <a:endParaRPr lang="en-US" sz="1600" dirty="0"/>
          </a:p>
          <a:p>
            <a:pPr marL="285750" indent="-285750">
              <a:buFont typeface="Arial" panose="020B0604020202020204" pitchFamily="34" charset="0"/>
              <a:buChar char="•"/>
            </a:pPr>
            <a:r>
              <a:rPr lang="en-US" sz="1600" b="1" dirty="0"/>
              <a:t>Understanding Data Spread</a:t>
            </a:r>
            <a:r>
              <a:rPr lang="en-US" sz="1600" dirty="0"/>
              <a:t>: The IQR helps understand the variability of the central portion of the data. A larger IQR indicates more spread in the middle 50% of the dataset, while a smaller IQR suggests that the data points are closer to the median.</a:t>
            </a:r>
          </a:p>
        </p:txBody>
      </p:sp>
    </p:spTree>
    <p:extLst>
      <p:ext uri="{BB962C8B-B14F-4D97-AF65-F5344CB8AC3E}">
        <p14:creationId xmlns:p14="http://schemas.microsoft.com/office/powerpoint/2010/main" val="1716964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0342FCA-14C1-F857-96A9-FA841BD45523}"/>
              </a:ext>
            </a:extLst>
          </p:cNvPr>
          <p:cNvSpPr txBox="1"/>
          <p:nvPr/>
        </p:nvSpPr>
        <p:spPr>
          <a:xfrm>
            <a:off x="692728" y="1371661"/>
            <a:ext cx="2798618" cy="369332"/>
          </a:xfrm>
          <a:prstGeom prst="rect">
            <a:avLst/>
          </a:prstGeom>
          <a:noFill/>
        </p:spPr>
        <p:txBody>
          <a:bodyPr wrap="square">
            <a:spAutoFit/>
          </a:bodyPr>
          <a:lstStyle/>
          <a:p>
            <a:r>
              <a:rPr lang="en-US" b="1" dirty="0">
                <a:solidFill>
                  <a:srgbClr val="1869A6"/>
                </a:solidFill>
              </a:rPr>
              <a:t>Interquartile Range (IQR)</a:t>
            </a:r>
          </a:p>
        </p:txBody>
      </p:sp>
      <p:sp>
        <p:nvSpPr>
          <p:cNvPr id="7" name="TextBox 6">
            <a:extLst>
              <a:ext uri="{FF2B5EF4-FFF2-40B4-BE49-F238E27FC236}">
                <a16:creationId xmlns:a16="http://schemas.microsoft.com/office/drawing/2014/main" id="{CCB0B3F5-3DF8-CBD2-1825-C4EEBFEBD3B4}"/>
              </a:ext>
            </a:extLst>
          </p:cNvPr>
          <p:cNvSpPr txBox="1"/>
          <p:nvPr/>
        </p:nvSpPr>
        <p:spPr>
          <a:xfrm>
            <a:off x="1653309" y="1745672"/>
            <a:ext cx="3075709" cy="369332"/>
          </a:xfrm>
          <a:prstGeom prst="rect">
            <a:avLst/>
          </a:prstGeom>
          <a:noFill/>
        </p:spPr>
        <p:txBody>
          <a:bodyPr wrap="square">
            <a:spAutoFit/>
          </a:bodyPr>
          <a:lstStyle/>
          <a:p>
            <a:r>
              <a:rPr lang="en-US" b="1" dirty="0"/>
              <a:t>Example Calculation of IQR</a:t>
            </a:r>
          </a:p>
        </p:txBody>
      </p:sp>
      <p:sp>
        <p:nvSpPr>
          <p:cNvPr id="9" name="TextBox 8">
            <a:extLst>
              <a:ext uri="{FF2B5EF4-FFF2-40B4-BE49-F238E27FC236}">
                <a16:creationId xmlns:a16="http://schemas.microsoft.com/office/drawing/2014/main" id="{A05263E3-14A8-1BFC-1933-CD64E28EAF6B}"/>
              </a:ext>
            </a:extLst>
          </p:cNvPr>
          <p:cNvSpPr txBox="1"/>
          <p:nvPr/>
        </p:nvSpPr>
        <p:spPr>
          <a:xfrm>
            <a:off x="2092037" y="2212217"/>
            <a:ext cx="6253018" cy="369332"/>
          </a:xfrm>
          <a:prstGeom prst="rect">
            <a:avLst/>
          </a:prstGeom>
          <a:noFill/>
        </p:spPr>
        <p:txBody>
          <a:bodyPr wrap="square">
            <a:spAutoFit/>
          </a:bodyPr>
          <a:lstStyle/>
          <a:p>
            <a:r>
              <a:rPr lang="en-US" dirty="0"/>
              <a:t>Let's use a small dataset to illustrate: </a:t>
            </a:r>
            <a:r>
              <a:rPr lang="en-US" b="1" dirty="0"/>
              <a:t>Dataset: [2,4,4,5,6,8,9]</a:t>
            </a:r>
          </a:p>
        </p:txBody>
      </p:sp>
      <p:sp>
        <p:nvSpPr>
          <p:cNvPr id="11" name="TextBox 10">
            <a:extLst>
              <a:ext uri="{FF2B5EF4-FFF2-40B4-BE49-F238E27FC236}">
                <a16:creationId xmlns:a16="http://schemas.microsoft.com/office/drawing/2014/main" id="{23D1A143-5D16-EE70-6D79-910EEDC9A25A}"/>
              </a:ext>
            </a:extLst>
          </p:cNvPr>
          <p:cNvSpPr txBox="1"/>
          <p:nvPr/>
        </p:nvSpPr>
        <p:spPr>
          <a:xfrm>
            <a:off x="2092037" y="2692724"/>
            <a:ext cx="6982691" cy="369332"/>
          </a:xfrm>
          <a:prstGeom prst="rect">
            <a:avLst/>
          </a:prstGeom>
          <a:noFill/>
        </p:spPr>
        <p:txBody>
          <a:bodyPr wrap="square">
            <a:spAutoFit/>
          </a:bodyPr>
          <a:lstStyle/>
          <a:p>
            <a:r>
              <a:rPr lang="en-US" b="1" dirty="0"/>
              <a:t>1.  Arrange the data in ascending order</a:t>
            </a:r>
            <a:r>
              <a:rPr lang="en-US" dirty="0"/>
              <a:t> (already sorted in this case).</a:t>
            </a:r>
          </a:p>
        </p:txBody>
      </p:sp>
      <p:sp>
        <p:nvSpPr>
          <p:cNvPr id="13" name="TextBox 12">
            <a:extLst>
              <a:ext uri="{FF2B5EF4-FFF2-40B4-BE49-F238E27FC236}">
                <a16:creationId xmlns:a16="http://schemas.microsoft.com/office/drawing/2014/main" id="{A0859D38-043F-38DD-73A1-2C68E7CBD297}"/>
              </a:ext>
            </a:extLst>
          </p:cNvPr>
          <p:cNvSpPr txBox="1"/>
          <p:nvPr/>
        </p:nvSpPr>
        <p:spPr>
          <a:xfrm>
            <a:off x="2092037" y="3173231"/>
            <a:ext cx="2142836" cy="369332"/>
          </a:xfrm>
          <a:prstGeom prst="rect">
            <a:avLst/>
          </a:prstGeom>
          <a:noFill/>
        </p:spPr>
        <p:txBody>
          <a:bodyPr wrap="square">
            <a:spAutoFit/>
          </a:bodyPr>
          <a:lstStyle/>
          <a:p>
            <a:r>
              <a:rPr lang="en-US" b="1" dirty="0"/>
              <a:t>2.  Find Q1 and Q3:</a:t>
            </a:r>
          </a:p>
        </p:txBody>
      </p:sp>
      <p:sp>
        <p:nvSpPr>
          <p:cNvPr id="15" name="TextBox 14">
            <a:extLst>
              <a:ext uri="{FF2B5EF4-FFF2-40B4-BE49-F238E27FC236}">
                <a16:creationId xmlns:a16="http://schemas.microsoft.com/office/drawing/2014/main" id="{35C7664D-E47A-4C13-8093-6051623CC1DF}"/>
              </a:ext>
            </a:extLst>
          </p:cNvPr>
          <p:cNvSpPr txBox="1"/>
          <p:nvPr/>
        </p:nvSpPr>
        <p:spPr>
          <a:xfrm>
            <a:off x="2392217" y="3510654"/>
            <a:ext cx="8257311" cy="830997"/>
          </a:xfrm>
          <a:prstGeom prst="rect">
            <a:avLst/>
          </a:prstGeom>
          <a:noFill/>
        </p:spPr>
        <p:txBody>
          <a:bodyPr wrap="square">
            <a:spAutoFit/>
          </a:bodyPr>
          <a:lstStyle/>
          <a:p>
            <a:pPr marL="285750" indent="-285750">
              <a:buFont typeface="Arial" panose="020B0604020202020204" pitchFamily="34" charset="0"/>
              <a:buChar char="•"/>
            </a:pPr>
            <a:r>
              <a:rPr lang="en-US" sz="1600" b="1" dirty="0"/>
              <a:t>Q1 (First Quartile): </a:t>
            </a:r>
            <a:r>
              <a:rPr lang="en-US" sz="1600" dirty="0"/>
              <a:t>The median of the first half of the dataset (excluding the median if the number of data points is odd). For [2,4,4], Q1 = 4</a:t>
            </a:r>
          </a:p>
          <a:p>
            <a:pPr marL="285750" indent="-285750">
              <a:buFont typeface="Arial" panose="020B0604020202020204" pitchFamily="34" charset="0"/>
              <a:buChar char="•"/>
            </a:pPr>
            <a:r>
              <a:rPr lang="en-US" sz="1600" b="1" dirty="0"/>
              <a:t>Q3 (Third Quartile): </a:t>
            </a:r>
            <a:r>
              <a:rPr lang="en-US" sz="1600" dirty="0"/>
              <a:t>The median of the second half of the dataset. For [6,8,9], Q3 = 8</a:t>
            </a:r>
          </a:p>
        </p:txBody>
      </p:sp>
      <p:sp>
        <p:nvSpPr>
          <p:cNvPr id="17" name="TextBox 16">
            <a:extLst>
              <a:ext uri="{FF2B5EF4-FFF2-40B4-BE49-F238E27FC236}">
                <a16:creationId xmlns:a16="http://schemas.microsoft.com/office/drawing/2014/main" id="{E40C8834-19A5-0108-8C87-4BAFFD0AF246}"/>
              </a:ext>
            </a:extLst>
          </p:cNvPr>
          <p:cNvSpPr txBox="1"/>
          <p:nvPr/>
        </p:nvSpPr>
        <p:spPr>
          <a:xfrm>
            <a:off x="2092037" y="4494408"/>
            <a:ext cx="2027382" cy="369332"/>
          </a:xfrm>
          <a:prstGeom prst="rect">
            <a:avLst/>
          </a:prstGeom>
          <a:noFill/>
        </p:spPr>
        <p:txBody>
          <a:bodyPr wrap="square">
            <a:spAutoFit/>
          </a:bodyPr>
          <a:lstStyle/>
          <a:p>
            <a:r>
              <a:rPr lang="en-US" b="1" dirty="0"/>
              <a:t>3.  Calculate IQR</a:t>
            </a:r>
            <a:r>
              <a:rPr lang="en-US" dirty="0"/>
              <a:t>:</a:t>
            </a:r>
          </a:p>
        </p:txBody>
      </p:sp>
      <p:pic>
        <p:nvPicPr>
          <p:cNvPr id="19" name="Picture 18">
            <a:extLst>
              <a:ext uri="{FF2B5EF4-FFF2-40B4-BE49-F238E27FC236}">
                <a16:creationId xmlns:a16="http://schemas.microsoft.com/office/drawing/2014/main" id="{D2BD63D5-EB7D-7984-E079-15C1521B6CB8}"/>
              </a:ext>
            </a:extLst>
          </p:cNvPr>
          <p:cNvPicPr>
            <a:picLocks noChangeAspect="1"/>
          </p:cNvPicPr>
          <p:nvPr/>
        </p:nvPicPr>
        <p:blipFill>
          <a:blip r:embed="rId2"/>
          <a:stretch>
            <a:fillRect/>
          </a:stretch>
        </p:blipFill>
        <p:spPr>
          <a:xfrm>
            <a:off x="3897746" y="4290522"/>
            <a:ext cx="3629890" cy="777103"/>
          </a:xfrm>
          <a:prstGeom prst="rect">
            <a:avLst/>
          </a:prstGeom>
        </p:spPr>
      </p:pic>
    </p:spTree>
    <p:extLst>
      <p:ext uri="{BB962C8B-B14F-4D97-AF65-F5344CB8AC3E}">
        <p14:creationId xmlns:p14="http://schemas.microsoft.com/office/powerpoint/2010/main" val="726486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C73768-B63C-CE66-8933-6CEFCBADC006}"/>
              </a:ext>
            </a:extLst>
          </p:cNvPr>
          <p:cNvSpPr txBox="1"/>
          <p:nvPr/>
        </p:nvSpPr>
        <p:spPr>
          <a:xfrm>
            <a:off x="1907309" y="1694812"/>
            <a:ext cx="1371600" cy="369332"/>
          </a:xfrm>
          <a:prstGeom prst="rect">
            <a:avLst/>
          </a:prstGeom>
          <a:noFill/>
        </p:spPr>
        <p:txBody>
          <a:bodyPr wrap="square">
            <a:spAutoFit/>
          </a:bodyPr>
          <a:lstStyle/>
          <a:p>
            <a:r>
              <a:rPr lang="en-US" b="1" dirty="0"/>
              <a:t>Variance</a:t>
            </a:r>
          </a:p>
        </p:txBody>
      </p:sp>
      <p:sp>
        <p:nvSpPr>
          <p:cNvPr id="3" name="TextBox 2">
            <a:extLst>
              <a:ext uri="{FF2B5EF4-FFF2-40B4-BE49-F238E27FC236}">
                <a16:creationId xmlns:a16="http://schemas.microsoft.com/office/drawing/2014/main" id="{F744F020-192C-7744-9060-D3CBAC8FEDC0}"/>
              </a:ext>
            </a:extLst>
          </p:cNvPr>
          <p:cNvSpPr txBox="1"/>
          <p:nvPr/>
        </p:nvSpPr>
        <p:spPr>
          <a:xfrm>
            <a:off x="655782" y="1168461"/>
            <a:ext cx="2798618" cy="369332"/>
          </a:xfrm>
          <a:prstGeom prst="rect">
            <a:avLst/>
          </a:prstGeom>
          <a:noFill/>
        </p:spPr>
        <p:txBody>
          <a:bodyPr wrap="square">
            <a:spAutoFit/>
          </a:bodyPr>
          <a:lstStyle/>
          <a:p>
            <a:r>
              <a:rPr lang="en-US" b="1" dirty="0">
                <a:solidFill>
                  <a:srgbClr val="1869A6"/>
                </a:solidFill>
              </a:rPr>
              <a:t>Measures of Dispersion</a:t>
            </a:r>
          </a:p>
        </p:txBody>
      </p:sp>
      <p:sp>
        <p:nvSpPr>
          <p:cNvPr id="4" name="TextBox 3">
            <a:extLst>
              <a:ext uri="{FF2B5EF4-FFF2-40B4-BE49-F238E27FC236}">
                <a16:creationId xmlns:a16="http://schemas.microsoft.com/office/drawing/2014/main" id="{BEF89B7F-2390-5DE5-A9AD-5347BA93D340}"/>
              </a:ext>
            </a:extLst>
          </p:cNvPr>
          <p:cNvSpPr txBox="1"/>
          <p:nvPr/>
        </p:nvSpPr>
        <p:spPr>
          <a:xfrm>
            <a:off x="2142835" y="2064144"/>
            <a:ext cx="8534401" cy="646331"/>
          </a:xfrm>
          <a:prstGeom prst="rect">
            <a:avLst/>
          </a:prstGeom>
          <a:noFill/>
        </p:spPr>
        <p:txBody>
          <a:bodyPr wrap="square">
            <a:spAutoFit/>
          </a:bodyPr>
          <a:lstStyle/>
          <a:p>
            <a:r>
              <a:rPr lang="en-US" dirty="0"/>
              <a:t>Variance measures the </a:t>
            </a:r>
            <a:r>
              <a:rPr lang="en-US" b="1" dirty="0"/>
              <a:t>average squared deviation </a:t>
            </a:r>
            <a:r>
              <a:rPr lang="en-US" dirty="0"/>
              <a:t>of each number from the </a:t>
            </a:r>
            <a:r>
              <a:rPr lang="en-US" b="1" dirty="0"/>
              <a:t>mean</a:t>
            </a:r>
            <a:r>
              <a:rPr lang="en-US" dirty="0"/>
              <a:t>. It provides insight into the spread of all data points around the mean.</a:t>
            </a:r>
          </a:p>
        </p:txBody>
      </p:sp>
      <p:sp>
        <p:nvSpPr>
          <p:cNvPr id="5" name="TextBox 4">
            <a:extLst>
              <a:ext uri="{FF2B5EF4-FFF2-40B4-BE49-F238E27FC236}">
                <a16:creationId xmlns:a16="http://schemas.microsoft.com/office/drawing/2014/main" id="{AE5F1B80-9A6B-3A65-C36D-6CB23497E36E}"/>
              </a:ext>
            </a:extLst>
          </p:cNvPr>
          <p:cNvSpPr txBox="1"/>
          <p:nvPr/>
        </p:nvSpPr>
        <p:spPr>
          <a:xfrm>
            <a:off x="1907309" y="2743326"/>
            <a:ext cx="1062182" cy="369332"/>
          </a:xfrm>
          <a:prstGeom prst="rect">
            <a:avLst/>
          </a:prstGeom>
          <a:noFill/>
        </p:spPr>
        <p:txBody>
          <a:bodyPr wrap="square">
            <a:spAutoFit/>
          </a:bodyPr>
          <a:lstStyle/>
          <a:p>
            <a:r>
              <a:rPr lang="en-US" b="1" dirty="0"/>
              <a:t>Formula</a:t>
            </a:r>
          </a:p>
        </p:txBody>
      </p:sp>
      <p:sp>
        <p:nvSpPr>
          <p:cNvPr id="7" name="TextBox 6">
            <a:extLst>
              <a:ext uri="{FF2B5EF4-FFF2-40B4-BE49-F238E27FC236}">
                <a16:creationId xmlns:a16="http://schemas.microsoft.com/office/drawing/2014/main" id="{B2B667BA-E920-BEBA-FE01-E54532330E8D}"/>
              </a:ext>
            </a:extLst>
          </p:cNvPr>
          <p:cNvSpPr txBox="1"/>
          <p:nvPr/>
        </p:nvSpPr>
        <p:spPr>
          <a:xfrm>
            <a:off x="1907309" y="3637839"/>
            <a:ext cx="1136073" cy="369332"/>
          </a:xfrm>
          <a:prstGeom prst="rect">
            <a:avLst/>
          </a:prstGeom>
          <a:noFill/>
        </p:spPr>
        <p:txBody>
          <a:bodyPr wrap="square">
            <a:spAutoFit/>
          </a:bodyPr>
          <a:lstStyle/>
          <a:p>
            <a:r>
              <a:rPr lang="en-US" b="1" dirty="0"/>
              <a:t>Example</a:t>
            </a:r>
          </a:p>
        </p:txBody>
      </p:sp>
      <p:sp>
        <p:nvSpPr>
          <p:cNvPr id="9" name="TextBox 8">
            <a:extLst>
              <a:ext uri="{FF2B5EF4-FFF2-40B4-BE49-F238E27FC236}">
                <a16:creationId xmlns:a16="http://schemas.microsoft.com/office/drawing/2014/main" id="{F5FBCE47-701C-05FB-8A24-249810F382D3}"/>
              </a:ext>
            </a:extLst>
          </p:cNvPr>
          <p:cNvSpPr txBox="1"/>
          <p:nvPr/>
        </p:nvSpPr>
        <p:spPr>
          <a:xfrm>
            <a:off x="2128981" y="5426999"/>
            <a:ext cx="8830247" cy="646331"/>
          </a:xfrm>
          <a:prstGeom prst="rect">
            <a:avLst/>
          </a:prstGeom>
          <a:noFill/>
        </p:spPr>
        <p:txBody>
          <a:bodyPr wrap="square">
            <a:spAutoFit/>
          </a:bodyPr>
          <a:lstStyle/>
          <a:p>
            <a:r>
              <a:rPr lang="en-US" dirty="0"/>
              <a:t>Variance is in squared units, making it less interpretable in the original scale. However, it is fundamental in statistical theory.</a:t>
            </a:r>
          </a:p>
        </p:txBody>
      </p:sp>
      <p:pic>
        <p:nvPicPr>
          <p:cNvPr id="11" name="Picture 10">
            <a:extLst>
              <a:ext uri="{FF2B5EF4-FFF2-40B4-BE49-F238E27FC236}">
                <a16:creationId xmlns:a16="http://schemas.microsoft.com/office/drawing/2014/main" id="{84FB4E07-2FD8-5CB7-C975-115702908F4E}"/>
              </a:ext>
            </a:extLst>
          </p:cNvPr>
          <p:cNvPicPr>
            <a:picLocks noChangeAspect="1"/>
          </p:cNvPicPr>
          <p:nvPr/>
        </p:nvPicPr>
        <p:blipFill>
          <a:blip r:embed="rId2"/>
          <a:stretch>
            <a:fillRect/>
          </a:stretch>
        </p:blipFill>
        <p:spPr>
          <a:xfrm>
            <a:off x="2209510" y="3145809"/>
            <a:ext cx="6029325" cy="304800"/>
          </a:xfrm>
          <a:prstGeom prst="rect">
            <a:avLst/>
          </a:prstGeom>
        </p:spPr>
      </p:pic>
      <p:pic>
        <p:nvPicPr>
          <p:cNvPr id="13" name="Picture 12">
            <a:extLst>
              <a:ext uri="{FF2B5EF4-FFF2-40B4-BE49-F238E27FC236}">
                <a16:creationId xmlns:a16="http://schemas.microsoft.com/office/drawing/2014/main" id="{9C7B5125-213D-6370-3FCB-7678B2EF4BD3}"/>
              </a:ext>
            </a:extLst>
          </p:cNvPr>
          <p:cNvPicPr>
            <a:picLocks noChangeAspect="1"/>
          </p:cNvPicPr>
          <p:nvPr/>
        </p:nvPicPr>
        <p:blipFill>
          <a:blip r:embed="rId3"/>
          <a:stretch>
            <a:fillRect/>
          </a:stretch>
        </p:blipFill>
        <p:spPr>
          <a:xfrm>
            <a:off x="8423564" y="2835813"/>
            <a:ext cx="2461774" cy="802026"/>
          </a:xfrm>
          <a:prstGeom prst="rect">
            <a:avLst/>
          </a:prstGeom>
        </p:spPr>
      </p:pic>
      <p:sp>
        <p:nvSpPr>
          <p:cNvPr id="15" name="TextBox 14">
            <a:extLst>
              <a:ext uri="{FF2B5EF4-FFF2-40B4-BE49-F238E27FC236}">
                <a16:creationId xmlns:a16="http://schemas.microsoft.com/office/drawing/2014/main" id="{B9D18D31-FCFD-43A3-180A-8D30C062227B}"/>
              </a:ext>
            </a:extLst>
          </p:cNvPr>
          <p:cNvSpPr txBox="1"/>
          <p:nvPr/>
        </p:nvSpPr>
        <p:spPr>
          <a:xfrm>
            <a:off x="2165925" y="4130303"/>
            <a:ext cx="8890001" cy="369332"/>
          </a:xfrm>
          <a:prstGeom prst="rect">
            <a:avLst/>
          </a:prstGeom>
          <a:noFill/>
        </p:spPr>
        <p:txBody>
          <a:bodyPr wrap="square">
            <a:spAutoFit/>
          </a:bodyPr>
          <a:lstStyle/>
          <a:p>
            <a:r>
              <a:rPr lang="en-US" dirty="0"/>
              <a:t>For the dataset [4,8,6,5,3,4], calculate the mean (μ=5), then compute the variance:</a:t>
            </a:r>
          </a:p>
        </p:txBody>
      </p:sp>
      <p:pic>
        <p:nvPicPr>
          <p:cNvPr id="17" name="Picture 16">
            <a:extLst>
              <a:ext uri="{FF2B5EF4-FFF2-40B4-BE49-F238E27FC236}">
                <a16:creationId xmlns:a16="http://schemas.microsoft.com/office/drawing/2014/main" id="{1A6BD636-2B74-F871-71B9-5F4A0F8951A8}"/>
              </a:ext>
            </a:extLst>
          </p:cNvPr>
          <p:cNvPicPr>
            <a:picLocks noChangeAspect="1"/>
          </p:cNvPicPr>
          <p:nvPr/>
        </p:nvPicPr>
        <p:blipFill>
          <a:blip r:embed="rId4"/>
          <a:stretch>
            <a:fillRect/>
          </a:stretch>
        </p:blipFill>
        <p:spPr>
          <a:xfrm>
            <a:off x="8312726" y="4697635"/>
            <a:ext cx="2611428" cy="588928"/>
          </a:xfrm>
          <a:prstGeom prst="rect">
            <a:avLst/>
          </a:prstGeom>
        </p:spPr>
      </p:pic>
      <p:pic>
        <p:nvPicPr>
          <p:cNvPr id="19" name="Picture 18">
            <a:extLst>
              <a:ext uri="{FF2B5EF4-FFF2-40B4-BE49-F238E27FC236}">
                <a16:creationId xmlns:a16="http://schemas.microsoft.com/office/drawing/2014/main" id="{B4675228-75A9-F056-817A-BB9F067F8F49}"/>
              </a:ext>
            </a:extLst>
          </p:cNvPr>
          <p:cNvPicPr>
            <a:picLocks noChangeAspect="1"/>
          </p:cNvPicPr>
          <p:nvPr/>
        </p:nvPicPr>
        <p:blipFill>
          <a:blip r:embed="rId5"/>
          <a:stretch>
            <a:fillRect/>
          </a:stretch>
        </p:blipFill>
        <p:spPr>
          <a:xfrm>
            <a:off x="2128982" y="4751509"/>
            <a:ext cx="6183744" cy="588928"/>
          </a:xfrm>
          <a:prstGeom prst="rect">
            <a:avLst/>
          </a:prstGeom>
        </p:spPr>
      </p:pic>
    </p:spTree>
    <p:extLst>
      <p:ext uri="{BB962C8B-B14F-4D97-AF65-F5344CB8AC3E}">
        <p14:creationId xmlns:p14="http://schemas.microsoft.com/office/powerpoint/2010/main" val="33788477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02EE4-C6DA-C4BC-4D87-64AD3EB357CC}"/>
              </a:ext>
            </a:extLst>
          </p:cNvPr>
          <p:cNvSpPr txBox="1"/>
          <p:nvPr/>
        </p:nvSpPr>
        <p:spPr>
          <a:xfrm>
            <a:off x="1879599" y="1953430"/>
            <a:ext cx="2489200" cy="369332"/>
          </a:xfrm>
          <a:prstGeom prst="rect">
            <a:avLst/>
          </a:prstGeom>
          <a:noFill/>
        </p:spPr>
        <p:txBody>
          <a:bodyPr wrap="square">
            <a:spAutoFit/>
          </a:bodyPr>
          <a:lstStyle/>
          <a:p>
            <a:r>
              <a:rPr lang="en-US" b="1" dirty="0"/>
              <a:t>Standard Deviation</a:t>
            </a:r>
          </a:p>
        </p:txBody>
      </p:sp>
      <p:sp>
        <p:nvSpPr>
          <p:cNvPr id="3" name="TextBox 2">
            <a:extLst>
              <a:ext uri="{FF2B5EF4-FFF2-40B4-BE49-F238E27FC236}">
                <a16:creationId xmlns:a16="http://schemas.microsoft.com/office/drawing/2014/main" id="{9E35ECBF-1E02-BBAC-441C-A0342176A398}"/>
              </a:ext>
            </a:extLst>
          </p:cNvPr>
          <p:cNvSpPr txBox="1"/>
          <p:nvPr/>
        </p:nvSpPr>
        <p:spPr>
          <a:xfrm>
            <a:off x="628072" y="1427079"/>
            <a:ext cx="2798618" cy="369332"/>
          </a:xfrm>
          <a:prstGeom prst="rect">
            <a:avLst/>
          </a:prstGeom>
          <a:noFill/>
        </p:spPr>
        <p:txBody>
          <a:bodyPr wrap="square">
            <a:spAutoFit/>
          </a:bodyPr>
          <a:lstStyle/>
          <a:p>
            <a:r>
              <a:rPr lang="en-US" b="1" dirty="0">
                <a:solidFill>
                  <a:srgbClr val="1869A6"/>
                </a:solidFill>
              </a:rPr>
              <a:t>Measures of Dispersion</a:t>
            </a:r>
          </a:p>
        </p:txBody>
      </p:sp>
      <p:sp>
        <p:nvSpPr>
          <p:cNvPr id="4" name="TextBox 3">
            <a:extLst>
              <a:ext uri="{FF2B5EF4-FFF2-40B4-BE49-F238E27FC236}">
                <a16:creationId xmlns:a16="http://schemas.microsoft.com/office/drawing/2014/main" id="{082D1882-BC02-EDDF-DC5D-84D1CA843FA4}"/>
              </a:ext>
            </a:extLst>
          </p:cNvPr>
          <p:cNvSpPr txBox="1"/>
          <p:nvPr/>
        </p:nvSpPr>
        <p:spPr>
          <a:xfrm>
            <a:off x="2115125" y="2322762"/>
            <a:ext cx="8534401" cy="923330"/>
          </a:xfrm>
          <a:prstGeom prst="rect">
            <a:avLst/>
          </a:prstGeom>
          <a:noFill/>
        </p:spPr>
        <p:txBody>
          <a:bodyPr wrap="square">
            <a:spAutoFit/>
          </a:bodyPr>
          <a:lstStyle/>
          <a:p>
            <a:r>
              <a:rPr lang="en-US" dirty="0"/>
              <a:t>The standard deviation is the </a:t>
            </a:r>
            <a:r>
              <a:rPr lang="en-US" b="1" dirty="0"/>
              <a:t>square root</a:t>
            </a:r>
            <a:r>
              <a:rPr lang="en-US" dirty="0"/>
              <a:t> of the </a:t>
            </a:r>
            <a:r>
              <a:rPr lang="en-US" b="1" dirty="0"/>
              <a:t>variance</a:t>
            </a:r>
            <a:r>
              <a:rPr lang="en-US" dirty="0"/>
              <a:t> and provides a measure of the </a:t>
            </a:r>
            <a:r>
              <a:rPr lang="en-US" b="1" dirty="0"/>
              <a:t>average distance </a:t>
            </a:r>
            <a:r>
              <a:rPr lang="en-US" dirty="0"/>
              <a:t>from the mean. It is in the same units as the data, making it more </a:t>
            </a:r>
            <a:r>
              <a:rPr lang="en-US" b="1" dirty="0"/>
              <a:t>interpretable</a:t>
            </a:r>
            <a:r>
              <a:rPr lang="en-US" dirty="0"/>
              <a:t>.</a:t>
            </a:r>
          </a:p>
        </p:txBody>
      </p:sp>
      <p:sp>
        <p:nvSpPr>
          <p:cNvPr id="5" name="TextBox 4">
            <a:extLst>
              <a:ext uri="{FF2B5EF4-FFF2-40B4-BE49-F238E27FC236}">
                <a16:creationId xmlns:a16="http://schemas.microsoft.com/office/drawing/2014/main" id="{9BB9671A-B713-E294-E1FA-A784222FE7EC}"/>
              </a:ext>
            </a:extLst>
          </p:cNvPr>
          <p:cNvSpPr txBox="1"/>
          <p:nvPr/>
        </p:nvSpPr>
        <p:spPr>
          <a:xfrm>
            <a:off x="1879598" y="3394007"/>
            <a:ext cx="1136073" cy="369332"/>
          </a:xfrm>
          <a:prstGeom prst="rect">
            <a:avLst/>
          </a:prstGeom>
          <a:noFill/>
        </p:spPr>
        <p:txBody>
          <a:bodyPr wrap="square">
            <a:spAutoFit/>
          </a:bodyPr>
          <a:lstStyle/>
          <a:p>
            <a:r>
              <a:rPr lang="en-US" b="1" dirty="0"/>
              <a:t>Formula:</a:t>
            </a:r>
          </a:p>
        </p:txBody>
      </p:sp>
      <p:sp>
        <p:nvSpPr>
          <p:cNvPr id="6" name="TextBox 5">
            <a:extLst>
              <a:ext uri="{FF2B5EF4-FFF2-40B4-BE49-F238E27FC236}">
                <a16:creationId xmlns:a16="http://schemas.microsoft.com/office/drawing/2014/main" id="{1F708E6B-F25F-664C-5C93-1730FAE9AB37}"/>
              </a:ext>
            </a:extLst>
          </p:cNvPr>
          <p:cNvSpPr txBox="1"/>
          <p:nvPr/>
        </p:nvSpPr>
        <p:spPr>
          <a:xfrm>
            <a:off x="1879598" y="3949187"/>
            <a:ext cx="1136073" cy="369332"/>
          </a:xfrm>
          <a:prstGeom prst="rect">
            <a:avLst/>
          </a:prstGeom>
          <a:noFill/>
        </p:spPr>
        <p:txBody>
          <a:bodyPr wrap="square">
            <a:spAutoFit/>
          </a:bodyPr>
          <a:lstStyle/>
          <a:p>
            <a:r>
              <a:rPr lang="en-US" b="1" dirty="0"/>
              <a:t>Example</a:t>
            </a:r>
          </a:p>
        </p:txBody>
      </p:sp>
      <p:sp>
        <p:nvSpPr>
          <p:cNvPr id="7" name="TextBox 6">
            <a:extLst>
              <a:ext uri="{FF2B5EF4-FFF2-40B4-BE49-F238E27FC236}">
                <a16:creationId xmlns:a16="http://schemas.microsoft.com/office/drawing/2014/main" id="{390D6DA7-DF45-2D2A-6D17-A0BE31CD5466}"/>
              </a:ext>
            </a:extLst>
          </p:cNvPr>
          <p:cNvSpPr txBox="1"/>
          <p:nvPr/>
        </p:nvSpPr>
        <p:spPr>
          <a:xfrm>
            <a:off x="2262908" y="4764905"/>
            <a:ext cx="8830247" cy="646331"/>
          </a:xfrm>
          <a:prstGeom prst="rect">
            <a:avLst/>
          </a:prstGeom>
          <a:noFill/>
        </p:spPr>
        <p:txBody>
          <a:bodyPr wrap="square">
            <a:spAutoFit/>
          </a:bodyPr>
          <a:lstStyle/>
          <a:p>
            <a:r>
              <a:rPr lang="en-US" dirty="0"/>
              <a:t>A small standard deviation indicates that the values are close to the mean, while a large standard deviation indicates that the values are spread out over a wider range.</a:t>
            </a:r>
          </a:p>
        </p:txBody>
      </p:sp>
      <p:pic>
        <p:nvPicPr>
          <p:cNvPr id="15" name="Picture 14">
            <a:extLst>
              <a:ext uri="{FF2B5EF4-FFF2-40B4-BE49-F238E27FC236}">
                <a16:creationId xmlns:a16="http://schemas.microsoft.com/office/drawing/2014/main" id="{6AD8B8A4-E02F-DEF0-F471-E8E70584EB6A}"/>
              </a:ext>
            </a:extLst>
          </p:cNvPr>
          <p:cNvPicPr>
            <a:picLocks noChangeAspect="1"/>
          </p:cNvPicPr>
          <p:nvPr/>
        </p:nvPicPr>
        <p:blipFill>
          <a:blip r:embed="rId2"/>
          <a:stretch>
            <a:fillRect/>
          </a:stretch>
        </p:blipFill>
        <p:spPr>
          <a:xfrm>
            <a:off x="3006147" y="3321437"/>
            <a:ext cx="1362652" cy="514471"/>
          </a:xfrm>
          <a:prstGeom prst="rect">
            <a:avLst/>
          </a:prstGeom>
        </p:spPr>
      </p:pic>
      <p:sp>
        <p:nvSpPr>
          <p:cNvPr id="17" name="TextBox 16">
            <a:extLst>
              <a:ext uri="{FF2B5EF4-FFF2-40B4-BE49-F238E27FC236}">
                <a16:creationId xmlns:a16="http://schemas.microsoft.com/office/drawing/2014/main" id="{139DB8D8-428C-5992-C9A3-D66187D588AD}"/>
              </a:ext>
            </a:extLst>
          </p:cNvPr>
          <p:cNvSpPr txBox="1"/>
          <p:nvPr/>
        </p:nvSpPr>
        <p:spPr>
          <a:xfrm>
            <a:off x="2262908" y="4357046"/>
            <a:ext cx="6096000" cy="369332"/>
          </a:xfrm>
          <a:prstGeom prst="rect">
            <a:avLst/>
          </a:prstGeom>
          <a:noFill/>
        </p:spPr>
        <p:txBody>
          <a:bodyPr wrap="square">
            <a:spAutoFit/>
          </a:bodyPr>
          <a:lstStyle/>
          <a:p>
            <a:r>
              <a:rPr lang="en-US" dirty="0"/>
              <a:t>For the dataset [4,8,6,5,3,4], the standard deviation is:</a:t>
            </a:r>
          </a:p>
        </p:txBody>
      </p:sp>
      <p:pic>
        <p:nvPicPr>
          <p:cNvPr id="19" name="Picture 18">
            <a:extLst>
              <a:ext uri="{FF2B5EF4-FFF2-40B4-BE49-F238E27FC236}">
                <a16:creationId xmlns:a16="http://schemas.microsoft.com/office/drawing/2014/main" id="{E38BF836-5D60-ED5F-178B-43E9D83A013B}"/>
              </a:ext>
            </a:extLst>
          </p:cNvPr>
          <p:cNvPicPr>
            <a:picLocks noChangeAspect="1"/>
          </p:cNvPicPr>
          <p:nvPr/>
        </p:nvPicPr>
        <p:blipFill>
          <a:blip r:embed="rId3"/>
          <a:stretch>
            <a:fillRect/>
          </a:stretch>
        </p:blipFill>
        <p:spPr>
          <a:xfrm>
            <a:off x="7649295" y="4289299"/>
            <a:ext cx="2028825" cy="504825"/>
          </a:xfrm>
          <a:prstGeom prst="rect">
            <a:avLst/>
          </a:prstGeom>
        </p:spPr>
      </p:pic>
    </p:spTree>
    <p:extLst>
      <p:ext uri="{BB962C8B-B14F-4D97-AF65-F5344CB8AC3E}">
        <p14:creationId xmlns:p14="http://schemas.microsoft.com/office/powerpoint/2010/main" val="3751886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B4D66D-0704-1EE4-9E0F-136E476C380E}"/>
              </a:ext>
            </a:extLst>
          </p:cNvPr>
          <p:cNvSpPr txBox="1"/>
          <p:nvPr/>
        </p:nvSpPr>
        <p:spPr>
          <a:xfrm>
            <a:off x="1357744" y="1725589"/>
            <a:ext cx="4442691" cy="369332"/>
          </a:xfrm>
          <a:prstGeom prst="rect">
            <a:avLst/>
          </a:prstGeom>
          <a:noFill/>
        </p:spPr>
        <p:txBody>
          <a:bodyPr wrap="square">
            <a:spAutoFit/>
          </a:bodyPr>
          <a:lstStyle/>
          <a:p>
            <a:r>
              <a:rPr lang="en-US" b="1" dirty="0"/>
              <a:t>Data Distribution and Visualization</a:t>
            </a:r>
          </a:p>
        </p:txBody>
      </p:sp>
      <p:sp>
        <p:nvSpPr>
          <p:cNvPr id="5" name="TextBox 4">
            <a:extLst>
              <a:ext uri="{FF2B5EF4-FFF2-40B4-BE49-F238E27FC236}">
                <a16:creationId xmlns:a16="http://schemas.microsoft.com/office/drawing/2014/main" id="{5B0C9BE5-EFAA-02F9-FE33-CC1705B57D15}"/>
              </a:ext>
            </a:extLst>
          </p:cNvPr>
          <p:cNvSpPr txBox="1"/>
          <p:nvPr/>
        </p:nvSpPr>
        <p:spPr>
          <a:xfrm>
            <a:off x="2272145" y="2125699"/>
            <a:ext cx="6096000" cy="646331"/>
          </a:xfrm>
          <a:prstGeom prst="rect">
            <a:avLst/>
          </a:prstGeom>
          <a:noFill/>
        </p:spPr>
        <p:txBody>
          <a:bodyPr wrap="square">
            <a:spAutoFit/>
          </a:bodyPr>
          <a:lstStyle/>
          <a:p>
            <a:r>
              <a:rPr lang="en-US" dirty="0"/>
              <a:t>Learn how to visualize data distribution and understand its shape using graphical representations.</a:t>
            </a:r>
          </a:p>
        </p:txBody>
      </p:sp>
      <p:sp>
        <p:nvSpPr>
          <p:cNvPr id="6" name="TextBox 5">
            <a:extLst>
              <a:ext uri="{FF2B5EF4-FFF2-40B4-BE49-F238E27FC236}">
                <a16:creationId xmlns:a16="http://schemas.microsoft.com/office/drawing/2014/main" id="{96919D7D-2463-4B6D-778E-13A0B6198A62}"/>
              </a:ext>
            </a:extLst>
          </p:cNvPr>
          <p:cNvSpPr txBox="1"/>
          <p:nvPr/>
        </p:nvSpPr>
        <p:spPr>
          <a:xfrm>
            <a:off x="674254" y="1325479"/>
            <a:ext cx="2669309" cy="400110"/>
          </a:xfrm>
          <a:prstGeom prst="rect">
            <a:avLst/>
          </a:prstGeom>
          <a:noFill/>
        </p:spPr>
        <p:txBody>
          <a:bodyPr wrap="square">
            <a:spAutoFit/>
          </a:bodyPr>
          <a:lstStyle/>
          <a:p>
            <a:r>
              <a:rPr lang="en-US" sz="1800" b="1" dirty="0">
                <a:solidFill>
                  <a:srgbClr val="1869A6"/>
                </a:solidFill>
              </a:rPr>
              <a:t>Descriptive </a:t>
            </a:r>
            <a:r>
              <a:rPr lang="en-US" sz="2000" b="1" dirty="0">
                <a:solidFill>
                  <a:srgbClr val="1869A6"/>
                </a:solidFill>
              </a:rPr>
              <a:t>Statistics</a:t>
            </a:r>
            <a:r>
              <a:rPr lang="en-US" sz="1800" b="1" dirty="0">
                <a:solidFill>
                  <a:srgbClr val="1869A6"/>
                </a:solidFill>
              </a:rPr>
              <a:t> </a:t>
            </a:r>
            <a:endParaRPr lang="en-US" dirty="0">
              <a:solidFill>
                <a:srgbClr val="1869A6"/>
              </a:solidFill>
            </a:endParaRPr>
          </a:p>
        </p:txBody>
      </p:sp>
    </p:spTree>
    <p:extLst>
      <p:ext uri="{BB962C8B-B14F-4D97-AF65-F5344CB8AC3E}">
        <p14:creationId xmlns:p14="http://schemas.microsoft.com/office/powerpoint/2010/main" val="7086620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24189E-A914-017B-E6A5-40573CCF2449}"/>
              </a:ext>
            </a:extLst>
          </p:cNvPr>
          <p:cNvSpPr txBox="1"/>
          <p:nvPr/>
        </p:nvSpPr>
        <p:spPr>
          <a:xfrm>
            <a:off x="2105889" y="1990498"/>
            <a:ext cx="1542473" cy="369332"/>
          </a:xfrm>
          <a:prstGeom prst="rect">
            <a:avLst/>
          </a:prstGeom>
          <a:noFill/>
        </p:spPr>
        <p:txBody>
          <a:bodyPr wrap="square">
            <a:spAutoFit/>
          </a:bodyPr>
          <a:lstStyle/>
          <a:p>
            <a:r>
              <a:rPr lang="en-US" b="1" dirty="0"/>
              <a:t>Histograms</a:t>
            </a:r>
          </a:p>
        </p:txBody>
      </p:sp>
      <p:sp>
        <p:nvSpPr>
          <p:cNvPr id="5" name="TextBox 4">
            <a:extLst>
              <a:ext uri="{FF2B5EF4-FFF2-40B4-BE49-F238E27FC236}">
                <a16:creationId xmlns:a16="http://schemas.microsoft.com/office/drawing/2014/main" id="{C7052B8E-C4A6-BC8D-FACD-AE79D5BBFB26}"/>
              </a:ext>
            </a:extLst>
          </p:cNvPr>
          <p:cNvSpPr txBox="1"/>
          <p:nvPr/>
        </p:nvSpPr>
        <p:spPr>
          <a:xfrm>
            <a:off x="554181" y="1445552"/>
            <a:ext cx="4294909" cy="400110"/>
          </a:xfrm>
          <a:prstGeom prst="rect">
            <a:avLst/>
          </a:prstGeom>
          <a:noFill/>
        </p:spPr>
        <p:txBody>
          <a:bodyPr wrap="square">
            <a:spAutoFit/>
          </a:bodyPr>
          <a:lstStyle/>
          <a:p>
            <a:r>
              <a:rPr lang="en-US" sz="2000" b="1" dirty="0">
                <a:solidFill>
                  <a:srgbClr val="1869A6"/>
                </a:solidFill>
              </a:rPr>
              <a:t>Data Distribution and Visualization</a:t>
            </a:r>
          </a:p>
        </p:txBody>
      </p:sp>
      <p:sp>
        <p:nvSpPr>
          <p:cNvPr id="7" name="TextBox 6">
            <a:extLst>
              <a:ext uri="{FF2B5EF4-FFF2-40B4-BE49-F238E27FC236}">
                <a16:creationId xmlns:a16="http://schemas.microsoft.com/office/drawing/2014/main" id="{B2E42479-F25E-1FE3-6083-B8733AC0FD1D}"/>
              </a:ext>
            </a:extLst>
          </p:cNvPr>
          <p:cNvSpPr txBox="1"/>
          <p:nvPr/>
        </p:nvSpPr>
        <p:spPr>
          <a:xfrm>
            <a:off x="2493817" y="2359830"/>
            <a:ext cx="8626763" cy="646331"/>
          </a:xfrm>
          <a:prstGeom prst="rect">
            <a:avLst/>
          </a:prstGeom>
          <a:noFill/>
        </p:spPr>
        <p:txBody>
          <a:bodyPr wrap="square">
            <a:spAutoFit/>
          </a:bodyPr>
          <a:lstStyle/>
          <a:p>
            <a:r>
              <a:rPr lang="en-US" dirty="0"/>
              <a:t>A histogram is a graphical representation that organizes a group of data points into user-specified ranges. It shows the frequency distribution of a dataset.</a:t>
            </a:r>
          </a:p>
        </p:txBody>
      </p:sp>
      <p:sp>
        <p:nvSpPr>
          <p:cNvPr id="9" name="TextBox 8">
            <a:extLst>
              <a:ext uri="{FF2B5EF4-FFF2-40B4-BE49-F238E27FC236}">
                <a16:creationId xmlns:a16="http://schemas.microsoft.com/office/drawing/2014/main" id="{8226A410-E8D5-D194-7246-AB137D27EFA1}"/>
              </a:ext>
            </a:extLst>
          </p:cNvPr>
          <p:cNvSpPr txBox="1"/>
          <p:nvPr/>
        </p:nvSpPr>
        <p:spPr>
          <a:xfrm>
            <a:off x="2493816" y="3375493"/>
            <a:ext cx="7980219" cy="646331"/>
          </a:xfrm>
          <a:prstGeom prst="rect">
            <a:avLst/>
          </a:prstGeom>
          <a:noFill/>
        </p:spPr>
        <p:txBody>
          <a:bodyPr wrap="square">
            <a:spAutoFit/>
          </a:bodyPr>
          <a:lstStyle/>
          <a:p>
            <a:r>
              <a:rPr lang="en-US" dirty="0"/>
              <a:t>Create a histogram for a dataset representing the number of books read by students in a class.</a:t>
            </a:r>
          </a:p>
        </p:txBody>
      </p:sp>
      <p:sp>
        <p:nvSpPr>
          <p:cNvPr id="11" name="TextBox 10">
            <a:extLst>
              <a:ext uri="{FF2B5EF4-FFF2-40B4-BE49-F238E27FC236}">
                <a16:creationId xmlns:a16="http://schemas.microsoft.com/office/drawing/2014/main" id="{43366E40-E6CB-F4D4-65CD-9F503B2485B8}"/>
              </a:ext>
            </a:extLst>
          </p:cNvPr>
          <p:cNvSpPr txBox="1"/>
          <p:nvPr/>
        </p:nvSpPr>
        <p:spPr>
          <a:xfrm>
            <a:off x="2105889" y="3006161"/>
            <a:ext cx="1154545" cy="369332"/>
          </a:xfrm>
          <a:prstGeom prst="rect">
            <a:avLst/>
          </a:prstGeom>
          <a:noFill/>
        </p:spPr>
        <p:txBody>
          <a:bodyPr wrap="square">
            <a:spAutoFit/>
          </a:bodyPr>
          <a:lstStyle/>
          <a:p>
            <a:r>
              <a:rPr lang="en-US" b="1" dirty="0"/>
              <a:t>Example</a:t>
            </a:r>
            <a:endParaRPr lang="en-US" dirty="0"/>
          </a:p>
        </p:txBody>
      </p:sp>
      <p:sp>
        <p:nvSpPr>
          <p:cNvPr id="13" name="TextBox 12">
            <a:extLst>
              <a:ext uri="{FF2B5EF4-FFF2-40B4-BE49-F238E27FC236}">
                <a16:creationId xmlns:a16="http://schemas.microsoft.com/office/drawing/2014/main" id="{33BC47D2-85D6-4F66-C7BC-B1BF4740EB5B}"/>
              </a:ext>
            </a:extLst>
          </p:cNvPr>
          <p:cNvSpPr txBox="1"/>
          <p:nvPr/>
        </p:nvSpPr>
        <p:spPr>
          <a:xfrm>
            <a:off x="7282172" y="4391156"/>
            <a:ext cx="3352799" cy="1323439"/>
          </a:xfrm>
          <a:prstGeom prst="rect">
            <a:avLst/>
          </a:prstGeom>
          <a:noFill/>
        </p:spPr>
        <p:txBody>
          <a:bodyPr wrap="square">
            <a:spAutoFit/>
          </a:bodyPr>
          <a:lstStyle/>
          <a:p>
            <a:pPr marL="285750" indent="-285750">
              <a:buFont typeface="Arial" panose="020B0604020202020204" pitchFamily="34" charset="0"/>
              <a:buChar char="•"/>
            </a:pPr>
            <a:r>
              <a:rPr lang="en-US" sz="1600" dirty="0"/>
              <a:t>Histograms help visualize the shape of the data distribution (e.g., normal, skewed) and identify patterns like bimodality or skewness.</a:t>
            </a:r>
          </a:p>
        </p:txBody>
      </p:sp>
      <p:pic>
        <p:nvPicPr>
          <p:cNvPr id="15" name="Picture 14" descr="A graph of a number of books read by students&#10;&#10;Description automatically generated">
            <a:extLst>
              <a:ext uri="{FF2B5EF4-FFF2-40B4-BE49-F238E27FC236}">
                <a16:creationId xmlns:a16="http://schemas.microsoft.com/office/drawing/2014/main" id="{7EED8F1E-65C1-DBAA-0E6C-33826BFB32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0872" y="4257964"/>
            <a:ext cx="3301300" cy="2141858"/>
          </a:xfrm>
          <a:prstGeom prst="rect">
            <a:avLst/>
          </a:prstGeom>
        </p:spPr>
      </p:pic>
    </p:spTree>
    <p:extLst>
      <p:ext uri="{BB962C8B-B14F-4D97-AF65-F5344CB8AC3E}">
        <p14:creationId xmlns:p14="http://schemas.microsoft.com/office/powerpoint/2010/main" val="2203989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A45058-B537-C4AC-D481-7BA9F1CC17AD}"/>
              </a:ext>
            </a:extLst>
          </p:cNvPr>
          <p:cNvSpPr txBox="1"/>
          <p:nvPr/>
        </p:nvSpPr>
        <p:spPr>
          <a:xfrm>
            <a:off x="2244435" y="1778062"/>
            <a:ext cx="3953165" cy="369332"/>
          </a:xfrm>
          <a:prstGeom prst="rect">
            <a:avLst/>
          </a:prstGeom>
          <a:noFill/>
        </p:spPr>
        <p:txBody>
          <a:bodyPr wrap="square">
            <a:spAutoFit/>
          </a:bodyPr>
          <a:lstStyle/>
          <a:p>
            <a:r>
              <a:rPr lang="en-US" b="1" dirty="0"/>
              <a:t>Box Plots (Box-and-Whisker Plots)</a:t>
            </a:r>
          </a:p>
        </p:txBody>
      </p:sp>
      <p:sp>
        <p:nvSpPr>
          <p:cNvPr id="3" name="TextBox 2">
            <a:extLst>
              <a:ext uri="{FF2B5EF4-FFF2-40B4-BE49-F238E27FC236}">
                <a16:creationId xmlns:a16="http://schemas.microsoft.com/office/drawing/2014/main" id="{70835F03-16F3-46D8-35C6-141F4BE96475}"/>
              </a:ext>
            </a:extLst>
          </p:cNvPr>
          <p:cNvSpPr txBox="1"/>
          <p:nvPr/>
        </p:nvSpPr>
        <p:spPr>
          <a:xfrm>
            <a:off x="692727" y="1233116"/>
            <a:ext cx="4294909" cy="400110"/>
          </a:xfrm>
          <a:prstGeom prst="rect">
            <a:avLst/>
          </a:prstGeom>
          <a:noFill/>
        </p:spPr>
        <p:txBody>
          <a:bodyPr wrap="square">
            <a:spAutoFit/>
          </a:bodyPr>
          <a:lstStyle/>
          <a:p>
            <a:r>
              <a:rPr lang="en-US" sz="2000" b="1" dirty="0">
                <a:solidFill>
                  <a:srgbClr val="1869A6"/>
                </a:solidFill>
              </a:rPr>
              <a:t>Data Distribution and Visualization</a:t>
            </a:r>
          </a:p>
        </p:txBody>
      </p:sp>
      <p:sp>
        <p:nvSpPr>
          <p:cNvPr id="4" name="TextBox 3">
            <a:extLst>
              <a:ext uri="{FF2B5EF4-FFF2-40B4-BE49-F238E27FC236}">
                <a16:creationId xmlns:a16="http://schemas.microsoft.com/office/drawing/2014/main" id="{2E8EB1AB-70A9-09EC-62E1-0C05E10E5B12}"/>
              </a:ext>
            </a:extLst>
          </p:cNvPr>
          <p:cNvSpPr txBox="1"/>
          <p:nvPr/>
        </p:nvSpPr>
        <p:spPr>
          <a:xfrm>
            <a:off x="2632363" y="2147394"/>
            <a:ext cx="8626763" cy="646331"/>
          </a:xfrm>
          <a:prstGeom prst="rect">
            <a:avLst/>
          </a:prstGeom>
          <a:noFill/>
        </p:spPr>
        <p:txBody>
          <a:bodyPr wrap="square">
            <a:spAutoFit/>
          </a:bodyPr>
          <a:lstStyle/>
          <a:p>
            <a:r>
              <a:rPr lang="en-US" dirty="0"/>
              <a:t>A box plot displays the distribution of data based on a five-number summary: minimum, first quartile (Q1), median (Q2), third quartile (Q3), and maximum.</a:t>
            </a:r>
          </a:p>
        </p:txBody>
      </p:sp>
      <p:sp>
        <p:nvSpPr>
          <p:cNvPr id="5" name="TextBox 4">
            <a:extLst>
              <a:ext uri="{FF2B5EF4-FFF2-40B4-BE49-F238E27FC236}">
                <a16:creationId xmlns:a16="http://schemas.microsoft.com/office/drawing/2014/main" id="{016B8297-EEBA-36BC-BAE7-4E12D5AEC984}"/>
              </a:ext>
            </a:extLst>
          </p:cNvPr>
          <p:cNvSpPr txBox="1"/>
          <p:nvPr/>
        </p:nvSpPr>
        <p:spPr>
          <a:xfrm>
            <a:off x="2632362" y="3163057"/>
            <a:ext cx="7980219" cy="646331"/>
          </a:xfrm>
          <a:prstGeom prst="rect">
            <a:avLst/>
          </a:prstGeom>
          <a:noFill/>
        </p:spPr>
        <p:txBody>
          <a:bodyPr wrap="square">
            <a:spAutoFit/>
          </a:bodyPr>
          <a:lstStyle/>
          <a:p>
            <a:r>
              <a:rPr lang="en-US" dirty="0"/>
              <a:t>Create a box plot for a dataset of test scores to identify the median score, quartiles, and potential outliers.</a:t>
            </a:r>
          </a:p>
        </p:txBody>
      </p:sp>
      <p:sp>
        <p:nvSpPr>
          <p:cNvPr id="6" name="TextBox 5">
            <a:extLst>
              <a:ext uri="{FF2B5EF4-FFF2-40B4-BE49-F238E27FC236}">
                <a16:creationId xmlns:a16="http://schemas.microsoft.com/office/drawing/2014/main" id="{10D6F265-8146-47F6-3216-AB80D4682D2B}"/>
              </a:ext>
            </a:extLst>
          </p:cNvPr>
          <p:cNvSpPr txBox="1"/>
          <p:nvPr/>
        </p:nvSpPr>
        <p:spPr>
          <a:xfrm>
            <a:off x="2244435" y="2793725"/>
            <a:ext cx="1154545" cy="369332"/>
          </a:xfrm>
          <a:prstGeom prst="rect">
            <a:avLst/>
          </a:prstGeom>
          <a:noFill/>
        </p:spPr>
        <p:txBody>
          <a:bodyPr wrap="square">
            <a:spAutoFit/>
          </a:bodyPr>
          <a:lstStyle/>
          <a:p>
            <a:r>
              <a:rPr lang="en-US" b="1" dirty="0"/>
              <a:t>Example</a:t>
            </a:r>
            <a:endParaRPr lang="en-US" dirty="0"/>
          </a:p>
        </p:txBody>
      </p:sp>
      <p:sp>
        <p:nvSpPr>
          <p:cNvPr id="7" name="TextBox 6">
            <a:extLst>
              <a:ext uri="{FF2B5EF4-FFF2-40B4-BE49-F238E27FC236}">
                <a16:creationId xmlns:a16="http://schemas.microsoft.com/office/drawing/2014/main" id="{23CC549D-8F58-17EE-7A4C-C72799DACC6A}"/>
              </a:ext>
            </a:extLst>
          </p:cNvPr>
          <p:cNvSpPr txBox="1"/>
          <p:nvPr/>
        </p:nvSpPr>
        <p:spPr>
          <a:xfrm>
            <a:off x="7250545" y="3996576"/>
            <a:ext cx="3823855" cy="738664"/>
          </a:xfrm>
          <a:prstGeom prst="rect">
            <a:avLst/>
          </a:prstGeom>
          <a:noFill/>
        </p:spPr>
        <p:txBody>
          <a:bodyPr wrap="square">
            <a:spAutoFit/>
          </a:bodyPr>
          <a:lstStyle/>
          <a:p>
            <a:pPr marL="285750" indent="-285750">
              <a:buFont typeface="Arial" panose="020B0604020202020204" pitchFamily="34" charset="0"/>
              <a:buChar char="•"/>
            </a:pPr>
            <a:r>
              <a:rPr lang="en-US" sz="1400" dirty="0"/>
              <a:t>Box plots are useful for detecting outliers and understanding the spread and symmetry of the data.</a:t>
            </a:r>
          </a:p>
        </p:txBody>
      </p:sp>
      <p:pic>
        <p:nvPicPr>
          <p:cNvPr id="16386" name="Picture 2" descr="Output image">
            <a:extLst>
              <a:ext uri="{FF2B5EF4-FFF2-40B4-BE49-F238E27FC236}">
                <a16:creationId xmlns:a16="http://schemas.microsoft.com/office/drawing/2014/main" id="{ABEDEB16-5236-57AD-1BD1-8468878D38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1088" y="3996576"/>
            <a:ext cx="3650294" cy="248100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F28995-66C9-AAC3-2601-2CFCBC73CD4C}"/>
              </a:ext>
            </a:extLst>
          </p:cNvPr>
          <p:cNvSpPr txBox="1"/>
          <p:nvPr/>
        </p:nvSpPr>
        <p:spPr>
          <a:xfrm>
            <a:off x="7361382" y="4659346"/>
            <a:ext cx="1283855" cy="307777"/>
          </a:xfrm>
          <a:prstGeom prst="rect">
            <a:avLst/>
          </a:prstGeom>
          <a:noFill/>
        </p:spPr>
        <p:txBody>
          <a:bodyPr wrap="square">
            <a:spAutoFit/>
          </a:bodyPr>
          <a:lstStyle/>
          <a:p>
            <a:r>
              <a:rPr lang="en-US" sz="1400" b="1" dirty="0"/>
              <a:t>Quartiles</a:t>
            </a:r>
            <a:endParaRPr lang="en-US" sz="1600" b="1" dirty="0"/>
          </a:p>
        </p:txBody>
      </p:sp>
      <p:sp>
        <p:nvSpPr>
          <p:cNvPr id="12" name="TextBox 11">
            <a:extLst>
              <a:ext uri="{FF2B5EF4-FFF2-40B4-BE49-F238E27FC236}">
                <a16:creationId xmlns:a16="http://schemas.microsoft.com/office/drawing/2014/main" id="{7D5D5266-33C9-BD24-64E4-3B75B35E5EC9}"/>
              </a:ext>
            </a:extLst>
          </p:cNvPr>
          <p:cNvSpPr txBox="1"/>
          <p:nvPr/>
        </p:nvSpPr>
        <p:spPr>
          <a:xfrm>
            <a:off x="7361382" y="4967123"/>
            <a:ext cx="3713018" cy="1384995"/>
          </a:xfrm>
          <a:prstGeom prst="rect">
            <a:avLst/>
          </a:prstGeom>
          <a:noFill/>
        </p:spPr>
        <p:txBody>
          <a:bodyPr wrap="square">
            <a:spAutoFit/>
          </a:bodyPr>
          <a:lstStyle/>
          <a:p>
            <a:r>
              <a:rPr lang="en-US" sz="1200" b="1" dirty="0"/>
              <a:t>First Quartile (Q1, 25th percentile): </a:t>
            </a:r>
            <a:r>
              <a:rPr lang="en-US" sz="1200" dirty="0"/>
              <a:t>The left edge of the box represents the 25th percentile, indicating that 25% of the students scored below this value.</a:t>
            </a:r>
          </a:p>
          <a:p>
            <a:endParaRPr lang="en-US" sz="1200" dirty="0"/>
          </a:p>
          <a:p>
            <a:r>
              <a:rPr lang="en-US" sz="1200" b="1" dirty="0"/>
              <a:t>Third Quartile (Q3, 75th percentile): </a:t>
            </a:r>
            <a:r>
              <a:rPr lang="en-US" sz="1200" dirty="0"/>
              <a:t>The right edge of the box represents the 75th percentile, showing that 75% of the students scored below this value.</a:t>
            </a:r>
          </a:p>
        </p:txBody>
      </p:sp>
    </p:spTree>
    <p:extLst>
      <p:ext uri="{BB962C8B-B14F-4D97-AF65-F5344CB8AC3E}">
        <p14:creationId xmlns:p14="http://schemas.microsoft.com/office/powerpoint/2010/main" val="3895205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C8D400-9317-5C77-4ECD-9839CF743293}"/>
              </a:ext>
            </a:extLst>
          </p:cNvPr>
          <p:cNvSpPr txBox="1"/>
          <p:nvPr/>
        </p:nvSpPr>
        <p:spPr>
          <a:xfrm>
            <a:off x="3048000" y="2828835"/>
            <a:ext cx="6096000" cy="1200329"/>
          </a:xfrm>
          <a:prstGeom prst="rect">
            <a:avLst/>
          </a:prstGeom>
          <a:noFill/>
        </p:spPr>
        <p:txBody>
          <a:bodyPr wrap="square">
            <a:spAutoFit/>
          </a:bodyPr>
          <a:lstStyle/>
          <a:p>
            <a:pPr algn="ctr"/>
            <a:r>
              <a:rPr lang="en-US" sz="3600" b="1" dirty="0">
                <a:solidFill>
                  <a:srgbClr val="2AAF82"/>
                </a:solidFill>
              </a:rPr>
              <a:t>Introduction to Statistics (30min)</a:t>
            </a:r>
          </a:p>
        </p:txBody>
      </p:sp>
    </p:spTree>
    <p:extLst>
      <p:ext uri="{BB962C8B-B14F-4D97-AF65-F5344CB8AC3E}">
        <p14:creationId xmlns:p14="http://schemas.microsoft.com/office/powerpoint/2010/main" val="26561181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0C325A-EBB8-7E7E-E071-2DF10F1FEE30}"/>
              </a:ext>
            </a:extLst>
          </p:cNvPr>
          <p:cNvSpPr txBox="1"/>
          <p:nvPr/>
        </p:nvSpPr>
        <p:spPr>
          <a:xfrm>
            <a:off x="4114800" y="2828835"/>
            <a:ext cx="3962400" cy="1200329"/>
          </a:xfrm>
          <a:prstGeom prst="rect">
            <a:avLst/>
          </a:prstGeom>
          <a:noFill/>
        </p:spPr>
        <p:txBody>
          <a:bodyPr wrap="square">
            <a:spAutoFit/>
          </a:bodyPr>
          <a:lstStyle/>
          <a:p>
            <a:pPr algn="ctr"/>
            <a:r>
              <a:rPr lang="en-US" sz="3600" b="1" dirty="0">
                <a:solidFill>
                  <a:srgbClr val="2AAF82"/>
                </a:solidFill>
              </a:rPr>
              <a:t>Probability Basics (1 hour)</a:t>
            </a:r>
          </a:p>
        </p:txBody>
      </p:sp>
    </p:spTree>
    <p:extLst>
      <p:ext uri="{BB962C8B-B14F-4D97-AF65-F5344CB8AC3E}">
        <p14:creationId xmlns:p14="http://schemas.microsoft.com/office/powerpoint/2010/main" val="3656694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C28152-4816-12B3-0A64-00546712D979}"/>
              </a:ext>
            </a:extLst>
          </p:cNvPr>
          <p:cNvSpPr txBox="1"/>
          <p:nvPr/>
        </p:nvSpPr>
        <p:spPr>
          <a:xfrm>
            <a:off x="711199" y="1274538"/>
            <a:ext cx="2336800" cy="400110"/>
          </a:xfrm>
          <a:prstGeom prst="rect">
            <a:avLst/>
          </a:prstGeom>
          <a:noFill/>
        </p:spPr>
        <p:txBody>
          <a:bodyPr wrap="square">
            <a:spAutoFit/>
          </a:bodyPr>
          <a:lstStyle/>
          <a:p>
            <a:r>
              <a:rPr lang="en-US" sz="2000" b="1" dirty="0">
                <a:solidFill>
                  <a:srgbClr val="1869A6"/>
                </a:solidFill>
              </a:rPr>
              <a:t>Probability Basics</a:t>
            </a:r>
          </a:p>
        </p:txBody>
      </p:sp>
      <p:sp>
        <p:nvSpPr>
          <p:cNvPr id="5" name="TextBox 4">
            <a:extLst>
              <a:ext uri="{FF2B5EF4-FFF2-40B4-BE49-F238E27FC236}">
                <a16:creationId xmlns:a16="http://schemas.microsoft.com/office/drawing/2014/main" id="{DE100F78-9ED9-D561-8CE4-84EEADD7EA47}"/>
              </a:ext>
            </a:extLst>
          </p:cNvPr>
          <p:cNvSpPr txBox="1"/>
          <p:nvPr/>
        </p:nvSpPr>
        <p:spPr>
          <a:xfrm>
            <a:off x="1219200" y="1674648"/>
            <a:ext cx="10123054" cy="923330"/>
          </a:xfrm>
          <a:prstGeom prst="rect">
            <a:avLst/>
          </a:prstGeom>
          <a:noFill/>
        </p:spPr>
        <p:txBody>
          <a:bodyPr wrap="square">
            <a:spAutoFit/>
          </a:bodyPr>
          <a:lstStyle/>
          <a:p>
            <a:r>
              <a:rPr lang="en-US" dirty="0"/>
              <a:t>fundamental probability concepts, including the rules of probability, conditional probability, and Bayes' theorem. These concepts are widely used in AI and machine learning, particularly in classification problems, predictive modeling, and decision-making processes.</a:t>
            </a:r>
          </a:p>
        </p:txBody>
      </p:sp>
      <p:pic>
        <p:nvPicPr>
          <p:cNvPr id="7" name="Picture 6">
            <a:extLst>
              <a:ext uri="{FF2B5EF4-FFF2-40B4-BE49-F238E27FC236}">
                <a16:creationId xmlns:a16="http://schemas.microsoft.com/office/drawing/2014/main" id="{590CDA81-23DD-9995-0B1A-035AD8D24113}"/>
              </a:ext>
            </a:extLst>
          </p:cNvPr>
          <p:cNvPicPr>
            <a:picLocks noChangeAspect="1"/>
          </p:cNvPicPr>
          <p:nvPr/>
        </p:nvPicPr>
        <p:blipFill>
          <a:blip r:embed="rId2"/>
          <a:stretch>
            <a:fillRect/>
          </a:stretch>
        </p:blipFill>
        <p:spPr>
          <a:xfrm>
            <a:off x="3445163" y="2998088"/>
            <a:ext cx="4802910" cy="3172377"/>
          </a:xfrm>
          <a:prstGeom prst="rect">
            <a:avLst/>
          </a:prstGeom>
        </p:spPr>
      </p:pic>
    </p:spTree>
    <p:extLst>
      <p:ext uri="{BB962C8B-B14F-4D97-AF65-F5344CB8AC3E}">
        <p14:creationId xmlns:p14="http://schemas.microsoft.com/office/powerpoint/2010/main" val="22529022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CB61F5-788C-0344-5977-7E3F2069857B}"/>
              </a:ext>
            </a:extLst>
          </p:cNvPr>
          <p:cNvSpPr txBox="1"/>
          <p:nvPr/>
        </p:nvSpPr>
        <p:spPr>
          <a:xfrm>
            <a:off x="701962" y="1251590"/>
            <a:ext cx="3648364" cy="400110"/>
          </a:xfrm>
          <a:prstGeom prst="rect">
            <a:avLst/>
          </a:prstGeom>
          <a:noFill/>
        </p:spPr>
        <p:txBody>
          <a:bodyPr wrap="square">
            <a:spAutoFit/>
          </a:bodyPr>
          <a:lstStyle/>
          <a:p>
            <a:r>
              <a:rPr lang="en-US" sz="2000" b="1" dirty="0">
                <a:solidFill>
                  <a:srgbClr val="1869A6"/>
                </a:solidFill>
              </a:rPr>
              <a:t>Basic Probability Concepts</a:t>
            </a:r>
          </a:p>
        </p:txBody>
      </p:sp>
      <p:sp>
        <p:nvSpPr>
          <p:cNvPr id="4" name="TextBox 3">
            <a:extLst>
              <a:ext uri="{FF2B5EF4-FFF2-40B4-BE49-F238E27FC236}">
                <a16:creationId xmlns:a16="http://schemas.microsoft.com/office/drawing/2014/main" id="{DD9BE493-E61D-E680-0E9A-4654CB4FEA61}"/>
              </a:ext>
            </a:extLst>
          </p:cNvPr>
          <p:cNvSpPr txBox="1"/>
          <p:nvPr/>
        </p:nvSpPr>
        <p:spPr>
          <a:xfrm>
            <a:off x="1773381" y="1750352"/>
            <a:ext cx="2687782" cy="369332"/>
          </a:xfrm>
          <a:prstGeom prst="rect">
            <a:avLst/>
          </a:prstGeom>
          <a:noFill/>
        </p:spPr>
        <p:txBody>
          <a:bodyPr wrap="square">
            <a:spAutoFit/>
          </a:bodyPr>
          <a:lstStyle/>
          <a:p>
            <a:r>
              <a:rPr lang="en-US" b="1" dirty="0"/>
              <a:t>Definition of Probability</a:t>
            </a:r>
          </a:p>
        </p:txBody>
      </p:sp>
      <p:sp>
        <p:nvSpPr>
          <p:cNvPr id="6" name="TextBox 5">
            <a:extLst>
              <a:ext uri="{FF2B5EF4-FFF2-40B4-BE49-F238E27FC236}">
                <a16:creationId xmlns:a16="http://schemas.microsoft.com/office/drawing/2014/main" id="{7C70C455-56D5-46A3-CD66-0F75E6442168}"/>
              </a:ext>
            </a:extLst>
          </p:cNvPr>
          <p:cNvSpPr txBox="1"/>
          <p:nvPr/>
        </p:nvSpPr>
        <p:spPr>
          <a:xfrm>
            <a:off x="2318325" y="2119684"/>
            <a:ext cx="8709891" cy="646331"/>
          </a:xfrm>
          <a:prstGeom prst="rect">
            <a:avLst/>
          </a:prstGeom>
          <a:noFill/>
        </p:spPr>
        <p:txBody>
          <a:bodyPr wrap="square">
            <a:spAutoFit/>
          </a:bodyPr>
          <a:lstStyle/>
          <a:p>
            <a:r>
              <a:rPr lang="en-US" dirty="0"/>
              <a:t>Probability measures the likelihood of an event occurring. It ranges from 0 to 1, where 0 indicates an impossible event and 1 indicates a certain event.</a:t>
            </a:r>
          </a:p>
        </p:txBody>
      </p:sp>
      <p:sp>
        <p:nvSpPr>
          <p:cNvPr id="8" name="TextBox 7">
            <a:extLst>
              <a:ext uri="{FF2B5EF4-FFF2-40B4-BE49-F238E27FC236}">
                <a16:creationId xmlns:a16="http://schemas.microsoft.com/office/drawing/2014/main" id="{16BB574C-4143-52B2-0943-417BBED653C9}"/>
              </a:ext>
            </a:extLst>
          </p:cNvPr>
          <p:cNvSpPr txBox="1"/>
          <p:nvPr/>
        </p:nvSpPr>
        <p:spPr>
          <a:xfrm>
            <a:off x="2318325" y="3144353"/>
            <a:ext cx="6096000" cy="369332"/>
          </a:xfrm>
          <a:prstGeom prst="rect">
            <a:avLst/>
          </a:prstGeom>
          <a:noFill/>
        </p:spPr>
        <p:txBody>
          <a:bodyPr wrap="square">
            <a:spAutoFit/>
          </a:bodyPr>
          <a:lstStyle/>
          <a:p>
            <a:r>
              <a:rPr lang="en-US" dirty="0"/>
              <a:t>The probability of getting heads in a fair coin toss is 0.5.</a:t>
            </a:r>
          </a:p>
        </p:txBody>
      </p:sp>
      <p:sp>
        <p:nvSpPr>
          <p:cNvPr id="10" name="TextBox 9">
            <a:extLst>
              <a:ext uri="{FF2B5EF4-FFF2-40B4-BE49-F238E27FC236}">
                <a16:creationId xmlns:a16="http://schemas.microsoft.com/office/drawing/2014/main" id="{1B3BBA1B-0F66-4892-C0D0-6A07A38E2887}"/>
              </a:ext>
            </a:extLst>
          </p:cNvPr>
          <p:cNvSpPr txBox="1"/>
          <p:nvPr/>
        </p:nvSpPr>
        <p:spPr>
          <a:xfrm>
            <a:off x="1773381" y="2766015"/>
            <a:ext cx="1117600" cy="369332"/>
          </a:xfrm>
          <a:prstGeom prst="rect">
            <a:avLst/>
          </a:prstGeom>
          <a:noFill/>
        </p:spPr>
        <p:txBody>
          <a:bodyPr wrap="square">
            <a:spAutoFit/>
          </a:bodyPr>
          <a:lstStyle/>
          <a:p>
            <a:r>
              <a:rPr lang="en-US" b="1" dirty="0"/>
              <a:t>Example</a:t>
            </a:r>
            <a:endParaRPr lang="en-US" dirty="0"/>
          </a:p>
        </p:txBody>
      </p:sp>
      <p:sp>
        <p:nvSpPr>
          <p:cNvPr id="12" name="TextBox 11">
            <a:extLst>
              <a:ext uri="{FF2B5EF4-FFF2-40B4-BE49-F238E27FC236}">
                <a16:creationId xmlns:a16="http://schemas.microsoft.com/office/drawing/2014/main" id="{DCD0EA1B-8F9A-5C2C-D225-418EE5558A68}"/>
              </a:ext>
            </a:extLst>
          </p:cNvPr>
          <p:cNvSpPr txBox="1"/>
          <p:nvPr/>
        </p:nvSpPr>
        <p:spPr>
          <a:xfrm>
            <a:off x="1773381" y="3502696"/>
            <a:ext cx="3412837" cy="369332"/>
          </a:xfrm>
          <a:prstGeom prst="rect">
            <a:avLst/>
          </a:prstGeom>
          <a:noFill/>
        </p:spPr>
        <p:txBody>
          <a:bodyPr wrap="square">
            <a:spAutoFit/>
          </a:bodyPr>
          <a:lstStyle/>
          <a:p>
            <a:r>
              <a:rPr lang="en-US" b="1" dirty="0"/>
              <a:t>Random Events and Outcomes</a:t>
            </a:r>
          </a:p>
        </p:txBody>
      </p:sp>
      <p:sp>
        <p:nvSpPr>
          <p:cNvPr id="15" name="TextBox 14">
            <a:extLst>
              <a:ext uri="{FF2B5EF4-FFF2-40B4-BE49-F238E27FC236}">
                <a16:creationId xmlns:a16="http://schemas.microsoft.com/office/drawing/2014/main" id="{10C6B82D-5BD0-2832-4538-C2E6C4CC1350}"/>
              </a:ext>
            </a:extLst>
          </p:cNvPr>
          <p:cNvSpPr txBox="1"/>
          <p:nvPr/>
        </p:nvSpPr>
        <p:spPr>
          <a:xfrm>
            <a:off x="2526143" y="5480818"/>
            <a:ext cx="6571673" cy="923330"/>
          </a:xfrm>
          <a:prstGeom prst="rect">
            <a:avLst/>
          </a:prstGeom>
          <a:noFill/>
        </p:spPr>
        <p:txBody>
          <a:bodyPr wrap="square">
            <a:spAutoFit/>
          </a:bodyPr>
          <a:lstStyle/>
          <a:p>
            <a:pPr marL="285750" indent="-285750">
              <a:buFont typeface="Arial" panose="020B0604020202020204" pitchFamily="34" charset="0"/>
              <a:buChar char="•"/>
            </a:pPr>
            <a:r>
              <a:rPr lang="en-US" dirty="0"/>
              <a:t>The possible results of a random event. For a coin toss, the possible outcomes are heads or tails. For rolling a six-sided die, the outcomes are 1, 2, 3, 4, 5, and 6.</a:t>
            </a:r>
          </a:p>
        </p:txBody>
      </p:sp>
      <p:sp>
        <p:nvSpPr>
          <p:cNvPr id="17" name="TextBox 16">
            <a:extLst>
              <a:ext uri="{FF2B5EF4-FFF2-40B4-BE49-F238E27FC236}">
                <a16:creationId xmlns:a16="http://schemas.microsoft.com/office/drawing/2014/main" id="{51A21566-3E80-8C94-10D3-08DA4DBAA621}"/>
              </a:ext>
            </a:extLst>
          </p:cNvPr>
          <p:cNvSpPr txBox="1"/>
          <p:nvPr/>
        </p:nvSpPr>
        <p:spPr>
          <a:xfrm>
            <a:off x="2526144" y="4221864"/>
            <a:ext cx="6571672" cy="923330"/>
          </a:xfrm>
          <a:prstGeom prst="rect">
            <a:avLst/>
          </a:prstGeom>
          <a:noFill/>
        </p:spPr>
        <p:txBody>
          <a:bodyPr wrap="square">
            <a:spAutoFit/>
          </a:bodyPr>
          <a:lstStyle/>
          <a:p>
            <a:pPr marL="285750" indent="-285750">
              <a:buFont typeface="Arial" panose="020B0604020202020204" pitchFamily="34" charset="0"/>
              <a:buChar char="•"/>
            </a:pPr>
            <a:r>
              <a:rPr lang="en-US" dirty="0"/>
              <a:t>An event whose occurrence cannot be predicted with certainty. Examples include rolling a die, flipping a coin, or picking a card from a deck.</a:t>
            </a:r>
          </a:p>
        </p:txBody>
      </p:sp>
      <p:sp>
        <p:nvSpPr>
          <p:cNvPr id="19" name="TextBox 18">
            <a:extLst>
              <a:ext uri="{FF2B5EF4-FFF2-40B4-BE49-F238E27FC236}">
                <a16:creationId xmlns:a16="http://schemas.microsoft.com/office/drawing/2014/main" id="{2838AFF4-5FFA-A3B7-2CB5-D7AEB55A0CAC}"/>
              </a:ext>
            </a:extLst>
          </p:cNvPr>
          <p:cNvSpPr txBox="1"/>
          <p:nvPr/>
        </p:nvSpPr>
        <p:spPr>
          <a:xfrm>
            <a:off x="2161307" y="3886240"/>
            <a:ext cx="1690255" cy="369332"/>
          </a:xfrm>
          <a:prstGeom prst="rect">
            <a:avLst/>
          </a:prstGeom>
          <a:noFill/>
        </p:spPr>
        <p:txBody>
          <a:bodyPr wrap="square">
            <a:spAutoFit/>
          </a:bodyPr>
          <a:lstStyle/>
          <a:p>
            <a:r>
              <a:rPr lang="en-US" b="1" dirty="0"/>
              <a:t>Random Event</a:t>
            </a:r>
            <a:r>
              <a:rPr lang="en-US" dirty="0"/>
              <a:t> </a:t>
            </a:r>
          </a:p>
        </p:txBody>
      </p:sp>
      <p:sp>
        <p:nvSpPr>
          <p:cNvPr id="21" name="TextBox 20">
            <a:extLst>
              <a:ext uri="{FF2B5EF4-FFF2-40B4-BE49-F238E27FC236}">
                <a16:creationId xmlns:a16="http://schemas.microsoft.com/office/drawing/2014/main" id="{A8444105-AC9A-6865-A03E-E5BFEAC0CE6F}"/>
              </a:ext>
            </a:extLst>
          </p:cNvPr>
          <p:cNvSpPr txBox="1"/>
          <p:nvPr/>
        </p:nvSpPr>
        <p:spPr>
          <a:xfrm>
            <a:off x="2161307" y="5111486"/>
            <a:ext cx="1690255" cy="369332"/>
          </a:xfrm>
          <a:prstGeom prst="rect">
            <a:avLst/>
          </a:prstGeom>
          <a:noFill/>
        </p:spPr>
        <p:txBody>
          <a:bodyPr wrap="square">
            <a:spAutoFit/>
          </a:bodyPr>
          <a:lstStyle/>
          <a:p>
            <a:r>
              <a:rPr lang="en-US" b="1" dirty="0"/>
              <a:t>Outcomes</a:t>
            </a:r>
          </a:p>
        </p:txBody>
      </p:sp>
    </p:spTree>
    <p:extLst>
      <p:ext uri="{BB962C8B-B14F-4D97-AF65-F5344CB8AC3E}">
        <p14:creationId xmlns:p14="http://schemas.microsoft.com/office/powerpoint/2010/main" val="3936489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A707474-BBAC-CB63-BE6A-707DACC29834}"/>
              </a:ext>
            </a:extLst>
          </p:cNvPr>
          <p:cNvSpPr txBox="1"/>
          <p:nvPr/>
        </p:nvSpPr>
        <p:spPr>
          <a:xfrm>
            <a:off x="674254" y="1399371"/>
            <a:ext cx="3648364" cy="400110"/>
          </a:xfrm>
          <a:prstGeom prst="rect">
            <a:avLst/>
          </a:prstGeom>
          <a:noFill/>
        </p:spPr>
        <p:txBody>
          <a:bodyPr wrap="square">
            <a:spAutoFit/>
          </a:bodyPr>
          <a:lstStyle/>
          <a:p>
            <a:r>
              <a:rPr lang="en-US" sz="2000" b="1" dirty="0">
                <a:solidFill>
                  <a:srgbClr val="1869A6"/>
                </a:solidFill>
              </a:rPr>
              <a:t>Basic Probability Concepts</a:t>
            </a:r>
          </a:p>
        </p:txBody>
      </p:sp>
      <p:sp>
        <p:nvSpPr>
          <p:cNvPr id="4" name="TextBox 3">
            <a:extLst>
              <a:ext uri="{FF2B5EF4-FFF2-40B4-BE49-F238E27FC236}">
                <a16:creationId xmlns:a16="http://schemas.microsoft.com/office/drawing/2014/main" id="{DE44472E-1DAD-0E8D-E24E-1812F8E1F991}"/>
              </a:ext>
            </a:extLst>
          </p:cNvPr>
          <p:cNvSpPr txBox="1"/>
          <p:nvPr/>
        </p:nvSpPr>
        <p:spPr>
          <a:xfrm>
            <a:off x="1985817" y="1799481"/>
            <a:ext cx="2336801" cy="369332"/>
          </a:xfrm>
          <a:prstGeom prst="rect">
            <a:avLst/>
          </a:prstGeom>
          <a:noFill/>
        </p:spPr>
        <p:txBody>
          <a:bodyPr wrap="square">
            <a:spAutoFit/>
          </a:bodyPr>
          <a:lstStyle/>
          <a:p>
            <a:r>
              <a:rPr lang="en-US" b="1" dirty="0"/>
              <a:t>Probability Formula</a:t>
            </a:r>
          </a:p>
        </p:txBody>
      </p:sp>
      <p:sp>
        <p:nvSpPr>
          <p:cNvPr id="6" name="TextBox 5">
            <a:extLst>
              <a:ext uri="{FF2B5EF4-FFF2-40B4-BE49-F238E27FC236}">
                <a16:creationId xmlns:a16="http://schemas.microsoft.com/office/drawing/2014/main" id="{1BEA31FC-6D21-DD47-066F-DD453A7D2F03}"/>
              </a:ext>
            </a:extLst>
          </p:cNvPr>
          <p:cNvSpPr txBox="1"/>
          <p:nvPr/>
        </p:nvSpPr>
        <p:spPr>
          <a:xfrm>
            <a:off x="1985817" y="2168813"/>
            <a:ext cx="6096000" cy="369332"/>
          </a:xfrm>
          <a:prstGeom prst="rect">
            <a:avLst/>
          </a:prstGeom>
          <a:noFill/>
        </p:spPr>
        <p:txBody>
          <a:bodyPr wrap="square">
            <a:spAutoFit/>
          </a:bodyPr>
          <a:lstStyle/>
          <a:p>
            <a:r>
              <a:rPr lang="en-US" dirty="0"/>
              <a:t>For an event A, the probability P(A) is calculated as:</a:t>
            </a:r>
          </a:p>
        </p:txBody>
      </p:sp>
      <p:pic>
        <p:nvPicPr>
          <p:cNvPr id="8" name="Picture 7">
            <a:extLst>
              <a:ext uri="{FF2B5EF4-FFF2-40B4-BE49-F238E27FC236}">
                <a16:creationId xmlns:a16="http://schemas.microsoft.com/office/drawing/2014/main" id="{D4970A35-778A-1BA5-04A0-A59066C20F6D}"/>
              </a:ext>
            </a:extLst>
          </p:cNvPr>
          <p:cNvPicPr>
            <a:picLocks noChangeAspect="1"/>
          </p:cNvPicPr>
          <p:nvPr/>
        </p:nvPicPr>
        <p:blipFill>
          <a:blip r:embed="rId2"/>
          <a:stretch>
            <a:fillRect/>
          </a:stretch>
        </p:blipFill>
        <p:spPr>
          <a:xfrm>
            <a:off x="2421515" y="2820873"/>
            <a:ext cx="4467225" cy="609600"/>
          </a:xfrm>
          <a:prstGeom prst="rect">
            <a:avLst/>
          </a:prstGeom>
        </p:spPr>
      </p:pic>
      <p:sp>
        <p:nvSpPr>
          <p:cNvPr id="10" name="TextBox 9">
            <a:extLst>
              <a:ext uri="{FF2B5EF4-FFF2-40B4-BE49-F238E27FC236}">
                <a16:creationId xmlns:a16="http://schemas.microsoft.com/office/drawing/2014/main" id="{5B1C3C8D-217B-E0D5-E86D-03924E9C1383}"/>
              </a:ext>
            </a:extLst>
          </p:cNvPr>
          <p:cNvSpPr txBox="1"/>
          <p:nvPr/>
        </p:nvSpPr>
        <p:spPr>
          <a:xfrm>
            <a:off x="1985817" y="4047897"/>
            <a:ext cx="8146474" cy="369332"/>
          </a:xfrm>
          <a:prstGeom prst="rect">
            <a:avLst/>
          </a:prstGeom>
          <a:noFill/>
        </p:spPr>
        <p:txBody>
          <a:bodyPr wrap="square">
            <a:spAutoFit/>
          </a:bodyPr>
          <a:lstStyle/>
          <a:p>
            <a:r>
              <a:rPr lang="en-US" dirty="0"/>
              <a:t>The probability of drawing a heart from a standard deck of cards:</a:t>
            </a:r>
          </a:p>
        </p:txBody>
      </p:sp>
      <p:sp>
        <p:nvSpPr>
          <p:cNvPr id="12" name="TextBox 11">
            <a:extLst>
              <a:ext uri="{FF2B5EF4-FFF2-40B4-BE49-F238E27FC236}">
                <a16:creationId xmlns:a16="http://schemas.microsoft.com/office/drawing/2014/main" id="{27E09CD5-8FCE-018B-AF4D-35064DE1C7F7}"/>
              </a:ext>
            </a:extLst>
          </p:cNvPr>
          <p:cNvSpPr txBox="1"/>
          <p:nvPr/>
        </p:nvSpPr>
        <p:spPr>
          <a:xfrm>
            <a:off x="1985817" y="3584138"/>
            <a:ext cx="1209965" cy="369332"/>
          </a:xfrm>
          <a:prstGeom prst="rect">
            <a:avLst/>
          </a:prstGeom>
          <a:noFill/>
        </p:spPr>
        <p:txBody>
          <a:bodyPr wrap="square">
            <a:spAutoFit/>
          </a:bodyPr>
          <a:lstStyle/>
          <a:p>
            <a:r>
              <a:rPr lang="en-US" b="1" dirty="0"/>
              <a:t>Example</a:t>
            </a:r>
            <a:endParaRPr lang="en-US" dirty="0"/>
          </a:p>
        </p:txBody>
      </p:sp>
      <p:pic>
        <p:nvPicPr>
          <p:cNvPr id="14" name="Picture 13">
            <a:extLst>
              <a:ext uri="{FF2B5EF4-FFF2-40B4-BE49-F238E27FC236}">
                <a16:creationId xmlns:a16="http://schemas.microsoft.com/office/drawing/2014/main" id="{0A4E82CB-4648-688F-18F2-3B73F51A2435}"/>
              </a:ext>
            </a:extLst>
          </p:cNvPr>
          <p:cNvPicPr>
            <a:picLocks noChangeAspect="1"/>
          </p:cNvPicPr>
          <p:nvPr/>
        </p:nvPicPr>
        <p:blipFill>
          <a:blip r:embed="rId3"/>
          <a:stretch>
            <a:fillRect/>
          </a:stretch>
        </p:blipFill>
        <p:spPr>
          <a:xfrm>
            <a:off x="3337067" y="4511656"/>
            <a:ext cx="2867025" cy="876300"/>
          </a:xfrm>
          <a:prstGeom prst="rect">
            <a:avLst/>
          </a:prstGeom>
        </p:spPr>
      </p:pic>
    </p:spTree>
    <p:extLst>
      <p:ext uri="{BB962C8B-B14F-4D97-AF65-F5344CB8AC3E}">
        <p14:creationId xmlns:p14="http://schemas.microsoft.com/office/powerpoint/2010/main" val="5465237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0E6F61-1DD8-9D09-1663-64148D60980D}"/>
              </a:ext>
            </a:extLst>
          </p:cNvPr>
          <p:cNvSpPr txBox="1"/>
          <p:nvPr/>
        </p:nvSpPr>
        <p:spPr>
          <a:xfrm>
            <a:off x="646546" y="1399371"/>
            <a:ext cx="2281382" cy="400110"/>
          </a:xfrm>
          <a:prstGeom prst="rect">
            <a:avLst/>
          </a:prstGeom>
          <a:noFill/>
        </p:spPr>
        <p:txBody>
          <a:bodyPr wrap="square">
            <a:spAutoFit/>
          </a:bodyPr>
          <a:lstStyle/>
          <a:p>
            <a:r>
              <a:rPr lang="en-US" sz="2000" b="1" dirty="0">
                <a:solidFill>
                  <a:srgbClr val="1869A6"/>
                </a:solidFill>
              </a:rPr>
              <a:t>Probability Rules</a:t>
            </a:r>
          </a:p>
        </p:txBody>
      </p:sp>
      <p:sp>
        <p:nvSpPr>
          <p:cNvPr id="5" name="TextBox 4">
            <a:extLst>
              <a:ext uri="{FF2B5EF4-FFF2-40B4-BE49-F238E27FC236}">
                <a16:creationId xmlns:a16="http://schemas.microsoft.com/office/drawing/2014/main" id="{576D413E-2EAD-BAEC-19C1-688D00977081}"/>
              </a:ext>
            </a:extLst>
          </p:cNvPr>
          <p:cNvSpPr txBox="1"/>
          <p:nvPr/>
        </p:nvSpPr>
        <p:spPr>
          <a:xfrm>
            <a:off x="1477819" y="1799481"/>
            <a:ext cx="5043055" cy="369332"/>
          </a:xfrm>
          <a:prstGeom prst="rect">
            <a:avLst/>
          </a:prstGeom>
          <a:noFill/>
        </p:spPr>
        <p:txBody>
          <a:bodyPr wrap="square">
            <a:spAutoFit/>
          </a:bodyPr>
          <a:lstStyle/>
          <a:p>
            <a:r>
              <a:rPr lang="en-US" b="1" dirty="0"/>
              <a:t>Addition Rule (For Mutually Exclusive Events)</a:t>
            </a:r>
          </a:p>
        </p:txBody>
      </p:sp>
      <p:sp>
        <p:nvSpPr>
          <p:cNvPr id="7" name="TextBox 6">
            <a:extLst>
              <a:ext uri="{FF2B5EF4-FFF2-40B4-BE49-F238E27FC236}">
                <a16:creationId xmlns:a16="http://schemas.microsoft.com/office/drawing/2014/main" id="{081E4DFC-8A16-9874-0533-AFFDB3BA108F}"/>
              </a:ext>
            </a:extLst>
          </p:cNvPr>
          <p:cNvSpPr txBox="1"/>
          <p:nvPr/>
        </p:nvSpPr>
        <p:spPr>
          <a:xfrm>
            <a:off x="1948874" y="2199591"/>
            <a:ext cx="8894618" cy="646331"/>
          </a:xfrm>
          <a:prstGeom prst="rect">
            <a:avLst/>
          </a:prstGeom>
          <a:noFill/>
        </p:spPr>
        <p:txBody>
          <a:bodyPr wrap="square">
            <a:spAutoFit/>
          </a:bodyPr>
          <a:lstStyle/>
          <a:p>
            <a:r>
              <a:rPr lang="en-US" dirty="0"/>
              <a:t>If two events A and B cannot happen at the same time (i.e., they are mutually exclusive), the probability that either A or B will occur is:</a:t>
            </a:r>
          </a:p>
        </p:txBody>
      </p:sp>
      <p:pic>
        <p:nvPicPr>
          <p:cNvPr id="9" name="Picture 8">
            <a:extLst>
              <a:ext uri="{FF2B5EF4-FFF2-40B4-BE49-F238E27FC236}">
                <a16:creationId xmlns:a16="http://schemas.microsoft.com/office/drawing/2014/main" id="{D717C388-0795-4105-D447-22CEE8A8F6CA}"/>
              </a:ext>
            </a:extLst>
          </p:cNvPr>
          <p:cNvPicPr>
            <a:picLocks noChangeAspect="1"/>
          </p:cNvPicPr>
          <p:nvPr/>
        </p:nvPicPr>
        <p:blipFill>
          <a:blip r:embed="rId2"/>
          <a:stretch>
            <a:fillRect/>
          </a:stretch>
        </p:blipFill>
        <p:spPr>
          <a:xfrm>
            <a:off x="4387095" y="2946615"/>
            <a:ext cx="3436284" cy="530514"/>
          </a:xfrm>
          <a:prstGeom prst="rect">
            <a:avLst/>
          </a:prstGeom>
        </p:spPr>
      </p:pic>
      <p:sp>
        <p:nvSpPr>
          <p:cNvPr id="11" name="TextBox 10">
            <a:extLst>
              <a:ext uri="{FF2B5EF4-FFF2-40B4-BE49-F238E27FC236}">
                <a16:creationId xmlns:a16="http://schemas.microsoft.com/office/drawing/2014/main" id="{617DC961-1538-2054-41BC-78A21558AA40}"/>
              </a:ext>
            </a:extLst>
          </p:cNvPr>
          <p:cNvSpPr txBox="1"/>
          <p:nvPr/>
        </p:nvSpPr>
        <p:spPr>
          <a:xfrm>
            <a:off x="1948874" y="3992525"/>
            <a:ext cx="6096000" cy="646331"/>
          </a:xfrm>
          <a:prstGeom prst="rect">
            <a:avLst/>
          </a:prstGeom>
          <a:noFill/>
        </p:spPr>
        <p:txBody>
          <a:bodyPr wrap="square">
            <a:spAutoFit/>
          </a:bodyPr>
          <a:lstStyle/>
          <a:p>
            <a:r>
              <a:rPr lang="en-US" dirty="0"/>
              <a:t>The probability of drawing either a king or a queen from a deck of cards:</a:t>
            </a:r>
          </a:p>
        </p:txBody>
      </p:sp>
      <p:sp>
        <p:nvSpPr>
          <p:cNvPr id="13" name="TextBox 12">
            <a:extLst>
              <a:ext uri="{FF2B5EF4-FFF2-40B4-BE49-F238E27FC236}">
                <a16:creationId xmlns:a16="http://schemas.microsoft.com/office/drawing/2014/main" id="{9905A4DD-2C92-7CA5-8965-2CB6FD24334E}"/>
              </a:ext>
            </a:extLst>
          </p:cNvPr>
          <p:cNvSpPr txBox="1"/>
          <p:nvPr/>
        </p:nvSpPr>
        <p:spPr>
          <a:xfrm>
            <a:off x="1477819" y="3477129"/>
            <a:ext cx="1154545" cy="369332"/>
          </a:xfrm>
          <a:prstGeom prst="rect">
            <a:avLst/>
          </a:prstGeom>
          <a:noFill/>
        </p:spPr>
        <p:txBody>
          <a:bodyPr wrap="square">
            <a:spAutoFit/>
          </a:bodyPr>
          <a:lstStyle/>
          <a:p>
            <a:r>
              <a:rPr lang="en-US" b="1" dirty="0"/>
              <a:t>Example</a:t>
            </a:r>
            <a:endParaRPr lang="en-US" dirty="0"/>
          </a:p>
        </p:txBody>
      </p:sp>
      <p:pic>
        <p:nvPicPr>
          <p:cNvPr id="15" name="Picture 14">
            <a:extLst>
              <a:ext uri="{FF2B5EF4-FFF2-40B4-BE49-F238E27FC236}">
                <a16:creationId xmlns:a16="http://schemas.microsoft.com/office/drawing/2014/main" id="{B640A423-3B26-F602-C8F8-10961F454421}"/>
              </a:ext>
            </a:extLst>
          </p:cNvPr>
          <p:cNvPicPr>
            <a:picLocks noChangeAspect="1"/>
          </p:cNvPicPr>
          <p:nvPr/>
        </p:nvPicPr>
        <p:blipFill>
          <a:blip r:embed="rId3"/>
          <a:stretch>
            <a:fillRect/>
          </a:stretch>
        </p:blipFill>
        <p:spPr>
          <a:xfrm>
            <a:off x="2173789" y="4932433"/>
            <a:ext cx="7862895" cy="729312"/>
          </a:xfrm>
          <a:prstGeom prst="rect">
            <a:avLst/>
          </a:prstGeom>
        </p:spPr>
      </p:pic>
    </p:spTree>
    <p:extLst>
      <p:ext uri="{BB962C8B-B14F-4D97-AF65-F5344CB8AC3E}">
        <p14:creationId xmlns:p14="http://schemas.microsoft.com/office/powerpoint/2010/main" val="64484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33BB97-3A62-71F5-EAF8-F92627D7684E}"/>
              </a:ext>
            </a:extLst>
          </p:cNvPr>
          <p:cNvSpPr txBox="1"/>
          <p:nvPr/>
        </p:nvSpPr>
        <p:spPr>
          <a:xfrm>
            <a:off x="526473" y="1399371"/>
            <a:ext cx="2281382" cy="400110"/>
          </a:xfrm>
          <a:prstGeom prst="rect">
            <a:avLst/>
          </a:prstGeom>
          <a:noFill/>
        </p:spPr>
        <p:txBody>
          <a:bodyPr wrap="square">
            <a:spAutoFit/>
          </a:bodyPr>
          <a:lstStyle/>
          <a:p>
            <a:r>
              <a:rPr lang="en-US" sz="2000" b="1" dirty="0">
                <a:solidFill>
                  <a:srgbClr val="1869A6"/>
                </a:solidFill>
              </a:rPr>
              <a:t>Probability Rules</a:t>
            </a:r>
          </a:p>
        </p:txBody>
      </p:sp>
      <p:sp>
        <p:nvSpPr>
          <p:cNvPr id="3" name="TextBox 2">
            <a:extLst>
              <a:ext uri="{FF2B5EF4-FFF2-40B4-BE49-F238E27FC236}">
                <a16:creationId xmlns:a16="http://schemas.microsoft.com/office/drawing/2014/main" id="{8923B04D-5DC3-37F0-3885-2C8EA1A97A43}"/>
              </a:ext>
            </a:extLst>
          </p:cNvPr>
          <p:cNvSpPr txBox="1"/>
          <p:nvPr/>
        </p:nvSpPr>
        <p:spPr>
          <a:xfrm>
            <a:off x="1357746" y="1799481"/>
            <a:ext cx="5043055" cy="369332"/>
          </a:xfrm>
          <a:prstGeom prst="rect">
            <a:avLst/>
          </a:prstGeom>
          <a:noFill/>
        </p:spPr>
        <p:txBody>
          <a:bodyPr wrap="square">
            <a:spAutoFit/>
          </a:bodyPr>
          <a:lstStyle/>
          <a:p>
            <a:r>
              <a:rPr lang="en-US" b="1" dirty="0"/>
              <a:t>Multiplication Rule (For Independent Events)</a:t>
            </a:r>
          </a:p>
        </p:txBody>
      </p:sp>
      <p:sp>
        <p:nvSpPr>
          <p:cNvPr id="5" name="TextBox 4">
            <a:extLst>
              <a:ext uri="{FF2B5EF4-FFF2-40B4-BE49-F238E27FC236}">
                <a16:creationId xmlns:a16="http://schemas.microsoft.com/office/drawing/2014/main" id="{EB7809BE-E702-5385-0DBC-14C1A9201004}"/>
              </a:ext>
            </a:extLst>
          </p:cNvPr>
          <p:cNvSpPr txBox="1"/>
          <p:nvPr/>
        </p:nvSpPr>
        <p:spPr>
          <a:xfrm>
            <a:off x="2087418" y="2168813"/>
            <a:ext cx="9291781" cy="646331"/>
          </a:xfrm>
          <a:prstGeom prst="rect">
            <a:avLst/>
          </a:prstGeom>
          <a:noFill/>
        </p:spPr>
        <p:txBody>
          <a:bodyPr wrap="square">
            <a:spAutoFit/>
          </a:bodyPr>
          <a:lstStyle/>
          <a:p>
            <a:r>
              <a:rPr lang="en-US" dirty="0"/>
              <a:t>If two events A and B are independent (the occurrence of one does not affect the occurrence of the other), the probability that both A and B will occur is:</a:t>
            </a:r>
          </a:p>
        </p:txBody>
      </p:sp>
      <p:pic>
        <p:nvPicPr>
          <p:cNvPr id="7" name="Picture 6">
            <a:extLst>
              <a:ext uri="{FF2B5EF4-FFF2-40B4-BE49-F238E27FC236}">
                <a16:creationId xmlns:a16="http://schemas.microsoft.com/office/drawing/2014/main" id="{5B1EE1FC-04F9-3279-D722-5BD37D54C92B}"/>
              </a:ext>
            </a:extLst>
          </p:cNvPr>
          <p:cNvPicPr>
            <a:picLocks noChangeAspect="1"/>
          </p:cNvPicPr>
          <p:nvPr/>
        </p:nvPicPr>
        <p:blipFill>
          <a:blip r:embed="rId2"/>
          <a:stretch>
            <a:fillRect/>
          </a:stretch>
        </p:blipFill>
        <p:spPr>
          <a:xfrm>
            <a:off x="4421462" y="2861311"/>
            <a:ext cx="3127403" cy="646330"/>
          </a:xfrm>
          <a:prstGeom prst="rect">
            <a:avLst/>
          </a:prstGeom>
        </p:spPr>
      </p:pic>
      <p:sp>
        <p:nvSpPr>
          <p:cNvPr id="9" name="TextBox 8">
            <a:extLst>
              <a:ext uri="{FF2B5EF4-FFF2-40B4-BE49-F238E27FC236}">
                <a16:creationId xmlns:a16="http://schemas.microsoft.com/office/drawing/2014/main" id="{4BF6637F-B577-3B99-6486-49A4C9B381DF}"/>
              </a:ext>
            </a:extLst>
          </p:cNvPr>
          <p:cNvSpPr txBox="1"/>
          <p:nvPr/>
        </p:nvSpPr>
        <p:spPr>
          <a:xfrm>
            <a:off x="1357745" y="3593328"/>
            <a:ext cx="1191491" cy="369332"/>
          </a:xfrm>
          <a:prstGeom prst="rect">
            <a:avLst/>
          </a:prstGeom>
          <a:noFill/>
        </p:spPr>
        <p:txBody>
          <a:bodyPr wrap="square">
            <a:spAutoFit/>
          </a:bodyPr>
          <a:lstStyle/>
          <a:p>
            <a:r>
              <a:rPr lang="en-US" b="1" dirty="0"/>
              <a:t>Example</a:t>
            </a:r>
          </a:p>
        </p:txBody>
      </p:sp>
      <p:sp>
        <p:nvSpPr>
          <p:cNvPr id="11" name="TextBox 10">
            <a:extLst>
              <a:ext uri="{FF2B5EF4-FFF2-40B4-BE49-F238E27FC236}">
                <a16:creationId xmlns:a16="http://schemas.microsoft.com/office/drawing/2014/main" id="{FEB81C8B-2A96-D9C7-2697-FE98D6186D2E}"/>
              </a:ext>
            </a:extLst>
          </p:cNvPr>
          <p:cNvSpPr txBox="1"/>
          <p:nvPr/>
        </p:nvSpPr>
        <p:spPr>
          <a:xfrm>
            <a:off x="2087418" y="4022392"/>
            <a:ext cx="6622473" cy="646331"/>
          </a:xfrm>
          <a:prstGeom prst="rect">
            <a:avLst/>
          </a:prstGeom>
          <a:noFill/>
        </p:spPr>
        <p:txBody>
          <a:bodyPr wrap="square">
            <a:spAutoFit/>
          </a:bodyPr>
          <a:lstStyle/>
          <a:p>
            <a:r>
              <a:rPr lang="en-US" dirty="0"/>
              <a:t>The probability of getting heads when flipping a coin and rolling a 4 on a six-sided die:</a:t>
            </a:r>
          </a:p>
        </p:txBody>
      </p:sp>
      <p:pic>
        <p:nvPicPr>
          <p:cNvPr id="13" name="Picture 12">
            <a:extLst>
              <a:ext uri="{FF2B5EF4-FFF2-40B4-BE49-F238E27FC236}">
                <a16:creationId xmlns:a16="http://schemas.microsoft.com/office/drawing/2014/main" id="{74EE7FDB-E372-6B05-6E9C-B798079FDE96}"/>
              </a:ext>
            </a:extLst>
          </p:cNvPr>
          <p:cNvPicPr>
            <a:picLocks noChangeAspect="1"/>
          </p:cNvPicPr>
          <p:nvPr/>
        </p:nvPicPr>
        <p:blipFill>
          <a:blip r:embed="rId3"/>
          <a:stretch>
            <a:fillRect/>
          </a:stretch>
        </p:blipFill>
        <p:spPr>
          <a:xfrm>
            <a:off x="2379178" y="4932156"/>
            <a:ext cx="6710992" cy="882707"/>
          </a:xfrm>
          <a:prstGeom prst="rect">
            <a:avLst/>
          </a:prstGeom>
        </p:spPr>
      </p:pic>
    </p:spTree>
    <p:extLst>
      <p:ext uri="{BB962C8B-B14F-4D97-AF65-F5344CB8AC3E}">
        <p14:creationId xmlns:p14="http://schemas.microsoft.com/office/powerpoint/2010/main" val="149174344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480829-27B1-F20A-DCC4-E355F4FAAC54}"/>
              </a:ext>
            </a:extLst>
          </p:cNvPr>
          <p:cNvSpPr txBox="1"/>
          <p:nvPr/>
        </p:nvSpPr>
        <p:spPr>
          <a:xfrm>
            <a:off x="683489" y="1242353"/>
            <a:ext cx="2964873" cy="400110"/>
          </a:xfrm>
          <a:prstGeom prst="rect">
            <a:avLst/>
          </a:prstGeom>
          <a:noFill/>
        </p:spPr>
        <p:txBody>
          <a:bodyPr wrap="square">
            <a:spAutoFit/>
          </a:bodyPr>
          <a:lstStyle/>
          <a:p>
            <a:r>
              <a:rPr lang="en-US" sz="2000" b="1" dirty="0">
                <a:solidFill>
                  <a:srgbClr val="1869A6"/>
                </a:solidFill>
              </a:rPr>
              <a:t>Conditional Probability</a:t>
            </a:r>
          </a:p>
        </p:txBody>
      </p:sp>
      <p:sp>
        <p:nvSpPr>
          <p:cNvPr id="5" name="TextBox 4">
            <a:extLst>
              <a:ext uri="{FF2B5EF4-FFF2-40B4-BE49-F238E27FC236}">
                <a16:creationId xmlns:a16="http://schemas.microsoft.com/office/drawing/2014/main" id="{494581BD-E4C3-D31A-F2B5-8CAFAB1278A2}"/>
              </a:ext>
            </a:extLst>
          </p:cNvPr>
          <p:cNvSpPr txBox="1"/>
          <p:nvPr/>
        </p:nvSpPr>
        <p:spPr>
          <a:xfrm>
            <a:off x="1514761" y="1667151"/>
            <a:ext cx="9518074" cy="646331"/>
          </a:xfrm>
          <a:prstGeom prst="rect">
            <a:avLst/>
          </a:prstGeom>
          <a:noFill/>
        </p:spPr>
        <p:txBody>
          <a:bodyPr wrap="square">
            <a:spAutoFit/>
          </a:bodyPr>
          <a:lstStyle/>
          <a:p>
            <a:r>
              <a:rPr lang="en-US" dirty="0"/>
              <a:t>Conditional probability measures the probability of an event A occurring given that event B has occurred. It is denoted by P(A∣B).</a:t>
            </a:r>
          </a:p>
        </p:txBody>
      </p:sp>
      <p:sp>
        <p:nvSpPr>
          <p:cNvPr id="7" name="TextBox 6">
            <a:extLst>
              <a:ext uri="{FF2B5EF4-FFF2-40B4-BE49-F238E27FC236}">
                <a16:creationId xmlns:a16="http://schemas.microsoft.com/office/drawing/2014/main" id="{CA503458-2977-9B70-6E98-1662C212A168}"/>
              </a:ext>
            </a:extLst>
          </p:cNvPr>
          <p:cNvSpPr txBox="1"/>
          <p:nvPr/>
        </p:nvSpPr>
        <p:spPr>
          <a:xfrm>
            <a:off x="1514762" y="2784825"/>
            <a:ext cx="1145309" cy="369332"/>
          </a:xfrm>
          <a:prstGeom prst="rect">
            <a:avLst/>
          </a:prstGeom>
          <a:noFill/>
        </p:spPr>
        <p:txBody>
          <a:bodyPr wrap="square">
            <a:spAutoFit/>
          </a:bodyPr>
          <a:lstStyle/>
          <a:p>
            <a:r>
              <a:rPr lang="en-US" b="1" dirty="0"/>
              <a:t>Formula:</a:t>
            </a:r>
          </a:p>
        </p:txBody>
      </p:sp>
      <p:pic>
        <p:nvPicPr>
          <p:cNvPr id="9" name="Picture 8">
            <a:extLst>
              <a:ext uri="{FF2B5EF4-FFF2-40B4-BE49-F238E27FC236}">
                <a16:creationId xmlns:a16="http://schemas.microsoft.com/office/drawing/2014/main" id="{978D4811-F9AB-1BA8-B19A-64A99F4B4061}"/>
              </a:ext>
            </a:extLst>
          </p:cNvPr>
          <p:cNvPicPr>
            <a:picLocks noChangeAspect="1"/>
          </p:cNvPicPr>
          <p:nvPr/>
        </p:nvPicPr>
        <p:blipFill>
          <a:blip r:embed="rId2"/>
          <a:stretch>
            <a:fillRect/>
          </a:stretch>
        </p:blipFill>
        <p:spPr>
          <a:xfrm>
            <a:off x="2660071" y="2550391"/>
            <a:ext cx="2305050" cy="838200"/>
          </a:xfrm>
          <a:prstGeom prst="rect">
            <a:avLst/>
          </a:prstGeom>
        </p:spPr>
      </p:pic>
      <p:sp>
        <p:nvSpPr>
          <p:cNvPr id="11" name="TextBox 10">
            <a:extLst>
              <a:ext uri="{FF2B5EF4-FFF2-40B4-BE49-F238E27FC236}">
                <a16:creationId xmlns:a16="http://schemas.microsoft.com/office/drawing/2014/main" id="{B686CDB0-68A4-A8DB-4E01-7AD8FB0EC548}"/>
              </a:ext>
            </a:extLst>
          </p:cNvPr>
          <p:cNvSpPr txBox="1"/>
          <p:nvPr/>
        </p:nvSpPr>
        <p:spPr>
          <a:xfrm>
            <a:off x="2165924" y="4084297"/>
            <a:ext cx="8622147" cy="646331"/>
          </a:xfrm>
          <a:prstGeom prst="rect">
            <a:avLst/>
          </a:prstGeom>
          <a:noFill/>
        </p:spPr>
        <p:txBody>
          <a:bodyPr wrap="square">
            <a:spAutoFit/>
          </a:bodyPr>
          <a:lstStyle/>
          <a:p>
            <a:r>
              <a:rPr lang="en-US" dirty="0"/>
              <a:t>In a deck of cards, what is the probability of drawing a queen given that you have already drawn a king?</a:t>
            </a:r>
          </a:p>
        </p:txBody>
      </p:sp>
      <p:sp>
        <p:nvSpPr>
          <p:cNvPr id="13" name="TextBox 12">
            <a:extLst>
              <a:ext uri="{FF2B5EF4-FFF2-40B4-BE49-F238E27FC236}">
                <a16:creationId xmlns:a16="http://schemas.microsoft.com/office/drawing/2014/main" id="{335D3B90-2A28-F573-236B-447367A8FB5A}"/>
              </a:ext>
            </a:extLst>
          </p:cNvPr>
          <p:cNvSpPr txBox="1"/>
          <p:nvPr/>
        </p:nvSpPr>
        <p:spPr>
          <a:xfrm>
            <a:off x="1514761" y="3663889"/>
            <a:ext cx="1145309" cy="369332"/>
          </a:xfrm>
          <a:prstGeom prst="rect">
            <a:avLst/>
          </a:prstGeom>
          <a:noFill/>
        </p:spPr>
        <p:txBody>
          <a:bodyPr wrap="square">
            <a:spAutoFit/>
          </a:bodyPr>
          <a:lstStyle/>
          <a:p>
            <a:r>
              <a:rPr lang="en-US" b="1" dirty="0"/>
              <a:t>Example</a:t>
            </a:r>
            <a:endParaRPr lang="en-US" dirty="0"/>
          </a:p>
        </p:txBody>
      </p:sp>
      <p:sp>
        <p:nvSpPr>
          <p:cNvPr id="15" name="TextBox 14">
            <a:extLst>
              <a:ext uri="{FF2B5EF4-FFF2-40B4-BE49-F238E27FC236}">
                <a16:creationId xmlns:a16="http://schemas.microsoft.com/office/drawing/2014/main" id="{5659A2CB-037A-9B13-0D91-3C26694BD9C5}"/>
              </a:ext>
            </a:extLst>
          </p:cNvPr>
          <p:cNvSpPr txBox="1"/>
          <p:nvPr/>
        </p:nvSpPr>
        <p:spPr>
          <a:xfrm>
            <a:off x="2660069" y="4781704"/>
            <a:ext cx="6123711" cy="584775"/>
          </a:xfrm>
          <a:prstGeom prst="rect">
            <a:avLst/>
          </a:prstGeom>
          <a:noFill/>
        </p:spPr>
        <p:txBody>
          <a:bodyPr wrap="square">
            <a:spAutoFit/>
          </a:bodyPr>
          <a:lstStyle/>
          <a:p>
            <a:pPr marL="285750" indent="-285750">
              <a:buFont typeface="Arial" panose="020B0604020202020204" pitchFamily="34" charset="0"/>
              <a:buChar char="•"/>
            </a:pPr>
            <a:r>
              <a:rPr lang="en-US" sz="1600" dirty="0"/>
              <a:t>Without replacement, after drawing a king, there are 51 cards left. There are still 4 queens.</a:t>
            </a:r>
          </a:p>
        </p:txBody>
      </p:sp>
      <p:pic>
        <p:nvPicPr>
          <p:cNvPr id="17" name="Picture 16">
            <a:extLst>
              <a:ext uri="{FF2B5EF4-FFF2-40B4-BE49-F238E27FC236}">
                <a16:creationId xmlns:a16="http://schemas.microsoft.com/office/drawing/2014/main" id="{B964D148-B106-EB0C-DA1B-8D5494B45CF4}"/>
              </a:ext>
            </a:extLst>
          </p:cNvPr>
          <p:cNvPicPr>
            <a:picLocks noChangeAspect="1"/>
          </p:cNvPicPr>
          <p:nvPr/>
        </p:nvPicPr>
        <p:blipFill>
          <a:blip r:embed="rId3"/>
          <a:stretch>
            <a:fillRect/>
          </a:stretch>
        </p:blipFill>
        <p:spPr>
          <a:xfrm>
            <a:off x="4747057" y="5417555"/>
            <a:ext cx="2544681" cy="1132215"/>
          </a:xfrm>
          <a:prstGeom prst="rect">
            <a:avLst/>
          </a:prstGeom>
        </p:spPr>
      </p:pic>
    </p:spTree>
    <p:extLst>
      <p:ext uri="{BB962C8B-B14F-4D97-AF65-F5344CB8AC3E}">
        <p14:creationId xmlns:p14="http://schemas.microsoft.com/office/powerpoint/2010/main" val="2963775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235E89D-59BF-4911-92DE-A5A27EBCDAB5}"/>
              </a:ext>
            </a:extLst>
          </p:cNvPr>
          <p:cNvSpPr txBox="1"/>
          <p:nvPr/>
        </p:nvSpPr>
        <p:spPr>
          <a:xfrm>
            <a:off x="960582" y="1177696"/>
            <a:ext cx="2041236" cy="400110"/>
          </a:xfrm>
          <a:prstGeom prst="rect">
            <a:avLst/>
          </a:prstGeom>
          <a:noFill/>
        </p:spPr>
        <p:txBody>
          <a:bodyPr wrap="square">
            <a:spAutoFit/>
          </a:bodyPr>
          <a:lstStyle/>
          <a:p>
            <a:r>
              <a:rPr lang="en-US" sz="2000" b="1" dirty="0">
                <a:solidFill>
                  <a:srgbClr val="1869A6"/>
                </a:solidFill>
              </a:rPr>
              <a:t>Bayes’ Theorem</a:t>
            </a:r>
          </a:p>
        </p:txBody>
      </p:sp>
      <p:sp>
        <p:nvSpPr>
          <p:cNvPr id="5" name="TextBox 4">
            <a:extLst>
              <a:ext uri="{FF2B5EF4-FFF2-40B4-BE49-F238E27FC236}">
                <a16:creationId xmlns:a16="http://schemas.microsoft.com/office/drawing/2014/main" id="{76404CF1-0A34-E558-3B82-0E9F38BAA702}"/>
              </a:ext>
            </a:extLst>
          </p:cNvPr>
          <p:cNvSpPr txBox="1"/>
          <p:nvPr/>
        </p:nvSpPr>
        <p:spPr>
          <a:xfrm>
            <a:off x="1736436" y="1577806"/>
            <a:ext cx="9735127" cy="923330"/>
          </a:xfrm>
          <a:prstGeom prst="rect">
            <a:avLst/>
          </a:prstGeom>
          <a:noFill/>
        </p:spPr>
        <p:txBody>
          <a:bodyPr wrap="square">
            <a:spAutoFit/>
          </a:bodyPr>
          <a:lstStyle/>
          <a:p>
            <a:r>
              <a:rPr lang="en-US" b="1" dirty="0"/>
              <a:t>Introduction to Bayes’ Theorem</a:t>
            </a:r>
            <a:r>
              <a:rPr lang="en-US" dirty="0"/>
              <a:t>: Bayes' theorem allows us to update our probability estimates based on new </a:t>
            </a:r>
            <a:r>
              <a:rPr lang="en-US" b="1" dirty="0"/>
              <a:t>evidence</a:t>
            </a:r>
            <a:r>
              <a:rPr lang="en-US" dirty="0"/>
              <a:t> or </a:t>
            </a:r>
            <a:r>
              <a:rPr lang="en-US" b="1" dirty="0"/>
              <a:t>information</a:t>
            </a:r>
            <a:r>
              <a:rPr lang="en-US" dirty="0"/>
              <a:t>. It is particularly useful in AI for making predictions based on </a:t>
            </a:r>
            <a:r>
              <a:rPr lang="en-US" b="1" dirty="0"/>
              <a:t>prior knowledge </a:t>
            </a:r>
            <a:r>
              <a:rPr lang="en-US" dirty="0"/>
              <a:t>and new data.</a:t>
            </a:r>
          </a:p>
        </p:txBody>
      </p:sp>
      <p:sp>
        <p:nvSpPr>
          <p:cNvPr id="7" name="TextBox 6">
            <a:extLst>
              <a:ext uri="{FF2B5EF4-FFF2-40B4-BE49-F238E27FC236}">
                <a16:creationId xmlns:a16="http://schemas.microsoft.com/office/drawing/2014/main" id="{337ABF70-BC8E-48F8-ED39-32B4C984A4E1}"/>
              </a:ext>
            </a:extLst>
          </p:cNvPr>
          <p:cNvSpPr txBox="1"/>
          <p:nvPr/>
        </p:nvSpPr>
        <p:spPr>
          <a:xfrm>
            <a:off x="960582" y="2605805"/>
            <a:ext cx="2844800" cy="369332"/>
          </a:xfrm>
          <a:prstGeom prst="rect">
            <a:avLst/>
          </a:prstGeom>
          <a:noFill/>
        </p:spPr>
        <p:txBody>
          <a:bodyPr wrap="square">
            <a:spAutoFit/>
          </a:bodyPr>
          <a:lstStyle/>
          <a:p>
            <a:r>
              <a:rPr lang="en-US" b="1" dirty="0"/>
              <a:t>Bayes’ Theorem Formula:</a:t>
            </a:r>
          </a:p>
        </p:txBody>
      </p:sp>
      <p:pic>
        <p:nvPicPr>
          <p:cNvPr id="9" name="Picture 8">
            <a:extLst>
              <a:ext uri="{FF2B5EF4-FFF2-40B4-BE49-F238E27FC236}">
                <a16:creationId xmlns:a16="http://schemas.microsoft.com/office/drawing/2014/main" id="{2134D767-311C-A7F0-5A15-D231D94A93C0}"/>
              </a:ext>
            </a:extLst>
          </p:cNvPr>
          <p:cNvPicPr>
            <a:picLocks noChangeAspect="1"/>
          </p:cNvPicPr>
          <p:nvPr/>
        </p:nvPicPr>
        <p:blipFill>
          <a:blip r:embed="rId2"/>
          <a:stretch>
            <a:fillRect/>
          </a:stretch>
        </p:blipFill>
        <p:spPr>
          <a:xfrm>
            <a:off x="2382982" y="3079806"/>
            <a:ext cx="3166918" cy="1086090"/>
          </a:xfrm>
          <a:prstGeom prst="rect">
            <a:avLst/>
          </a:prstGeom>
        </p:spPr>
      </p:pic>
      <p:sp>
        <p:nvSpPr>
          <p:cNvPr id="11" name="TextBox 10">
            <a:extLst>
              <a:ext uri="{FF2B5EF4-FFF2-40B4-BE49-F238E27FC236}">
                <a16:creationId xmlns:a16="http://schemas.microsoft.com/office/drawing/2014/main" id="{2CB45F7D-D22E-0EBE-BF75-E0FD47A46E94}"/>
              </a:ext>
            </a:extLst>
          </p:cNvPr>
          <p:cNvSpPr txBox="1"/>
          <p:nvPr/>
        </p:nvSpPr>
        <p:spPr>
          <a:xfrm>
            <a:off x="1385454" y="4165896"/>
            <a:ext cx="997528" cy="369332"/>
          </a:xfrm>
          <a:prstGeom prst="rect">
            <a:avLst/>
          </a:prstGeom>
          <a:noFill/>
        </p:spPr>
        <p:txBody>
          <a:bodyPr wrap="square">
            <a:spAutoFit/>
          </a:bodyPr>
          <a:lstStyle/>
          <a:p>
            <a:r>
              <a:rPr lang="en-US" dirty="0"/>
              <a:t>Where:</a:t>
            </a:r>
          </a:p>
        </p:txBody>
      </p:sp>
      <p:pic>
        <p:nvPicPr>
          <p:cNvPr id="13" name="Picture 12">
            <a:extLst>
              <a:ext uri="{FF2B5EF4-FFF2-40B4-BE49-F238E27FC236}">
                <a16:creationId xmlns:a16="http://schemas.microsoft.com/office/drawing/2014/main" id="{F57C2849-4F19-BBA8-B801-D8448DA39078}"/>
              </a:ext>
            </a:extLst>
          </p:cNvPr>
          <p:cNvPicPr>
            <a:picLocks noChangeAspect="1"/>
          </p:cNvPicPr>
          <p:nvPr/>
        </p:nvPicPr>
        <p:blipFill>
          <a:blip r:embed="rId3"/>
          <a:stretch>
            <a:fillRect/>
          </a:stretch>
        </p:blipFill>
        <p:spPr>
          <a:xfrm>
            <a:off x="1884218" y="4604038"/>
            <a:ext cx="7667625" cy="1695450"/>
          </a:xfrm>
          <a:prstGeom prst="rect">
            <a:avLst/>
          </a:prstGeom>
        </p:spPr>
      </p:pic>
    </p:spTree>
    <p:extLst>
      <p:ext uri="{BB962C8B-B14F-4D97-AF65-F5344CB8AC3E}">
        <p14:creationId xmlns:p14="http://schemas.microsoft.com/office/powerpoint/2010/main" val="28607755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A742D0-0DDC-69B3-5C27-AFB9322D9DF3}"/>
              </a:ext>
            </a:extLst>
          </p:cNvPr>
          <p:cNvSpPr txBox="1"/>
          <p:nvPr/>
        </p:nvSpPr>
        <p:spPr>
          <a:xfrm>
            <a:off x="951346" y="1528679"/>
            <a:ext cx="2041236" cy="400110"/>
          </a:xfrm>
          <a:prstGeom prst="rect">
            <a:avLst/>
          </a:prstGeom>
          <a:noFill/>
        </p:spPr>
        <p:txBody>
          <a:bodyPr wrap="square">
            <a:spAutoFit/>
          </a:bodyPr>
          <a:lstStyle/>
          <a:p>
            <a:r>
              <a:rPr lang="en-US" sz="2000" b="1" dirty="0">
                <a:solidFill>
                  <a:srgbClr val="1869A6"/>
                </a:solidFill>
              </a:rPr>
              <a:t>Bayes’ Theorem</a:t>
            </a:r>
          </a:p>
        </p:txBody>
      </p:sp>
      <p:sp>
        <p:nvSpPr>
          <p:cNvPr id="4" name="TextBox 3">
            <a:extLst>
              <a:ext uri="{FF2B5EF4-FFF2-40B4-BE49-F238E27FC236}">
                <a16:creationId xmlns:a16="http://schemas.microsoft.com/office/drawing/2014/main" id="{D2E32A00-70F2-BB3A-57A4-8520ED4DB1EA}"/>
              </a:ext>
            </a:extLst>
          </p:cNvPr>
          <p:cNvSpPr txBox="1"/>
          <p:nvPr/>
        </p:nvSpPr>
        <p:spPr>
          <a:xfrm>
            <a:off x="2382983" y="2328899"/>
            <a:ext cx="2050472" cy="369332"/>
          </a:xfrm>
          <a:prstGeom prst="rect">
            <a:avLst/>
          </a:prstGeom>
          <a:noFill/>
        </p:spPr>
        <p:txBody>
          <a:bodyPr wrap="square">
            <a:spAutoFit/>
          </a:bodyPr>
          <a:lstStyle/>
          <a:p>
            <a:r>
              <a:rPr lang="en-US" dirty="0"/>
              <a:t>Medical Diagnosis</a:t>
            </a:r>
          </a:p>
        </p:txBody>
      </p:sp>
      <p:sp>
        <p:nvSpPr>
          <p:cNvPr id="5" name="TextBox 4">
            <a:extLst>
              <a:ext uri="{FF2B5EF4-FFF2-40B4-BE49-F238E27FC236}">
                <a16:creationId xmlns:a16="http://schemas.microsoft.com/office/drawing/2014/main" id="{26B0E5CF-CEE8-1FFC-7639-0CEC4AD76DE5}"/>
              </a:ext>
            </a:extLst>
          </p:cNvPr>
          <p:cNvSpPr txBox="1"/>
          <p:nvPr/>
        </p:nvSpPr>
        <p:spPr>
          <a:xfrm>
            <a:off x="2059707" y="1928789"/>
            <a:ext cx="1145309" cy="369332"/>
          </a:xfrm>
          <a:prstGeom prst="rect">
            <a:avLst/>
          </a:prstGeom>
          <a:noFill/>
        </p:spPr>
        <p:txBody>
          <a:bodyPr wrap="square">
            <a:spAutoFit/>
          </a:bodyPr>
          <a:lstStyle/>
          <a:p>
            <a:r>
              <a:rPr lang="en-US" b="1" dirty="0"/>
              <a:t>Example</a:t>
            </a:r>
            <a:endParaRPr lang="en-US" dirty="0"/>
          </a:p>
        </p:txBody>
      </p:sp>
      <p:sp>
        <p:nvSpPr>
          <p:cNvPr id="7" name="TextBox 6">
            <a:extLst>
              <a:ext uri="{FF2B5EF4-FFF2-40B4-BE49-F238E27FC236}">
                <a16:creationId xmlns:a16="http://schemas.microsoft.com/office/drawing/2014/main" id="{16498F0B-D34B-66D3-D2F4-C9785A1ED936}"/>
              </a:ext>
            </a:extLst>
          </p:cNvPr>
          <p:cNvSpPr txBox="1"/>
          <p:nvPr/>
        </p:nvSpPr>
        <p:spPr>
          <a:xfrm>
            <a:off x="2632361" y="2698231"/>
            <a:ext cx="7823200" cy="369332"/>
          </a:xfrm>
          <a:prstGeom prst="rect">
            <a:avLst/>
          </a:prstGeom>
          <a:noFill/>
        </p:spPr>
        <p:txBody>
          <a:bodyPr wrap="square">
            <a:spAutoFit/>
          </a:bodyPr>
          <a:lstStyle/>
          <a:p>
            <a:pPr marL="285750" indent="-285750">
              <a:buFont typeface="Arial" panose="020B0604020202020204" pitchFamily="34" charset="0"/>
              <a:buChar char="•"/>
            </a:pPr>
            <a:r>
              <a:rPr lang="en-US" dirty="0"/>
              <a:t>Suppose a certain disease affects 1% of the population (P(Disease)=0.01).</a:t>
            </a:r>
          </a:p>
        </p:txBody>
      </p:sp>
      <p:sp>
        <p:nvSpPr>
          <p:cNvPr id="9" name="TextBox 8">
            <a:extLst>
              <a:ext uri="{FF2B5EF4-FFF2-40B4-BE49-F238E27FC236}">
                <a16:creationId xmlns:a16="http://schemas.microsoft.com/office/drawing/2014/main" id="{924A4AB5-82E9-F8C3-F98A-4F13105A4AFB}"/>
              </a:ext>
            </a:extLst>
          </p:cNvPr>
          <p:cNvSpPr txBox="1"/>
          <p:nvPr/>
        </p:nvSpPr>
        <p:spPr>
          <a:xfrm>
            <a:off x="2632361" y="3113729"/>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A test correctly identifies the disease 99% of the time (P(Positive Test∣Disease)=0.99).</a:t>
            </a:r>
          </a:p>
        </p:txBody>
      </p:sp>
      <p:sp>
        <p:nvSpPr>
          <p:cNvPr id="11" name="TextBox 10">
            <a:extLst>
              <a:ext uri="{FF2B5EF4-FFF2-40B4-BE49-F238E27FC236}">
                <a16:creationId xmlns:a16="http://schemas.microsoft.com/office/drawing/2014/main" id="{B13A8179-0F45-5BB7-B40E-F4D6FCFE14B0}"/>
              </a:ext>
            </a:extLst>
          </p:cNvPr>
          <p:cNvSpPr txBox="1"/>
          <p:nvPr/>
        </p:nvSpPr>
        <p:spPr>
          <a:xfrm>
            <a:off x="2632361" y="3806226"/>
            <a:ext cx="6613240" cy="646331"/>
          </a:xfrm>
          <a:prstGeom prst="rect">
            <a:avLst/>
          </a:prstGeom>
          <a:noFill/>
        </p:spPr>
        <p:txBody>
          <a:bodyPr wrap="square">
            <a:spAutoFit/>
          </a:bodyPr>
          <a:lstStyle/>
          <a:p>
            <a:pPr marL="285750" indent="-285750">
              <a:buFont typeface="Arial" panose="020B0604020202020204" pitchFamily="34" charset="0"/>
              <a:buChar char="•"/>
            </a:pPr>
            <a:r>
              <a:rPr lang="en-US" dirty="0"/>
              <a:t>However, the test also produces false positives 5% of the time (P(Positive Test∣No Disease)=0.05).</a:t>
            </a:r>
          </a:p>
        </p:txBody>
      </p:sp>
      <p:sp>
        <p:nvSpPr>
          <p:cNvPr id="13" name="TextBox 12">
            <a:extLst>
              <a:ext uri="{FF2B5EF4-FFF2-40B4-BE49-F238E27FC236}">
                <a16:creationId xmlns:a16="http://schemas.microsoft.com/office/drawing/2014/main" id="{65D3322F-0E48-28BA-7692-695B93E065D2}"/>
              </a:ext>
            </a:extLst>
          </p:cNvPr>
          <p:cNvSpPr txBox="1"/>
          <p:nvPr/>
        </p:nvSpPr>
        <p:spPr>
          <a:xfrm>
            <a:off x="2646217" y="4896437"/>
            <a:ext cx="6096000" cy="646331"/>
          </a:xfrm>
          <a:prstGeom prst="rect">
            <a:avLst/>
          </a:prstGeom>
          <a:noFill/>
        </p:spPr>
        <p:txBody>
          <a:bodyPr wrap="square">
            <a:spAutoFit/>
          </a:bodyPr>
          <a:lstStyle/>
          <a:p>
            <a:r>
              <a:rPr lang="en-US" dirty="0"/>
              <a:t>What is the probability that a person has the disease given they tested positive?</a:t>
            </a:r>
          </a:p>
        </p:txBody>
      </p:sp>
      <p:sp>
        <p:nvSpPr>
          <p:cNvPr id="15" name="TextBox 14">
            <a:extLst>
              <a:ext uri="{FF2B5EF4-FFF2-40B4-BE49-F238E27FC236}">
                <a16:creationId xmlns:a16="http://schemas.microsoft.com/office/drawing/2014/main" id="{7BCC8924-3B16-6AFB-BA23-830E74B7B9FC}"/>
              </a:ext>
            </a:extLst>
          </p:cNvPr>
          <p:cNvSpPr txBox="1"/>
          <p:nvPr/>
        </p:nvSpPr>
        <p:spPr>
          <a:xfrm>
            <a:off x="2059707" y="4466748"/>
            <a:ext cx="1173021" cy="369332"/>
          </a:xfrm>
          <a:prstGeom prst="rect">
            <a:avLst/>
          </a:prstGeom>
          <a:noFill/>
        </p:spPr>
        <p:txBody>
          <a:bodyPr wrap="square">
            <a:spAutoFit/>
          </a:bodyPr>
          <a:lstStyle/>
          <a:p>
            <a:r>
              <a:rPr lang="en-US" b="1" dirty="0"/>
              <a:t>Question</a:t>
            </a:r>
            <a:endParaRPr lang="en-US" dirty="0"/>
          </a:p>
        </p:txBody>
      </p:sp>
    </p:spTree>
    <p:extLst>
      <p:ext uri="{BB962C8B-B14F-4D97-AF65-F5344CB8AC3E}">
        <p14:creationId xmlns:p14="http://schemas.microsoft.com/office/powerpoint/2010/main" val="2601948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7FE274-E4F4-DE89-70F7-AF6553A99BDF}"/>
              </a:ext>
            </a:extLst>
          </p:cNvPr>
          <p:cNvSpPr txBox="1"/>
          <p:nvPr/>
        </p:nvSpPr>
        <p:spPr>
          <a:xfrm>
            <a:off x="849746" y="1140751"/>
            <a:ext cx="2041236" cy="400110"/>
          </a:xfrm>
          <a:prstGeom prst="rect">
            <a:avLst/>
          </a:prstGeom>
          <a:noFill/>
        </p:spPr>
        <p:txBody>
          <a:bodyPr wrap="square">
            <a:spAutoFit/>
          </a:bodyPr>
          <a:lstStyle/>
          <a:p>
            <a:r>
              <a:rPr lang="en-US" sz="2000" b="1" dirty="0">
                <a:solidFill>
                  <a:srgbClr val="1869A6"/>
                </a:solidFill>
              </a:rPr>
              <a:t>Bayes’ Theorem</a:t>
            </a:r>
          </a:p>
        </p:txBody>
      </p:sp>
      <p:sp>
        <p:nvSpPr>
          <p:cNvPr id="3" name="TextBox 2">
            <a:extLst>
              <a:ext uri="{FF2B5EF4-FFF2-40B4-BE49-F238E27FC236}">
                <a16:creationId xmlns:a16="http://schemas.microsoft.com/office/drawing/2014/main" id="{5416D0B3-E74D-EAAA-4490-7F8691193A77}"/>
              </a:ext>
            </a:extLst>
          </p:cNvPr>
          <p:cNvSpPr txBox="1"/>
          <p:nvPr/>
        </p:nvSpPr>
        <p:spPr>
          <a:xfrm>
            <a:off x="1958107" y="1540861"/>
            <a:ext cx="1145309" cy="369332"/>
          </a:xfrm>
          <a:prstGeom prst="rect">
            <a:avLst/>
          </a:prstGeom>
          <a:noFill/>
        </p:spPr>
        <p:txBody>
          <a:bodyPr wrap="square">
            <a:spAutoFit/>
          </a:bodyPr>
          <a:lstStyle/>
          <a:p>
            <a:r>
              <a:rPr lang="en-US" b="1" dirty="0"/>
              <a:t>Example</a:t>
            </a:r>
            <a:endParaRPr lang="en-US" dirty="0"/>
          </a:p>
        </p:txBody>
      </p:sp>
      <p:sp>
        <p:nvSpPr>
          <p:cNvPr id="5" name="TextBox 4">
            <a:extLst>
              <a:ext uri="{FF2B5EF4-FFF2-40B4-BE49-F238E27FC236}">
                <a16:creationId xmlns:a16="http://schemas.microsoft.com/office/drawing/2014/main" id="{4057F902-DC76-0D73-57C0-3C26A6DC420A}"/>
              </a:ext>
            </a:extLst>
          </p:cNvPr>
          <p:cNvSpPr txBox="1"/>
          <p:nvPr/>
        </p:nvSpPr>
        <p:spPr>
          <a:xfrm>
            <a:off x="2189018" y="1914872"/>
            <a:ext cx="2484582" cy="369332"/>
          </a:xfrm>
          <a:prstGeom prst="rect">
            <a:avLst/>
          </a:prstGeom>
          <a:noFill/>
        </p:spPr>
        <p:txBody>
          <a:bodyPr wrap="square">
            <a:spAutoFit/>
          </a:bodyPr>
          <a:lstStyle/>
          <a:p>
            <a:r>
              <a:rPr lang="en-US" dirty="0"/>
              <a:t>Using Bayes' theorem:</a:t>
            </a:r>
          </a:p>
        </p:txBody>
      </p:sp>
      <p:pic>
        <p:nvPicPr>
          <p:cNvPr id="7" name="Picture 6">
            <a:extLst>
              <a:ext uri="{FF2B5EF4-FFF2-40B4-BE49-F238E27FC236}">
                <a16:creationId xmlns:a16="http://schemas.microsoft.com/office/drawing/2014/main" id="{9AD9B314-FE9A-50BF-E97B-C6CB9D50FA53}"/>
              </a:ext>
            </a:extLst>
          </p:cNvPr>
          <p:cNvPicPr>
            <a:picLocks noChangeAspect="1"/>
          </p:cNvPicPr>
          <p:nvPr/>
        </p:nvPicPr>
        <p:blipFill>
          <a:blip r:embed="rId2"/>
          <a:stretch>
            <a:fillRect/>
          </a:stretch>
        </p:blipFill>
        <p:spPr>
          <a:xfrm>
            <a:off x="2485592" y="2310303"/>
            <a:ext cx="6943725" cy="657225"/>
          </a:xfrm>
          <a:prstGeom prst="rect">
            <a:avLst/>
          </a:prstGeom>
        </p:spPr>
      </p:pic>
      <p:sp>
        <p:nvSpPr>
          <p:cNvPr id="11" name="TextBox 10">
            <a:extLst>
              <a:ext uri="{FF2B5EF4-FFF2-40B4-BE49-F238E27FC236}">
                <a16:creationId xmlns:a16="http://schemas.microsoft.com/office/drawing/2014/main" id="{002479F4-2CB8-7BE9-6D23-742B96718E60}"/>
              </a:ext>
            </a:extLst>
          </p:cNvPr>
          <p:cNvSpPr txBox="1"/>
          <p:nvPr/>
        </p:nvSpPr>
        <p:spPr>
          <a:xfrm>
            <a:off x="2189018" y="3200461"/>
            <a:ext cx="2743200" cy="369332"/>
          </a:xfrm>
          <a:prstGeom prst="rect">
            <a:avLst/>
          </a:prstGeom>
          <a:noFill/>
        </p:spPr>
        <p:txBody>
          <a:bodyPr wrap="square">
            <a:spAutoFit/>
          </a:bodyPr>
          <a:lstStyle/>
          <a:p>
            <a:r>
              <a:rPr lang="en-US" dirty="0"/>
              <a:t>Calculate P(Positive Test):</a:t>
            </a:r>
          </a:p>
        </p:txBody>
      </p:sp>
      <p:pic>
        <p:nvPicPr>
          <p:cNvPr id="13" name="Picture 12">
            <a:extLst>
              <a:ext uri="{FF2B5EF4-FFF2-40B4-BE49-F238E27FC236}">
                <a16:creationId xmlns:a16="http://schemas.microsoft.com/office/drawing/2014/main" id="{23107FF0-2BCE-2945-671B-03F9C2CC2CA6}"/>
              </a:ext>
            </a:extLst>
          </p:cNvPr>
          <p:cNvPicPr>
            <a:picLocks noChangeAspect="1"/>
          </p:cNvPicPr>
          <p:nvPr/>
        </p:nvPicPr>
        <p:blipFill>
          <a:blip r:embed="rId3"/>
          <a:stretch>
            <a:fillRect/>
          </a:stretch>
        </p:blipFill>
        <p:spPr>
          <a:xfrm>
            <a:off x="505403" y="3754293"/>
            <a:ext cx="6267450" cy="476250"/>
          </a:xfrm>
          <a:prstGeom prst="rect">
            <a:avLst/>
          </a:prstGeom>
        </p:spPr>
      </p:pic>
      <p:pic>
        <p:nvPicPr>
          <p:cNvPr id="15" name="Picture 14">
            <a:extLst>
              <a:ext uri="{FF2B5EF4-FFF2-40B4-BE49-F238E27FC236}">
                <a16:creationId xmlns:a16="http://schemas.microsoft.com/office/drawing/2014/main" id="{769E8F4E-BEA3-8B17-E4F0-787AB370174D}"/>
              </a:ext>
            </a:extLst>
          </p:cNvPr>
          <p:cNvPicPr>
            <a:picLocks noChangeAspect="1"/>
          </p:cNvPicPr>
          <p:nvPr/>
        </p:nvPicPr>
        <p:blipFill>
          <a:blip r:embed="rId4"/>
          <a:stretch>
            <a:fillRect/>
          </a:stretch>
        </p:blipFill>
        <p:spPr>
          <a:xfrm>
            <a:off x="6772853" y="3786995"/>
            <a:ext cx="4610100" cy="447675"/>
          </a:xfrm>
          <a:prstGeom prst="rect">
            <a:avLst/>
          </a:prstGeom>
        </p:spPr>
      </p:pic>
      <p:pic>
        <p:nvPicPr>
          <p:cNvPr id="17" name="Picture 16">
            <a:extLst>
              <a:ext uri="{FF2B5EF4-FFF2-40B4-BE49-F238E27FC236}">
                <a16:creationId xmlns:a16="http://schemas.microsoft.com/office/drawing/2014/main" id="{F465AFB8-1ACE-0A19-E1CF-4A2A5CF731B1}"/>
              </a:ext>
            </a:extLst>
          </p:cNvPr>
          <p:cNvPicPr>
            <a:picLocks noChangeAspect="1"/>
          </p:cNvPicPr>
          <p:nvPr/>
        </p:nvPicPr>
        <p:blipFill>
          <a:blip r:embed="rId5"/>
          <a:stretch>
            <a:fillRect/>
          </a:stretch>
        </p:blipFill>
        <p:spPr>
          <a:xfrm>
            <a:off x="605847" y="4230543"/>
            <a:ext cx="7781925" cy="457200"/>
          </a:xfrm>
          <a:prstGeom prst="rect">
            <a:avLst/>
          </a:prstGeom>
        </p:spPr>
      </p:pic>
      <p:sp>
        <p:nvSpPr>
          <p:cNvPr id="19" name="TextBox 18">
            <a:extLst>
              <a:ext uri="{FF2B5EF4-FFF2-40B4-BE49-F238E27FC236}">
                <a16:creationId xmlns:a16="http://schemas.microsoft.com/office/drawing/2014/main" id="{8B0650ED-2DC0-6625-3523-69C648DB106D}"/>
              </a:ext>
            </a:extLst>
          </p:cNvPr>
          <p:cNvSpPr txBox="1"/>
          <p:nvPr/>
        </p:nvSpPr>
        <p:spPr>
          <a:xfrm>
            <a:off x="2189018" y="4996294"/>
            <a:ext cx="2484582" cy="369332"/>
          </a:xfrm>
          <a:prstGeom prst="rect">
            <a:avLst/>
          </a:prstGeom>
          <a:noFill/>
        </p:spPr>
        <p:txBody>
          <a:bodyPr wrap="square">
            <a:spAutoFit/>
          </a:bodyPr>
          <a:lstStyle/>
          <a:p>
            <a:r>
              <a:rPr lang="en-US" dirty="0"/>
              <a:t>Apply Bayes' Theorem:</a:t>
            </a:r>
          </a:p>
        </p:txBody>
      </p:sp>
      <p:pic>
        <p:nvPicPr>
          <p:cNvPr id="21" name="Picture 20">
            <a:extLst>
              <a:ext uri="{FF2B5EF4-FFF2-40B4-BE49-F238E27FC236}">
                <a16:creationId xmlns:a16="http://schemas.microsoft.com/office/drawing/2014/main" id="{A8C8D045-DEC4-92C4-E09C-F6CFEC468943}"/>
              </a:ext>
            </a:extLst>
          </p:cNvPr>
          <p:cNvPicPr>
            <a:picLocks noChangeAspect="1"/>
          </p:cNvPicPr>
          <p:nvPr/>
        </p:nvPicPr>
        <p:blipFill>
          <a:blip r:embed="rId6"/>
          <a:stretch>
            <a:fillRect/>
          </a:stretch>
        </p:blipFill>
        <p:spPr>
          <a:xfrm>
            <a:off x="4496809" y="4811628"/>
            <a:ext cx="5181600" cy="742950"/>
          </a:xfrm>
          <a:prstGeom prst="rect">
            <a:avLst/>
          </a:prstGeom>
        </p:spPr>
      </p:pic>
      <p:sp>
        <p:nvSpPr>
          <p:cNvPr id="23" name="TextBox 22">
            <a:extLst>
              <a:ext uri="{FF2B5EF4-FFF2-40B4-BE49-F238E27FC236}">
                <a16:creationId xmlns:a16="http://schemas.microsoft.com/office/drawing/2014/main" id="{C554A991-F57A-FEE1-5075-4ABD6416ECB4}"/>
              </a:ext>
            </a:extLst>
          </p:cNvPr>
          <p:cNvSpPr txBox="1"/>
          <p:nvPr/>
        </p:nvSpPr>
        <p:spPr>
          <a:xfrm>
            <a:off x="2087418" y="5540379"/>
            <a:ext cx="9707418" cy="830997"/>
          </a:xfrm>
          <a:prstGeom prst="rect">
            <a:avLst/>
          </a:prstGeom>
          <a:noFill/>
        </p:spPr>
        <p:txBody>
          <a:bodyPr wrap="square">
            <a:spAutoFit/>
          </a:bodyPr>
          <a:lstStyle/>
          <a:p>
            <a:r>
              <a:rPr lang="en-US" sz="1600" dirty="0"/>
              <a:t>This means there is approximately a 16.67% chance that the person actually has the disease, despite testing positive. This highlights how Bayes’ theorem can provide more accurate probability estimates when additional information is available.</a:t>
            </a:r>
          </a:p>
        </p:txBody>
      </p:sp>
    </p:spTree>
    <p:extLst>
      <p:ext uri="{BB962C8B-B14F-4D97-AF65-F5344CB8AC3E}">
        <p14:creationId xmlns:p14="http://schemas.microsoft.com/office/powerpoint/2010/main" val="849698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FB785E-629D-2165-9268-4D39D25C3CB6}"/>
              </a:ext>
            </a:extLst>
          </p:cNvPr>
          <p:cNvSpPr txBox="1"/>
          <p:nvPr/>
        </p:nvSpPr>
        <p:spPr>
          <a:xfrm>
            <a:off x="360219" y="1205407"/>
            <a:ext cx="6373090" cy="400110"/>
          </a:xfrm>
          <a:prstGeom prst="rect">
            <a:avLst/>
          </a:prstGeom>
          <a:noFill/>
        </p:spPr>
        <p:txBody>
          <a:bodyPr wrap="square">
            <a:spAutoFit/>
          </a:bodyPr>
          <a:lstStyle/>
          <a:p>
            <a:r>
              <a:rPr lang="en-US" sz="2000" b="1" dirty="0">
                <a:solidFill>
                  <a:srgbClr val="1869A6"/>
                </a:solidFill>
              </a:rPr>
              <a:t>Importance of Statistics in AI and Machine Learning</a:t>
            </a:r>
          </a:p>
        </p:txBody>
      </p:sp>
      <p:sp>
        <p:nvSpPr>
          <p:cNvPr id="5" name="TextBox 4">
            <a:extLst>
              <a:ext uri="{FF2B5EF4-FFF2-40B4-BE49-F238E27FC236}">
                <a16:creationId xmlns:a16="http://schemas.microsoft.com/office/drawing/2014/main" id="{32E80CA5-0F1B-36E1-5798-40002CFE7812}"/>
              </a:ext>
            </a:extLst>
          </p:cNvPr>
          <p:cNvSpPr txBox="1"/>
          <p:nvPr/>
        </p:nvSpPr>
        <p:spPr>
          <a:xfrm>
            <a:off x="1505528" y="1642355"/>
            <a:ext cx="3103418" cy="369332"/>
          </a:xfrm>
          <a:prstGeom prst="rect">
            <a:avLst/>
          </a:prstGeom>
          <a:noFill/>
        </p:spPr>
        <p:txBody>
          <a:bodyPr wrap="square">
            <a:spAutoFit/>
          </a:bodyPr>
          <a:lstStyle/>
          <a:p>
            <a:r>
              <a:rPr lang="en-US" b="1" dirty="0"/>
              <a:t>Why Learn Statistics for AI?</a:t>
            </a:r>
          </a:p>
        </p:txBody>
      </p:sp>
      <p:sp>
        <p:nvSpPr>
          <p:cNvPr id="7" name="TextBox 6">
            <a:extLst>
              <a:ext uri="{FF2B5EF4-FFF2-40B4-BE49-F238E27FC236}">
                <a16:creationId xmlns:a16="http://schemas.microsoft.com/office/drawing/2014/main" id="{8EB2F273-B5F0-E19C-8F66-39CB330C31F9}"/>
              </a:ext>
            </a:extLst>
          </p:cNvPr>
          <p:cNvSpPr txBox="1"/>
          <p:nvPr/>
        </p:nvSpPr>
        <p:spPr>
          <a:xfrm>
            <a:off x="2299854" y="2048525"/>
            <a:ext cx="8303491" cy="923330"/>
          </a:xfrm>
          <a:prstGeom prst="rect">
            <a:avLst/>
          </a:prstGeom>
          <a:noFill/>
        </p:spPr>
        <p:txBody>
          <a:bodyPr wrap="square">
            <a:spAutoFit/>
          </a:bodyPr>
          <a:lstStyle/>
          <a:p>
            <a:pPr marL="285750" indent="-285750">
              <a:buFont typeface="Arial" panose="020B0604020202020204" pitchFamily="34" charset="0"/>
              <a:buChar char="•"/>
            </a:pPr>
            <a:r>
              <a:rPr lang="en-US" b="1" dirty="0"/>
              <a:t>Data Analysis</a:t>
            </a:r>
            <a:r>
              <a:rPr lang="en-US" dirty="0"/>
              <a:t>: Statistics provide the tools to analyze and interpret data, which is the backbone of AI. Understanding data distributions, variability, and patterns is crucial for building robust models.</a:t>
            </a:r>
          </a:p>
        </p:txBody>
      </p:sp>
      <p:sp>
        <p:nvSpPr>
          <p:cNvPr id="9" name="TextBox 8">
            <a:extLst>
              <a:ext uri="{FF2B5EF4-FFF2-40B4-BE49-F238E27FC236}">
                <a16:creationId xmlns:a16="http://schemas.microsoft.com/office/drawing/2014/main" id="{BFFB7F70-D474-30AE-C01B-EA07B7D79608}"/>
              </a:ext>
            </a:extLst>
          </p:cNvPr>
          <p:cNvSpPr txBox="1"/>
          <p:nvPr/>
        </p:nvSpPr>
        <p:spPr>
          <a:xfrm>
            <a:off x="2299854" y="2970213"/>
            <a:ext cx="8525164" cy="1200329"/>
          </a:xfrm>
          <a:prstGeom prst="rect">
            <a:avLst/>
          </a:prstGeom>
          <a:noFill/>
        </p:spPr>
        <p:txBody>
          <a:bodyPr wrap="square">
            <a:spAutoFit/>
          </a:bodyPr>
          <a:lstStyle/>
          <a:p>
            <a:pPr marL="285750" indent="-285750">
              <a:buFont typeface="Arial" panose="020B0604020202020204" pitchFamily="34" charset="0"/>
              <a:buChar char="•"/>
            </a:pPr>
            <a:r>
              <a:rPr lang="en-US" b="1" dirty="0"/>
              <a:t>Model Evaluation</a:t>
            </a:r>
            <a:r>
              <a:rPr lang="en-US" dirty="0"/>
              <a:t>: In AI, especially in machine learning, evaluating the performance of models (e.g., accuracy, precision, recall) relies on statistical measures. Without a strong understanding of statistics, interpreting these metrics can be challenging.</a:t>
            </a:r>
          </a:p>
        </p:txBody>
      </p:sp>
      <p:sp>
        <p:nvSpPr>
          <p:cNvPr id="11" name="TextBox 10">
            <a:extLst>
              <a:ext uri="{FF2B5EF4-FFF2-40B4-BE49-F238E27FC236}">
                <a16:creationId xmlns:a16="http://schemas.microsoft.com/office/drawing/2014/main" id="{F64E4E87-F67A-D255-B7C4-B8D4452CCD5D}"/>
              </a:ext>
            </a:extLst>
          </p:cNvPr>
          <p:cNvSpPr txBox="1"/>
          <p:nvPr/>
        </p:nvSpPr>
        <p:spPr>
          <a:xfrm>
            <a:off x="2299854" y="4170542"/>
            <a:ext cx="8866910" cy="1200329"/>
          </a:xfrm>
          <a:prstGeom prst="rect">
            <a:avLst/>
          </a:prstGeom>
          <a:noFill/>
        </p:spPr>
        <p:txBody>
          <a:bodyPr wrap="square">
            <a:spAutoFit/>
          </a:bodyPr>
          <a:lstStyle/>
          <a:p>
            <a:pPr marL="285750" indent="-285750">
              <a:buFont typeface="Arial" panose="020B0604020202020204" pitchFamily="34" charset="0"/>
              <a:buChar char="•"/>
            </a:pPr>
            <a:r>
              <a:rPr lang="en-US" b="1" dirty="0"/>
              <a:t>Decision Making</a:t>
            </a:r>
            <a:r>
              <a:rPr lang="en-US" dirty="0"/>
              <a:t>: AI models often make decisions based on probabilities. For example, a classification model might predict the likelihood of an email being spam. Understanding probability and statistical inference is key to trusting and explaining these decisions.</a:t>
            </a:r>
          </a:p>
        </p:txBody>
      </p:sp>
      <p:sp>
        <p:nvSpPr>
          <p:cNvPr id="13" name="TextBox 12">
            <a:extLst>
              <a:ext uri="{FF2B5EF4-FFF2-40B4-BE49-F238E27FC236}">
                <a16:creationId xmlns:a16="http://schemas.microsoft.com/office/drawing/2014/main" id="{5BA410AD-3C80-FF62-1F39-7E37B78A957D}"/>
              </a:ext>
            </a:extLst>
          </p:cNvPr>
          <p:cNvSpPr txBox="1"/>
          <p:nvPr/>
        </p:nvSpPr>
        <p:spPr>
          <a:xfrm>
            <a:off x="2285997" y="5412266"/>
            <a:ext cx="8714511" cy="923330"/>
          </a:xfrm>
          <a:prstGeom prst="rect">
            <a:avLst/>
          </a:prstGeom>
          <a:noFill/>
        </p:spPr>
        <p:txBody>
          <a:bodyPr wrap="square">
            <a:spAutoFit/>
          </a:bodyPr>
          <a:lstStyle/>
          <a:p>
            <a:pPr marL="285750" indent="-285750">
              <a:buFont typeface="Arial" panose="020B0604020202020204" pitchFamily="34" charset="0"/>
              <a:buChar char="•"/>
            </a:pPr>
            <a:r>
              <a:rPr lang="en-US" b="1" dirty="0"/>
              <a:t>Real-World Applications</a:t>
            </a:r>
            <a:r>
              <a:rPr lang="en-US" dirty="0"/>
              <a:t>: From predicting customer behavior in marketing to diagnosing diseases in healthcare, statistics provide the foundation for analyzing data and making informed decisions.</a:t>
            </a:r>
          </a:p>
        </p:txBody>
      </p:sp>
    </p:spTree>
    <p:extLst>
      <p:ext uri="{BB962C8B-B14F-4D97-AF65-F5344CB8AC3E}">
        <p14:creationId xmlns:p14="http://schemas.microsoft.com/office/powerpoint/2010/main" val="10356156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AE07CE-13E3-53AE-B211-B3CACCA7EDB9}"/>
              </a:ext>
            </a:extLst>
          </p:cNvPr>
          <p:cNvSpPr txBox="1"/>
          <p:nvPr/>
        </p:nvSpPr>
        <p:spPr>
          <a:xfrm>
            <a:off x="2032000" y="2828835"/>
            <a:ext cx="8128000" cy="1200329"/>
          </a:xfrm>
          <a:prstGeom prst="rect">
            <a:avLst/>
          </a:prstGeom>
          <a:noFill/>
        </p:spPr>
        <p:txBody>
          <a:bodyPr wrap="square">
            <a:spAutoFit/>
          </a:bodyPr>
          <a:lstStyle/>
          <a:p>
            <a:pPr algn="ctr"/>
            <a:r>
              <a:rPr lang="en-US" sz="3600" b="1" dirty="0">
                <a:solidFill>
                  <a:srgbClr val="2AAF82"/>
                </a:solidFill>
              </a:rPr>
              <a:t>Introduction to Inferential Statistics (30 mins)</a:t>
            </a:r>
          </a:p>
        </p:txBody>
      </p:sp>
    </p:spTree>
    <p:extLst>
      <p:ext uri="{BB962C8B-B14F-4D97-AF65-F5344CB8AC3E}">
        <p14:creationId xmlns:p14="http://schemas.microsoft.com/office/powerpoint/2010/main" val="34301918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212C6F-2E43-890C-A398-74602F0091B1}"/>
              </a:ext>
            </a:extLst>
          </p:cNvPr>
          <p:cNvSpPr txBox="1"/>
          <p:nvPr/>
        </p:nvSpPr>
        <p:spPr>
          <a:xfrm>
            <a:off x="1870941" y="1899060"/>
            <a:ext cx="3389745" cy="369332"/>
          </a:xfrm>
          <a:prstGeom prst="rect">
            <a:avLst/>
          </a:prstGeom>
          <a:noFill/>
        </p:spPr>
        <p:txBody>
          <a:bodyPr wrap="square">
            <a:spAutoFit/>
          </a:bodyPr>
          <a:lstStyle/>
          <a:p>
            <a:r>
              <a:rPr lang="en-US" b="1" dirty="0"/>
              <a:t>What is Inferential Statistics?</a:t>
            </a:r>
          </a:p>
        </p:txBody>
      </p:sp>
      <p:sp>
        <p:nvSpPr>
          <p:cNvPr id="5" name="TextBox 4">
            <a:extLst>
              <a:ext uri="{FF2B5EF4-FFF2-40B4-BE49-F238E27FC236}">
                <a16:creationId xmlns:a16="http://schemas.microsoft.com/office/drawing/2014/main" id="{A38AE180-0CDF-DEAA-3F01-4095BE63A3FF}"/>
              </a:ext>
            </a:extLst>
          </p:cNvPr>
          <p:cNvSpPr txBox="1"/>
          <p:nvPr/>
        </p:nvSpPr>
        <p:spPr>
          <a:xfrm>
            <a:off x="517814" y="1498950"/>
            <a:ext cx="6096000" cy="400110"/>
          </a:xfrm>
          <a:prstGeom prst="rect">
            <a:avLst/>
          </a:prstGeom>
          <a:noFill/>
        </p:spPr>
        <p:txBody>
          <a:bodyPr wrap="square">
            <a:spAutoFit/>
          </a:bodyPr>
          <a:lstStyle/>
          <a:p>
            <a:r>
              <a:rPr lang="en-US" sz="2000" b="1" dirty="0">
                <a:solidFill>
                  <a:srgbClr val="1869A6"/>
                </a:solidFill>
              </a:rPr>
              <a:t>Introduction to Inferential Statistics </a:t>
            </a:r>
            <a:endParaRPr lang="en-US" sz="2000" dirty="0">
              <a:solidFill>
                <a:srgbClr val="1869A6"/>
              </a:solidFill>
            </a:endParaRPr>
          </a:p>
        </p:txBody>
      </p:sp>
      <p:sp>
        <p:nvSpPr>
          <p:cNvPr id="7" name="TextBox 6">
            <a:extLst>
              <a:ext uri="{FF2B5EF4-FFF2-40B4-BE49-F238E27FC236}">
                <a16:creationId xmlns:a16="http://schemas.microsoft.com/office/drawing/2014/main" id="{2353939A-0E95-D5C1-92D7-36B023AD69B0}"/>
              </a:ext>
            </a:extLst>
          </p:cNvPr>
          <p:cNvSpPr txBox="1"/>
          <p:nvPr/>
        </p:nvSpPr>
        <p:spPr>
          <a:xfrm>
            <a:off x="2384713" y="2192727"/>
            <a:ext cx="8867775" cy="923330"/>
          </a:xfrm>
          <a:prstGeom prst="rect">
            <a:avLst/>
          </a:prstGeom>
          <a:noFill/>
        </p:spPr>
        <p:txBody>
          <a:bodyPr wrap="square">
            <a:spAutoFit/>
          </a:bodyPr>
          <a:lstStyle/>
          <a:p>
            <a:r>
              <a:rPr lang="en-US" dirty="0"/>
              <a:t>Inferential statistics involve using data from a sample to make generalizations about a larger population. </a:t>
            </a:r>
            <a:r>
              <a:rPr lang="en-US" b="1" dirty="0"/>
              <a:t>Unlike</a:t>
            </a:r>
            <a:r>
              <a:rPr lang="en-US" dirty="0"/>
              <a:t> descriptive statistics, which summarize data, inferential statistics allow us to draw conclusions and make predictions.</a:t>
            </a:r>
          </a:p>
        </p:txBody>
      </p:sp>
      <p:sp>
        <p:nvSpPr>
          <p:cNvPr id="9" name="TextBox 8">
            <a:extLst>
              <a:ext uri="{FF2B5EF4-FFF2-40B4-BE49-F238E27FC236}">
                <a16:creationId xmlns:a16="http://schemas.microsoft.com/office/drawing/2014/main" id="{D41FB9C0-C497-1B30-A76D-E39DCE2776D3}"/>
              </a:ext>
            </a:extLst>
          </p:cNvPr>
          <p:cNvSpPr txBox="1"/>
          <p:nvPr/>
        </p:nvSpPr>
        <p:spPr>
          <a:xfrm>
            <a:off x="1870941" y="3148323"/>
            <a:ext cx="3523673" cy="369332"/>
          </a:xfrm>
          <a:prstGeom prst="rect">
            <a:avLst/>
          </a:prstGeom>
          <a:noFill/>
        </p:spPr>
        <p:txBody>
          <a:bodyPr wrap="square">
            <a:spAutoFit/>
          </a:bodyPr>
          <a:lstStyle/>
          <a:p>
            <a:r>
              <a:rPr lang="en-US" b="1" dirty="0"/>
              <a:t>Purpose in AI and Data Science</a:t>
            </a:r>
            <a:endParaRPr lang="en-US" dirty="0"/>
          </a:p>
        </p:txBody>
      </p:sp>
      <p:sp>
        <p:nvSpPr>
          <p:cNvPr id="15" name="TextBox 14">
            <a:extLst>
              <a:ext uri="{FF2B5EF4-FFF2-40B4-BE49-F238E27FC236}">
                <a16:creationId xmlns:a16="http://schemas.microsoft.com/office/drawing/2014/main" id="{6136C072-83DD-4F4C-AE38-63D6A35B6866}"/>
              </a:ext>
            </a:extLst>
          </p:cNvPr>
          <p:cNvSpPr txBox="1"/>
          <p:nvPr/>
        </p:nvSpPr>
        <p:spPr>
          <a:xfrm>
            <a:off x="1870941" y="3300723"/>
            <a:ext cx="9162473" cy="1477328"/>
          </a:xfrm>
          <a:prstGeom prst="rect">
            <a:avLst/>
          </a:prstGeom>
          <a:noFill/>
        </p:spPr>
        <p:txBody>
          <a:bodyPr wrap="square">
            <a:spAutoFit/>
          </a:bodyPr>
          <a:lstStyle/>
          <a:p>
            <a:endParaRPr lang="en-US" dirty="0"/>
          </a:p>
          <a:p>
            <a:pPr marL="742950" lvl="1" indent="-285750">
              <a:buFont typeface="Arial" panose="020B0604020202020204" pitchFamily="34" charset="0"/>
              <a:buChar char="•"/>
            </a:pPr>
            <a:r>
              <a:rPr lang="en-US" dirty="0"/>
              <a:t>Helps estimate population parameters (e.g., the mean, proportion).</a:t>
            </a:r>
          </a:p>
          <a:p>
            <a:pPr marL="742950" lvl="1" indent="-285750">
              <a:buFont typeface="Arial" panose="020B0604020202020204" pitchFamily="34" charset="0"/>
              <a:buChar char="•"/>
            </a:pPr>
            <a:r>
              <a:rPr lang="en-US" dirty="0"/>
              <a:t>Allows for hypothesis testing to determine if observed patterns are likely to be genuine or if they occurred by chance.</a:t>
            </a:r>
          </a:p>
          <a:p>
            <a:pPr marL="742950" lvl="1" indent="-285750">
              <a:buFont typeface="Arial" panose="020B0604020202020204" pitchFamily="34" charset="0"/>
              <a:buChar char="•"/>
            </a:pPr>
            <a:r>
              <a:rPr lang="en-US" dirty="0"/>
              <a:t>Facilitates predictions and decision-making based on sample data.</a:t>
            </a:r>
          </a:p>
        </p:txBody>
      </p:sp>
    </p:spTree>
    <p:extLst>
      <p:ext uri="{BB962C8B-B14F-4D97-AF65-F5344CB8AC3E}">
        <p14:creationId xmlns:p14="http://schemas.microsoft.com/office/powerpoint/2010/main" val="12533467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87159B-A3E6-D773-B44A-CC1791702EAB}"/>
              </a:ext>
            </a:extLst>
          </p:cNvPr>
          <p:cNvSpPr txBox="1"/>
          <p:nvPr/>
        </p:nvSpPr>
        <p:spPr>
          <a:xfrm>
            <a:off x="480868" y="1175677"/>
            <a:ext cx="6096000" cy="400110"/>
          </a:xfrm>
          <a:prstGeom prst="rect">
            <a:avLst/>
          </a:prstGeom>
          <a:noFill/>
        </p:spPr>
        <p:txBody>
          <a:bodyPr wrap="square">
            <a:spAutoFit/>
          </a:bodyPr>
          <a:lstStyle/>
          <a:p>
            <a:r>
              <a:rPr lang="en-US" sz="2000" b="1" dirty="0">
                <a:solidFill>
                  <a:srgbClr val="1869A6"/>
                </a:solidFill>
              </a:rPr>
              <a:t>Key Concepts of Inferential Statistics</a:t>
            </a:r>
          </a:p>
        </p:txBody>
      </p:sp>
      <p:sp>
        <p:nvSpPr>
          <p:cNvPr id="6" name="TextBox 5">
            <a:extLst>
              <a:ext uri="{FF2B5EF4-FFF2-40B4-BE49-F238E27FC236}">
                <a16:creationId xmlns:a16="http://schemas.microsoft.com/office/drawing/2014/main" id="{6A0747B1-9796-D0C1-A82F-48FFEC8EB5EF}"/>
              </a:ext>
            </a:extLst>
          </p:cNvPr>
          <p:cNvSpPr txBox="1"/>
          <p:nvPr/>
        </p:nvSpPr>
        <p:spPr>
          <a:xfrm>
            <a:off x="2081068" y="1575787"/>
            <a:ext cx="2638425" cy="369332"/>
          </a:xfrm>
          <a:prstGeom prst="rect">
            <a:avLst/>
          </a:prstGeom>
          <a:noFill/>
        </p:spPr>
        <p:txBody>
          <a:bodyPr wrap="square">
            <a:spAutoFit/>
          </a:bodyPr>
          <a:lstStyle/>
          <a:p>
            <a:r>
              <a:rPr lang="en-US" b="1" dirty="0"/>
              <a:t>Sampling Distributions</a:t>
            </a:r>
          </a:p>
        </p:txBody>
      </p:sp>
      <p:sp>
        <p:nvSpPr>
          <p:cNvPr id="8" name="TextBox 7">
            <a:extLst>
              <a:ext uri="{FF2B5EF4-FFF2-40B4-BE49-F238E27FC236}">
                <a16:creationId xmlns:a16="http://schemas.microsoft.com/office/drawing/2014/main" id="{FCDE7DE7-BB23-37F8-E90E-A7F45F32FD91}"/>
              </a:ext>
            </a:extLst>
          </p:cNvPr>
          <p:cNvSpPr txBox="1"/>
          <p:nvPr/>
        </p:nvSpPr>
        <p:spPr>
          <a:xfrm>
            <a:off x="2600181" y="1883564"/>
            <a:ext cx="7215188" cy="646331"/>
          </a:xfrm>
          <a:prstGeom prst="rect">
            <a:avLst/>
          </a:prstGeom>
          <a:noFill/>
        </p:spPr>
        <p:txBody>
          <a:bodyPr wrap="square">
            <a:spAutoFit/>
          </a:bodyPr>
          <a:lstStyle/>
          <a:p>
            <a:r>
              <a:rPr lang="en-US" dirty="0"/>
              <a:t>A sampling distribution is the probability distribution of a given statistic (e.g., mean, proportion) based on a random sample.</a:t>
            </a:r>
          </a:p>
        </p:txBody>
      </p:sp>
      <p:sp>
        <p:nvSpPr>
          <p:cNvPr id="10" name="TextBox 9">
            <a:extLst>
              <a:ext uri="{FF2B5EF4-FFF2-40B4-BE49-F238E27FC236}">
                <a16:creationId xmlns:a16="http://schemas.microsoft.com/office/drawing/2014/main" id="{44A184DE-417C-B609-48AD-96483E88A495}"/>
              </a:ext>
            </a:extLst>
          </p:cNvPr>
          <p:cNvSpPr txBox="1"/>
          <p:nvPr/>
        </p:nvSpPr>
        <p:spPr>
          <a:xfrm>
            <a:off x="2071543" y="2653006"/>
            <a:ext cx="1457325" cy="369332"/>
          </a:xfrm>
          <a:prstGeom prst="rect">
            <a:avLst/>
          </a:prstGeom>
          <a:noFill/>
        </p:spPr>
        <p:txBody>
          <a:bodyPr wrap="square">
            <a:spAutoFit/>
          </a:bodyPr>
          <a:lstStyle/>
          <a:p>
            <a:r>
              <a:rPr lang="en-US" b="1" dirty="0"/>
              <a:t>Importance</a:t>
            </a:r>
          </a:p>
        </p:txBody>
      </p:sp>
      <p:sp>
        <p:nvSpPr>
          <p:cNvPr id="12" name="TextBox 11">
            <a:extLst>
              <a:ext uri="{FF2B5EF4-FFF2-40B4-BE49-F238E27FC236}">
                <a16:creationId xmlns:a16="http://schemas.microsoft.com/office/drawing/2014/main" id="{3155226B-B602-9D93-9E3B-1A585BC1655E}"/>
              </a:ext>
            </a:extLst>
          </p:cNvPr>
          <p:cNvSpPr txBox="1"/>
          <p:nvPr/>
        </p:nvSpPr>
        <p:spPr>
          <a:xfrm>
            <a:off x="2600181" y="3022338"/>
            <a:ext cx="9110662" cy="923330"/>
          </a:xfrm>
          <a:prstGeom prst="rect">
            <a:avLst/>
          </a:prstGeom>
          <a:noFill/>
        </p:spPr>
        <p:txBody>
          <a:bodyPr wrap="square">
            <a:spAutoFit/>
          </a:bodyPr>
          <a:lstStyle/>
          <a:p>
            <a:pPr marL="285750" indent="-285750">
              <a:buFont typeface="Arial" panose="020B0604020202020204" pitchFamily="34" charset="0"/>
              <a:buChar char="•"/>
            </a:pPr>
            <a:r>
              <a:rPr lang="en-US" dirty="0"/>
              <a:t>Sampling distributions help understand how the sample statistic (like the sample mean) varies from sample to sample.</a:t>
            </a:r>
          </a:p>
          <a:p>
            <a:pPr marL="285750" indent="-285750">
              <a:buFont typeface="Arial" panose="020B0604020202020204" pitchFamily="34" charset="0"/>
              <a:buChar char="•"/>
            </a:pPr>
            <a:r>
              <a:rPr lang="en-US" dirty="0"/>
              <a:t>They form the basis for making inferences about the population.</a:t>
            </a:r>
          </a:p>
        </p:txBody>
      </p:sp>
      <p:sp>
        <p:nvSpPr>
          <p:cNvPr id="14" name="TextBox 13">
            <a:extLst>
              <a:ext uri="{FF2B5EF4-FFF2-40B4-BE49-F238E27FC236}">
                <a16:creationId xmlns:a16="http://schemas.microsoft.com/office/drawing/2014/main" id="{361FC717-CD23-F912-A8D7-063B1E435F16}"/>
              </a:ext>
            </a:extLst>
          </p:cNvPr>
          <p:cNvSpPr txBox="1"/>
          <p:nvPr/>
        </p:nvSpPr>
        <p:spPr>
          <a:xfrm>
            <a:off x="2081068" y="4130334"/>
            <a:ext cx="1123950" cy="369332"/>
          </a:xfrm>
          <a:prstGeom prst="rect">
            <a:avLst/>
          </a:prstGeom>
          <a:noFill/>
        </p:spPr>
        <p:txBody>
          <a:bodyPr wrap="square">
            <a:spAutoFit/>
          </a:bodyPr>
          <a:lstStyle/>
          <a:p>
            <a:r>
              <a:rPr lang="en-US" b="1" dirty="0"/>
              <a:t>Example</a:t>
            </a:r>
          </a:p>
        </p:txBody>
      </p:sp>
      <p:sp>
        <p:nvSpPr>
          <p:cNvPr id="16" name="TextBox 15">
            <a:extLst>
              <a:ext uri="{FF2B5EF4-FFF2-40B4-BE49-F238E27FC236}">
                <a16:creationId xmlns:a16="http://schemas.microsoft.com/office/drawing/2014/main" id="{14281C08-C8BA-4CA1-B399-4F32F875334C}"/>
              </a:ext>
            </a:extLst>
          </p:cNvPr>
          <p:cNvSpPr txBox="1"/>
          <p:nvPr/>
        </p:nvSpPr>
        <p:spPr>
          <a:xfrm>
            <a:off x="2562080" y="4550146"/>
            <a:ext cx="8643937" cy="1200329"/>
          </a:xfrm>
          <a:prstGeom prst="rect">
            <a:avLst/>
          </a:prstGeom>
          <a:noFill/>
        </p:spPr>
        <p:txBody>
          <a:bodyPr wrap="square">
            <a:spAutoFit/>
          </a:bodyPr>
          <a:lstStyle/>
          <a:p>
            <a:r>
              <a:rPr lang="en-US" dirty="0"/>
              <a:t>If we take multiple random samples of students' test scores and calculate the mean for each sample, the distribution of those sample means would form a sampling distribution. This distribution tends to be normal, especially as the sample size increases, according to the Central Limit Theorem.</a:t>
            </a:r>
          </a:p>
        </p:txBody>
      </p:sp>
    </p:spTree>
    <p:extLst>
      <p:ext uri="{BB962C8B-B14F-4D97-AF65-F5344CB8AC3E}">
        <p14:creationId xmlns:p14="http://schemas.microsoft.com/office/powerpoint/2010/main" val="24737259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Output image">
            <a:extLst>
              <a:ext uri="{FF2B5EF4-FFF2-40B4-BE49-F238E27FC236}">
                <a16:creationId xmlns:a16="http://schemas.microsoft.com/office/drawing/2014/main" id="{AF3F55FC-96EC-79F0-DC63-04E64245A6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27763" y="3611418"/>
            <a:ext cx="4489136" cy="293168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BCDDB46-5A41-B3B0-AE0E-7A5154F584C0}"/>
              </a:ext>
            </a:extLst>
          </p:cNvPr>
          <p:cNvSpPr txBox="1"/>
          <p:nvPr/>
        </p:nvSpPr>
        <p:spPr>
          <a:xfrm>
            <a:off x="554759" y="1434296"/>
            <a:ext cx="6096000" cy="400110"/>
          </a:xfrm>
          <a:prstGeom prst="rect">
            <a:avLst/>
          </a:prstGeom>
          <a:noFill/>
        </p:spPr>
        <p:txBody>
          <a:bodyPr wrap="square">
            <a:spAutoFit/>
          </a:bodyPr>
          <a:lstStyle/>
          <a:p>
            <a:r>
              <a:rPr lang="en-US" sz="2000" b="1" dirty="0">
                <a:solidFill>
                  <a:srgbClr val="1869A6"/>
                </a:solidFill>
              </a:rPr>
              <a:t>Key Concepts of Inferential Statistics</a:t>
            </a:r>
          </a:p>
        </p:txBody>
      </p:sp>
      <p:sp>
        <p:nvSpPr>
          <p:cNvPr id="3" name="TextBox 2">
            <a:extLst>
              <a:ext uri="{FF2B5EF4-FFF2-40B4-BE49-F238E27FC236}">
                <a16:creationId xmlns:a16="http://schemas.microsoft.com/office/drawing/2014/main" id="{A25D3A5D-3CA3-B2B0-F089-CDD58925D17B}"/>
              </a:ext>
            </a:extLst>
          </p:cNvPr>
          <p:cNvSpPr txBox="1"/>
          <p:nvPr/>
        </p:nvSpPr>
        <p:spPr>
          <a:xfrm>
            <a:off x="2154959" y="1834406"/>
            <a:ext cx="1123950" cy="369332"/>
          </a:xfrm>
          <a:prstGeom prst="rect">
            <a:avLst/>
          </a:prstGeom>
          <a:noFill/>
        </p:spPr>
        <p:txBody>
          <a:bodyPr wrap="square">
            <a:spAutoFit/>
          </a:bodyPr>
          <a:lstStyle/>
          <a:p>
            <a:r>
              <a:rPr lang="en-US" b="1" dirty="0"/>
              <a:t>Example</a:t>
            </a:r>
          </a:p>
        </p:txBody>
      </p:sp>
      <p:sp>
        <p:nvSpPr>
          <p:cNvPr id="4" name="TextBox 3">
            <a:extLst>
              <a:ext uri="{FF2B5EF4-FFF2-40B4-BE49-F238E27FC236}">
                <a16:creationId xmlns:a16="http://schemas.microsoft.com/office/drawing/2014/main" id="{B87FD600-3DA5-02C1-62E1-CAB69E89FAA0}"/>
              </a:ext>
            </a:extLst>
          </p:cNvPr>
          <p:cNvSpPr txBox="1"/>
          <p:nvPr/>
        </p:nvSpPr>
        <p:spPr>
          <a:xfrm>
            <a:off x="2502621" y="2203738"/>
            <a:ext cx="8643937" cy="1200329"/>
          </a:xfrm>
          <a:prstGeom prst="rect">
            <a:avLst/>
          </a:prstGeom>
          <a:noFill/>
        </p:spPr>
        <p:txBody>
          <a:bodyPr wrap="square">
            <a:spAutoFit/>
          </a:bodyPr>
          <a:lstStyle/>
          <a:p>
            <a:r>
              <a:rPr lang="en-US" dirty="0"/>
              <a:t>If we take multiple random samples of students' test scores and calculate the mean for each sample, the distribution of those sample means would form a sampling distribution. This distribution tends to be normal, especially as the sample size increases, according to the Central Limit Theorem.</a:t>
            </a:r>
          </a:p>
        </p:txBody>
      </p:sp>
    </p:spTree>
    <p:extLst>
      <p:ext uri="{BB962C8B-B14F-4D97-AF65-F5344CB8AC3E}">
        <p14:creationId xmlns:p14="http://schemas.microsoft.com/office/powerpoint/2010/main" val="301340158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8864ED-F380-3236-62BF-0F79B74C2194}"/>
              </a:ext>
            </a:extLst>
          </p:cNvPr>
          <p:cNvSpPr txBox="1"/>
          <p:nvPr/>
        </p:nvSpPr>
        <p:spPr>
          <a:xfrm>
            <a:off x="591705" y="1637495"/>
            <a:ext cx="6096000" cy="400110"/>
          </a:xfrm>
          <a:prstGeom prst="rect">
            <a:avLst/>
          </a:prstGeom>
          <a:noFill/>
        </p:spPr>
        <p:txBody>
          <a:bodyPr wrap="square">
            <a:spAutoFit/>
          </a:bodyPr>
          <a:lstStyle/>
          <a:p>
            <a:r>
              <a:rPr lang="en-US" sz="2000" b="1" dirty="0">
                <a:solidFill>
                  <a:srgbClr val="1869A6"/>
                </a:solidFill>
              </a:rPr>
              <a:t>Key Concepts of Inferential Statistics</a:t>
            </a:r>
          </a:p>
        </p:txBody>
      </p:sp>
      <p:sp>
        <p:nvSpPr>
          <p:cNvPr id="3" name="TextBox 2">
            <a:extLst>
              <a:ext uri="{FF2B5EF4-FFF2-40B4-BE49-F238E27FC236}">
                <a16:creationId xmlns:a16="http://schemas.microsoft.com/office/drawing/2014/main" id="{A251D03D-F17B-FCAC-8E37-36E80D080308}"/>
              </a:ext>
            </a:extLst>
          </p:cNvPr>
          <p:cNvSpPr txBox="1"/>
          <p:nvPr/>
        </p:nvSpPr>
        <p:spPr>
          <a:xfrm>
            <a:off x="2191905" y="2037605"/>
            <a:ext cx="3114675" cy="369332"/>
          </a:xfrm>
          <a:prstGeom prst="rect">
            <a:avLst/>
          </a:prstGeom>
          <a:noFill/>
        </p:spPr>
        <p:txBody>
          <a:bodyPr wrap="square">
            <a:spAutoFit/>
          </a:bodyPr>
          <a:lstStyle/>
          <a:p>
            <a:r>
              <a:rPr lang="en-US" b="1" dirty="0"/>
              <a:t>Central Limit Theorem (CLT)</a:t>
            </a:r>
          </a:p>
        </p:txBody>
      </p:sp>
      <p:sp>
        <p:nvSpPr>
          <p:cNvPr id="5" name="TextBox 4">
            <a:extLst>
              <a:ext uri="{FF2B5EF4-FFF2-40B4-BE49-F238E27FC236}">
                <a16:creationId xmlns:a16="http://schemas.microsoft.com/office/drawing/2014/main" id="{84A61ADB-94F8-AF56-80BE-FA2C73D5058D}"/>
              </a:ext>
            </a:extLst>
          </p:cNvPr>
          <p:cNvSpPr txBox="1"/>
          <p:nvPr/>
        </p:nvSpPr>
        <p:spPr>
          <a:xfrm>
            <a:off x="2601480" y="2406937"/>
            <a:ext cx="8896350" cy="923330"/>
          </a:xfrm>
          <a:prstGeom prst="rect">
            <a:avLst/>
          </a:prstGeom>
          <a:noFill/>
        </p:spPr>
        <p:txBody>
          <a:bodyPr wrap="square">
            <a:spAutoFit/>
          </a:bodyPr>
          <a:lstStyle/>
          <a:p>
            <a:r>
              <a:rPr lang="en-US" dirty="0"/>
              <a:t>The CLT states that the sampling distribution of the sample mean will be approximately normally distributed, regardless of the population's distribution, provided the sample size is sufficiently large (usually n&gt;30).</a:t>
            </a:r>
          </a:p>
        </p:txBody>
      </p:sp>
      <p:sp>
        <p:nvSpPr>
          <p:cNvPr id="7" name="TextBox 6">
            <a:extLst>
              <a:ext uri="{FF2B5EF4-FFF2-40B4-BE49-F238E27FC236}">
                <a16:creationId xmlns:a16="http://schemas.microsoft.com/office/drawing/2014/main" id="{F6C3768F-5400-F4B1-E0E0-5AED89F79748}"/>
              </a:ext>
            </a:extLst>
          </p:cNvPr>
          <p:cNvSpPr txBox="1"/>
          <p:nvPr/>
        </p:nvSpPr>
        <p:spPr>
          <a:xfrm>
            <a:off x="2191905" y="3330267"/>
            <a:ext cx="1543050" cy="369332"/>
          </a:xfrm>
          <a:prstGeom prst="rect">
            <a:avLst/>
          </a:prstGeom>
          <a:noFill/>
        </p:spPr>
        <p:txBody>
          <a:bodyPr wrap="square">
            <a:spAutoFit/>
          </a:bodyPr>
          <a:lstStyle/>
          <a:p>
            <a:r>
              <a:rPr lang="en-US" b="1"/>
              <a:t>Significance</a:t>
            </a:r>
            <a:endParaRPr lang="en-US" b="1" dirty="0"/>
          </a:p>
        </p:txBody>
      </p:sp>
      <p:sp>
        <p:nvSpPr>
          <p:cNvPr id="9" name="TextBox 8">
            <a:extLst>
              <a:ext uri="{FF2B5EF4-FFF2-40B4-BE49-F238E27FC236}">
                <a16:creationId xmlns:a16="http://schemas.microsoft.com/office/drawing/2014/main" id="{B838EA06-8B20-0C9D-102A-13FDBEDB71B6}"/>
              </a:ext>
            </a:extLst>
          </p:cNvPr>
          <p:cNvSpPr txBox="1"/>
          <p:nvPr/>
        </p:nvSpPr>
        <p:spPr>
          <a:xfrm>
            <a:off x="2601480" y="3699599"/>
            <a:ext cx="8134350" cy="646331"/>
          </a:xfrm>
          <a:prstGeom prst="rect">
            <a:avLst/>
          </a:prstGeom>
          <a:noFill/>
        </p:spPr>
        <p:txBody>
          <a:bodyPr wrap="square">
            <a:spAutoFit/>
          </a:bodyPr>
          <a:lstStyle/>
          <a:p>
            <a:r>
              <a:rPr lang="en-US" dirty="0"/>
              <a:t>The CLT enables us to use the normal distribution to make inferences about population parameters even when the population distribution is not normal.</a:t>
            </a:r>
          </a:p>
        </p:txBody>
      </p:sp>
    </p:spTree>
    <p:extLst>
      <p:ext uri="{BB962C8B-B14F-4D97-AF65-F5344CB8AC3E}">
        <p14:creationId xmlns:p14="http://schemas.microsoft.com/office/powerpoint/2010/main" val="15469060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133098-1390-9108-C116-E76A039567D3}"/>
              </a:ext>
            </a:extLst>
          </p:cNvPr>
          <p:cNvSpPr txBox="1"/>
          <p:nvPr/>
        </p:nvSpPr>
        <p:spPr>
          <a:xfrm>
            <a:off x="545523" y="1388114"/>
            <a:ext cx="6096000" cy="400110"/>
          </a:xfrm>
          <a:prstGeom prst="rect">
            <a:avLst/>
          </a:prstGeom>
          <a:noFill/>
        </p:spPr>
        <p:txBody>
          <a:bodyPr wrap="square">
            <a:spAutoFit/>
          </a:bodyPr>
          <a:lstStyle/>
          <a:p>
            <a:r>
              <a:rPr lang="en-US" sz="2000" b="1" dirty="0">
                <a:solidFill>
                  <a:srgbClr val="1869A6"/>
                </a:solidFill>
              </a:rPr>
              <a:t>Key Concepts of Inferential Statistics</a:t>
            </a:r>
          </a:p>
        </p:txBody>
      </p:sp>
      <p:sp>
        <p:nvSpPr>
          <p:cNvPr id="3" name="TextBox 2">
            <a:extLst>
              <a:ext uri="{FF2B5EF4-FFF2-40B4-BE49-F238E27FC236}">
                <a16:creationId xmlns:a16="http://schemas.microsoft.com/office/drawing/2014/main" id="{2AE0DA2D-7A9C-2757-F834-B2918DCD80CF}"/>
              </a:ext>
            </a:extLst>
          </p:cNvPr>
          <p:cNvSpPr txBox="1"/>
          <p:nvPr/>
        </p:nvSpPr>
        <p:spPr>
          <a:xfrm>
            <a:off x="2964872" y="2157556"/>
            <a:ext cx="8143875" cy="923330"/>
          </a:xfrm>
          <a:prstGeom prst="rect">
            <a:avLst/>
          </a:prstGeom>
          <a:noFill/>
        </p:spPr>
        <p:txBody>
          <a:bodyPr wrap="square">
            <a:spAutoFit/>
          </a:bodyPr>
          <a:lstStyle/>
          <a:p>
            <a:r>
              <a:rPr lang="en-US" dirty="0"/>
              <a:t>Suppose we are analyzing the average height of adult males. Even if the population distribution of heights is skewed, the mean of sufficiently large samples will follow a normal distribution.</a:t>
            </a:r>
          </a:p>
        </p:txBody>
      </p:sp>
      <p:sp>
        <p:nvSpPr>
          <p:cNvPr id="5" name="TextBox 4">
            <a:extLst>
              <a:ext uri="{FF2B5EF4-FFF2-40B4-BE49-F238E27FC236}">
                <a16:creationId xmlns:a16="http://schemas.microsoft.com/office/drawing/2014/main" id="{233912B0-B377-D9D2-3CBB-E2639521F9F1}"/>
              </a:ext>
            </a:extLst>
          </p:cNvPr>
          <p:cNvSpPr txBox="1"/>
          <p:nvPr/>
        </p:nvSpPr>
        <p:spPr>
          <a:xfrm>
            <a:off x="2631498" y="1788224"/>
            <a:ext cx="1228725" cy="369332"/>
          </a:xfrm>
          <a:prstGeom prst="rect">
            <a:avLst/>
          </a:prstGeom>
          <a:noFill/>
        </p:spPr>
        <p:txBody>
          <a:bodyPr wrap="square">
            <a:spAutoFit/>
          </a:bodyPr>
          <a:lstStyle/>
          <a:p>
            <a:r>
              <a:rPr lang="en-US" b="1" dirty="0"/>
              <a:t>Example</a:t>
            </a:r>
            <a:endParaRPr lang="en-US" dirty="0"/>
          </a:p>
        </p:txBody>
      </p:sp>
      <p:pic>
        <p:nvPicPr>
          <p:cNvPr id="24578" name="Picture 2" descr="Output image">
            <a:extLst>
              <a:ext uri="{FF2B5EF4-FFF2-40B4-BE49-F238E27FC236}">
                <a16:creationId xmlns:a16="http://schemas.microsoft.com/office/drawing/2014/main" id="{B3DEF99B-D844-7C3B-013D-D1A60BB79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84443" y="3199041"/>
            <a:ext cx="5373979" cy="3373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5837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D74E87-88E5-4450-1A2F-C37EDAA41D80}"/>
              </a:ext>
            </a:extLst>
          </p:cNvPr>
          <p:cNvSpPr txBox="1"/>
          <p:nvPr/>
        </p:nvSpPr>
        <p:spPr>
          <a:xfrm>
            <a:off x="527050" y="1157204"/>
            <a:ext cx="2524125" cy="400110"/>
          </a:xfrm>
          <a:prstGeom prst="rect">
            <a:avLst/>
          </a:prstGeom>
          <a:noFill/>
        </p:spPr>
        <p:txBody>
          <a:bodyPr wrap="square">
            <a:spAutoFit/>
          </a:bodyPr>
          <a:lstStyle/>
          <a:p>
            <a:r>
              <a:rPr lang="en-US" sz="2000" b="1" dirty="0">
                <a:solidFill>
                  <a:srgbClr val="1869A6"/>
                </a:solidFill>
              </a:rPr>
              <a:t>Hypothesis Testing</a:t>
            </a:r>
          </a:p>
        </p:txBody>
      </p:sp>
      <p:sp>
        <p:nvSpPr>
          <p:cNvPr id="4" name="TextBox 3">
            <a:extLst>
              <a:ext uri="{FF2B5EF4-FFF2-40B4-BE49-F238E27FC236}">
                <a16:creationId xmlns:a16="http://schemas.microsoft.com/office/drawing/2014/main" id="{B722EDB5-6790-AB7B-F9C0-DF593F4EDB61}"/>
              </a:ext>
            </a:extLst>
          </p:cNvPr>
          <p:cNvSpPr txBox="1"/>
          <p:nvPr/>
        </p:nvSpPr>
        <p:spPr>
          <a:xfrm>
            <a:off x="1441450" y="1627531"/>
            <a:ext cx="9696450" cy="923330"/>
          </a:xfrm>
          <a:prstGeom prst="rect">
            <a:avLst/>
          </a:prstGeom>
          <a:noFill/>
        </p:spPr>
        <p:txBody>
          <a:bodyPr wrap="square">
            <a:spAutoFit/>
          </a:bodyPr>
          <a:lstStyle/>
          <a:p>
            <a:r>
              <a:rPr lang="en-US" dirty="0"/>
              <a:t>Hypothesis testing is a statistical method used to make inferences about population parameters based on sample data. It helps us decide whether there is enough evidence to reject a null hypothesis.</a:t>
            </a:r>
          </a:p>
        </p:txBody>
      </p:sp>
      <p:sp>
        <p:nvSpPr>
          <p:cNvPr id="6" name="TextBox 5">
            <a:extLst>
              <a:ext uri="{FF2B5EF4-FFF2-40B4-BE49-F238E27FC236}">
                <a16:creationId xmlns:a16="http://schemas.microsoft.com/office/drawing/2014/main" id="{D395B0C5-FFBA-1326-C3E8-38D8D799E618}"/>
              </a:ext>
            </a:extLst>
          </p:cNvPr>
          <p:cNvSpPr txBox="1"/>
          <p:nvPr/>
        </p:nvSpPr>
        <p:spPr>
          <a:xfrm>
            <a:off x="1441450" y="2700254"/>
            <a:ext cx="1333500" cy="369332"/>
          </a:xfrm>
          <a:prstGeom prst="rect">
            <a:avLst/>
          </a:prstGeom>
          <a:noFill/>
        </p:spPr>
        <p:txBody>
          <a:bodyPr wrap="square">
            <a:spAutoFit/>
          </a:bodyPr>
          <a:lstStyle/>
          <a:p>
            <a:r>
              <a:rPr lang="en-US" b="1" dirty="0"/>
              <a:t>Key Terms</a:t>
            </a:r>
          </a:p>
        </p:txBody>
      </p:sp>
      <p:sp>
        <p:nvSpPr>
          <p:cNvPr id="8" name="TextBox 7">
            <a:extLst>
              <a:ext uri="{FF2B5EF4-FFF2-40B4-BE49-F238E27FC236}">
                <a16:creationId xmlns:a16="http://schemas.microsoft.com/office/drawing/2014/main" id="{5FA27653-D8C1-7258-609F-CB432B6DC46A}"/>
              </a:ext>
            </a:extLst>
          </p:cNvPr>
          <p:cNvSpPr txBox="1"/>
          <p:nvPr/>
        </p:nvSpPr>
        <p:spPr>
          <a:xfrm>
            <a:off x="1660524" y="3107239"/>
            <a:ext cx="10048876" cy="3108543"/>
          </a:xfrm>
          <a:prstGeom prst="rect">
            <a:avLst/>
          </a:prstGeom>
          <a:noFill/>
        </p:spPr>
        <p:txBody>
          <a:bodyPr wrap="square">
            <a:spAutoFit/>
          </a:bodyPr>
          <a:lstStyle/>
          <a:p>
            <a:pPr marL="285750" indent="-285750" algn="just">
              <a:buFont typeface="Arial" panose="020B0604020202020204" pitchFamily="34" charset="0"/>
              <a:buChar char="•"/>
            </a:pPr>
            <a:r>
              <a:rPr lang="en-US" sz="1600" b="1" dirty="0"/>
              <a:t>Null Hypothesis (H0): </a:t>
            </a:r>
            <a:r>
              <a:rPr lang="en-US" sz="1600" dirty="0"/>
              <a:t>A statement that there is no effect or no difference. It serves as the default assumption. For example, "The mean score of students is equal to 75.“</a:t>
            </a:r>
          </a:p>
          <a:p>
            <a:pPr algn="just"/>
            <a:endParaRPr lang="en-US" sz="1600" dirty="0"/>
          </a:p>
          <a:p>
            <a:pPr marL="285750" indent="-285750" algn="just">
              <a:buFont typeface="Arial" panose="020B0604020202020204" pitchFamily="34" charset="0"/>
              <a:buChar char="•"/>
            </a:pPr>
            <a:r>
              <a:rPr lang="en-US" sz="1600" b="1" dirty="0"/>
              <a:t>Alternative Hypothesis (H1 or Ha): </a:t>
            </a:r>
            <a:r>
              <a:rPr lang="en-US" sz="1600" dirty="0"/>
              <a:t>The statement that contradicts the null hypothesis. For example, "The mean score of students is not equal to 75.“</a:t>
            </a:r>
          </a:p>
          <a:p>
            <a:pPr algn="just"/>
            <a:endParaRPr lang="en-US" sz="1600" dirty="0"/>
          </a:p>
          <a:p>
            <a:pPr marL="285750" indent="-285750" algn="just">
              <a:buFont typeface="Arial" panose="020B0604020202020204" pitchFamily="34" charset="0"/>
              <a:buChar char="•"/>
            </a:pPr>
            <a:r>
              <a:rPr lang="en-US" sz="1600" b="1" dirty="0"/>
              <a:t>P-value</a:t>
            </a:r>
            <a:r>
              <a:rPr lang="en-US" sz="1600" dirty="0"/>
              <a:t>: The probability of observing the sample data, or something more extreme, assuming the null hypothesis is true. A low p-value (typically &lt; 0.05) suggests that the observed data is unlikely under the null hypothesis, leading to its rejection.</a:t>
            </a:r>
          </a:p>
          <a:p>
            <a:pPr algn="just"/>
            <a:endParaRPr lang="en-US" sz="1600" dirty="0"/>
          </a:p>
          <a:p>
            <a:pPr marL="285750" indent="-285750" algn="just">
              <a:buFont typeface="Arial" panose="020B0604020202020204" pitchFamily="34" charset="0"/>
              <a:buChar char="•"/>
            </a:pPr>
            <a:r>
              <a:rPr lang="en-US" sz="1600" b="1" dirty="0"/>
              <a:t>Significance Level (α): </a:t>
            </a:r>
            <a:r>
              <a:rPr lang="en-US" sz="1600" dirty="0"/>
              <a:t>A threshold chosen before conducting the test, often set at 0.05, indicating a 5% risk of concluding that a difference exists when there is no actual difference.</a:t>
            </a:r>
          </a:p>
        </p:txBody>
      </p:sp>
    </p:spTree>
    <p:extLst>
      <p:ext uri="{BB962C8B-B14F-4D97-AF65-F5344CB8AC3E}">
        <p14:creationId xmlns:p14="http://schemas.microsoft.com/office/powerpoint/2010/main" val="29566946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99397A5-F043-539B-CF77-92A53A5FFC6D}"/>
              </a:ext>
            </a:extLst>
          </p:cNvPr>
          <p:cNvSpPr txBox="1"/>
          <p:nvPr/>
        </p:nvSpPr>
        <p:spPr>
          <a:xfrm>
            <a:off x="1340715" y="1778699"/>
            <a:ext cx="3400425" cy="369332"/>
          </a:xfrm>
          <a:prstGeom prst="rect">
            <a:avLst/>
          </a:prstGeom>
          <a:noFill/>
        </p:spPr>
        <p:txBody>
          <a:bodyPr wrap="square">
            <a:spAutoFit/>
          </a:bodyPr>
          <a:lstStyle/>
          <a:p>
            <a:r>
              <a:rPr lang="en-US" b="1" dirty="0"/>
              <a:t>Steps in Hypothesis Testing</a:t>
            </a:r>
          </a:p>
        </p:txBody>
      </p:sp>
      <p:sp>
        <p:nvSpPr>
          <p:cNvPr id="4" name="TextBox 3">
            <a:extLst>
              <a:ext uri="{FF2B5EF4-FFF2-40B4-BE49-F238E27FC236}">
                <a16:creationId xmlns:a16="http://schemas.microsoft.com/office/drawing/2014/main" id="{76EACE26-67E5-7C99-14A1-542D34056CBE}"/>
              </a:ext>
            </a:extLst>
          </p:cNvPr>
          <p:cNvSpPr txBox="1"/>
          <p:nvPr/>
        </p:nvSpPr>
        <p:spPr>
          <a:xfrm>
            <a:off x="673966" y="1378589"/>
            <a:ext cx="2524125" cy="400110"/>
          </a:xfrm>
          <a:prstGeom prst="rect">
            <a:avLst/>
          </a:prstGeom>
          <a:noFill/>
        </p:spPr>
        <p:txBody>
          <a:bodyPr wrap="square">
            <a:spAutoFit/>
          </a:bodyPr>
          <a:lstStyle/>
          <a:p>
            <a:r>
              <a:rPr lang="en-US" sz="2000" b="1" dirty="0">
                <a:solidFill>
                  <a:srgbClr val="1869A6"/>
                </a:solidFill>
              </a:rPr>
              <a:t>Hypothesis Testing</a:t>
            </a:r>
          </a:p>
        </p:txBody>
      </p:sp>
      <p:sp>
        <p:nvSpPr>
          <p:cNvPr id="6" name="TextBox 5">
            <a:extLst>
              <a:ext uri="{FF2B5EF4-FFF2-40B4-BE49-F238E27FC236}">
                <a16:creationId xmlns:a16="http://schemas.microsoft.com/office/drawing/2014/main" id="{485B286C-BD6A-8800-54C5-E7018F45116B}"/>
              </a:ext>
            </a:extLst>
          </p:cNvPr>
          <p:cNvSpPr txBox="1"/>
          <p:nvPr/>
        </p:nvSpPr>
        <p:spPr>
          <a:xfrm>
            <a:off x="1607415" y="2224975"/>
            <a:ext cx="7419976" cy="369332"/>
          </a:xfrm>
          <a:prstGeom prst="rect">
            <a:avLst/>
          </a:prstGeom>
          <a:noFill/>
        </p:spPr>
        <p:txBody>
          <a:bodyPr wrap="square">
            <a:spAutoFit/>
          </a:bodyPr>
          <a:lstStyle/>
          <a:p>
            <a:r>
              <a:rPr lang="en-US" b="1" dirty="0"/>
              <a:t>1.  State the Hypotheses</a:t>
            </a:r>
            <a:r>
              <a:rPr lang="en-US" dirty="0"/>
              <a:t>: Define the null and alternative hypotheses.</a:t>
            </a:r>
          </a:p>
        </p:txBody>
      </p:sp>
      <p:sp>
        <p:nvSpPr>
          <p:cNvPr id="8" name="TextBox 7">
            <a:extLst>
              <a:ext uri="{FF2B5EF4-FFF2-40B4-BE49-F238E27FC236}">
                <a16:creationId xmlns:a16="http://schemas.microsoft.com/office/drawing/2014/main" id="{79C9E8F4-B4B8-0640-F461-7EFD1907B6E4}"/>
              </a:ext>
            </a:extLst>
          </p:cNvPr>
          <p:cNvSpPr txBox="1"/>
          <p:nvPr/>
        </p:nvSpPr>
        <p:spPr>
          <a:xfrm>
            <a:off x="1607415" y="2667560"/>
            <a:ext cx="6096000" cy="369332"/>
          </a:xfrm>
          <a:prstGeom prst="rect">
            <a:avLst/>
          </a:prstGeom>
          <a:noFill/>
        </p:spPr>
        <p:txBody>
          <a:bodyPr wrap="square">
            <a:spAutoFit/>
          </a:bodyPr>
          <a:lstStyle/>
          <a:p>
            <a:r>
              <a:rPr lang="en-US" b="1" dirty="0"/>
              <a:t>2.  Select a Significance Level (α</a:t>
            </a:r>
            <a:r>
              <a:rPr lang="en-US" dirty="0"/>
              <a:t>): Commonly set at 0.05.</a:t>
            </a:r>
          </a:p>
        </p:txBody>
      </p:sp>
      <p:sp>
        <p:nvSpPr>
          <p:cNvPr id="10" name="TextBox 9">
            <a:extLst>
              <a:ext uri="{FF2B5EF4-FFF2-40B4-BE49-F238E27FC236}">
                <a16:creationId xmlns:a16="http://schemas.microsoft.com/office/drawing/2014/main" id="{E8F7157A-B704-3B43-15B3-6AFABF1DA64F}"/>
              </a:ext>
            </a:extLst>
          </p:cNvPr>
          <p:cNvSpPr txBox="1"/>
          <p:nvPr/>
        </p:nvSpPr>
        <p:spPr>
          <a:xfrm>
            <a:off x="1607414" y="3110145"/>
            <a:ext cx="7419975" cy="923330"/>
          </a:xfrm>
          <a:prstGeom prst="rect">
            <a:avLst/>
          </a:prstGeom>
          <a:noFill/>
        </p:spPr>
        <p:txBody>
          <a:bodyPr wrap="square">
            <a:spAutoFit/>
          </a:bodyPr>
          <a:lstStyle/>
          <a:p>
            <a:r>
              <a:rPr lang="en-US" b="1" dirty="0"/>
              <a:t>3.  Collect Data and Calculate a Test Statistic</a:t>
            </a:r>
            <a:r>
              <a:rPr lang="en-US" dirty="0"/>
              <a:t>: Based on the sample data, calculate a statistic (e.g., t-statistic, z-statistic) that measures the difference.</a:t>
            </a:r>
          </a:p>
        </p:txBody>
      </p:sp>
      <p:sp>
        <p:nvSpPr>
          <p:cNvPr id="12" name="TextBox 11">
            <a:extLst>
              <a:ext uri="{FF2B5EF4-FFF2-40B4-BE49-F238E27FC236}">
                <a16:creationId xmlns:a16="http://schemas.microsoft.com/office/drawing/2014/main" id="{152EA1B2-3BC6-FC21-6AC4-7AB44CEB788C}"/>
              </a:ext>
            </a:extLst>
          </p:cNvPr>
          <p:cNvSpPr txBox="1"/>
          <p:nvPr/>
        </p:nvSpPr>
        <p:spPr>
          <a:xfrm>
            <a:off x="1607414" y="4033475"/>
            <a:ext cx="7600951" cy="646331"/>
          </a:xfrm>
          <a:prstGeom prst="rect">
            <a:avLst/>
          </a:prstGeom>
          <a:noFill/>
        </p:spPr>
        <p:txBody>
          <a:bodyPr wrap="square">
            <a:spAutoFit/>
          </a:bodyPr>
          <a:lstStyle/>
          <a:p>
            <a:r>
              <a:rPr lang="en-US" b="1" dirty="0"/>
              <a:t>4.  Find the P-value</a:t>
            </a:r>
            <a:r>
              <a:rPr lang="en-US" dirty="0"/>
              <a:t>: Compare the test statistic to the theoretical distribution to find the p-value.</a:t>
            </a:r>
          </a:p>
        </p:txBody>
      </p:sp>
      <p:sp>
        <p:nvSpPr>
          <p:cNvPr id="14" name="TextBox 13">
            <a:extLst>
              <a:ext uri="{FF2B5EF4-FFF2-40B4-BE49-F238E27FC236}">
                <a16:creationId xmlns:a16="http://schemas.microsoft.com/office/drawing/2014/main" id="{6511DA59-1F35-C1F4-1A0C-E12367AF18E2}"/>
              </a:ext>
            </a:extLst>
          </p:cNvPr>
          <p:cNvSpPr txBox="1"/>
          <p:nvPr/>
        </p:nvSpPr>
        <p:spPr>
          <a:xfrm>
            <a:off x="1607414" y="4679806"/>
            <a:ext cx="2295527" cy="369332"/>
          </a:xfrm>
          <a:prstGeom prst="rect">
            <a:avLst/>
          </a:prstGeom>
          <a:noFill/>
        </p:spPr>
        <p:txBody>
          <a:bodyPr wrap="square">
            <a:spAutoFit/>
          </a:bodyPr>
          <a:lstStyle/>
          <a:p>
            <a:r>
              <a:rPr lang="en-US" b="1" dirty="0"/>
              <a:t>5.  Make a Decision</a:t>
            </a:r>
            <a:r>
              <a:rPr lang="en-US" dirty="0"/>
              <a:t>:</a:t>
            </a:r>
          </a:p>
        </p:txBody>
      </p:sp>
      <p:sp>
        <p:nvSpPr>
          <p:cNvPr id="16" name="TextBox 15">
            <a:extLst>
              <a:ext uri="{FF2B5EF4-FFF2-40B4-BE49-F238E27FC236}">
                <a16:creationId xmlns:a16="http://schemas.microsoft.com/office/drawing/2014/main" id="{E3F52E87-87BE-BBBC-8A92-447DA55A31A5}"/>
              </a:ext>
            </a:extLst>
          </p:cNvPr>
          <p:cNvSpPr txBox="1"/>
          <p:nvPr/>
        </p:nvSpPr>
        <p:spPr>
          <a:xfrm>
            <a:off x="1936028" y="5018361"/>
            <a:ext cx="9329738" cy="584775"/>
          </a:xfrm>
          <a:prstGeom prst="rect">
            <a:avLst/>
          </a:prstGeom>
          <a:noFill/>
        </p:spPr>
        <p:txBody>
          <a:bodyPr wrap="square">
            <a:spAutoFit/>
          </a:bodyPr>
          <a:lstStyle/>
          <a:p>
            <a:pPr marL="285750" indent="-285750">
              <a:buFont typeface="Arial" panose="020B0604020202020204" pitchFamily="34" charset="0"/>
              <a:buChar char="•"/>
            </a:pPr>
            <a:r>
              <a:rPr lang="en-US" sz="1600" dirty="0"/>
              <a:t>If the p-value &lt; α, reject the null hypothesis (evidence suggests an effect).</a:t>
            </a:r>
          </a:p>
          <a:p>
            <a:pPr marL="285750" indent="-285750">
              <a:buFont typeface="Arial" panose="020B0604020202020204" pitchFamily="34" charset="0"/>
              <a:buChar char="•"/>
            </a:pPr>
            <a:r>
              <a:rPr lang="en-US" sz="1600" dirty="0"/>
              <a:t>If the p-value ≥ α, do not reject the null hypothesis (insufficient evidence to suggest an effect).</a:t>
            </a:r>
          </a:p>
        </p:txBody>
      </p:sp>
    </p:spTree>
    <p:extLst>
      <p:ext uri="{BB962C8B-B14F-4D97-AF65-F5344CB8AC3E}">
        <p14:creationId xmlns:p14="http://schemas.microsoft.com/office/powerpoint/2010/main" val="3563185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522176-68C7-E4D2-CBB9-F2C5E21EE5B1}"/>
              </a:ext>
            </a:extLst>
          </p:cNvPr>
          <p:cNvSpPr txBox="1"/>
          <p:nvPr/>
        </p:nvSpPr>
        <p:spPr>
          <a:xfrm>
            <a:off x="683203" y="1459229"/>
            <a:ext cx="2524125" cy="400110"/>
          </a:xfrm>
          <a:prstGeom prst="rect">
            <a:avLst/>
          </a:prstGeom>
          <a:noFill/>
        </p:spPr>
        <p:txBody>
          <a:bodyPr wrap="square">
            <a:spAutoFit/>
          </a:bodyPr>
          <a:lstStyle/>
          <a:p>
            <a:r>
              <a:rPr lang="en-US" sz="2000" b="1" dirty="0">
                <a:solidFill>
                  <a:srgbClr val="1869A6"/>
                </a:solidFill>
              </a:rPr>
              <a:t>Hypothesis Testing</a:t>
            </a:r>
          </a:p>
        </p:txBody>
      </p:sp>
      <p:sp>
        <p:nvSpPr>
          <p:cNvPr id="4" name="TextBox 3">
            <a:extLst>
              <a:ext uri="{FF2B5EF4-FFF2-40B4-BE49-F238E27FC236}">
                <a16:creationId xmlns:a16="http://schemas.microsoft.com/office/drawing/2014/main" id="{2024213F-8DE3-F1BA-C0D6-4C72C43AB2A7}"/>
              </a:ext>
            </a:extLst>
          </p:cNvPr>
          <p:cNvSpPr txBox="1"/>
          <p:nvPr/>
        </p:nvSpPr>
        <p:spPr>
          <a:xfrm>
            <a:off x="2283403" y="1859339"/>
            <a:ext cx="1133475" cy="369332"/>
          </a:xfrm>
          <a:prstGeom prst="rect">
            <a:avLst/>
          </a:prstGeom>
          <a:noFill/>
        </p:spPr>
        <p:txBody>
          <a:bodyPr wrap="square">
            <a:spAutoFit/>
          </a:bodyPr>
          <a:lstStyle/>
          <a:p>
            <a:r>
              <a:rPr lang="en-US" b="1" dirty="0"/>
              <a:t>Example</a:t>
            </a:r>
          </a:p>
        </p:txBody>
      </p:sp>
      <p:sp>
        <p:nvSpPr>
          <p:cNvPr id="6" name="TextBox 5">
            <a:extLst>
              <a:ext uri="{FF2B5EF4-FFF2-40B4-BE49-F238E27FC236}">
                <a16:creationId xmlns:a16="http://schemas.microsoft.com/office/drawing/2014/main" id="{3AFA9566-C666-E791-A5F9-7B9832414CCD}"/>
              </a:ext>
            </a:extLst>
          </p:cNvPr>
          <p:cNvSpPr txBox="1"/>
          <p:nvPr/>
        </p:nvSpPr>
        <p:spPr>
          <a:xfrm>
            <a:off x="2616777" y="2228671"/>
            <a:ext cx="8639175" cy="1200329"/>
          </a:xfrm>
          <a:prstGeom prst="rect">
            <a:avLst/>
          </a:prstGeom>
          <a:noFill/>
        </p:spPr>
        <p:txBody>
          <a:bodyPr wrap="square">
            <a:spAutoFit/>
          </a:bodyPr>
          <a:lstStyle/>
          <a:p>
            <a:r>
              <a:rPr lang="en-US" dirty="0"/>
              <a:t>A company claims that their employees work an average of 8 hours per day. A random sample of 30 employees shows an average of 7.5 hours with a standard deviation of 1 hour. We could conduct a hypothesis test to determine if this sample provides enough evidence to reject the company's claim.</a:t>
            </a:r>
          </a:p>
        </p:txBody>
      </p:sp>
    </p:spTree>
    <p:extLst>
      <p:ext uri="{BB962C8B-B14F-4D97-AF65-F5344CB8AC3E}">
        <p14:creationId xmlns:p14="http://schemas.microsoft.com/office/powerpoint/2010/main" val="4482699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10DB31-15EA-5B67-57B0-87209E660193}"/>
              </a:ext>
            </a:extLst>
          </p:cNvPr>
          <p:cNvSpPr txBox="1"/>
          <p:nvPr/>
        </p:nvSpPr>
        <p:spPr>
          <a:xfrm>
            <a:off x="782493" y="1250145"/>
            <a:ext cx="2419350" cy="369332"/>
          </a:xfrm>
          <a:prstGeom prst="rect">
            <a:avLst/>
          </a:prstGeom>
          <a:noFill/>
        </p:spPr>
        <p:txBody>
          <a:bodyPr wrap="square">
            <a:spAutoFit/>
          </a:bodyPr>
          <a:lstStyle/>
          <a:p>
            <a:r>
              <a:rPr lang="en-US" b="1" dirty="0">
                <a:solidFill>
                  <a:srgbClr val="1869A6"/>
                </a:solidFill>
              </a:rPr>
              <a:t>Confidence Intervals</a:t>
            </a:r>
          </a:p>
        </p:txBody>
      </p:sp>
      <p:sp>
        <p:nvSpPr>
          <p:cNvPr id="5" name="TextBox 4">
            <a:extLst>
              <a:ext uri="{FF2B5EF4-FFF2-40B4-BE49-F238E27FC236}">
                <a16:creationId xmlns:a16="http://schemas.microsoft.com/office/drawing/2014/main" id="{90C1A631-F95A-7A29-D0A9-B4CABB00EF62}"/>
              </a:ext>
            </a:extLst>
          </p:cNvPr>
          <p:cNvSpPr txBox="1"/>
          <p:nvPr/>
        </p:nvSpPr>
        <p:spPr>
          <a:xfrm>
            <a:off x="1763568" y="1716096"/>
            <a:ext cx="8667750" cy="646331"/>
          </a:xfrm>
          <a:prstGeom prst="rect">
            <a:avLst/>
          </a:prstGeom>
          <a:noFill/>
        </p:spPr>
        <p:txBody>
          <a:bodyPr wrap="square">
            <a:spAutoFit/>
          </a:bodyPr>
          <a:lstStyle/>
          <a:p>
            <a:r>
              <a:rPr lang="en-US" dirty="0"/>
              <a:t>A confidence interval provides a range of values that is likely to contain the population parameter (e.g., mean) with a certain level of confidence (e.g., 95%).</a:t>
            </a:r>
          </a:p>
        </p:txBody>
      </p:sp>
      <p:sp>
        <p:nvSpPr>
          <p:cNvPr id="7" name="TextBox 6">
            <a:extLst>
              <a:ext uri="{FF2B5EF4-FFF2-40B4-BE49-F238E27FC236}">
                <a16:creationId xmlns:a16="http://schemas.microsoft.com/office/drawing/2014/main" id="{CE229DAA-57BF-61E5-BA10-22A611493773}"/>
              </a:ext>
            </a:extLst>
          </p:cNvPr>
          <p:cNvSpPr txBox="1"/>
          <p:nvPr/>
        </p:nvSpPr>
        <p:spPr>
          <a:xfrm>
            <a:off x="1763568" y="2678895"/>
            <a:ext cx="1238250" cy="369332"/>
          </a:xfrm>
          <a:prstGeom prst="rect">
            <a:avLst/>
          </a:prstGeom>
          <a:noFill/>
        </p:spPr>
        <p:txBody>
          <a:bodyPr wrap="square">
            <a:spAutoFit/>
          </a:bodyPr>
          <a:lstStyle/>
          <a:p>
            <a:r>
              <a:rPr lang="en-US" b="1" dirty="0"/>
              <a:t>Formula :</a:t>
            </a:r>
          </a:p>
        </p:txBody>
      </p:sp>
      <p:pic>
        <p:nvPicPr>
          <p:cNvPr id="9" name="Picture 8">
            <a:extLst>
              <a:ext uri="{FF2B5EF4-FFF2-40B4-BE49-F238E27FC236}">
                <a16:creationId xmlns:a16="http://schemas.microsoft.com/office/drawing/2014/main" id="{20F3ECD3-1E75-0EC7-D36C-DD4831CC87EB}"/>
              </a:ext>
            </a:extLst>
          </p:cNvPr>
          <p:cNvPicPr>
            <a:picLocks noChangeAspect="1"/>
          </p:cNvPicPr>
          <p:nvPr/>
        </p:nvPicPr>
        <p:blipFill>
          <a:blip r:embed="rId2"/>
          <a:stretch>
            <a:fillRect/>
          </a:stretch>
        </p:blipFill>
        <p:spPr>
          <a:xfrm>
            <a:off x="3001818" y="2468571"/>
            <a:ext cx="3838575" cy="800100"/>
          </a:xfrm>
          <a:prstGeom prst="rect">
            <a:avLst/>
          </a:prstGeom>
        </p:spPr>
      </p:pic>
      <p:pic>
        <p:nvPicPr>
          <p:cNvPr id="11" name="Picture 10">
            <a:extLst>
              <a:ext uri="{FF2B5EF4-FFF2-40B4-BE49-F238E27FC236}">
                <a16:creationId xmlns:a16="http://schemas.microsoft.com/office/drawing/2014/main" id="{CA2141B0-1038-F7F9-7BC1-256FEFE3ACBE}"/>
              </a:ext>
            </a:extLst>
          </p:cNvPr>
          <p:cNvPicPr>
            <a:picLocks noChangeAspect="1"/>
          </p:cNvPicPr>
          <p:nvPr/>
        </p:nvPicPr>
        <p:blipFill>
          <a:blip r:embed="rId3"/>
          <a:stretch>
            <a:fillRect/>
          </a:stretch>
        </p:blipFill>
        <p:spPr>
          <a:xfrm>
            <a:off x="2249343" y="3229976"/>
            <a:ext cx="6629400" cy="1693467"/>
          </a:xfrm>
          <a:prstGeom prst="rect">
            <a:avLst/>
          </a:prstGeom>
        </p:spPr>
      </p:pic>
      <p:sp>
        <p:nvSpPr>
          <p:cNvPr id="13" name="TextBox 12">
            <a:extLst>
              <a:ext uri="{FF2B5EF4-FFF2-40B4-BE49-F238E27FC236}">
                <a16:creationId xmlns:a16="http://schemas.microsoft.com/office/drawing/2014/main" id="{1E7148A9-C405-33E8-0D00-9EAF65323EC5}"/>
              </a:ext>
            </a:extLst>
          </p:cNvPr>
          <p:cNvSpPr txBox="1"/>
          <p:nvPr/>
        </p:nvSpPr>
        <p:spPr>
          <a:xfrm>
            <a:off x="1763568" y="5105192"/>
            <a:ext cx="1743075" cy="369332"/>
          </a:xfrm>
          <a:prstGeom prst="rect">
            <a:avLst/>
          </a:prstGeom>
          <a:noFill/>
        </p:spPr>
        <p:txBody>
          <a:bodyPr wrap="square">
            <a:spAutoFit/>
          </a:bodyPr>
          <a:lstStyle/>
          <a:p>
            <a:r>
              <a:rPr lang="en-US" b="1" dirty="0"/>
              <a:t>Interpretation</a:t>
            </a:r>
          </a:p>
        </p:txBody>
      </p:sp>
      <p:sp>
        <p:nvSpPr>
          <p:cNvPr id="15" name="TextBox 14">
            <a:extLst>
              <a:ext uri="{FF2B5EF4-FFF2-40B4-BE49-F238E27FC236}">
                <a16:creationId xmlns:a16="http://schemas.microsoft.com/office/drawing/2014/main" id="{F6A0CF5F-2A83-1B52-951C-A0833510B4DE}"/>
              </a:ext>
            </a:extLst>
          </p:cNvPr>
          <p:cNvSpPr txBox="1"/>
          <p:nvPr/>
        </p:nvSpPr>
        <p:spPr>
          <a:xfrm>
            <a:off x="2249343" y="5474524"/>
            <a:ext cx="8763000" cy="923330"/>
          </a:xfrm>
          <a:prstGeom prst="rect">
            <a:avLst/>
          </a:prstGeom>
          <a:noFill/>
        </p:spPr>
        <p:txBody>
          <a:bodyPr wrap="square">
            <a:spAutoFit/>
          </a:bodyPr>
          <a:lstStyle/>
          <a:p>
            <a:r>
              <a:rPr lang="en-US" dirty="0"/>
              <a:t>A 95% confidence interval means that if we took 100 different samples and computed a confidence interval for each sample, approximately 95 of the intervals would contain the true population mean.</a:t>
            </a:r>
          </a:p>
        </p:txBody>
      </p:sp>
    </p:spTree>
    <p:extLst>
      <p:ext uri="{BB962C8B-B14F-4D97-AF65-F5344CB8AC3E}">
        <p14:creationId xmlns:p14="http://schemas.microsoft.com/office/powerpoint/2010/main" val="2177354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B9849-1DBA-8A13-1E49-52D83033F1CE}"/>
              </a:ext>
            </a:extLst>
          </p:cNvPr>
          <p:cNvSpPr txBox="1"/>
          <p:nvPr/>
        </p:nvSpPr>
        <p:spPr>
          <a:xfrm>
            <a:off x="341746" y="1131515"/>
            <a:ext cx="3528290" cy="400110"/>
          </a:xfrm>
          <a:prstGeom prst="rect">
            <a:avLst/>
          </a:prstGeom>
          <a:noFill/>
        </p:spPr>
        <p:txBody>
          <a:bodyPr wrap="square">
            <a:spAutoFit/>
          </a:bodyPr>
          <a:lstStyle/>
          <a:p>
            <a:r>
              <a:rPr lang="en-US" sz="2000" b="1" dirty="0">
                <a:solidFill>
                  <a:srgbClr val="1869A6"/>
                </a:solidFill>
              </a:rPr>
              <a:t>Basic Statistical Definitions</a:t>
            </a:r>
          </a:p>
        </p:txBody>
      </p:sp>
      <p:sp>
        <p:nvSpPr>
          <p:cNvPr id="3" name="TextBox 2">
            <a:extLst>
              <a:ext uri="{FF2B5EF4-FFF2-40B4-BE49-F238E27FC236}">
                <a16:creationId xmlns:a16="http://schemas.microsoft.com/office/drawing/2014/main" id="{7EC8487E-8FD8-4615-3C15-859BD6A16A54}"/>
              </a:ext>
            </a:extLst>
          </p:cNvPr>
          <p:cNvSpPr txBox="1"/>
          <p:nvPr/>
        </p:nvSpPr>
        <p:spPr>
          <a:xfrm>
            <a:off x="1773382" y="1611806"/>
            <a:ext cx="2900218" cy="369332"/>
          </a:xfrm>
          <a:prstGeom prst="rect">
            <a:avLst/>
          </a:prstGeom>
          <a:noFill/>
        </p:spPr>
        <p:txBody>
          <a:bodyPr wrap="square">
            <a:spAutoFit/>
          </a:bodyPr>
          <a:lstStyle/>
          <a:p>
            <a:r>
              <a:rPr lang="en-US" b="1" dirty="0"/>
              <a:t>Population vs. Sample</a:t>
            </a:r>
          </a:p>
        </p:txBody>
      </p:sp>
      <p:sp>
        <p:nvSpPr>
          <p:cNvPr id="5" name="TextBox 4">
            <a:extLst>
              <a:ext uri="{FF2B5EF4-FFF2-40B4-BE49-F238E27FC236}">
                <a16:creationId xmlns:a16="http://schemas.microsoft.com/office/drawing/2014/main" id="{654A1D7F-0CA2-CFD3-D231-667BF4407F0E}"/>
              </a:ext>
            </a:extLst>
          </p:cNvPr>
          <p:cNvSpPr txBox="1"/>
          <p:nvPr/>
        </p:nvSpPr>
        <p:spPr>
          <a:xfrm>
            <a:off x="2253672" y="2061319"/>
            <a:ext cx="9642763" cy="923330"/>
          </a:xfrm>
          <a:prstGeom prst="rect">
            <a:avLst/>
          </a:prstGeom>
          <a:noFill/>
        </p:spPr>
        <p:txBody>
          <a:bodyPr wrap="square">
            <a:spAutoFit/>
          </a:bodyPr>
          <a:lstStyle/>
          <a:p>
            <a:pPr marL="285750" indent="-285750">
              <a:buFont typeface="Arial" panose="020B0604020202020204" pitchFamily="34" charset="0"/>
              <a:buChar char="•"/>
            </a:pPr>
            <a:r>
              <a:rPr lang="en-US" b="1" dirty="0"/>
              <a:t>Population</a:t>
            </a:r>
            <a:r>
              <a:rPr lang="en-US" dirty="0"/>
              <a:t>: The entire group of individuals or items that you're interested in studying. For example, if you want to study the average height of adult males in a country, the population would be </a:t>
            </a:r>
            <a:r>
              <a:rPr lang="en-US" b="1" dirty="0"/>
              <a:t>all</a:t>
            </a:r>
            <a:r>
              <a:rPr lang="en-US" dirty="0"/>
              <a:t> adult males in that country.</a:t>
            </a:r>
          </a:p>
        </p:txBody>
      </p:sp>
      <p:sp>
        <p:nvSpPr>
          <p:cNvPr id="7" name="TextBox 6">
            <a:extLst>
              <a:ext uri="{FF2B5EF4-FFF2-40B4-BE49-F238E27FC236}">
                <a16:creationId xmlns:a16="http://schemas.microsoft.com/office/drawing/2014/main" id="{A31E2F7C-0133-BD45-080D-1A77984DA2CF}"/>
              </a:ext>
            </a:extLst>
          </p:cNvPr>
          <p:cNvSpPr txBox="1"/>
          <p:nvPr/>
        </p:nvSpPr>
        <p:spPr>
          <a:xfrm>
            <a:off x="2253672" y="3029189"/>
            <a:ext cx="9531928" cy="1200329"/>
          </a:xfrm>
          <a:prstGeom prst="rect">
            <a:avLst/>
          </a:prstGeom>
          <a:noFill/>
        </p:spPr>
        <p:txBody>
          <a:bodyPr wrap="square">
            <a:spAutoFit/>
          </a:bodyPr>
          <a:lstStyle/>
          <a:p>
            <a:pPr marL="285750" indent="-285750">
              <a:buFont typeface="Arial" panose="020B0604020202020204" pitchFamily="34" charset="0"/>
              <a:buChar char="•"/>
            </a:pPr>
            <a:r>
              <a:rPr lang="en-US" b="1" dirty="0"/>
              <a:t>Sample</a:t>
            </a:r>
            <a:r>
              <a:rPr lang="en-US" dirty="0"/>
              <a:t>: A subset of the population that is used to represent the whole. For instance, measuring the height of </a:t>
            </a:r>
            <a:r>
              <a:rPr lang="en-US" b="1" dirty="0"/>
              <a:t>1,000 adult males </a:t>
            </a:r>
            <a:r>
              <a:rPr lang="en-US" dirty="0"/>
              <a:t>from different regions could be a sample representing the entire population. Sampling is often done because it is impractical or impossible to study the whole population.</a:t>
            </a:r>
          </a:p>
        </p:txBody>
      </p:sp>
      <p:pic>
        <p:nvPicPr>
          <p:cNvPr id="1026" name="Picture 2" descr="Population vs Sample and Parameter vs Statistics | by Bala Murugan N G |  Analytics Vidhya">
            <a:extLst>
              <a:ext uri="{FF2B5EF4-FFF2-40B4-BE49-F238E27FC236}">
                <a16:creationId xmlns:a16="http://schemas.microsoft.com/office/drawing/2014/main" id="{24F9779E-FBEE-98EC-4A79-D2BCE45CB1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8730" y="4350326"/>
            <a:ext cx="3972646" cy="2184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027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6DDF5E-D37D-B2D2-21B3-E0E0062FBBC5}"/>
              </a:ext>
            </a:extLst>
          </p:cNvPr>
          <p:cNvSpPr txBox="1"/>
          <p:nvPr/>
        </p:nvSpPr>
        <p:spPr>
          <a:xfrm>
            <a:off x="856384" y="1822800"/>
            <a:ext cx="2419350" cy="369332"/>
          </a:xfrm>
          <a:prstGeom prst="rect">
            <a:avLst/>
          </a:prstGeom>
          <a:noFill/>
        </p:spPr>
        <p:txBody>
          <a:bodyPr wrap="square">
            <a:spAutoFit/>
          </a:bodyPr>
          <a:lstStyle/>
          <a:p>
            <a:r>
              <a:rPr lang="en-US" b="1" dirty="0">
                <a:solidFill>
                  <a:srgbClr val="1869A6"/>
                </a:solidFill>
              </a:rPr>
              <a:t>Confidence Intervals</a:t>
            </a:r>
          </a:p>
        </p:txBody>
      </p:sp>
      <p:sp>
        <p:nvSpPr>
          <p:cNvPr id="4" name="TextBox 3">
            <a:extLst>
              <a:ext uri="{FF2B5EF4-FFF2-40B4-BE49-F238E27FC236}">
                <a16:creationId xmlns:a16="http://schemas.microsoft.com/office/drawing/2014/main" id="{C788F618-744D-FCBE-8BE5-C57AEA7FC12D}"/>
              </a:ext>
            </a:extLst>
          </p:cNvPr>
          <p:cNvSpPr txBox="1"/>
          <p:nvPr/>
        </p:nvSpPr>
        <p:spPr>
          <a:xfrm>
            <a:off x="2332759" y="2192132"/>
            <a:ext cx="1181100" cy="369332"/>
          </a:xfrm>
          <a:prstGeom prst="rect">
            <a:avLst/>
          </a:prstGeom>
          <a:noFill/>
        </p:spPr>
        <p:txBody>
          <a:bodyPr wrap="square">
            <a:spAutoFit/>
          </a:bodyPr>
          <a:lstStyle/>
          <a:p>
            <a:r>
              <a:rPr lang="en-US" b="1"/>
              <a:t>Example</a:t>
            </a:r>
            <a:endParaRPr lang="en-US" b="1" dirty="0"/>
          </a:p>
        </p:txBody>
      </p:sp>
      <p:sp>
        <p:nvSpPr>
          <p:cNvPr id="6" name="TextBox 5">
            <a:extLst>
              <a:ext uri="{FF2B5EF4-FFF2-40B4-BE49-F238E27FC236}">
                <a16:creationId xmlns:a16="http://schemas.microsoft.com/office/drawing/2014/main" id="{2684F643-F664-A8FF-00A7-3AEBA00F58AB}"/>
              </a:ext>
            </a:extLst>
          </p:cNvPr>
          <p:cNvSpPr txBox="1"/>
          <p:nvPr/>
        </p:nvSpPr>
        <p:spPr>
          <a:xfrm>
            <a:off x="2637561" y="2561464"/>
            <a:ext cx="8553448" cy="1200329"/>
          </a:xfrm>
          <a:prstGeom prst="rect">
            <a:avLst/>
          </a:prstGeom>
          <a:noFill/>
        </p:spPr>
        <p:txBody>
          <a:bodyPr wrap="square">
            <a:spAutoFit/>
          </a:bodyPr>
          <a:lstStyle/>
          <a:p>
            <a:r>
              <a:rPr lang="en-US" dirty="0"/>
              <a:t>If a sample mean score on a test is 70 with a standard deviation of 5 and sample size of 30, a 95% confidence interval for the mean score might be calculated. This interval provides a range within which we expect the true mean score for the entire population to fall.</a:t>
            </a:r>
          </a:p>
        </p:txBody>
      </p:sp>
    </p:spTree>
    <p:extLst>
      <p:ext uri="{BB962C8B-B14F-4D97-AF65-F5344CB8AC3E}">
        <p14:creationId xmlns:p14="http://schemas.microsoft.com/office/powerpoint/2010/main" val="3965857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5DE1B9-1ABA-AEC8-42E8-CD33D50F94C5}"/>
              </a:ext>
            </a:extLst>
          </p:cNvPr>
          <p:cNvSpPr txBox="1"/>
          <p:nvPr/>
        </p:nvSpPr>
        <p:spPr>
          <a:xfrm>
            <a:off x="318655" y="1193224"/>
            <a:ext cx="2521527" cy="400110"/>
          </a:xfrm>
          <a:prstGeom prst="rect">
            <a:avLst/>
          </a:prstGeom>
          <a:noFill/>
        </p:spPr>
        <p:txBody>
          <a:bodyPr wrap="square">
            <a:spAutoFit/>
          </a:bodyPr>
          <a:lstStyle/>
          <a:p>
            <a:r>
              <a:rPr lang="en-US" sz="2000" b="1" dirty="0">
                <a:solidFill>
                  <a:srgbClr val="1869A6"/>
                </a:solidFill>
              </a:rPr>
              <a:t>Types of Variables</a:t>
            </a:r>
          </a:p>
        </p:txBody>
      </p:sp>
      <p:sp>
        <p:nvSpPr>
          <p:cNvPr id="3" name="TextBox 2">
            <a:extLst>
              <a:ext uri="{FF2B5EF4-FFF2-40B4-BE49-F238E27FC236}">
                <a16:creationId xmlns:a16="http://schemas.microsoft.com/office/drawing/2014/main" id="{D1A8D328-30DD-B026-244B-3CC69B2A18F9}"/>
              </a:ext>
            </a:extLst>
          </p:cNvPr>
          <p:cNvSpPr txBox="1"/>
          <p:nvPr/>
        </p:nvSpPr>
        <p:spPr>
          <a:xfrm>
            <a:off x="1579419" y="1593334"/>
            <a:ext cx="3759200" cy="369332"/>
          </a:xfrm>
          <a:prstGeom prst="rect">
            <a:avLst/>
          </a:prstGeom>
          <a:noFill/>
        </p:spPr>
        <p:txBody>
          <a:bodyPr wrap="square">
            <a:spAutoFit/>
          </a:bodyPr>
          <a:lstStyle/>
          <a:p>
            <a:r>
              <a:rPr lang="en-US" b="1" dirty="0"/>
              <a:t>Categorical (Qualitative) Variables</a:t>
            </a:r>
          </a:p>
        </p:txBody>
      </p:sp>
      <p:sp>
        <p:nvSpPr>
          <p:cNvPr id="5" name="TextBox 4">
            <a:extLst>
              <a:ext uri="{FF2B5EF4-FFF2-40B4-BE49-F238E27FC236}">
                <a16:creationId xmlns:a16="http://schemas.microsoft.com/office/drawing/2014/main" id="{B9B2C30E-50F6-2D37-340E-38C3C9745A65}"/>
              </a:ext>
            </a:extLst>
          </p:cNvPr>
          <p:cNvSpPr txBox="1"/>
          <p:nvPr/>
        </p:nvSpPr>
        <p:spPr>
          <a:xfrm>
            <a:off x="1579418" y="1962666"/>
            <a:ext cx="6733310" cy="369332"/>
          </a:xfrm>
          <a:prstGeom prst="rect">
            <a:avLst/>
          </a:prstGeom>
          <a:noFill/>
        </p:spPr>
        <p:txBody>
          <a:bodyPr wrap="square">
            <a:spAutoFit/>
          </a:bodyPr>
          <a:lstStyle/>
          <a:p>
            <a:r>
              <a:rPr lang="en-US" dirty="0"/>
              <a:t>These variables represent categories or groups and can be either:</a:t>
            </a:r>
          </a:p>
        </p:txBody>
      </p:sp>
      <p:sp>
        <p:nvSpPr>
          <p:cNvPr id="7" name="TextBox 6">
            <a:extLst>
              <a:ext uri="{FF2B5EF4-FFF2-40B4-BE49-F238E27FC236}">
                <a16:creationId xmlns:a16="http://schemas.microsoft.com/office/drawing/2014/main" id="{E4F6D56A-4B31-1D59-942E-1BFA207BDC41}"/>
              </a:ext>
            </a:extLst>
          </p:cNvPr>
          <p:cNvSpPr txBox="1"/>
          <p:nvPr/>
        </p:nvSpPr>
        <p:spPr>
          <a:xfrm>
            <a:off x="1898072" y="2378164"/>
            <a:ext cx="7578437" cy="646331"/>
          </a:xfrm>
          <a:prstGeom prst="rect">
            <a:avLst/>
          </a:prstGeom>
          <a:noFill/>
        </p:spPr>
        <p:txBody>
          <a:bodyPr wrap="square">
            <a:spAutoFit/>
          </a:bodyPr>
          <a:lstStyle/>
          <a:p>
            <a:pPr marL="285750" indent="-285750">
              <a:buFont typeface="Arial" panose="020B0604020202020204" pitchFamily="34" charset="0"/>
              <a:buChar char="•"/>
            </a:pPr>
            <a:r>
              <a:rPr lang="en-US" b="1" dirty="0"/>
              <a:t>Nominal</a:t>
            </a:r>
            <a:r>
              <a:rPr lang="en-US" dirty="0"/>
              <a:t>: </a:t>
            </a:r>
            <a:r>
              <a:rPr lang="en-US" b="1" dirty="0"/>
              <a:t>No inherent order among categories</a:t>
            </a:r>
            <a:r>
              <a:rPr lang="en-US" dirty="0"/>
              <a:t>. Examples include colors (red, blue, green), gender (male, female).</a:t>
            </a:r>
          </a:p>
        </p:txBody>
      </p:sp>
      <p:sp>
        <p:nvSpPr>
          <p:cNvPr id="9" name="TextBox 8">
            <a:extLst>
              <a:ext uri="{FF2B5EF4-FFF2-40B4-BE49-F238E27FC236}">
                <a16:creationId xmlns:a16="http://schemas.microsoft.com/office/drawing/2014/main" id="{DFD87725-2593-A631-36E5-4746511BF45C}"/>
              </a:ext>
            </a:extLst>
          </p:cNvPr>
          <p:cNvSpPr txBox="1"/>
          <p:nvPr/>
        </p:nvSpPr>
        <p:spPr>
          <a:xfrm>
            <a:off x="1898072" y="3070661"/>
            <a:ext cx="7439892" cy="1200329"/>
          </a:xfrm>
          <a:prstGeom prst="rect">
            <a:avLst/>
          </a:prstGeom>
          <a:noFill/>
        </p:spPr>
        <p:txBody>
          <a:bodyPr wrap="square">
            <a:spAutoFit/>
          </a:bodyPr>
          <a:lstStyle/>
          <a:p>
            <a:pPr marL="285750" indent="-285750">
              <a:buFont typeface="Arial" panose="020B0604020202020204" pitchFamily="34" charset="0"/>
              <a:buChar char="•"/>
            </a:pPr>
            <a:r>
              <a:rPr lang="en-US" b="1" dirty="0"/>
              <a:t>Ordinal</a:t>
            </a:r>
            <a:r>
              <a:rPr lang="en-US" dirty="0"/>
              <a:t>: There is </a:t>
            </a:r>
            <a:r>
              <a:rPr lang="en-US" b="1" dirty="0"/>
              <a:t>an inherent order</a:t>
            </a:r>
            <a:r>
              <a:rPr lang="en-US" dirty="0"/>
              <a:t>, but the difference between levels is not quantifiable. Examples include customer satisfaction ratings (poor, fair, good, excellent), education levels (high school, bachelor’s, master’s).</a:t>
            </a:r>
          </a:p>
        </p:txBody>
      </p:sp>
      <p:pic>
        <p:nvPicPr>
          <p:cNvPr id="2050" name="Picture 2" descr="Categorical data in Python | Medium">
            <a:extLst>
              <a:ext uri="{FF2B5EF4-FFF2-40B4-BE49-F238E27FC236}">
                <a16:creationId xmlns:a16="http://schemas.microsoft.com/office/drawing/2014/main" id="{44CE1C79-9085-E609-02E4-EADFA8DACC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5144" y="4054619"/>
            <a:ext cx="5179292" cy="2338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9930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BC9C7A-6199-7F5A-D022-15FB44D8A9E2}"/>
              </a:ext>
            </a:extLst>
          </p:cNvPr>
          <p:cNvSpPr txBox="1"/>
          <p:nvPr/>
        </p:nvSpPr>
        <p:spPr>
          <a:xfrm>
            <a:off x="411018" y="1156278"/>
            <a:ext cx="2521527" cy="400110"/>
          </a:xfrm>
          <a:prstGeom prst="rect">
            <a:avLst/>
          </a:prstGeom>
          <a:noFill/>
        </p:spPr>
        <p:txBody>
          <a:bodyPr wrap="square">
            <a:spAutoFit/>
          </a:bodyPr>
          <a:lstStyle/>
          <a:p>
            <a:r>
              <a:rPr lang="en-US" sz="2000" b="1" dirty="0">
                <a:solidFill>
                  <a:srgbClr val="1869A6"/>
                </a:solidFill>
              </a:rPr>
              <a:t>Types of Variables</a:t>
            </a:r>
          </a:p>
        </p:txBody>
      </p:sp>
      <p:sp>
        <p:nvSpPr>
          <p:cNvPr id="3" name="TextBox 2">
            <a:extLst>
              <a:ext uri="{FF2B5EF4-FFF2-40B4-BE49-F238E27FC236}">
                <a16:creationId xmlns:a16="http://schemas.microsoft.com/office/drawing/2014/main" id="{FDF0D587-8B8E-F180-017C-063A8F895C5B}"/>
              </a:ext>
            </a:extLst>
          </p:cNvPr>
          <p:cNvSpPr txBox="1"/>
          <p:nvPr/>
        </p:nvSpPr>
        <p:spPr>
          <a:xfrm>
            <a:off x="1671782" y="1556388"/>
            <a:ext cx="3916218" cy="369332"/>
          </a:xfrm>
          <a:prstGeom prst="rect">
            <a:avLst/>
          </a:prstGeom>
          <a:noFill/>
        </p:spPr>
        <p:txBody>
          <a:bodyPr wrap="square">
            <a:spAutoFit/>
          </a:bodyPr>
          <a:lstStyle/>
          <a:p>
            <a:r>
              <a:rPr lang="en-US" b="1" dirty="0"/>
              <a:t>Numerical (Quantitative) Variables</a:t>
            </a:r>
          </a:p>
        </p:txBody>
      </p:sp>
      <p:sp>
        <p:nvSpPr>
          <p:cNvPr id="5" name="TextBox 4">
            <a:extLst>
              <a:ext uri="{FF2B5EF4-FFF2-40B4-BE49-F238E27FC236}">
                <a16:creationId xmlns:a16="http://schemas.microsoft.com/office/drawing/2014/main" id="{B440DD2C-CAC6-B962-03D7-79AEF8227FA9}"/>
              </a:ext>
            </a:extLst>
          </p:cNvPr>
          <p:cNvSpPr txBox="1"/>
          <p:nvPr/>
        </p:nvSpPr>
        <p:spPr>
          <a:xfrm>
            <a:off x="1671781" y="1925720"/>
            <a:ext cx="6881092" cy="369332"/>
          </a:xfrm>
          <a:prstGeom prst="rect">
            <a:avLst/>
          </a:prstGeom>
          <a:noFill/>
        </p:spPr>
        <p:txBody>
          <a:bodyPr wrap="square">
            <a:spAutoFit/>
          </a:bodyPr>
          <a:lstStyle/>
          <a:p>
            <a:r>
              <a:rPr lang="en-US" dirty="0"/>
              <a:t>These variables represent measurable quantities and can be either:</a:t>
            </a:r>
          </a:p>
        </p:txBody>
      </p:sp>
      <p:sp>
        <p:nvSpPr>
          <p:cNvPr id="7" name="TextBox 6">
            <a:extLst>
              <a:ext uri="{FF2B5EF4-FFF2-40B4-BE49-F238E27FC236}">
                <a16:creationId xmlns:a16="http://schemas.microsoft.com/office/drawing/2014/main" id="{7C7755CE-D212-5980-2961-170D090D8E09}"/>
              </a:ext>
            </a:extLst>
          </p:cNvPr>
          <p:cNvSpPr txBox="1"/>
          <p:nvPr/>
        </p:nvSpPr>
        <p:spPr>
          <a:xfrm>
            <a:off x="2064326" y="2295052"/>
            <a:ext cx="7375237" cy="646331"/>
          </a:xfrm>
          <a:prstGeom prst="rect">
            <a:avLst/>
          </a:prstGeom>
          <a:noFill/>
        </p:spPr>
        <p:txBody>
          <a:bodyPr wrap="square">
            <a:spAutoFit/>
          </a:bodyPr>
          <a:lstStyle/>
          <a:p>
            <a:pPr marL="285750" indent="-285750">
              <a:buFont typeface="Arial" panose="020B0604020202020204" pitchFamily="34" charset="0"/>
              <a:buChar char="•"/>
            </a:pPr>
            <a:r>
              <a:rPr lang="en-US" b="1" dirty="0"/>
              <a:t>Discrete</a:t>
            </a:r>
            <a:r>
              <a:rPr lang="en-US" dirty="0"/>
              <a:t>: Countable, finite values. Examples include the number of students in a class, the number of cars in a parking lot.</a:t>
            </a:r>
          </a:p>
        </p:txBody>
      </p:sp>
      <p:sp>
        <p:nvSpPr>
          <p:cNvPr id="9" name="TextBox 8">
            <a:extLst>
              <a:ext uri="{FF2B5EF4-FFF2-40B4-BE49-F238E27FC236}">
                <a16:creationId xmlns:a16="http://schemas.microsoft.com/office/drawing/2014/main" id="{0CC6A778-1DE1-0F55-536A-509EBD88C0AE}"/>
              </a:ext>
            </a:extLst>
          </p:cNvPr>
          <p:cNvSpPr txBox="1"/>
          <p:nvPr/>
        </p:nvSpPr>
        <p:spPr>
          <a:xfrm>
            <a:off x="2064326" y="2941383"/>
            <a:ext cx="7172038" cy="646331"/>
          </a:xfrm>
          <a:prstGeom prst="rect">
            <a:avLst/>
          </a:prstGeom>
          <a:noFill/>
        </p:spPr>
        <p:txBody>
          <a:bodyPr wrap="square">
            <a:spAutoFit/>
          </a:bodyPr>
          <a:lstStyle/>
          <a:p>
            <a:pPr marL="285750" indent="-285750">
              <a:buFont typeface="Arial" panose="020B0604020202020204" pitchFamily="34" charset="0"/>
              <a:buChar char="•"/>
            </a:pPr>
            <a:r>
              <a:rPr lang="en-US" b="1" dirty="0"/>
              <a:t>Continuous</a:t>
            </a:r>
            <a:r>
              <a:rPr lang="en-US" dirty="0"/>
              <a:t>: Infinite possibilities within a range. Examples include height, weight, temperature.</a:t>
            </a:r>
          </a:p>
        </p:txBody>
      </p:sp>
      <p:pic>
        <p:nvPicPr>
          <p:cNvPr id="13" name="Picture 12">
            <a:extLst>
              <a:ext uri="{FF2B5EF4-FFF2-40B4-BE49-F238E27FC236}">
                <a16:creationId xmlns:a16="http://schemas.microsoft.com/office/drawing/2014/main" id="{23005513-FE89-7170-8ABE-E34BDB925BD2}"/>
              </a:ext>
            </a:extLst>
          </p:cNvPr>
          <p:cNvPicPr>
            <a:picLocks noChangeAspect="1"/>
          </p:cNvPicPr>
          <p:nvPr/>
        </p:nvPicPr>
        <p:blipFill>
          <a:blip r:embed="rId2"/>
          <a:stretch>
            <a:fillRect/>
          </a:stretch>
        </p:blipFill>
        <p:spPr>
          <a:xfrm>
            <a:off x="4998135" y="3968235"/>
            <a:ext cx="2516796" cy="2423266"/>
          </a:xfrm>
          <a:prstGeom prst="rect">
            <a:avLst/>
          </a:prstGeom>
        </p:spPr>
      </p:pic>
      <p:pic>
        <p:nvPicPr>
          <p:cNvPr id="15" name="Picture 14">
            <a:extLst>
              <a:ext uri="{FF2B5EF4-FFF2-40B4-BE49-F238E27FC236}">
                <a16:creationId xmlns:a16="http://schemas.microsoft.com/office/drawing/2014/main" id="{EB2BD0E5-F48A-9A4E-5B44-E116DA140C49}"/>
              </a:ext>
            </a:extLst>
          </p:cNvPr>
          <p:cNvPicPr>
            <a:picLocks noChangeAspect="1"/>
          </p:cNvPicPr>
          <p:nvPr/>
        </p:nvPicPr>
        <p:blipFill>
          <a:blip r:embed="rId3"/>
          <a:stretch>
            <a:fillRect/>
          </a:stretch>
        </p:blipFill>
        <p:spPr>
          <a:xfrm>
            <a:off x="7561113" y="3968235"/>
            <a:ext cx="2491288" cy="2406261"/>
          </a:xfrm>
          <a:prstGeom prst="rect">
            <a:avLst/>
          </a:prstGeom>
        </p:spPr>
      </p:pic>
    </p:spTree>
    <p:extLst>
      <p:ext uri="{BB962C8B-B14F-4D97-AF65-F5344CB8AC3E}">
        <p14:creationId xmlns:p14="http://schemas.microsoft.com/office/powerpoint/2010/main" val="72008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5461DF-991A-C79D-5608-C431256A3C68}"/>
              </a:ext>
            </a:extLst>
          </p:cNvPr>
          <p:cNvSpPr txBox="1"/>
          <p:nvPr/>
        </p:nvSpPr>
        <p:spPr>
          <a:xfrm>
            <a:off x="270885" y="1110581"/>
            <a:ext cx="4983018" cy="400110"/>
          </a:xfrm>
          <a:prstGeom prst="rect">
            <a:avLst/>
          </a:prstGeom>
          <a:noFill/>
        </p:spPr>
        <p:txBody>
          <a:bodyPr wrap="square">
            <a:spAutoFit/>
          </a:bodyPr>
          <a:lstStyle/>
          <a:p>
            <a:r>
              <a:rPr lang="en-US" sz="2000" b="1" dirty="0">
                <a:solidFill>
                  <a:srgbClr val="1869A6"/>
                </a:solidFill>
              </a:rPr>
              <a:t>Real-World Relevance and Applications</a:t>
            </a:r>
          </a:p>
        </p:txBody>
      </p:sp>
      <p:sp>
        <p:nvSpPr>
          <p:cNvPr id="5" name="TextBox 4">
            <a:extLst>
              <a:ext uri="{FF2B5EF4-FFF2-40B4-BE49-F238E27FC236}">
                <a16:creationId xmlns:a16="http://schemas.microsoft.com/office/drawing/2014/main" id="{246DA866-EB5F-C96B-7A97-90997DBC3C95}"/>
              </a:ext>
            </a:extLst>
          </p:cNvPr>
          <p:cNvSpPr txBox="1"/>
          <p:nvPr/>
        </p:nvSpPr>
        <p:spPr>
          <a:xfrm>
            <a:off x="1531649" y="1510691"/>
            <a:ext cx="4535054" cy="369332"/>
          </a:xfrm>
          <a:prstGeom prst="rect">
            <a:avLst/>
          </a:prstGeom>
          <a:noFill/>
        </p:spPr>
        <p:txBody>
          <a:bodyPr wrap="square">
            <a:spAutoFit/>
          </a:bodyPr>
          <a:lstStyle/>
          <a:p>
            <a:r>
              <a:rPr lang="en-US" b="1" dirty="0"/>
              <a:t>Examples of Statistics in AI Applications</a:t>
            </a:r>
          </a:p>
        </p:txBody>
      </p:sp>
      <p:sp>
        <p:nvSpPr>
          <p:cNvPr id="7" name="TextBox 6">
            <a:extLst>
              <a:ext uri="{FF2B5EF4-FFF2-40B4-BE49-F238E27FC236}">
                <a16:creationId xmlns:a16="http://schemas.microsoft.com/office/drawing/2014/main" id="{53A3A922-7F1D-B206-406D-71497418166C}"/>
              </a:ext>
            </a:extLst>
          </p:cNvPr>
          <p:cNvSpPr txBox="1"/>
          <p:nvPr/>
        </p:nvSpPr>
        <p:spPr>
          <a:xfrm>
            <a:off x="1928812" y="1880023"/>
            <a:ext cx="9227128" cy="646331"/>
          </a:xfrm>
          <a:prstGeom prst="rect">
            <a:avLst/>
          </a:prstGeom>
          <a:noFill/>
        </p:spPr>
        <p:txBody>
          <a:bodyPr wrap="square">
            <a:spAutoFit/>
          </a:bodyPr>
          <a:lstStyle/>
          <a:p>
            <a:pPr marL="285750" indent="-285750">
              <a:buFont typeface="Arial" panose="020B0604020202020204" pitchFamily="34" charset="0"/>
              <a:buChar char="•"/>
            </a:pPr>
            <a:r>
              <a:rPr lang="en-US" b="1" dirty="0"/>
              <a:t>Fraud Detection</a:t>
            </a:r>
            <a:r>
              <a:rPr lang="en-US" dirty="0"/>
              <a:t>: Analyzing transaction data to identify patterns that indicate fraudulent activity. Here, statistics help to detect anomalies that deviate from normal behavior.</a:t>
            </a:r>
          </a:p>
        </p:txBody>
      </p:sp>
      <p:sp>
        <p:nvSpPr>
          <p:cNvPr id="9" name="TextBox 8">
            <a:extLst>
              <a:ext uri="{FF2B5EF4-FFF2-40B4-BE49-F238E27FC236}">
                <a16:creationId xmlns:a16="http://schemas.microsoft.com/office/drawing/2014/main" id="{6C3A9606-2A03-E47B-1019-0D6FBBBA4FA0}"/>
              </a:ext>
            </a:extLst>
          </p:cNvPr>
          <p:cNvSpPr txBox="1"/>
          <p:nvPr/>
        </p:nvSpPr>
        <p:spPr>
          <a:xfrm>
            <a:off x="1928811" y="2591484"/>
            <a:ext cx="9227127" cy="923330"/>
          </a:xfrm>
          <a:prstGeom prst="rect">
            <a:avLst/>
          </a:prstGeom>
          <a:noFill/>
        </p:spPr>
        <p:txBody>
          <a:bodyPr wrap="square">
            <a:spAutoFit/>
          </a:bodyPr>
          <a:lstStyle/>
          <a:p>
            <a:pPr marL="285750" indent="-285750">
              <a:buFont typeface="Arial" panose="020B0604020202020204" pitchFamily="34" charset="0"/>
              <a:buChar char="•"/>
            </a:pPr>
            <a:r>
              <a:rPr lang="en-US" b="1" dirty="0"/>
              <a:t>Recommendation Systems</a:t>
            </a:r>
            <a:r>
              <a:rPr lang="en-US" dirty="0"/>
              <a:t>: E-commerce platforms like Amazon use statistics to analyze customer preferences and recommend products based on what similar customers have purchased.</a:t>
            </a:r>
          </a:p>
        </p:txBody>
      </p:sp>
      <p:sp>
        <p:nvSpPr>
          <p:cNvPr id="11" name="TextBox 10">
            <a:extLst>
              <a:ext uri="{FF2B5EF4-FFF2-40B4-BE49-F238E27FC236}">
                <a16:creationId xmlns:a16="http://schemas.microsoft.com/office/drawing/2014/main" id="{A11ECE48-5501-EE63-97C0-2CE082B9A845}"/>
              </a:ext>
            </a:extLst>
          </p:cNvPr>
          <p:cNvSpPr txBox="1"/>
          <p:nvPr/>
        </p:nvSpPr>
        <p:spPr>
          <a:xfrm>
            <a:off x="1928810" y="3537798"/>
            <a:ext cx="8968511" cy="923330"/>
          </a:xfrm>
          <a:prstGeom prst="rect">
            <a:avLst/>
          </a:prstGeom>
          <a:noFill/>
        </p:spPr>
        <p:txBody>
          <a:bodyPr wrap="square">
            <a:spAutoFit/>
          </a:bodyPr>
          <a:lstStyle/>
          <a:p>
            <a:pPr marL="285750" indent="-285750">
              <a:buFont typeface="Arial" panose="020B0604020202020204" pitchFamily="34" charset="0"/>
              <a:buChar char="•"/>
            </a:pPr>
            <a:r>
              <a:rPr lang="en-US" b="1" dirty="0"/>
              <a:t>Healthcare Analytics</a:t>
            </a:r>
            <a:r>
              <a:rPr lang="en-US" dirty="0"/>
              <a:t>: Predicting the likelihood of diseases based on patient data. Statistical models can assess risk factors and provide personalized healthcare recommendations.</a:t>
            </a:r>
          </a:p>
        </p:txBody>
      </p:sp>
      <p:pic>
        <p:nvPicPr>
          <p:cNvPr id="15" name="Picture 14">
            <a:extLst>
              <a:ext uri="{FF2B5EF4-FFF2-40B4-BE49-F238E27FC236}">
                <a16:creationId xmlns:a16="http://schemas.microsoft.com/office/drawing/2014/main" id="{D0AC7610-8F96-566E-F623-0FC8332BE373}"/>
              </a:ext>
            </a:extLst>
          </p:cNvPr>
          <p:cNvPicPr>
            <a:picLocks noChangeAspect="1"/>
          </p:cNvPicPr>
          <p:nvPr/>
        </p:nvPicPr>
        <p:blipFill>
          <a:blip r:embed="rId2"/>
          <a:stretch>
            <a:fillRect/>
          </a:stretch>
        </p:blipFill>
        <p:spPr>
          <a:xfrm>
            <a:off x="1400600" y="4461128"/>
            <a:ext cx="1788647" cy="1718351"/>
          </a:xfrm>
          <a:prstGeom prst="rect">
            <a:avLst/>
          </a:prstGeom>
        </p:spPr>
      </p:pic>
      <p:pic>
        <p:nvPicPr>
          <p:cNvPr id="17" name="Picture 16">
            <a:extLst>
              <a:ext uri="{FF2B5EF4-FFF2-40B4-BE49-F238E27FC236}">
                <a16:creationId xmlns:a16="http://schemas.microsoft.com/office/drawing/2014/main" id="{A76F29A4-278D-4688-8858-69BD48418178}"/>
              </a:ext>
            </a:extLst>
          </p:cNvPr>
          <p:cNvPicPr>
            <a:picLocks noChangeAspect="1"/>
          </p:cNvPicPr>
          <p:nvPr/>
        </p:nvPicPr>
        <p:blipFill>
          <a:blip r:embed="rId3"/>
          <a:stretch>
            <a:fillRect/>
          </a:stretch>
        </p:blipFill>
        <p:spPr>
          <a:xfrm>
            <a:off x="4841843" y="4461550"/>
            <a:ext cx="2035935" cy="1803767"/>
          </a:xfrm>
          <a:prstGeom prst="rect">
            <a:avLst/>
          </a:prstGeom>
        </p:spPr>
      </p:pic>
      <p:pic>
        <p:nvPicPr>
          <p:cNvPr id="19" name="Picture 18">
            <a:extLst>
              <a:ext uri="{FF2B5EF4-FFF2-40B4-BE49-F238E27FC236}">
                <a16:creationId xmlns:a16="http://schemas.microsoft.com/office/drawing/2014/main" id="{9115497B-198D-EC5D-DB2B-4B5FD82AAA11}"/>
              </a:ext>
            </a:extLst>
          </p:cNvPr>
          <p:cNvPicPr>
            <a:picLocks noChangeAspect="1"/>
          </p:cNvPicPr>
          <p:nvPr/>
        </p:nvPicPr>
        <p:blipFill>
          <a:blip r:embed="rId4"/>
          <a:stretch>
            <a:fillRect/>
          </a:stretch>
        </p:blipFill>
        <p:spPr>
          <a:xfrm>
            <a:off x="7883829" y="4431470"/>
            <a:ext cx="2261026" cy="1687433"/>
          </a:xfrm>
          <a:prstGeom prst="rect">
            <a:avLst/>
          </a:prstGeom>
        </p:spPr>
      </p:pic>
    </p:spTree>
    <p:extLst>
      <p:ext uri="{BB962C8B-B14F-4D97-AF65-F5344CB8AC3E}">
        <p14:creationId xmlns:p14="http://schemas.microsoft.com/office/powerpoint/2010/main" val="160728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8273E3-292C-072D-87B8-132483E10E4E}"/>
              </a:ext>
            </a:extLst>
          </p:cNvPr>
          <p:cNvSpPr txBox="1"/>
          <p:nvPr/>
        </p:nvSpPr>
        <p:spPr>
          <a:xfrm>
            <a:off x="3569854" y="2828835"/>
            <a:ext cx="5052291" cy="1200329"/>
          </a:xfrm>
          <a:prstGeom prst="rect">
            <a:avLst/>
          </a:prstGeom>
          <a:noFill/>
        </p:spPr>
        <p:txBody>
          <a:bodyPr wrap="square">
            <a:spAutoFit/>
          </a:bodyPr>
          <a:lstStyle/>
          <a:p>
            <a:pPr algn="ctr"/>
            <a:r>
              <a:rPr lang="en-US" sz="3600" b="1" dirty="0">
                <a:solidFill>
                  <a:srgbClr val="2AAF82"/>
                </a:solidFill>
              </a:rPr>
              <a:t>Descriptive Statistics (1 hour)</a:t>
            </a:r>
          </a:p>
        </p:txBody>
      </p:sp>
    </p:spTree>
    <p:extLst>
      <p:ext uri="{BB962C8B-B14F-4D97-AF65-F5344CB8AC3E}">
        <p14:creationId xmlns:p14="http://schemas.microsoft.com/office/powerpoint/2010/main" val="4146538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315</TotalTime>
  <Words>3421</Words>
  <Application>Microsoft Office PowerPoint</Application>
  <PresentationFormat>Widescreen</PresentationFormat>
  <Paragraphs>255</Paragraphs>
  <Slides>50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Nader Genidy</dc:creator>
  <cp:lastModifiedBy>Nader Genidy</cp:lastModifiedBy>
  <cp:revision>40</cp:revision>
  <dcterms:created xsi:type="dcterms:W3CDTF">2024-09-01T13:37:16Z</dcterms:created>
  <dcterms:modified xsi:type="dcterms:W3CDTF">2024-09-13T08:05:17Z</dcterms:modified>
</cp:coreProperties>
</file>