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64" r:id="rId10"/>
    <p:sldId id="295" r:id="rId11"/>
    <p:sldId id="263" r:id="rId12"/>
    <p:sldId id="265" r:id="rId13"/>
    <p:sldId id="266" r:id="rId14"/>
    <p:sldId id="268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9A6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3DCB-5F80-A2B6-0AA5-2B660000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86880-C799-6984-4056-4FF567264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99AC-2A24-530A-5080-1EF94760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CC36-7213-D71B-8AD3-62078F9B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BCBF-E2CA-FD23-7612-7FE2B1E2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5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F2ED-CF4E-A5ED-8B29-22A52233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ECC46-39DB-D9BE-5878-86EAF6BF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C886B-B7CE-B82F-0A7C-FDC0D0F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7D9A-6652-7CD4-3CF6-0FBFE1A6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8A1E-D3D3-AAAF-BF09-F75CC9D2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0F3D-0D35-5AE7-34E5-0964C2014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F3B8D-A619-EC24-5D8C-52AF00DE0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BAA1-3F9B-DD51-5F1A-C1A6AB6B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BEAC-3A93-97E1-E001-BC1323BD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BEE30-7CA8-B406-734B-E65A3AAC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8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C021-4267-412C-3D8E-1FC48092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7F225-8451-56FD-BE2F-162B6755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4A165-67ED-6E1F-341F-A165BE8D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FA19-835D-FD99-84B7-F23454DA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FE269-1556-16EF-4A1D-CF0333F1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9CE2-491E-941D-758A-C2A9022C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A55F2-FA91-4777-E77A-851CF207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C138-C25E-54C8-139F-ED24B75C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52E4-EE8D-1010-9C8C-41F0E546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4516-B5F1-01F4-BA18-BF47168A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1174-A471-564E-0A5A-24479E5E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B804-F3F2-BB9C-4720-4E4EECAA3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0598A-E73F-7310-5A8B-ED614E56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87C83-2E9B-8C8C-1C8D-427E92EA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6E9E6-F116-0954-0797-8E2393D4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D0241-8A7E-E261-6F1B-4D7ACD19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8F93-AAC5-44AC-A965-59289CB9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59B49-6529-AE72-2DC2-8DC66C89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AE6D1-466C-7B50-2DFB-1A7D9A40A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ABD1E-8AD7-EB50-FDE3-5FADA141F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39B72-8A08-B5B3-0F0F-A19E38854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45402-3687-DB62-BAE3-0197A836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B1EB4-B7D6-E224-BB7D-6C2F2D0E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A4AEF-3D1D-CCEB-DDEE-98A73D8A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B488-036A-3607-9948-D92C525F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49E54-93C8-DCFE-21E2-1317AB17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7E1BA-716D-430A-B959-E089C2DE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CF7BE-EDFA-6B20-4BF8-A3691D8D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2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916C0-DAAB-7D5C-4648-4177B24F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5673A-6137-7DB0-6D86-0ADB9AF8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0CCBF-2533-7F62-CF07-C0E6A96B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0ABE-6C4A-C157-9446-F446BA9F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8ECD-6269-114D-3F8F-28CA209F8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F0266-A399-A8CB-2817-06994D2D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2698B-92F8-EDF4-4063-001EC29E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CD477-C91C-7334-D3B5-A7986213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C1FA5-4CFC-CB25-C856-37AF9F91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9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B9D1-6D97-0EBA-695D-0837DA9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7BC14-5601-A942-8554-CEEFECD51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BB495-0884-5C0F-FA86-8A28FBDB6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3508-DE61-3974-E7E3-11573271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A31F-02A4-6011-92D8-050E4632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A9A5-FFDF-741D-D3F1-9C63EC67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B0E32-0CC0-B76D-AD7E-574142F0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4EF3D-7962-285D-EBBA-B74B4375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19E1-F0E5-A4BE-6979-41A8F4665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CD0F4-7F27-4436-884E-228E941C2418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2A32-69F1-3FAE-FEB2-34F2CAF30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416B-95B7-AC48-E488-D3C208AB9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57A09-E30E-4D62-A092-CBD10952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81F68-4A95-DAF8-7680-26248EDD4FC5}"/>
              </a:ext>
            </a:extLst>
          </p:cNvPr>
          <p:cNvSpPr txBox="1"/>
          <p:nvPr/>
        </p:nvSpPr>
        <p:spPr>
          <a:xfrm>
            <a:off x="3556291" y="2782669"/>
            <a:ext cx="5079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Python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AB614-C639-0A5C-E7F8-827B249C10FE}"/>
              </a:ext>
            </a:extLst>
          </p:cNvPr>
          <p:cNvSpPr txBox="1"/>
          <p:nvPr/>
        </p:nvSpPr>
        <p:spPr>
          <a:xfrm>
            <a:off x="3930314" y="3422073"/>
            <a:ext cx="4331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AAF82"/>
                </a:solidFill>
              </a:rPr>
              <a:t>Session 1: (Data Structures and Control Flow)</a:t>
            </a:r>
          </a:p>
        </p:txBody>
      </p:sp>
    </p:spTree>
    <p:extLst>
      <p:ext uri="{BB962C8B-B14F-4D97-AF65-F5344CB8AC3E}">
        <p14:creationId xmlns:p14="http://schemas.microsoft.com/office/powerpoint/2010/main" val="269550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61EFAE-C229-E126-55FC-D4A4D7BFFBB8}"/>
              </a:ext>
            </a:extLst>
          </p:cNvPr>
          <p:cNvSpPr txBox="1"/>
          <p:nvPr/>
        </p:nvSpPr>
        <p:spPr>
          <a:xfrm>
            <a:off x="951346" y="1473261"/>
            <a:ext cx="101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Sets</a:t>
            </a:r>
            <a:endParaRPr lang="en-US" b="1" dirty="0">
              <a:solidFill>
                <a:srgbClr val="1869A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92A12-BCF8-8DD1-C577-88E928B89269}"/>
              </a:ext>
            </a:extLst>
          </p:cNvPr>
          <p:cNvSpPr txBox="1"/>
          <p:nvPr/>
        </p:nvSpPr>
        <p:spPr>
          <a:xfrm>
            <a:off x="1274618" y="1873371"/>
            <a:ext cx="311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Characteristics of 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B7EE9-0F5F-1A05-FB2B-0E5EDB0F4EA2}"/>
              </a:ext>
            </a:extLst>
          </p:cNvPr>
          <p:cNvSpPr txBox="1"/>
          <p:nvPr/>
        </p:nvSpPr>
        <p:spPr>
          <a:xfrm>
            <a:off x="1727200" y="2273481"/>
            <a:ext cx="76661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Unordered</a:t>
            </a:r>
            <a:r>
              <a:rPr lang="en-US" dirty="0"/>
              <a:t>: Sets do not maintain a specific order of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Indexing/Slicing</a:t>
            </a:r>
            <a:r>
              <a:rPr lang="en-US" dirty="0"/>
              <a:t>: Sets do not support indexing or slicing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Immutable Data Types</a:t>
            </a:r>
            <a:r>
              <a:rPr lang="en-US" dirty="0"/>
              <a:t>: Sets can only contain immutable data types (e.g., numbers, strings, tuples).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Unique Items</a:t>
            </a:r>
            <a:r>
              <a:rPr lang="en-US" dirty="0"/>
              <a:t>: Sets automatically remove duplicate items, ensuring all elements are unique.</a:t>
            </a:r>
          </a:p>
        </p:txBody>
      </p:sp>
    </p:spTree>
    <p:extLst>
      <p:ext uri="{BB962C8B-B14F-4D97-AF65-F5344CB8AC3E}">
        <p14:creationId xmlns:p14="http://schemas.microsoft.com/office/powerpoint/2010/main" val="395387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27FA75-3715-4431-8E85-F49CB4D4D18D}"/>
              </a:ext>
            </a:extLst>
          </p:cNvPr>
          <p:cNvSpPr txBox="1"/>
          <p:nvPr/>
        </p:nvSpPr>
        <p:spPr>
          <a:xfrm>
            <a:off x="988292" y="1380897"/>
            <a:ext cx="101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Sets</a:t>
            </a:r>
            <a:endParaRPr lang="en-US" b="1" dirty="0">
              <a:solidFill>
                <a:srgbClr val="1869A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05691-A9A2-71AC-12AF-A4EA0C8CBF5B}"/>
              </a:ext>
            </a:extLst>
          </p:cNvPr>
          <p:cNvSpPr txBox="1"/>
          <p:nvPr/>
        </p:nvSpPr>
        <p:spPr>
          <a:xfrm>
            <a:off x="1306946" y="1781007"/>
            <a:ext cx="139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CB43B-5D97-4840-357D-BC910F438A4B}"/>
              </a:ext>
            </a:extLst>
          </p:cNvPr>
          <p:cNvSpPr txBox="1"/>
          <p:nvPr/>
        </p:nvSpPr>
        <p:spPr>
          <a:xfrm>
            <a:off x="1306946" y="2181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Removing Elements: Use remove() or discard()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FB196A-5C42-2FB8-81D1-A692644BC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20" y="2581227"/>
            <a:ext cx="2845484" cy="530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2AC1A2-065D-537B-81E1-B962950FF8B1}"/>
              </a:ext>
            </a:extLst>
          </p:cNvPr>
          <p:cNvSpPr txBox="1"/>
          <p:nvPr/>
        </p:nvSpPr>
        <p:spPr>
          <a:xfrm>
            <a:off x="1306946" y="31425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 Operations: Union, intersection, difference.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D2573F-9CC8-5428-E823-51A3BF1B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0" y="3542629"/>
            <a:ext cx="38385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6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E82287-1B8F-666A-8AAF-6F428A14CBFB}"/>
              </a:ext>
            </a:extLst>
          </p:cNvPr>
          <p:cNvSpPr txBox="1"/>
          <p:nvPr/>
        </p:nvSpPr>
        <p:spPr>
          <a:xfrm>
            <a:off x="951345" y="1270061"/>
            <a:ext cx="1713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Dictionaries</a:t>
            </a:r>
            <a:endParaRPr lang="en-US" b="1" dirty="0">
              <a:solidFill>
                <a:srgbClr val="1869A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79ABF-5742-8168-0732-8306F5DBA679}"/>
              </a:ext>
            </a:extLst>
          </p:cNvPr>
          <p:cNvSpPr txBox="1"/>
          <p:nvPr/>
        </p:nvSpPr>
        <p:spPr>
          <a:xfrm>
            <a:off x="1320800" y="1670171"/>
            <a:ext cx="7361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dictionary is an unordered collection of key-value pairs. Keys must be unique and immutable (e.g., strings, numbers).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35D58-85E8-8BED-37F9-C03A7AD6FABF}"/>
              </a:ext>
            </a:extLst>
          </p:cNvPr>
          <p:cNvSpPr txBox="1"/>
          <p:nvPr/>
        </p:nvSpPr>
        <p:spPr>
          <a:xfrm>
            <a:off x="1320799" y="2724476"/>
            <a:ext cx="709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Defined using curly braces { } with key-value pairs separated by colons.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D01A3-4750-7CD5-DCEC-B1E00BFEB4F8}"/>
              </a:ext>
            </a:extLst>
          </p:cNvPr>
          <p:cNvSpPr txBox="1"/>
          <p:nvPr/>
        </p:nvSpPr>
        <p:spPr>
          <a:xfrm>
            <a:off x="1320800" y="2316502"/>
            <a:ext cx="932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95336-2CDC-11FF-A4EE-B87AE4DC6A06}"/>
              </a:ext>
            </a:extLst>
          </p:cNvPr>
          <p:cNvSpPr txBox="1"/>
          <p:nvPr/>
        </p:nvSpPr>
        <p:spPr>
          <a:xfrm>
            <a:off x="1270000" y="3633949"/>
            <a:ext cx="139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8DBC3-32FD-ECE7-0F97-CB106579B4BE}"/>
              </a:ext>
            </a:extLst>
          </p:cNvPr>
          <p:cNvSpPr txBox="1"/>
          <p:nvPr/>
        </p:nvSpPr>
        <p:spPr>
          <a:xfrm>
            <a:off x="1320799" y="3982316"/>
            <a:ext cx="374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Accessing Values: Use keys.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026FCF-E5D5-9FFD-8902-7203220A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72" y="3118119"/>
            <a:ext cx="5572125" cy="400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4F17E2-D06B-3396-32BD-7E8C15CD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72" y="4337736"/>
            <a:ext cx="3352800" cy="6953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1497EB-232D-1628-B814-501AF183906E}"/>
              </a:ext>
            </a:extLst>
          </p:cNvPr>
          <p:cNvSpPr txBox="1"/>
          <p:nvPr/>
        </p:nvSpPr>
        <p:spPr>
          <a:xfrm>
            <a:off x="1320799" y="5136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Adding/Updating: Assign a value to a key.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5AEB07-9DBA-45A7-681A-231AC3E3D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672" y="5589489"/>
            <a:ext cx="25241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1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B08F1-921D-1E32-0799-2BB4488A3667}"/>
              </a:ext>
            </a:extLst>
          </p:cNvPr>
          <p:cNvSpPr txBox="1"/>
          <p:nvPr/>
        </p:nvSpPr>
        <p:spPr>
          <a:xfrm>
            <a:off x="988290" y="1307007"/>
            <a:ext cx="1713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Dictionaries</a:t>
            </a:r>
            <a:endParaRPr lang="en-US" b="1" dirty="0">
              <a:solidFill>
                <a:srgbClr val="1869A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8FE88-4656-14A8-C0DC-469CD493F813}"/>
              </a:ext>
            </a:extLst>
          </p:cNvPr>
          <p:cNvSpPr txBox="1"/>
          <p:nvPr/>
        </p:nvSpPr>
        <p:spPr>
          <a:xfrm>
            <a:off x="1768763" y="1707117"/>
            <a:ext cx="139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1139E-0264-1966-825A-00917655593F}"/>
              </a:ext>
            </a:extLst>
          </p:cNvPr>
          <p:cNvSpPr txBox="1"/>
          <p:nvPr/>
        </p:nvSpPr>
        <p:spPr>
          <a:xfrm>
            <a:off x="1768763" y="20089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Removing Items: Use pop() to remove a key-value pair.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9D450-4468-E410-3604-62A3B3D4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962" y="2476559"/>
            <a:ext cx="1828800" cy="76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CE63F-6DE9-FCF4-E4D0-48BA471AB711}"/>
              </a:ext>
            </a:extLst>
          </p:cNvPr>
          <p:cNvSpPr txBox="1"/>
          <p:nvPr/>
        </p:nvSpPr>
        <p:spPr>
          <a:xfrm>
            <a:off x="988290" y="33368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Characteristics of Dictionaries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0F11C-4ECC-F20F-46A5-CB406CAB0DEA}"/>
              </a:ext>
            </a:extLst>
          </p:cNvPr>
          <p:cNvSpPr txBox="1"/>
          <p:nvPr/>
        </p:nvSpPr>
        <p:spPr>
          <a:xfrm>
            <a:off x="1768763" y="3804403"/>
            <a:ext cx="9481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Key-Value Pairs</a:t>
            </a:r>
            <a:r>
              <a:rPr lang="en-US" dirty="0"/>
              <a:t>: Dictionaries store data as key-value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Immutable Keys</a:t>
            </a:r>
            <a:r>
              <a:rPr lang="en-US" dirty="0"/>
              <a:t>: Dictionary keys must be immutable (e.g., numbers, strings, tuples).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Flexible Values</a:t>
            </a:r>
            <a:r>
              <a:rPr lang="en-US" dirty="0"/>
              <a:t>: Dictionary values can be of any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Unique Keys</a:t>
            </a:r>
            <a:r>
              <a:rPr lang="en-US" dirty="0"/>
              <a:t>: Each key in a dictionary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Unordered</a:t>
            </a:r>
            <a:r>
              <a:rPr lang="en-US" dirty="0"/>
              <a:t>: Dictionaries are not ordered; elements are accessed using keys.</a:t>
            </a:r>
          </a:p>
        </p:txBody>
      </p:sp>
    </p:spTree>
    <p:extLst>
      <p:ext uri="{BB962C8B-B14F-4D97-AF65-F5344CB8AC3E}">
        <p14:creationId xmlns:p14="http://schemas.microsoft.com/office/powerpoint/2010/main" val="379990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6A762B-5143-3901-BE00-3DE5E9E66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53873"/>
              </p:ext>
            </p:extLst>
          </p:nvPr>
        </p:nvGraphicFramePr>
        <p:xfrm>
          <a:off x="1948872" y="1054869"/>
          <a:ext cx="8294256" cy="4442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564">
                  <a:extLst>
                    <a:ext uri="{9D8B030D-6E8A-4147-A177-3AD203B41FA5}">
                      <a16:colId xmlns:a16="http://schemas.microsoft.com/office/drawing/2014/main" val="301762945"/>
                    </a:ext>
                  </a:extLst>
                </a:gridCol>
                <a:gridCol w="2073564">
                  <a:extLst>
                    <a:ext uri="{9D8B030D-6E8A-4147-A177-3AD203B41FA5}">
                      <a16:colId xmlns:a16="http://schemas.microsoft.com/office/drawing/2014/main" val="3969209941"/>
                    </a:ext>
                  </a:extLst>
                </a:gridCol>
                <a:gridCol w="2073564">
                  <a:extLst>
                    <a:ext uri="{9D8B030D-6E8A-4147-A177-3AD203B41FA5}">
                      <a16:colId xmlns:a16="http://schemas.microsoft.com/office/drawing/2014/main" val="4222525665"/>
                    </a:ext>
                  </a:extLst>
                </a:gridCol>
                <a:gridCol w="2073564">
                  <a:extLst>
                    <a:ext uri="{9D8B030D-6E8A-4147-A177-3AD203B41FA5}">
                      <a16:colId xmlns:a16="http://schemas.microsoft.com/office/drawing/2014/main" val="3985902374"/>
                    </a:ext>
                  </a:extLst>
                </a:gridCol>
              </a:tblGrid>
              <a:tr h="4783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Dictionary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28375"/>
                  </a:ext>
                </a:extLst>
              </a:tr>
              <a:tr h="572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[] or list()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() or tuple()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{} or set()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{} or dict()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784173"/>
                  </a:ext>
                </a:extLst>
              </a:tr>
              <a:tr h="67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Unordered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389701"/>
                  </a:ext>
                </a:extLst>
              </a:tr>
              <a:tr h="67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Unchangeable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Unchangeable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35542"/>
                  </a:ext>
                </a:extLst>
              </a:tr>
              <a:tr h="67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Unindexed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Value pair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1755000"/>
                  </a:ext>
                </a:extLst>
              </a:tr>
              <a:tr h="67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Allows Duplicates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Allows Duplicates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Duplicates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Duplicates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374100"/>
                  </a:ext>
                </a:extLst>
              </a:tr>
              <a:tr h="6783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Allows Slicing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Allows Slicing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Slicing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Slicing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3581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56D565-4784-6643-4D8E-29C3C0130C6F}"/>
              </a:ext>
            </a:extLst>
          </p:cNvPr>
          <p:cNvSpPr txBox="1"/>
          <p:nvPr/>
        </p:nvSpPr>
        <p:spPr>
          <a:xfrm>
            <a:off x="3353196" y="443010"/>
            <a:ext cx="5485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1869A6"/>
                </a:solidFill>
              </a:rPr>
              <a:t>Comparing Lists, Tuples, Sets, Dictionaries</a:t>
            </a:r>
          </a:p>
        </p:txBody>
      </p:sp>
    </p:spTree>
    <p:extLst>
      <p:ext uri="{BB962C8B-B14F-4D97-AF65-F5344CB8AC3E}">
        <p14:creationId xmlns:p14="http://schemas.microsoft.com/office/powerpoint/2010/main" val="798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2BB679-6F31-1B05-246F-30F465D1D7F2}"/>
              </a:ext>
            </a:extLst>
          </p:cNvPr>
          <p:cNvSpPr txBox="1"/>
          <p:nvPr/>
        </p:nvSpPr>
        <p:spPr>
          <a:xfrm>
            <a:off x="4470400" y="2782669"/>
            <a:ext cx="325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421491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FA8E8-1422-4F30-383B-B3EC37A29DB1}"/>
              </a:ext>
            </a:extLst>
          </p:cNvPr>
          <p:cNvSpPr txBox="1"/>
          <p:nvPr/>
        </p:nvSpPr>
        <p:spPr>
          <a:xfrm>
            <a:off x="1330037" y="1797325"/>
            <a:ext cx="10492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Control flow statements are essential in programming as they enable the execution of specific blocks of code based on conditions. This allows for dynamic decision-making within a program. In Python, the primary control flow statements include if, elif, and else. We'll cover these concepts with detailed explanations and multiple examples to illustrate their use.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527CC-3C9A-5C85-9D2A-7727905B994D}"/>
              </a:ext>
            </a:extLst>
          </p:cNvPr>
          <p:cNvSpPr txBox="1"/>
          <p:nvPr/>
        </p:nvSpPr>
        <p:spPr>
          <a:xfrm>
            <a:off x="683491" y="1397215"/>
            <a:ext cx="189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63049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A936B-7AC1-F391-F869-B00735B1EA1C}"/>
              </a:ext>
            </a:extLst>
          </p:cNvPr>
          <p:cNvSpPr txBox="1"/>
          <p:nvPr/>
        </p:nvSpPr>
        <p:spPr>
          <a:xfrm>
            <a:off x="748146" y="1332560"/>
            <a:ext cx="189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Control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04D6D-C14F-42D8-5420-FFFC3F014BDB}"/>
              </a:ext>
            </a:extLst>
          </p:cNvPr>
          <p:cNvSpPr txBox="1"/>
          <p:nvPr/>
        </p:nvSpPr>
        <p:spPr>
          <a:xfrm>
            <a:off x="1560946" y="1732670"/>
            <a:ext cx="1607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D6E0F-5864-3F28-E1AF-C183D8826787}"/>
              </a:ext>
            </a:extLst>
          </p:cNvPr>
          <p:cNvSpPr txBox="1"/>
          <p:nvPr/>
        </p:nvSpPr>
        <p:spPr>
          <a:xfrm>
            <a:off x="1819563" y="2203026"/>
            <a:ext cx="855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if statement is used to test a specific condition. If the condition evaluates to True, the code block under the if statement is executed.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AF058-946E-E923-6779-2E46342B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54" y="3420737"/>
            <a:ext cx="3587461" cy="518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F6ADD-2BBC-1E30-800C-BA0C7428555D}"/>
              </a:ext>
            </a:extLst>
          </p:cNvPr>
          <p:cNvSpPr txBox="1"/>
          <p:nvPr/>
        </p:nvSpPr>
        <p:spPr>
          <a:xfrm>
            <a:off x="1560946" y="2950381"/>
            <a:ext cx="98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47038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FAA1E2-56C1-AF18-4EB1-4DB1EB0B73EC}"/>
              </a:ext>
            </a:extLst>
          </p:cNvPr>
          <p:cNvSpPr txBox="1"/>
          <p:nvPr/>
        </p:nvSpPr>
        <p:spPr>
          <a:xfrm>
            <a:off x="1741054" y="1741907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DF03A-E6F4-2F36-D10B-541C5D2B3DC2}"/>
              </a:ext>
            </a:extLst>
          </p:cNvPr>
          <p:cNvSpPr txBox="1"/>
          <p:nvPr/>
        </p:nvSpPr>
        <p:spPr>
          <a:xfrm>
            <a:off x="766619" y="1341797"/>
            <a:ext cx="189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399B9-A227-917D-321D-764A5A28762E}"/>
              </a:ext>
            </a:extLst>
          </p:cNvPr>
          <p:cNvSpPr txBox="1"/>
          <p:nvPr/>
        </p:nvSpPr>
        <p:spPr>
          <a:xfrm>
            <a:off x="1741054" y="2226441"/>
            <a:ext cx="2530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Positive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87954-3B52-21AB-3963-A07F8A43803E}"/>
              </a:ext>
            </a:extLst>
          </p:cNvPr>
          <p:cNvSpPr txBox="1"/>
          <p:nvPr/>
        </p:nvSpPr>
        <p:spPr>
          <a:xfrm>
            <a:off x="1713346" y="4151853"/>
            <a:ext cx="667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checks if the number is greater than zero. Since 5 &gt; 0 is true, it prints "The number is positive.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750E28-EE55-438A-B4D9-BC3FF6A2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54" y="2783263"/>
            <a:ext cx="31718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1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ABD6F-3B81-81D5-3743-56F60096B611}"/>
              </a:ext>
            </a:extLst>
          </p:cNvPr>
          <p:cNvSpPr txBox="1"/>
          <p:nvPr/>
        </p:nvSpPr>
        <p:spPr>
          <a:xfrm>
            <a:off x="1768763" y="1732670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18819-E4CE-853D-01E2-6F7D952570EF}"/>
              </a:ext>
            </a:extLst>
          </p:cNvPr>
          <p:cNvSpPr txBox="1"/>
          <p:nvPr/>
        </p:nvSpPr>
        <p:spPr>
          <a:xfrm>
            <a:off x="794328" y="1332560"/>
            <a:ext cx="189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C4173-8F7B-099B-FBAB-1DFF2751925C}"/>
              </a:ext>
            </a:extLst>
          </p:cNvPr>
          <p:cNvSpPr txBox="1"/>
          <p:nvPr/>
        </p:nvSpPr>
        <p:spPr>
          <a:xfrm>
            <a:off x="1768763" y="2132780"/>
            <a:ext cx="2530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String Length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2CF1C-49DD-95D6-9E9A-01D0BD418F15}"/>
              </a:ext>
            </a:extLst>
          </p:cNvPr>
          <p:cNvSpPr txBox="1"/>
          <p:nvPr/>
        </p:nvSpPr>
        <p:spPr>
          <a:xfrm>
            <a:off x="1768763" y="3807844"/>
            <a:ext cx="667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code checks if the length of the string name is greater than 3. Since "Alice" has 5 characters, the condition is true, and it prints "The name is longer than 3 characters."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3987C-85B7-F212-CDB3-C5489F84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63" y="2532890"/>
            <a:ext cx="4238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5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4AFFD-DD5D-1A49-7067-4D036C0F3B36}"/>
              </a:ext>
            </a:extLst>
          </p:cNvPr>
          <p:cNvSpPr txBox="1"/>
          <p:nvPr/>
        </p:nvSpPr>
        <p:spPr>
          <a:xfrm>
            <a:off x="1723541" y="1283228"/>
            <a:ext cx="1745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869A6"/>
                </a:solidFill>
              </a:rPr>
              <a:t>Agenda</a:t>
            </a:r>
            <a:r>
              <a:rPr lang="en-US" sz="2800" dirty="0">
                <a:solidFill>
                  <a:srgbClr val="1869A6"/>
                </a:solidFill>
              </a:rPr>
              <a:t>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A9BD1D-96F5-7622-B73E-7317A307A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59148"/>
              </p:ext>
            </p:extLst>
          </p:nvPr>
        </p:nvGraphicFramePr>
        <p:xfrm>
          <a:off x="2596378" y="2225964"/>
          <a:ext cx="6999244" cy="97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11">
                  <a:extLst>
                    <a:ext uri="{9D8B030D-6E8A-4147-A177-3AD203B41FA5}">
                      <a16:colId xmlns:a16="http://schemas.microsoft.com/office/drawing/2014/main" val="2296649913"/>
                    </a:ext>
                  </a:extLst>
                </a:gridCol>
                <a:gridCol w="6430933">
                  <a:extLst>
                    <a:ext uri="{9D8B030D-6E8A-4147-A177-3AD203B41FA5}">
                      <a16:colId xmlns:a16="http://schemas.microsoft.com/office/drawing/2014/main" val="4021298204"/>
                    </a:ext>
                  </a:extLst>
                </a:gridCol>
              </a:tblGrid>
              <a:tr h="4821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Containers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08899"/>
                  </a:ext>
                </a:extLst>
              </a:tr>
              <a:tr h="4964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Control 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344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79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54365-3BCF-2EE5-1E24-5F553CE30216}"/>
              </a:ext>
            </a:extLst>
          </p:cNvPr>
          <p:cNvSpPr txBox="1"/>
          <p:nvPr/>
        </p:nvSpPr>
        <p:spPr>
          <a:xfrm>
            <a:off x="1722581" y="1704961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640EC-FDCA-A04A-E2E4-CA58D8BBD4F0}"/>
              </a:ext>
            </a:extLst>
          </p:cNvPr>
          <p:cNvSpPr txBox="1"/>
          <p:nvPr/>
        </p:nvSpPr>
        <p:spPr>
          <a:xfrm>
            <a:off x="748146" y="1304851"/>
            <a:ext cx="189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C1022-1D3A-4AD5-49D0-A0D27F881D1C}"/>
              </a:ext>
            </a:extLst>
          </p:cNvPr>
          <p:cNvSpPr txBox="1"/>
          <p:nvPr/>
        </p:nvSpPr>
        <p:spPr>
          <a:xfrm>
            <a:off x="1722580" y="2105071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Membership in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45A31-B700-40DB-7890-B5D5FB23796C}"/>
              </a:ext>
            </a:extLst>
          </p:cNvPr>
          <p:cNvSpPr txBox="1"/>
          <p:nvPr/>
        </p:nvSpPr>
        <p:spPr>
          <a:xfrm>
            <a:off x="1722581" y="3780135"/>
            <a:ext cx="667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code checks if "banana" is an item in the fruits list. Since it is, the condition is true, and it prints "Banana is in the list."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CD601-0159-5DCF-9E66-CF68AB89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80" y="2505181"/>
            <a:ext cx="34385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9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3BB75-4B97-8EFA-41E0-58C71BA43C8B}"/>
              </a:ext>
            </a:extLst>
          </p:cNvPr>
          <p:cNvSpPr txBox="1"/>
          <p:nvPr/>
        </p:nvSpPr>
        <p:spPr>
          <a:xfrm>
            <a:off x="1676399" y="1649543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60AB4-13E1-3B3E-B74D-49296BEA1A80}"/>
              </a:ext>
            </a:extLst>
          </p:cNvPr>
          <p:cNvSpPr txBox="1"/>
          <p:nvPr/>
        </p:nvSpPr>
        <p:spPr>
          <a:xfrm>
            <a:off x="701964" y="1249433"/>
            <a:ext cx="189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B9D3-7C8D-2807-6598-4D02A6792B6B}"/>
              </a:ext>
            </a:extLst>
          </p:cNvPr>
          <p:cNvSpPr txBox="1"/>
          <p:nvPr/>
        </p:nvSpPr>
        <p:spPr>
          <a:xfrm>
            <a:off x="1676398" y="2049653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if Variable is Not None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72FF2-5941-C9C3-4AEB-2A65673D1A06}"/>
              </a:ext>
            </a:extLst>
          </p:cNvPr>
          <p:cNvSpPr txBox="1"/>
          <p:nvPr/>
        </p:nvSpPr>
        <p:spPr>
          <a:xfrm>
            <a:off x="1676399" y="3724717"/>
            <a:ext cx="667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checks if result is None. Since it is, the condition is true, and it prints "Result is not set yet."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28111-6C72-0D76-458E-817B4A5F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8" y="2522865"/>
            <a:ext cx="3143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6E988-A555-019E-22E2-BDD910D9D66E}"/>
              </a:ext>
            </a:extLst>
          </p:cNvPr>
          <p:cNvSpPr txBox="1"/>
          <p:nvPr/>
        </p:nvSpPr>
        <p:spPr>
          <a:xfrm>
            <a:off x="748146" y="1323324"/>
            <a:ext cx="189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Control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E310C-6FF3-9503-90A7-398170FF5D26}"/>
              </a:ext>
            </a:extLst>
          </p:cNvPr>
          <p:cNvSpPr txBox="1"/>
          <p:nvPr/>
        </p:nvSpPr>
        <p:spPr>
          <a:xfrm>
            <a:off x="1560946" y="1723434"/>
            <a:ext cx="2364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If-Else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346DF-1804-1FF5-2FBB-F3B047E2FB15}"/>
              </a:ext>
            </a:extLst>
          </p:cNvPr>
          <p:cNvSpPr txBox="1"/>
          <p:nvPr/>
        </p:nvSpPr>
        <p:spPr>
          <a:xfrm>
            <a:off x="1819563" y="2193790"/>
            <a:ext cx="8552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if-else statement provides an alternative block of code that is executed if the condition is False.</a:t>
            </a:r>
          </a:p>
        </p:txBody>
      </p:sp>
    </p:spTree>
    <p:extLst>
      <p:ext uri="{BB962C8B-B14F-4D97-AF65-F5344CB8AC3E}">
        <p14:creationId xmlns:p14="http://schemas.microsoft.com/office/powerpoint/2010/main" val="1168111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657E7B-9D2C-4199-D02F-EEC3BC2BDB14}"/>
              </a:ext>
            </a:extLst>
          </p:cNvPr>
          <p:cNvSpPr txBox="1"/>
          <p:nvPr/>
        </p:nvSpPr>
        <p:spPr>
          <a:xfrm>
            <a:off x="1694871" y="1741906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BAA25-539F-E96A-650D-0FF6B254917F}"/>
              </a:ext>
            </a:extLst>
          </p:cNvPr>
          <p:cNvSpPr txBox="1"/>
          <p:nvPr/>
        </p:nvSpPr>
        <p:spPr>
          <a:xfrm>
            <a:off x="720436" y="1341796"/>
            <a:ext cx="2623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If-Else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D9583-3234-6EBF-2861-D5A57E11E4BB}"/>
              </a:ext>
            </a:extLst>
          </p:cNvPr>
          <p:cNvSpPr txBox="1"/>
          <p:nvPr/>
        </p:nvSpPr>
        <p:spPr>
          <a:xfrm>
            <a:off x="1694870" y="2142016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Even or Odd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8F088-E495-86F9-0F0F-B41587839CCB}"/>
              </a:ext>
            </a:extLst>
          </p:cNvPr>
          <p:cNvSpPr txBox="1"/>
          <p:nvPr/>
        </p:nvSpPr>
        <p:spPr>
          <a:xfrm>
            <a:off x="1694870" y="3919589"/>
            <a:ext cx="667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checks if number is even by using the modulus operator %. Since 4 % 2 == 0 is true, it prints "Even number."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DEB08-173B-46AC-7ADC-17E68CD9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97" y="2511348"/>
            <a:ext cx="22764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7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96E59-5568-57B3-30E2-A3D7605E5BD4}"/>
              </a:ext>
            </a:extLst>
          </p:cNvPr>
          <p:cNvSpPr txBox="1"/>
          <p:nvPr/>
        </p:nvSpPr>
        <p:spPr>
          <a:xfrm>
            <a:off x="1676399" y="1778852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3A26B-CF4E-3B50-9256-35D7E6BDC1F1}"/>
              </a:ext>
            </a:extLst>
          </p:cNvPr>
          <p:cNvSpPr txBox="1"/>
          <p:nvPr/>
        </p:nvSpPr>
        <p:spPr>
          <a:xfrm>
            <a:off x="701964" y="1378742"/>
            <a:ext cx="2623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If-Else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FB617-812B-8118-5CE8-F68815F6B24E}"/>
              </a:ext>
            </a:extLst>
          </p:cNvPr>
          <p:cNvSpPr txBox="1"/>
          <p:nvPr/>
        </p:nvSpPr>
        <p:spPr>
          <a:xfrm>
            <a:off x="1676398" y="2178962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E3DD6-0982-3548-D13D-29EFE42C9EF6}"/>
              </a:ext>
            </a:extLst>
          </p:cNvPr>
          <p:cNvSpPr txBox="1"/>
          <p:nvPr/>
        </p:nvSpPr>
        <p:spPr>
          <a:xfrm>
            <a:off x="1676398" y="3956535"/>
            <a:ext cx="667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code checks if age is 18 or older. Since age is 17, the condition is false, so it prints "You are not eligible to vote."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91E37-C068-3EE0-61A4-3C48308D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89" y="2548294"/>
            <a:ext cx="3533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1F3BF9-E704-1270-0F72-34406F92DD58}"/>
              </a:ext>
            </a:extLst>
          </p:cNvPr>
          <p:cNvSpPr txBox="1"/>
          <p:nvPr/>
        </p:nvSpPr>
        <p:spPr>
          <a:xfrm>
            <a:off x="1694871" y="1732670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91B37-4329-3182-8C87-DEC789E607D9}"/>
              </a:ext>
            </a:extLst>
          </p:cNvPr>
          <p:cNvSpPr txBox="1"/>
          <p:nvPr/>
        </p:nvSpPr>
        <p:spPr>
          <a:xfrm>
            <a:off x="720436" y="1332560"/>
            <a:ext cx="2623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If-Else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614F1-2BB6-EC22-CC29-9ABA1F37C00E}"/>
              </a:ext>
            </a:extLst>
          </p:cNvPr>
          <p:cNvSpPr txBox="1"/>
          <p:nvPr/>
        </p:nvSpPr>
        <p:spPr>
          <a:xfrm>
            <a:off x="1694870" y="2132780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for Empty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858BD-C355-E266-0105-E36F459837FC}"/>
              </a:ext>
            </a:extLst>
          </p:cNvPr>
          <p:cNvSpPr txBox="1"/>
          <p:nvPr/>
        </p:nvSpPr>
        <p:spPr>
          <a:xfrm>
            <a:off x="1694870" y="3910353"/>
            <a:ext cx="667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code checks if items is a non-empty list. Since items is empty, the condition is false, and it prints "The list is empty."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DD022-8CF2-E2AD-D7CE-8EA20ED7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70" y="2440823"/>
            <a:ext cx="30575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1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A0A7B-1326-F756-EF16-F5CD20570B8D}"/>
              </a:ext>
            </a:extLst>
          </p:cNvPr>
          <p:cNvSpPr txBox="1"/>
          <p:nvPr/>
        </p:nvSpPr>
        <p:spPr>
          <a:xfrm>
            <a:off x="1722581" y="1825033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E6C0C-DD86-0C5D-4ED3-5DD7C2B56184}"/>
              </a:ext>
            </a:extLst>
          </p:cNvPr>
          <p:cNvSpPr txBox="1"/>
          <p:nvPr/>
        </p:nvSpPr>
        <p:spPr>
          <a:xfrm>
            <a:off x="748146" y="1424923"/>
            <a:ext cx="2623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If-Else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08DF-D1A7-FD34-F138-6FB0A65AB17A}"/>
              </a:ext>
            </a:extLst>
          </p:cNvPr>
          <p:cNvSpPr txBox="1"/>
          <p:nvPr/>
        </p:nvSpPr>
        <p:spPr>
          <a:xfrm>
            <a:off x="1722580" y="2225143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Temperature Check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564ED-67D7-D3A2-88BE-706B23ED324F}"/>
              </a:ext>
            </a:extLst>
          </p:cNvPr>
          <p:cNvSpPr txBox="1"/>
          <p:nvPr/>
        </p:nvSpPr>
        <p:spPr>
          <a:xfrm>
            <a:off x="1722580" y="4091736"/>
            <a:ext cx="667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checks if the temperature is greater than 20. Since 15 is not greater than 20, it prints "It's cold outside."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8E963F-E2D4-5C44-5134-2335D1D7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80" y="2563970"/>
            <a:ext cx="29051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7A2AFC-05A0-2296-5B13-88445B36E8D4}"/>
              </a:ext>
            </a:extLst>
          </p:cNvPr>
          <p:cNvSpPr txBox="1"/>
          <p:nvPr/>
        </p:nvSpPr>
        <p:spPr>
          <a:xfrm>
            <a:off x="748146" y="1489579"/>
            <a:ext cx="189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Control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5EF0C-92CE-BE31-33A7-5F7007850938}"/>
              </a:ext>
            </a:extLst>
          </p:cNvPr>
          <p:cNvSpPr txBox="1"/>
          <p:nvPr/>
        </p:nvSpPr>
        <p:spPr>
          <a:xfrm>
            <a:off x="1560946" y="1889689"/>
            <a:ext cx="266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If-Elif-Else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C9803-2603-504D-6F37-6D7CB53E4904}"/>
              </a:ext>
            </a:extLst>
          </p:cNvPr>
          <p:cNvSpPr txBox="1"/>
          <p:nvPr/>
        </p:nvSpPr>
        <p:spPr>
          <a:xfrm>
            <a:off x="1819563" y="2360045"/>
            <a:ext cx="85528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if-elif-else statement allows checking multiple conditions sequentially. Only the block of the first True condition is executed. If none of the conditions are True, the else block is executed.</a:t>
            </a:r>
          </a:p>
        </p:txBody>
      </p:sp>
    </p:spTree>
    <p:extLst>
      <p:ext uri="{BB962C8B-B14F-4D97-AF65-F5344CB8AC3E}">
        <p14:creationId xmlns:p14="http://schemas.microsoft.com/office/powerpoint/2010/main" val="103187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C0999-A08C-8896-DEDE-0DEE18A269CA}"/>
              </a:ext>
            </a:extLst>
          </p:cNvPr>
          <p:cNvSpPr txBox="1"/>
          <p:nvPr/>
        </p:nvSpPr>
        <p:spPr>
          <a:xfrm>
            <a:off x="1667163" y="1668016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5D7D9-1206-37CC-7274-6CBE83BA0F34}"/>
              </a:ext>
            </a:extLst>
          </p:cNvPr>
          <p:cNvSpPr txBox="1"/>
          <p:nvPr/>
        </p:nvSpPr>
        <p:spPr>
          <a:xfrm>
            <a:off x="692728" y="1267906"/>
            <a:ext cx="299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If-Elif-Else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68DAF-9432-EEA7-FA8F-83AB6D1C2CDA}"/>
              </a:ext>
            </a:extLst>
          </p:cNvPr>
          <p:cNvSpPr txBox="1"/>
          <p:nvPr/>
        </p:nvSpPr>
        <p:spPr>
          <a:xfrm>
            <a:off x="1667162" y="2068126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Grading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845E8-69B6-2B3C-FA34-2EE279DBE9FA}"/>
              </a:ext>
            </a:extLst>
          </p:cNvPr>
          <p:cNvSpPr txBox="1"/>
          <p:nvPr/>
        </p:nvSpPr>
        <p:spPr>
          <a:xfrm>
            <a:off x="1667162" y="4729046"/>
            <a:ext cx="667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assigns grades based on score. Since the score is 72, it matches the elif score &gt;= 70: condition, so it prints "Grade C."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BE7C02-A567-320C-7D61-051A34111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59" y="2468236"/>
            <a:ext cx="1924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80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AD297-4847-C32F-50B3-A760100A38C9}"/>
              </a:ext>
            </a:extLst>
          </p:cNvPr>
          <p:cNvSpPr txBox="1"/>
          <p:nvPr/>
        </p:nvSpPr>
        <p:spPr>
          <a:xfrm>
            <a:off x="1722581" y="1612597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A43CA-B014-6734-81BD-E9A62C6E43AF}"/>
              </a:ext>
            </a:extLst>
          </p:cNvPr>
          <p:cNvSpPr txBox="1"/>
          <p:nvPr/>
        </p:nvSpPr>
        <p:spPr>
          <a:xfrm>
            <a:off x="748146" y="1212487"/>
            <a:ext cx="299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If-Elif-Else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CFC51-EC68-78A8-C38C-A50C994FDC98}"/>
              </a:ext>
            </a:extLst>
          </p:cNvPr>
          <p:cNvSpPr txBox="1"/>
          <p:nvPr/>
        </p:nvSpPr>
        <p:spPr>
          <a:xfrm>
            <a:off x="1722580" y="2012707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Traffic Light Signal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ACC58-208B-1A54-5267-D3743F7CB997}"/>
              </a:ext>
            </a:extLst>
          </p:cNvPr>
          <p:cNvSpPr txBox="1"/>
          <p:nvPr/>
        </p:nvSpPr>
        <p:spPr>
          <a:xfrm>
            <a:off x="1722580" y="4673627"/>
            <a:ext cx="6677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checks the color of traffic_light. Since it is "yellow," it matches the second condition and prints "Slow down."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A6AB39-EA69-E6B7-D4A5-4C7F92D6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53" y="2382039"/>
            <a:ext cx="26574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2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12A29-4810-EFD7-78BC-453B5866C00D}"/>
              </a:ext>
            </a:extLst>
          </p:cNvPr>
          <p:cNvSpPr txBox="1"/>
          <p:nvPr/>
        </p:nvSpPr>
        <p:spPr>
          <a:xfrm>
            <a:off x="4036291" y="2782669"/>
            <a:ext cx="4119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Data Containers</a:t>
            </a:r>
          </a:p>
        </p:txBody>
      </p:sp>
    </p:spTree>
    <p:extLst>
      <p:ext uri="{BB962C8B-B14F-4D97-AF65-F5344CB8AC3E}">
        <p14:creationId xmlns:p14="http://schemas.microsoft.com/office/powerpoint/2010/main" val="244848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C627F-A524-FA99-7766-57A8B528239D}"/>
              </a:ext>
            </a:extLst>
          </p:cNvPr>
          <p:cNvSpPr txBox="1"/>
          <p:nvPr/>
        </p:nvSpPr>
        <p:spPr>
          <a:xfrm>
            <a:off x="1722580" y="1566416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742D2-9268-80DB-8454-6D1507164A8F}"/>
              </a:ext>
            </a:extLst>
          </p:cNvPr>
          <p:cNvSpPr txBox="1"/>
          <p:nvPr/>
        </p:nvSpPr>
        <p:spPr>
          <a:xfrm>
            <a:off x="748145" y="1166306"/>
            <a:ext cx="299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If-Elif-Else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7F107-8B70-3319-34E9-7E600C8180DA}"/>
              </a:ext>
            </a:extLst>
          </p:cNvPr>
          <p:cNvSpPr txBox="1"/>
          <p:nvPr/>
        </p:nvSpPr>
        <p:spPr>
          <a:xfrm>
            <a:off x="1722579" y="1966526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Classify Age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C5294-F14F-CF31-2A53-3BF136495350}"/>
              </a:ext>
            </a:extLst>
          </p:cNvPr>
          <p:cNvSpPr txBox="1"/>
          <p:nvPr/>
        </p:nvSpPr>
        <p:spPr>
          <a:xfrm>
            <a:off x="1722579" y="4627446"/>
            <a:ext cx="667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code classifies age into different groups. Since 35 is less than 65 but more than 18, it matches the "Adult" category and prints "Adult."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0D8B86-5213-7EE5-6D51-D245A1C5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07" y="2335858"/>
            <a:ext cx="2124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28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87678D-13D9-C413-4C3F-65E8AB24F227}"/>
              </a:ext>
            </a:extLst>
          </p:cNvPr>
          <p:cNvSpPr txBox="1"/>
          <p:nvPr/>
        </p:nvSpPr>
        <p:spPr>
          <a:xfrm>
            <a:off x="1741054" y="1474052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0C089-7A9A-F106-3224-682C8B141234}"/>
              </a:ext>
            </a:extLst>
          </p:cNvPr>
          <p:cNvSpPr txBox="1"/>
          <p:nvPr/>
        </p:nvSpPr>
        <p:spPr>
          <a:xfrm>
            <a:off x="766619" y="1073942"/>
            <a:ext cx="299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If-Elif-Else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DA6E4-AE3D-D634-A621-4E81A5A35E79}"/>
              </a:ext>
            </a:extLst>
          </p:cNvPr>
          <p:cNvSpPr txBox="1"/>
          <p:nvPr/>
        </p:nvSpPr>
        <p:spPr>
          <a:xfrm>
            <a:off x="1741053" y="1874162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Temperature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3E752-2E5F-FBB0-5651-0C106362C8F6}"/>
              </a:ext>
            </a:extLst>
          </p:cNvPr>
          <p:cNvSpPr txBox="1"/>
          <p:nvPr/>
        </p:nvSpPr>
        <p:spPr>
          <a:xfrm>
            <a:off x="1741053" y="4535082"/>
            <a:ext cx="667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code checks which temperature range temperature falls into. Since it is 30, it matches the elif temperature &lt;= 30: condition and prints "Warm."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A4545-5A2B-AC24-61BB-E98D8843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90" y="2315757"/>
            <a:ext cx="22002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8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DF9B9-C6D3-730A-0A01-AF8C691E11A8}"/>
              </a:ext>
            </a:extLst>
          </p:cNvPr>
          <p:cNvSpPr txBox="1"/>
          <p:nvPr/>
        </p:nvSpPr>
        <p:spPr>
          <a:xfrm>
            <a:off x="748146" y="1378742"/>
            <a:ext cx="1893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Control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ED14A-780D-15A2-41EB-E39FF0A7702A}"/>
              </a:ext>
            </a:extLst>
          </p:cNvPr>
          <p:cNvSpPr txBox="1"/>
          <p:nvPr/>
        </p:nvSpPr>
        <p:spPr>
          <a:xfrm>
            <a:off x="1560946" y="1778852"/>
            <a:ext cx="278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Nested If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72E0D-4243-A761-208D-519783CCCAC0}"/>
              </a:ext>
            </a:extLst>
          </p:cNvPr>
          <p:cNvSpPr txBox="1"/>
          <p:nvPr/>
        </p:nvSpPr>
        <p:spPr>
          <a:xfrm>
            <a:off x="1819563" y="2249208"/>
            <a:ext cx="855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If statements can be nested within other if statements to create complex conditions.</a:t>
            </a:r>
          </a:p>
        </p:txBody>
      </p:sp>
    </p:spTree>
    <p:extLst>
      <p:ext uri="{BB962C8B-B14F-4D97-AF65-F5344CB8AC3E}">
        <p14:creationId xmlns:p14="http://schemas.microsoft.com/office/powerpoint/2010/main" val="4240367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87351-9483-E1AD-1368-8F900B51DC84}"/>
              </a:ext>
            </a:extLst>
          </p:cNvPr>
          <p:cNvSpPr txBox="1"/>
          <p:nvPr/>
        </p:nvSpPr>
        <p:spPr>
          <a:xfrm>
            <a:off x="1704108" y="1575651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53367-7840-7A7E-039F-6F16873D77AD}"/>
              </a:ext>
            </a:extLst>
          </p:cNvPr>
          <p:cNvSpPr txBox="1"/>
          <p:nvPr/>
        </p:nvSpPr>
        <p:spPr>
          <a:xfrm>
            <a:off x="729673" y="1175541"/>
            <a:ext cx="299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Nested If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0C0F0-20D6-778E-05DA-4C1FCEE93E29}"/>
              </a:ext>
            </a:extLst>
          </p:cNvPr>
          <p:cNvSpPr txBox="1"/>
          <p:nvPr/>
        </p:nvSpPr>
        <p:spPr>
          <a:xfrm>
            <a:off x="1704107" y="1975761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Permission Check with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A18B8-5923-8664-1B8E-405C7E5CD69E}"/>
              </a:ext>
            </a:extLst>
          </p:cNvPr>
          <p:cNvSpPr txBox="1"/>
          <p:nvPr/>
        </p:nvSpPr>
        <p:spPr>
          <a:xfrm>
            <a:off x="1704107" y="4636681"/>
            <a:ext cx="667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checks if age is less than 18 and then checks if has_permission is True. Since both conditions are met, it prints "You can enter with permission."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CDC4F-EFE3-CC33-41FB-D1F02ADC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7" y="2438374"/>
            <a:ext cx="3819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3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404F3-BCE6-0AD9-C0D5-ECC0BAE74FB6}"/>
              </a:ext>
            </a:extLst>
          </p:cNvPr>
          <p:cNvSpPr txBox="1"/>
          <p:nvPr/>
        </p:nvSpPr>
        <p:spPr>
          <a:xfrm>
            <a:off x="1685635" y="1547943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0F4B4-BB8E-D053-6DBB-EB070E4208F2}"/>
              </a:ext>
            </a:extLst>
          </p:cNvPr>
          <p:cNvSpPr txBox="1"/>
          <p:nvPr/>
        </p:nvSpPr>
        <p:spPr>
          <a:xfrm>
            <a:off x="711200" y="1147833"/>
            <a:ext cx="299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Nested If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54219-5535-83DF-DD61-3CAD8863E737}"/>
              </a:ext>
            </a:extLst>
          </p:cNvPr>
          <p:cNvSpPr txBox="1"/>
          <p:nvPr/>
        </p:nvSpPr>
        <p:spPr>
          <a:xfrm>
            <a:off x="1685634" y="1948053"/>
            <a:ext cx="329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Nested Condition for Shopping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3565E-9804-4193-AC81-C73C802C2B93}"/>
              </a:ext>
            </a:extLst>
          </p:cNvPr>
          <p:cNvSpPr txBox="1"/>
          <p:nvPr/>
        </p:nvSpPr>
        <p:spPr>
          <a:xfrm>
            <a:off x="1685634" y="4608973"/>
            <a:ext cx="667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first checks if has_discount is True and then checks if is_member is also True. Since is_member is False, it prints "You get a 10% discount."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50794-F7D2-326C-7944-88986E68E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34" y="2348163"/>
            <a:ext cx="36290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66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F163F-8B6B-E4E3-C62A-1984D70AA926}"/>
              </a:ext>
            </a:extLst>
          </p:cNvPr>
          <p:cNvSpPr txBox="1"/>
          <p:nvPr/>
        </p:nvSpPr>
        <p:spPr>
          <a:xfrm>
            <a:off x="1731817" y="1557180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D29F9-6FCA-2AD8-12C9-5C588298E07D}"/>
              </a:ext>
            </a:extLst>
          </p:cNvPr>
          <p:cNvSpPr txBox="1"/>
          <p:nvPr/>
        </p:nvSpPr>
        <p:spPr>
          <a:xfrm>
            <a:off x="757382" y="1157070"/>
            <a:ext cx="299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Nested If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6FAD7-928F-4FCB-B443-F6ADAAE50208}"/>
              </a:ext>
            </a:extLst>
          </p:cNvPr>
          <p:cNvSpPr txBox="1"/>
          <p:nvPr/>
        </p:nvSpPr>
        <p:spPr>
          <a:xfrm>
            <a:off x="1731815" y="1957290"/>
            <a:ext cx="434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Nested Temperature and Time Check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F4917-2627-56D2-3039-0BF9A8208D2B}"/>
              </a:ext>
            </a:extLst>
          </p:cNvPr>
          <p:cNvSpPr txBox="1"/>
          <p:nvPr/>
        </p:nvSpPr>
        <p:spPr>
          <a:xfrm>
            <a:off x="1731816" y="4618210"/>
            <a:ext cx="667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checks if temperature is greater than 20 and then checks if it's morning. Since both conditions are true, it prints "It's warm and morning time."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8037D5-1945-6F31-02FA-F1386287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50" y="2352507"/>
            <a:ext cx="3714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79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C88E0B-4BDA-D1F9-700C-B065C5A7E816}"/>
              </a:ext>
            </a:extLst>
          </p:cNvPr>
          <p:cNvSpPr txBox="1"/>
          <p:nvPr/>
        </p:nvSpPr>
        <p:spPr>
          <a:xfrm>
            <a:off x="1722581" y="1658779"/>
            <a:ext cx="1283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DA2A4-B112-5663-455A-C966D2E0F989}"/>
              </a:ext>
            </a:extLst>
          </p:cNvPr>
          <p:cNvSpPr txBox="1"/>
          <p:nvPr/>
        </p:nvSpPr>
        <p:spPr>
          <a:xfrm>
            <a:off x="748146" y="1258669"/>
            <a:ext cx="299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Nested If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261EC-B2E1-CA38-71F2-C603B7FA15E5}"/>
              </a:ext>
            </a:extLst>
          </p:cNvPr>
          <p:cNvSpPr txBox="1"/>
          <p:nvPr/>
        </p:nvSpPr>
        <p:spPr>
          <a:xfrm>
            <a:off x="1722579" y="2058889"/>
            <a:ext cx="4345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Bank Account Balance Check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C7E6-2913-0F1E-E3EE-BC815055ABFB}"/>
              </a:ext>
            </a:extLst>
          </p:cNvPr>
          <p:cNvSpPr txBox="1"/>
          <p:nvPr/>
        </p:nvSpPr>
        <p:spPr>
          <a:xfrm>
            <a:off x="1722580" y="4719809"/>
            <a:ext cx="6677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code checks if the balance is sufficient for the withdraw_amount and then checks if the amount is positive. Since both conditions are true, it prints "Transaction successful."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B8BB5-3351-64E6-1C8D-E5C4B745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79" y="2531027"/>
            <a:ext cx="37623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2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899EE-7A82-7246-4076-8162A7A3036E}"/>
              </a:ext>
            </a:extLst>
          </p:cNvPr>
          <p:cNvSpPr txBox="1"/>
          <p:nvPr/>
        </p:nvSpPr>
        <p:spPr>
          <a:xfrm>
            <a:off x="1237673" y="1464814"/>
            <a:ext cx="10492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provides several built-in data structures (or containers) to organize and manage data efficiently. These include lists, tuples, sets, and dictionaries.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6514D-8918-CF0E-7BCD-4223990B3D90}"/>
              </a:ext>
            </a:extLst>
          </p:cNvPr>
          <p:cNvSpPr txBox="1"/>
          <p:nvPr/>
        </p:nvSpPr>
        <p:spPr>
          <a:xfrm>
            <a:off x="517237" y="1064704"/>
            <a:ext cx="2410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Data Containers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7C89A-34E6-7FBC-21C6-0A1904AE9095}"/>
              </a:ext>
            </a:extLst>
          </p:cNvPr>
          <p:cNvSpPr txBox="1"/>
          <p:nvPr/>
        </p:nvSpPr>
        <p:spPr>
          <a:xfrm>
            <a:off x="1237673" y="2141923"/>
            <a:ext cx="692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9D0F8-401A-81A3-3C2E-5CDB9B9B4B9D}"/>
              </a:ext>
            </a:extLst>
          </p:cNvPr>
          <p:cNvSpPr txBox="1"/>
          <p:nvPr/>
        </p:nvSpPr>
        <p:spPr>
          <a:xfrm>
            <a:off x="1394690" y="2511255"/>
            <a:ext cx="7047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list is an ordered, mutable collection of items. Lists can contain items of different types, including other lists.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566A5-4731-B3D1-27E2-A36CAAC28B04}"/>
              </a:ext>
            </a:extLst>
          </p:cNvPr>
          <p:cNvSpPr txBox="1"/>
          <p:nvPr/>
        </p:nvSpPr>
        <p:spPr>
          <a:xfrm>
            <a:off x="1237673" y="35269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Lists are defined using square brackets [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639A9-F142-4AF6-0A76-3860177632F8}"/>
              </a:ext>
            </a:extLst>
          </p:cNvPr>
          <p:cNvSpPr txBox="1"/>
          <p:nvPr/>
        </p:nvSpPr>
        <p:spPr>
          <a:xfrm>
            <a:off x="1237673" y="3188364"/>
            <a:ext cx="932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C1F887-5C75-6B99-D303-2EABF5D9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3" y="4185500"/>
            <a:ext cx="4149458" cy="4463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BE77CE-16B9-4D25-FD54-B5994D1BBE6D}"/>
              </a:ext>
            </a:extLst>
          </p:cNvPr>
          <p:cNvSpPr txBox="1"/>
          <p:nvPr/>
        </p:nvSpPr>
        <p:spPr>
          <a:xfrm>
            <a:off x="1237673" y="5187330"/>
            <a:ext cx="69365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Ordered</a:t>
            </a:r>
            <a:r>
              <a:rPr lang="en-US" dirty="0"/>
              <a:t>: Lists allow access to items using an index.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Mutable</a:t>
            </a:r>
            <a:r>
              <a:rPr lang="en-US" dirty="0"/>
              <a:t>: You can add, delete, or modify items in a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Non-Unique Items</a:t>
            </a:r>
            <a:r>
              <a:rPr lang="en-US" dirty="0"/>
              <a:t>: Lists can contain duplicate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Mixed Data Types</a:t>
            </a:r>
            <a:r>
              <a:rPr lang="en-US" dirty="0"/>
              <a:t>: Lists can hold items of different data types.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61639A-27CF-A110-3CE0-F6D3E6C8E155}"/>
              </a:ext>
            </a:extLst>
          </p:cNvPr>
          <p:cNvSpPr txBox="1"/>
          <p:nvPr/>
        </p:nvSpPr>
        <p:spPr>
          <a:xfrm>
            <a:off x="1237673" y="4723041"/>
            <a:ext cx="290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Characteristics of list </a:t>
            </a:r>
          </a:p>
        </p:txBody>
      </p:sp>
    </p:spTree>
    <p:extLst>
      <p:ext uri="{BB962C8B-B14F-4D97-AF65-F5344CB8AC3E}">
        <p14:creationId xmlns:p14="http://schemas.microsoft.com/office/powerpoint/2010/main" val="297860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D30078-ACDF-6F29-997E-F14F3A4E60BE}"/>
              </a:ext>
            </a:extLst>
          </p:cNvPr>
          <p:cNvSpPr txBox="1"/>
          <p:nvPr/>
        </p:nvSpPr>
        <p:spPr>
          <a:xfrm>
            <a:off x="1551709" y="1631069"/>
            <a:ext cx="198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Lists 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F99DB-3716-9854-FC17-CF0CC00FF57F}"/>
              </a:ext>
            </a:extLst>
          </p:cNvPr>
          <p:cNvSpPr txBox="1"/>
          <p:nvPr/>
        </p:nvSpPr>
        <p:spPr>
          <a:xfrm>
            <a:off x="489528" y="1230959"/>
            <a:ext cx="2410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Data Containers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64588-F969-6B2C-0175-F05C1BA9DE3C}"/>
              </a:ext>
            </a:extLst>
          </p:cNvPr>
          <p:cNvSpPr txBox="1"/>
          <p:nvPr/>
        </p:nvSpPr>
        <p:spPr>
          <a:xfrm>
            <a:off x="1551709" y="2031179"/>
            <a:ext cx="1173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Indexing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111AC-FFE3-7F75-BA1E-1D57E552FE3C}"/>
              </a:ext>
            </a:extLst>
          </p:cNvPr>
          <p:cNvSpPr txBox="1"/>
          <p:nvPr/>
        </p:nvSpPr>
        <p:spPr>
          <a:xfrm>
            <a:off x="1551709" y="24312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Access elements using their index (starting at 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97EF81-14A7-7E07-C843-5DC1A1D7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2893371"/>
            <a:ext cx="2867025" cy="676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7D9225-857C-2C5B-A03A-D275E9D7D30B}"/>
              </a:ext>
            </a:extLst>
          </p:cNvPr>
          <p:cNvSpPr txBox="1"/>
          <p:nvPr/>
        </p:nvSpPr>
        <p:spPr>
          <a:xfrm>
            <a:off x="1551709" y="3662396"/>
            <a:ext cx="969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Slicing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793F1-1B7E-678D-E62C-7AD32D453299}"/>
              </a:ext>
            </a:extLst>
          </p:cNvPr>
          <p:cNvSpPr txBox="1"/>
          <p:nvPr/>
        </p:nvSpPr>
        <p:spPr>
          <a:xfrm>
            <a:off x="1551709" y="4045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Access a range of elements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F115A1-9EAE-6AE2-FB16-F55469D0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9" y="4486067"/>
            <a:ext cx="41338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3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5CB3ED-AC09-A62F-BE38-EF3FD28E8741}"/>
              </a:ext>
            </a:extLst>
          </p:cNvPr>
          <p:cNvSpPr txBox="1"/>
          <p:nvPr/>
        </p:nvSpPr>
        <p:spPr>
          <a:xfrm>
            <a:off x="1588655" y="2222073"/>
            <a:ext cx="198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Adding Elements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CFEED-C94D-459C-77F8-06561665DD38}"/>
              </a:ext>
            </a:extLst>
          </p:cNvPr>
          <p:cNvSpPr txBox="1"/>
          <p:nvPr/>
        </p:nvSpPr>
        <p:spPr>
          <a:xfrm>
            <a:off x="1588655" y="1852741"/>
            <a:ext cx="198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Lists 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3446C-125D-1875-41BA-3B25E413C73D}"/>
              </a:ext>
            </a:extLst>
          </p:cNvPr>
          <p:cNvSpPr txBox="1"/>
          <p:nvPr/>
        </p:nvSpPr>
        <p:spPr>
          <a:xfrm>
            <a:off x="526474" y="1452631"/>
            <a:ext cx="2410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Data Containers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3F020-752D-858B-0ADB-53ABA0B16C70}"/>
              </a:ext>
            </a:extLst>
          </p:cNvPr>
          <p:cNvSpPr txBox="1"/>
          <p:nvPr/>
        </p:nvSpPr>
        <p:spPr>
          <a:xfrm>
            <a:off x="1588655" y="2591405"/>
            <a:ext cx="7102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append() to add an item, insert() to add at a specific index.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8ED1A-CD6D-0E8F-AE3E-BCFBDE34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55" y="3025109"/>
            <a:ext cx="2749492" cy="729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4ADC82-D609-6A15-6FB8-E9D90A5919D6}"/>
              </a:ext>
            </a:extLst>
          </p:cNvPr>
          <p:cNvSpPr txBox="1"/>
          <p:nvPr/>
        </p:nvSpPr>
        <p:spPr>
          <a:xfrm>
            <a:off x="1588655" y="38839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Removing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3CA53-48ED-8B11-3220-981DAF6A443A}"/>
              </a:ext>
            </a:extLst>
          </p:cNvPr>
          <p:cNvSpPr txBox="1"/>
          <p:nvPr/>
        </p:nvSpPr>
        <p:spPr>
          <a:xfrm>
            <a:off x="1588655" y="43411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remove() to delete an item, pop() to remove by index.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EAB180-CED0-2CDB-4C09-D1E57C54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55" y="4754384"/>
            <a:ext cx="22669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5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414C9-0C04-15A5-0C48-E77DD06B4B65}"/>
              </a:ext>
            </a:extLst>
          </p:cNvPr>
          <p:cNvSpPr txBox="1"/>
          <p:nvPr/>
        </p:nvSpPr>
        <p:spPr>
          <a:xfrm>
            <a:off x="979055" y="1122279"/>
            <a:ext cx="101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Tuples</a:t>
            </a:r>
            <a:endParaRPr lang="en-US" b="1" dirty="0">
              <a:solidFill>
                <a:srgbClr val="1869A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72B85-57E3-D976-E27C-E68D133AF76B}"/>
              </a:ext>
            </a:extLst>
          </p:cNvPr>
          <p:cNvSpPr txBox="1"/>
          <p:nvPr/>
        </p:nvSpPr>
        <p:spPr>
          <a:xfrm>
            <a:off x="1348509" y="15223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tuple is an ordered, immutable collection of items. Once defined, its contents cannot be changed.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5E7D8-0CAF-9F0E-ECA0-D021FCDC89E2}"/>
              </a:ext>
            </a:extLst>
          </p:cNvPr>
          <p:cNvSpPr txBox="1"/>
          <p:nvPr/>
        </p:nvSpPr>
        <p:spPr>
          <a:xfrm>
            <a:off x="1348509" y="2576694"/>
            <a:ext cx="408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Tuples are defined using parentheses (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80D85-AF30-3669-2FF5-8050705CA332}"/>
              </a:ext>
            </a:extLst>
          </p:cNvPr>
          <p:cNvSpPr txBox="1"/>
          <p:nvPr/>
        </p:nvSpPr>
        <p:spPr>
          <a:xfrm>
            <a:off x="1348509" y="2168720"/>
            <a:ext cx="932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13534-2A1A-2D88-FA79-4DD3012A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55" y="3098268"/>
            <a:ext cx="2774692" cy="5114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AFCE5B-34DC-3138-2BC5-DEBB791921AC}"/>
              </a:ext>
            </a:extLst>
          </p:cNvPr>
          <p:cNvSpPr txBox="1"/>
          <p:nvPr/>
        </p:nvSpPr>
        <p:spPr>
          <a:xfrm>
            <a:off x="1297709" y="3748181"/>
            <a:ext cx="139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6B31F-8D86-CFBC-61B5-A131FC538E46}"/>
              </a:ext>
            </a:extLst>
          </p:cNvPr>
          <p:cNvSpPr txBox="1"/>
          <p:nvPr/>
        </p:nvSpPr>
        <p:spPr>
          <a:xfrm>
            <a:off x="1348509" y="4156155"/>
            <a:ext cx="374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Indexing and Slicing: Similar to lists.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57C210B-607F-E1D1-7138-65471B65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81" y="4613735"/>
            <a:ext cx="3048000" cy="714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A3E3DA-0A3E-5281-F61B-2FD235A2D222}"/>
              </a:ext>
            </a:extLst>
          </p:cNvPr>
          <p:cNvSpPr txBox="1"/>
          <p:nvPr/>
        </p:nvSpPr>
        <p:spPr>
          <a:xfrm>
            <a:off x="1297709" y="56969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Cannot change elements, which makes tuples faster for read-only data.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E5FE4-2B61-B2C7-D6EF-31816999D42A}"/>
              </a:ext>
            </a:extLst>
          </p:cNvPr>
          <p:cNvSpPr txBox="1"/>
          <p:nvPr/>
        </p:nvSpPr>
        <p:spPr>
          <a:xfrm>
            <a:off x="1297709" y="5286179"/>
            <a:ext cx="1584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Immutability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1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80332D-F87E-42C8-C53F-6749386050B9}"/>
              </a:ext>
            </a:extLst>
          </p:cNvPr>
          <p:cNvSpPr txBox="1"/>
          <p:nvPr/>
        </p:nvSpPr>
        <p:spPr>
          <a:xfrm>
            <a:off x="1219201" y="1828561"/>
            <a:ext cx="3297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Characteristics of Tuples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CA31F-1F10-179C-7CA3-CE1514FF8133}"/>
              </a:ext>
            </a:extLst>
          </p:cNvPr>
          <p:cNvSpPr txBox="1"/>
          <p:nvPr/>
        </p:nvSpPr>
        <p:spPr>
          <a:xfrm>
            <a:off x="923637" y="1428451"/>
            <a:ext cx="101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Tuples</a:t>
            </a:r>
            <a:endParaRPr lang="en-US" b="1" dirty="0">
              <a:solidFill>
                <a:srgbClr val="1869A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626AE-85ED-FE06-05DF-97385E64A4CC}"/>
              </a:ext>
            </a:extLst>
          </p:cNvPr>
          <p:cNvSpPr txBox="1"/>
          <p:nvPr/>
        </p:nvSpPr>
        <p:spPr>
          <a:xfrm>
            <a:off x="1523999" y="2228671"/>
            <a:ext cx="73429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Ordered</a:t>
            </a:r>
            <a:r>
              <a:rPr lang="en-US" dirty="0"/>
              <a:t>: Tuples allow access to items using an index.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Immutable</a:t>
            </a:r>
            <a:r>
              <a:rPr lang="en-US" dirty="0"/>
              <a:t>: You cannot add, delete, or modify items in a tuple.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Non-Unique Items</a:t>
            </a:r>
            <a:r>
              <a:rPr lang="en-US" dirty="0"/>
              <a:t>: Tuples can contain duplicate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Mixed Data Types</a:t>
            </a:r>
            <a:r>
              <a:rPr lang="en-US" dirty="0"/>
              <a:t>: Tuples can hold items of different data types.</a:t>
            </a:r>
          </a:p>
        </p:txBody>
      </p:sp>
    </p:spTree>
    <p:extLst>
      <p:ext uri="{BB962C8B-B14F-4D97-AF65-F5344CB8AC3E}">
        <p14:creationId xmlns:p14="http://schemas.microsoft.com/office/powerpoint/2010/main" val="106411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EEC3C4-4F47-A659-4476-35E30F59B294}"/>
              </a:ext>
            </a:extLst>
          </p:cNvPr>
          <p:cNvSpPr txBox="1"/>
          <p:nvPr/>
        </p:nvSpPr>
        <p:spPr>
          <a:xfrm>
            <a:off x="1006764" y="1279297"/>
            <a:ext cx="101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Sets</a:t>
            </a:r>
            <a:endParaRPr lang="en-US" b="1" dirty="0">
              <a:solidFill>
                <a:srgbClr val="1869A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A4E98-CF66-C51C-8EDE-D38D37A46705}"/>
              </a:ext>
            </a:extLst>
          </p:cNvPr>
          <p:cNvSpPr txBox="1"/>
          <p:nvPr/>
        </p:nvSpPr>
        <p:spPr>
          <a:xfrm>
            <a:off x="1376218" y="1679407"/>
            <a:ext cx="690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set is an unordered collection of unique items. Sets are used for membership testing and eliminating duplicate entries.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937AA-A11A-B4FB-2725-7C85782EB8F7}"/>
              </a:ext>
            </a:extLst>
          </p:cNvPr>
          <p:cNvSpPr txBox="1"/>
          <p:nvPr/>
        </p:nvSpPr>
        <p:spPr>
          <a:xfrm>
            <a:off x="1376218" y="2733712"/>
            <a:ext cx="604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Sets are defined using curly braces {} or the set()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F66C9-61E4-8570-DC89-33F5CDF028C3}"/>
              </a:ext>
            </a:extLst>
          </p:cNvPr>
          <p:cNvSpPr txBox="1"/>
          <p:nvPr/>
        </p:nvSpPr>
        <p:spPr>
          <a:xfrm>
            <a:off x="1376218" y="2325738"/>
            <a:ext cx="932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C002C-DBE7-F6D9-2110-F4144A4563E1}"/>
              </a:ext>
            </a:extLst>
          </p:cNvPr>
          <p:cNvSpPr txBox="1"/>
          <p:nvPr/>
        </p:nvSpPr>
        <p:spPr>
          <a:xfrm>
            <a:off x="1325418" y="3905199"/>
            <a:ext cx="139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Operations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DB42AB-E5C0-78D7-81D1-0429A312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18" y="3187773"/>
            <a:ext cx="3296504" cy="4847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7888F4-310D-84F9-FC36-576E7D79C1BD}"/>
              </a:ext>
            </a:extLst>
          </p:cNvPr>
          <p:cNvSpPr txBox="1"/>
          <p:nvPr/>
        </p:nvSpPr>
        <p:spPr>
          <a:xfrm>
            <a:off x="1376218" y="42745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Adding Elements: Use add()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90A415-8336-C180-1B7E-5B3C7384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52" y="4736196"/>
            <a:ext cx="2983066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6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1416</Words>
  <Application>Microsoft Office PowerPoint</Application>
  <PresentationFormat>Widescreen</PresentationFormat>
  <Paragraphs>186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Nader Genidy</dc:creator>
  <cp:lastModifiedBy>Nader Genidy</cp:lastModifiedBy>
  <cp:revision>19</cp:revision>
  <dcterms:created xsi:type="dcterms:W3CDTF">2024-09-01T20:52:11Z</dcterms:created>
  <dcterms:modified xsi:type="dcterms:W3CDTF">2024-09-13T07:47:10Z</dcterms:modified>
</cp:coreProperties>
</file>