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314" r:id="rId4"/>
    <p:sldId id="258" r:id="rId5"/>
    <p:sldId id="259" r:id="rId6"/>
    <p:sldId id="260" r:id="rId7"/>
    <p:sldId id="261" r:id="rId8"/>
    <p:sldId id="262" r:id="rId9"/>
    <p:sldId id="263" r:id="rId10"/>
    <p:sldId id="264" r:id="rId11"/>
    <p:sldId id="265" r:id="rId12"/>
    <p:sldId id="266" r:id="rId13"/>
    <p:sldId id="267" r:id="rId14"/>
    <p:sldId id="274" r:id="rId15"/>
    <p:sldId id="315" r:id="rId16"/>
    <p:sldId id="316" r:id="rId17"/>
    <p:sldId id="317" r:id="rId18"/>
    <p:sldId id="318" r:id="rId19"/>
    <p:sldId id="319" r:id="rId20"/>
    <p:sldId id="320" r:id="rId21"/>
    <p:sldId id="321" r:id="rId22"/>
    <p:sldId id="268" r:id="rId23"/>
    <p:sldId id="269" r:id="rId24"/>
    <p:sldId id="270" r:id="rId25"/>
    <p:sldId id="271" r:id="rId26"/>
    <p:sldId id="272" r:id="rId27"/>
    <p:sldId id="273" r:id="rId28"/>
    <p:sldId id="275" r:id="rId29"/>
    <p:sldId id="276" r:id="rId30"/>
    <p:sldId id="277" r:id="rId31"/>
    <p:sldId id="278" r:id="rId32"/>
    <p:sldId id="279" r:id="rId33"/>
    <p:sldId id="280" r:id="rId34"/>
    <p:sldId id="281" r:id="rId35"/>
    <p:sldId id="282" r:id="rId36"/>
    <p:sldId id="283" r:id="rId37"/>
    <p:sldId id="284" r:id="rId38"/>
    <p:sldId id="28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869A6"/>
    <a:srgbClr val="2AAF82"/>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11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D55EC-F9C6-6C68-D38F-2FF1DF54CB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0BD8039-7FC7-FFCA-CA3E-2B7BEF74E4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2F67FE-C947-108A-4757-85C36C346192}"/>
              </a:ext>
            </a:extLst>
          </p:cNvPr>
          <p:cNvSpPr>
            <a:spLocks noGrp="1"/>
          </p:cNvSpPr>
          <p:nvPr>
            <p:ph type="dt" sz="half" idx="10"/>
          </p:nvPr>
        </p:nvSpPr>
        <p:spPr/>
        <p:txBody>
          <a:bodyPr/>
          <a:lstStyle/>
          <a:p>
            <a:fld id="{0A8E1739-F8E8-47F8-8A27-2A908D9E73E9}" type="datetimeFigureOut">
              <a:rPr lang="en-US" smtClean="0"/>
              <a:t>9/13/2024</a:t>
            </a:fld>
            <a:endParaRPr lang="en-US"/>
          </a:p>
        </p:txBody>
      </p:sp>
      <p:sp>
        <p:nvSpPr>
          <p:cNvPr id="5" name="Footer Placeholder 4">
            <a:extLst>
              <a:ext uri="{FF2B5EF4-FFF2-40B4-BE49-F238E27FC236}">
                <a16:creationId xmlns:a16="http://schemas.microsoft.com/office/drawing/2014/main" id="{27AE4D84-4E19-A1DC-49BB-88B19417FD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536459-E69A-F594-878C-1FA423001167}"/>
              </a:ext>
            </a:extLst>
          </p:cNvPr>
          <p:cNvSpPr>
            <a:spLocks noGrp="1"/>
          </p:cNvSpPr>
          <p:nvPr>
            <p:ph type="sldNum" sz="quarter" idx="12"/>
          </p:nvPr>
        </p:nvSpPr>
        <p:spPr/>
        <p:txBody>
          <a:bodyPr/>
          <a:lstStyle/>
          <a:p>
            <a:fld id="{A364198A-1158-4F69-B4C6-E1052A4A461C}" type="slidenum">
              <a:rPr lang="en-US" smtClean="0"/>
              <a:t>‹#›</a:t>
            </a:fld>
            <a:endParaRPr lang="en-US"/>
          </a:p>
        </p:txBody>
      </p:sp>
    </p:spTree>
    <p:extLst>
      <p:ext uri="{BB962C8B-B14F-4D97-AF65-F5344CB8AC3E}">
        <p14:creationId xmlns:p14="http://schemas.microsoft.com/office/powerpoint/2010/main" val="3751434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EDB0D-8098-E579-38DA-585814DAD1E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980CB8-A2B1-DEFF-638A-5D92FBD771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9820E4-7716-FF16-2F2B-59109DDED4E1}"/>
              </a:ext>
            </a:extLst>
          </p:cNvPr>
          <p:cNvSpPr>
            <a:spLocks noGrp="1"/>
          </p:cNvSpPr>
          <p:nvPr>
            <p:ph type="dt" sz="half" idx="10"/>
          </p:nvPr>
        </p:nvSpPr>
        <p:spPr/>
        <p:txBody>
          <a:bodyPr/>
          <a:lstStyle/>
          <a:p>
            <a:fld id="{0A8E1739-F8E8-47F8-8A27-2A908D9E73E9}" type="datetimeFigureOut">
              <a:rPr lang="en-US" smtClean="0"/>
              <a:t>9/13/2024</a:t>
            </a:fld>
            <a:endParaRPr lang="en-US"/>
          </a:p>
        </p:txBody>
      </p:sp>
      <p:sp>
        <p:nvSpPr>
          <p:cNvPr id="5" name="Footer Placeholder 4">
            <a:extLst>
              <a:ext uri="{FF2B5EF4-FFF2-40B4-BE49-F238E27FC236}">
                <a16:creationId xmlns:a16="http://schemas.microsoft.com/office/drawing/2014/main" id="{BD21B286-AF4F-201C-5604-BDDEE8CF74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175F9F-1610-ABC5-1DD4-448D4A5097DE}"/>
              </a:ext>
            </a:extLst>
          </p:cNvPr>
          <p:cNvSpPr>
            <a:spLocks noGrp="1"/>
          </p:cNvSpPr>
          <p:nvPr>
            <p:ph type="sldNum" sz="quarter" idx="12"/>
          </p:nvPr>
        </p:nvSpPr>
        <p:spPr/>
        <p:txBody>
          <a:bodyPr/>
          <a:lstStyle/>
          <a:p>
            <a:fld id="{A364198A-1158-4F69-B4C6-E1052A4A461C}" type="slidenum">
              <a:rPr lang="en-US" smtClean="0"/>
              <a:t>‹#›</a:t>
            </a:fld>
            <a:endParaRPr lang="en-US"/>
          </a:p>
        </p:txBody>
      </p:sp>
    </p:spTree>
    <p:extLst>
      <p:ext uri="{BB962C8B-B14F-4D97-AF65-F5344CB8AC3E}">
        <p14:creationId xmlns:p14="http://schemas.microsoft.com/office/powerpoint/2010/main" val="2620802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15C7EB-EC5D-69AA-F608-A1ECDCEA330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7CEE0E1-50F6-9F37-C89A-E37BAE5DA9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2F56192-026D-68BC-0F28-1E225988D67C}"/>
              </a:ext>
            </a:extLst>
          </p:cNvPr>
          <p:cNvSpPr>
            <a:spLocks noGrp="1"/>
          </p:cNvSpPr>
          <p:nvPr>
            <p:ph type="dt" sz="half" idx="10"/>
          </p:nvPr>
        </p:nvSpPr>
        <p:spPr/>
        <p:txBody>
          <a:bodyPr/>
          <a:lstStyle/>
          <a:p>
            <a:fld id="{0A8E1739-F8E8-47F8-8A27-2A908D9E73E9}" type="datetimeFigureOut">
              <a:rPr lang="en-US" smtClean="0"/>
              <a:t>9/13/2024</a:t>
            </a:fld>
            <a:endParaRPr lang="en-US"/>
          </a:p>
        </p:txBody>
      </p:sp>
      <p:sp>
        <p:nvSpPr>
          <p:cNvPr id="5" name="Footer Placeholder 4">
            <a:extLst>
              <a:ext uri="{FF2B5EF4-FFF2-40B4-BE49-F238E27FC236}">
                <a16:creationId xmlns:a16="http://schemas.microsoft.com/office/drawing/2014/main" id="{E03C3D15-432B-6CE2-09C5-B5EF6B0306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A6BB59-526F-1BC8-8A96-7FF164E4D2F0}"/>
              </a:ext>
            </a:extLst>
          </p:cNvPr>
          <p:cNvSpPr>
            <a:spLocks noGrp="1"/>
          </p:cNvSpPr>
          <p:nvPr>
            <p:ph type="sldNum" sz="quarter" idx="12"/>
          </p:nvPr>
        </p:nvSpPr>
        <p:spPr/>
        <p:txBody>
          <a:bodyPr/>
          <a:lstStyle/>
          <a:p>
            <a:fld id="{A364198A-1158-4F69-B4C6-E1052A4A461C}" type="slidenum">
              <a:rPr lang="en-US" smtClean="0"/>
              <a:t>‹#›</a:t>
            </a:fld>
            <a:endParaRPr lang="en-US"/>
          </a:p>
        </p:txBody>
      </p:sp>
    </p:spTree>
    <p:extLst>
      <p:ext uri="{BB962C8B-B14F-4D97-AF65-F5344CB8AC3E}">
        <p14:creationId xmlns:p14="http://schemas.microsoft.com/office/powerpoint/2010/main" val="25290875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20448-9396-6E6D-62F7-CF401B34D9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D41244-7406-4697-8F3D-4DDB8F15FD5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F8DE2E-3558-D9D8-6BF8-95EAFB9AFA8D}"/>
              </a:ext>
            </a:extLst>
          </p:cNvPr>
          <p:cNvSpPr>
            <a:spLocks noGrp="1"/>
          </p:cNvSpPr>
          <p:nvPr>
            <p:ph type="dt" sz="half" idx="10"/>
          </p:nvPr>
        </p:nvSpPr>
        <p:spPr/>
        <p:txBody>
          <a:bodyPr/>
          <a:lstStyle/>
          <a:p>
            <a:fld id="{0A8E1739-F8E8-47F8-8A27-2A908D9E73E9}" type="datetimeFigureOut">
              <a:rPr lang="en-US" smtClean="0"/>
              <a:t>9/13/2024</a:t>
            </a:fld>
            <a:endParaRPr lang="en-US"/>
          </a:p>
        </p:txBody>
      </p:sp>
      <p:sp>
        <p:nvSpPr>
          <p:cNvPr id="5" name="Footer Placeholder 4">
            <a:extLst>
              <a:ext uri="{FF2B5EF4-FFF2-40B4-BE49-F238E27FC236}">
                <a16:creationId xmlns:a16="http://schemas.microsoft.com/office/drawing/2014/main" id="{F2D5806F-1A92-B655-1939-4543747D60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AFD9DF-943A-A884-8E97-D1BD30C072D6}"/>
              </a:ext>
            </a:extLst>
          </p:cNvPr>
          <p:cNvSpPr>
            <a:spLocks noGrp="1"/>
          </p:cNvSpPr>
          <p:nvPr>
            <p:ph type="sldNum" sz="quarter" idx="12"/>
          </p:nvPr>
        </p:nvSpPr>
        <p:spPr/>
        <p:txBody>
          <a:bodyPr/>
          <a:lstStyle/>
          <a:p>
            <a:fld id="{A364198A-1158-4F69-B4C6-E1052A4A461C}" type="slidenum">
              <a:rPr lang="en-US" smtClean="0"/>
              <a:t>‹#›</a:t>
            </a:fld>
            <a:endParaRPr lang="en-US"/>
          </a:p>
        </p:txBody>
      </p:sp>
    </p:spTree>
    <p:extLst>
      <p:ext uri="{BB962C8B-B14F-4D97-AF65-F5344CB8AC3E}">
        <p14:creationId xmlns:p14="http://schemas.microsoft.com/office/powerpoint/2010/main" val="302767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CC0AF-D287-2BD2-EE24-44AE0599EE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0F340B-F93B-E256-E853-A04015ACD9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731BB3-DFAC-5618-4AAD-6AD5C367E1F0}"/>
              </a:ext>
            </a:extLst>
          </p:cNvPr>
          <p:cNvSpPr>
            <a:spLocks noGrp="1"/>
          </p:cNvSpPr>
          <p:nvPr>
            <p:ph type="dt" sz="half" idx="10"/>
          </p:nvPr>
        </p:nvSpPr>
        <p:spPr/>
        <p:txBody>
          <a:bodyPr/>
          <a:lstStyle/>
          <a:p>
            <a:fld id="{0A8E1739-F8E8-47F8-8A27-2A908D9E73E9}" type="datetimeFigureOut">
              <a:rPr lang="en-US" smtClean="0"/>
              <a:t>9/13/2024</a:t>
            </a:fld>
            <a:endParaRPr lang="en-US"/>
          </a:p>
        </p:txBody>
      </p:sp>
      <p:sp>
        <p:nvSpPr>
          <p:cNvPr id="5" name="Footer Placeholder 4">
            <a:extLst>
              <a:ext uri="{FF2B5EF4-FFF2-40B4-BE49-F238E27FC236}">
                <a16:creationId xmlns:a16="http://schemas.microsoft.com/office/drawing/2014/main" id="{7282E63D-4C1E-36B8-C570-1893A10AD5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F18D7C-7EE1-C22D-BAD5-E59AFD80728E}"/>
              </a:ext>
            </a:extLst>
          </p:cNvPr>
          <p:cNvSpPr>
            <a:spLocks noGrp="1"/>
          </p:cNvSpPr>
          <p:nvPr>
            <p:ph type="sldNum" sz="quarter" idx="12"/>
          </p:nvPr>
        </p:nvSpPr>
        <p:spPr/>
        <p:txBody>
          <a:bodyPr/>
          <a:lstStyle/>
          <a:p>
            <a:fld id="{A364198A-1158-4F69-B4C6-E1052A4A461C}" type="slidenum">
              <a:rPr lang="en-US" smtClean="0"/>
              <a:t>‹#›</a:t>
            </a:fld>
            <a:endParaRPr lang="en-US"/>
          </a:p>
        </p:txBody>
      </p:sp>
    </p:spTree>
    <p:extLst>
      <p:ext uri="{BB962C8B-B14F-4D97-AF65-F5344CB8AC3E}">
        <p14:creationId xmlns:p14="http://schemas.microsoft.com/office/powerpoint/2010/main" val="644231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06E0C-299A-A482-A05C-2893D87448D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726719-319C-9907-4F97-BD605C3903E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6D42E1-9976-C990-7918-7DCD4A9507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5510D3-B74A-DD1C-9DAB-9809C3A493DB}"/>
              </a:ext>
            </a:extLst>
          </p:cNvPr>
          <p:cNvSpPr>
            <a:spLocks noGrp="1"/>
          </p:cNvSpPr>
          <p:nvPr>
            <p:ph type="dt" sz="half" idx="10"/>
          </p:nvPr>
        </p:nvSpPr>
        <p:spPr/>
        <p:txBody>
          <a:bodyPr/>
          <a:lstStyle/>
          <a:p>
            <a:fld id="{0A8E1739-F8E8-47F8-8A27-2A908D9E73E9}" type="datetimeFigureOut">
              <a:rPr lang="en-US" smtClean="0"/>
              <a:t>9/13/2024</a:t>
            </a:fld>
            <a:endParaRPr lang="en-US"/>
          </a:p>
        </p:txBody>
      </p:sp>
      <p:sp>
        <p:nvSpPr>
          <p:cNvPr id="6" name="Footer Placeholder 5">
            <a:extLst>
              <a:ext uri="{FF2B5EF4-FFF2-40B4-BE49-F238E27FC236}">
                <a16:creationId xmlns:a16="http://schemas.microsoft.com/office/drawing/2014/main" id="{65394E04-D59B-447F-3D7C-6613A70727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EAA389-26C4-58AD-2601-5C1303FA0B8C}"/>
              </a:ext>
            </a:extLst>
          </p:cNvPr>
          <p:cNvSpPr>
            <a:spLocks noGrp="1"/>
          </p:cNvSpPr>
          <p:nvPr>
            <p:ph type="sldNum" sz="quarter" idx="12"/>
          </p:nvPr>
        </p:nvSpPr>
        <p:spPr/>
        <p:txBody>
          <a:bodyPr/>
          <a:lstStyle/>
          <a:p>
            <a:fld id="{A364198A-1158-4F69-B4C6-E1052A4A461C}" type="slidenum">
              <a:rPr lang="en-US" smtClean="0"/>
              <a:t>‹#›</a:t>
            </a:fld>
            <a:endParaRPr lang="en-US"/>
          </a:p>
        </p:txBody>
      </p:sp>
    </p:spTree>
    <p:extLst>
      <p:ext uri="{BB962C8B-B14F-4D97-AF65-F5344CB8AC3E}">
        <p14:creationId xmlns:p14="http://schemas.microsoft.com/office/powerpoint/2010/main" val="1281496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98E6F-B588-D830-3FD3-5462A50099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9892BF-626F-2A20-1DF1-65646F19DF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9ED002-8B70-7F32-7E4D-9A406087C1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FF6335A-9557-FD13-2643-486FF67E55A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C33B5C-5998-D492-05E3-A0C8114C0A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482964-16B8-5182-FBE1-94D2B23168B5}"/>
              </a:ext>
            </a:extLst>
          </p:cNvPr>
          <p:cNvSpPr>
            <a:spLocks noGrp="1"/>
          </p:cNvSpPr>
          <p:nvPr>
            <p:ph type="dt" sz="half" idx="10"/>
          </p:nvPr>
        </p:nvSpPr>
        <p:spPr/>
        <p:txBody>
          <a:bodyPr/>
          <a:lstStyle/>
          <a:p>
            <a:fld id="{0A8E1739-F8E8-47F8-8A27-2A908D9E73E9}" type="datetimeFigureOut">
              <a:rPr lang="en-US" smtClean="0"/>
              <a:t>9/13/2024</a:t>
            </a:fld>
            <a:endParaRPr lang="en-US"/>
          </a:p>
        </p:txBody>
      </p:sp>
      <p:sp>
        <p:nvSpPr>
          <p:cNvPr id="8" name="Footer Placeholder 7">
            <a:extLst>
              <a:ext uri="{FF2B5EF4-FFF2-40B4-BE49-F238E27FC236}">
                <a16:creationId xmlns:a16="http://schemas.microsoft.com/office/drawing/2014/main" id="{63301191-2133-785D-A494-8DBBC1726B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EFA946-2EF9-AEF5-6555-26DB13C95715}"/>
              </a:ext>
            </a:extLst>
          </p:cNvPr>
          <p:cNvSpPr>
            <a:spLocks noGrp="1"/>
          </p:cNvSpPr>
          <p:nvPr>
            <p:ph type="sldNum" sz="quarter" idx="12"/>
          </p:nvPr>
        </p:nvSpPr>
        <p:spPr/>
        <p:txBody>
          <a:bodyPr/>
          <a:lstStyle/>
          <a:p>
            <a:fld id="{A364198A-1158-4F69-B4C6-E1052A4A461C}" type="slidenum">
              <a:rPr lang="en-US" smtClean="0"/>
              <a:t>‹#›</a:t>
            </a:fld>
            <a:endParaRPr lang="en-US"/>
          </a:p>
        </p:txBody>
      </p:sp>
    </p:spTree>
    <p:extLst>
      <p:ext uri="{BB962C8B-B14F-4D97-AF65-F5344CB8AC3E}">
        <p14:creationId xmlns:p14="http://schemas.microsoft.com/office/powerpoint/2010/main" val="3855703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9CD28-B7B6-6503-3F57-C9B1CE0FB8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BCFC1B-CD03-FA30-72BF-A3C12772178F}"/>
              </a:ext>
            </a:extLst>
          </p:cNvPr>
          <p:cNvSpPr>
            <a:spLocks noGrp="1"/>
          </p:cNvSpPr>
          <p:nvPr>
            <p:ph type="dt" sz="half" idx="10"/>
          </p:nvPr>
        </p:nvSpPr>
        <p:spPr/>
        <p:txBody>
          <a:bodyPr/>
          <a:lstStyle/>
          <a:p>
            <a:fld id="{0A8E1739-F8E8-47F8-8A27-2A908D9E73E9}" type="datetimeFigureOut">
              <a:rPr lang="en-US" smtClean="0"/>
              <a:t>9/13/2024</a:t>
            </a:fld>
            <a:endParaRPr lang="en-US"/>
          </a:p>
        </p:txBody>
      </p:sp>
      <p:sp>
        <p:nvSpPr>
          <p:cNvPr id="4" name="Footer Placeholder 3">
            <a:extLst>
              <a:ext uri="{FF2B5EF4-FFF2-40B4-BE49-F238E27FC236}">
                <a16:creationId xmlns:a16="http://schemas.microsoft.com/office/drawing/2014/main" id="{D62C5CB5-5577-3DEB-3923-EBF2B7F3BF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4955E9-A2A8-9D74-E642-DBE78623D286}"/>
              </a:ext>
            </a:extLst>
          </p:cNvPr>
          <p:cNvSpPr>
            <a:spLocks noGrp="1"/>
          </p:cNvSpPr>
          <p:nvPr>
            <p:ph type="sldNum" sz="quarter" idx="12"/>
          </p:nvPr>
        </p:nvSpPr>
        <p:spPr/>
        <p:txBody>
          <a:bodyPr/>
          <a:lstStyle/>
          <a:p>
            <a:fld id="{A364198A-1158-4F69-B4C6-E1052A4A461C}" type="slidenum">
              <a:rPr lang="en-US" smtClean="0"/>
              <a:t>‹#›</a:t>
            </a:fld>
            <a:endParaRPr lang="en-US"/>
          </a:p>
        </p:txBody>
      </p:sp>
    </p:spTree>
    <p:extLst>
      <p:ext uri="{BB962C8B-B14F-4D97-AF65-F5344CB8AC3E}">
        <p14:creationId xmlns:p14="http://schemas.microsoft.com/office/powerpoint/2010/main" val="3242818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B95BBB-A84D-26FB-0D6A-79932A771407}"/>
              </a:ext>
            </a:extLst>
          </p:cNvPr>
          <p:cNvSpPr>
            <a:spLocks noGrp="1"/>
          </p:cNvSpPr>
          <p:nvPr>
            <p:ph type="dt" sz="half" idx="10"/>
          </p:nvPr>
        </p:nvSpPr>
        <p:spPr/>
        <p:txBody>
          <a:bodyPr/>
          <a:lstStyle/>
          <a:p>
            <a:fld id="{0A8E1739-F8E8-47F8-8A27-2A908D9E73E9}" type="datetimeFigureOut">
              <a:rPr lang="en-US" smtClean="0"/>
              <a:t>9/13/2024</a:t>
            </a:fld>
            <a:endParaRPr lang="en-US"/>
          </a:p>
        </p:txBody>
      </p:sp>
      <p:sp>
        <p:nvSpPr>
          <p:cNvPr id="3" name="Footer Placeholder 2">
            <a:extLst>
              <a:ext uri="{FF2B5EF4-FFF2-40B4-BE49-F238E27FC236}">
                <a16:creationId xmlns:a16="http://schemas.microsoft.com/office/drawing/2014/main" id="{EC7C8EDF-7A3B-F85F-AFDF-F31A635921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CC9C009-75DB-3ABD-CF0E-8763586DC3A6}"/>
              </a:ext>
            </a:extLst>
          </p:cNvPr>
          <p:cNvSpPr>
            <a:spLocks noGrp="1"/>
          </p:cNvSpPr>
          <p:nvPr>
            <p:ph type="sldNum" sz="quarter" idx="12"/>
          </p:nvPr>
        </p:nvSpPr>
        <p:spPr/>
        <p:txBody>
          <a:bodyPr/>
          <a:lstStyle/>
          <a:p>
            <a:fld id="{A364198A-1158-4F69-B4C6-E1052A4A461C}" type="slidenum">
              <a:rPr lang="en-US" smtClean="0"/>
              <a:t>‹#›</a:t>
            </a:fld>
            <a:endParaRPr lang="en-US"/>
          </a:p>
        </p:txBody>
      </p:sp>
    </p:spTree>
    <p:extLst>
      <p:ext uri="{BB962C8B-B14F-4D97-AF65-F5344CB8AC3E}">
        <p14:creationId xmlns:p14="http://schemas.microsoft.com/office/powerpoint/2010/main" val="1079937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87E28-F01E-E22A-CA18-A2D4D012BC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230C92-612A-49C3-1703-AF18BAA41CE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C0B5AE-EFDD-B454-E171-3C84450DF5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E0DB08-7042-E604-91E6-E8C971ADC910}"/>
              </a:ext>
            </a:extLst>
          </p:cNvPr>
          <p:cNvSpPr>
            <a:spLocks noGrp="1"/>
          </p:cNvSpPr>
          <p:nvPr>
            <p:ph type="dt" sz="half" idx="10"/>
          </p:nvPr>
        </p:nvSpPr>
        <p:spPr/>
        <p:txBody>
          <a:bodyPr/>
          <a:lstStyle/>
          <a:p>
            <a:fld id="{0A8E1739-F8E8-47F8-8A27-2A908D9E73E9}" type="datetimeFigureOut">
              <a:rPr lang="en-US" smtClean="0"/>
              <a:t>9/13/2024</a:t>
            </a:fld>
            <a:endParaRPr lang="en-US"/>
          </a:p>
        </p:txBody>
      </p:sp>
      <p:sp>
        <p:nvSpPr>
          <p:cNvPr id="6" name="Footer Placeholder 5">
            <a:extLst>
              <a:ext uri="{FF2B5EF4-FFF2-40B4-BE49-F238E27FC236}">
                <a16:creationId xmlns:a16="http://schemas.microsoft.com/office/drawing/2014/main" id="{3D03D8A7-73E9-69FC-8A2C-A7FFCEB183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7200B5-4A62-9B2A-3F13-2907D8B7B34C}"/>
              </a:ext>
            </a:extLst>
          </p:cNvPr>
          <p:cNvSpPr>
            <a:spLocks noGrp="1"/>
          </p:cNvSpPr>
          <p:nvPr>
            <p:ph type="sldNum" sz="quarter" idx="12"/>
          </p:nvPr>
        </p:nvSpPr>
        <p:spPr/>
        <p:txBody>
          <a:bodyPr/>
          <a:lstStyle/>
          <a:p>
            <a:fld id="{A364198A-1158-4F69-B4C6-E1052A4A461C}" type="slidenum">
              <a:rPr lang="en-US" smtClean="0"/>
              <a:t>‹#›</a:t>
            </a:fld>
            <a:endParaRPr lang="en-US"/>
          </a:p>
        </p:txBody>
      </p:sp>
    </p:spTree>
    <p:extLst>
      <p:ext uri="{BB962C8B-B14F-4D97-AF65-F5344CB8AC3E}">
        <p14:creationId xmlns:p14="http://schemas.microsoft.com/office/powerpoint/2010/main" val="3540215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FACB6-A316-4303-700D-D7DC11846B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077C3A-8DFE-4ECC-91F1-230221F1DB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ED060D-76E1-35C2-2F49-44AAC8C8D7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61F267-2774-ED2A-EC03-E3C489A2CC9B}"/>
              </a:ext>
            </a:extLst>
          </p:cNvPr>
          <p:cNvSpPr>
            <a:spLocks noGrp="1"/>
          </p:cNvSpPr>
          <p:nvPr>
            <p:ph type="dt" sz="half" idx="10"/>
          </p:nvPr>
        </p:nvSpPr>
        <p:spPr/>
        <p:txBody>
          <a:bodyPr/>
          <a:lstStyle/>
          <a:p>
            <a:fld id="{0A8E1739-F8E8-47F8-8A27-2A908D9E73E9}" type="datetimeFigureOut">
              <a:rPr lang="en-US" smtClean="0"/>
              <a:t>9/13/2024</a:t>
            </a:fld>
            <a:endParaRPr lang="en-US"/>
          </a:p>
        </p:txBody>
      </p:sp>
      <p:sp>
        <p:nvSpPr>
          <p:cNvPr id="6" name="Footer Placeholder 5">
            <a:extLst>
              <a:ext uri="{FF2B5EF4-FFF2-40B4-BE49-F238E27FC236}">
                <a16:creationId xmlns:a16="http://schemas.microsoft.com/office/drawing/2014/main" id="{E97CCF06-FB2B-5D3D-FE4A-F6B76B3EC6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A70C16-9D24-C5D1-FBAE-5128625EE10B}"/>
              </a:ext>
            </a:extLst>
          </p:cNvPr>
          <p:cNvSpPr>
            <a:spLocks noGrp="1"/>
          </p:cNvSpPr>
          <p:nvPr>
            <p:ph type="sldNum" sz="quarter" idx="12"/>
          </p:nvPr>
        </p:nvSpPr>
        <p:spPr/>
        <p:txBody>
          <a:bodyPr/>
          <a:lstStyle/>
          <a:p>
            <a:fld id="{A364198A-1158-4F69-B4C6-E1052A4A461C}" type="slidenum">
              <a:rPr lang="en-US" smtClean="0"/>
              <a:t>‹#›</a:t>
            </a:fld>
            <a:endParaRPr lang="en-US"/>
          </a:p>
        </p:txBody>
      </p:sp>
    </p:spTree>
    <p:extLst>
      <p:ext uri="{BB962C8B-B14F-4D97-AF65-F5344CB8AC3E}">
        <p14:creationId xmlns:p14="http://schemas.microsoft.com/office/powerpoint/2010/main" val="3484254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BFADD3-DB94-09B3-47D8-9EB4DED377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2AB941-9178-1B46-89EE-FDEE18560C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A3300B-844E-79F5-128D-03387E38A4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A8E1739-F8E8-47F8-8A27-2A908D9E73E9}" type="datetimeFigureOut">
              <a:rPr lang="en-US" smtClean="0"/>
              <a:t>9/13/2024</a:t>
            </a:fld>
            <a:endParaRPr lang="en-US"/>
          </a:p>
        </p:txBody>
      </p:sp>
      <p:sp>
        <p:nvSpPr>
          <p:cNvPr id="5" name="Footer Placeholder 4">
            <a:extLst>
              <a:ext uri="{FF2B5EF4-FFF2-40B4-BE49-F238E27FC236}">
                <a16:creationId xmlns:a16="http://schemas.microsoft.com/office/drawing/2014/main" id="{D012FE28-B8A3-7FF4-A458-793DCF5890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4D2A33B-D233-69D5-5E66-85A4625FEB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364198A-1158-4F69-B4C6-E1052A4A461C}" type="slidenum">
              <a:rPr lang="en-US" smtClean="0"/>
              <a:t>‹#›</a:t>
            </a:fld>
            <a:endParaRPr lang="en-US"/>
          </a:p>
        </p:txBody>
      </p:sp>
    </p:spTree>
    <p:extLst>
      <p:ext uri="{BB962C8B-B14F-4D97-AF65-F5344CB8AC3E}">
        <p14:creationId xmlns:p14="http://schemas.microsoft.com/office/powerpoint/2010/main" val="830828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075D0B6-E1CF-87BA-873B-D22B0B9D670A}"/>
              </a:ext>
            </a:extLst>
          </p:cNvPr>
          <p:cNvSpPr txBox="1"/>
          <p:nvPr/>
        </p:nvSpPr>
        <p:spPr>
          <a:xfrm>
            <a:off x="4628001" y="2782669"/>
            <a:ext cx="2739839" cy="646331"/>
          </a:xfrm>
          <a:prstGeom prst="rect">
            <a:avLst/>
          </a:prstGeom>
          <a:noFill/>
        </p:spPr>
        <p:txBody>
          <a:bodyPr wrap="square">
            <a:spAutoFit/>
          </a:bodyPr>
          <a:lstStyle/>
          <a:p>
            <a:r>
              <a:rPr lang="en-US" sz="3600" b="1" dirty="0">
                <a:solidFill>
                  <a:srgbClr val="2AAF82"/>
                </a:solidFill>
              </a:rPr>
              <a:t>Math Basics</a:t>
            </a:r>
          </a:p>
        </p:txBody>
      </p:sp>
      <p:sp>
        <p:nvSpPr>
          <p:cNvPr id="5" name="TextBox 4">
            <a:extLst>
              <a:ext uri="{FF2B5EF4-FFF2-40B4-BE49-F238E27FC236}">
                <a16:creationId xmlns:a16="http://schemas.microsoft.com/office/drawing/2014/main" id="{2B637781-BFD3-4598-8853-35E5BEAA23C3}"/>
              </a:ext>
            </a:extLst>
          </p:cNvPr>
          <p:cNvSpPr txBox="1"/>
          <p:nvPr/>
        </p:nvSpPr>
        <p:spPr>
          <a:xfrm>
            <a:off x="4138376" y="3429000"/>
            <a:ext cx="3719088" cy="307777"/>
          </a:xfrm>
          <a:prstGeom prst="rect">
            <a:avLst/>
          </a:prstGeom>
          <a:noFill/>
        </p:spPr>
        <p:txBody>
          <a:bodyPr wrap="square">
            <a:spAutoFit/>
          </a:bodyPr>
          <a:lstStyle/>
          <a:p>
            <a:pPr algn="ctr"/>
            <a:r>
              <a:rPr lang="en-US" sz="1400" b="1" dirty="0">
                <a:solidFill>
                  <a:srgbClr val="2AAF82"/>
                </a:solidFill>
              </a:rPr>
              <a:t>Session 2: (Linear Algebra Fundamentals)</a:t>
            </a:r>
          </a:p>
        </p:txBody>
      </p:sp>
    </p:spTree>
    <p:extLst>
      <p:ext uri="{BB962C8B-B14F-4D97-AF65-F5344CB8AC3E}">
        <p14:creationId xmlns:p14="http://schemas.microsoft.com/office/powerpoint/2010/main" val="6542148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6DCDA0F-661C-81E3-96BA-9B022C9662D1}"/>
              </a:ext>
            </a:extLst>
          </p:cNvPr>
          <p:cNvSpPr txBox="1"/>
          <p:nvPr/>
        </p:nvSpPr>
        <p:spPr>
          <a:xfrm>
            <a:off x="674255" y="1482544"/>
            <a:ext cx="6096000" cy="646331"/>
          </a:xfrm>
          <a:prstGeom prst="rect">
            <a:avLst/>
          </a:prstGeom>
          <a:noFill/>
        </p:spPr>
        <p:txBody>
          <a:bodyPr wrap="square">
            <a:spAutoFit/>
          </a:bodyPr>
          <a:lstStyle/>
          <a:p>
            <a:r>
              <a:rPr lang="en-US" b="1" dirty="0">
                <a:solidFill>
                  <a:srgbClr val="1869A6"/>
                </a:solidFill>
              </a:rPr>
              <a:t>Why Vectors and Matrices are Important in AI and Machine Learning ?</a:t>
            </a:r>
          </a:p>
        </p:txBody>
      </p:sp>
      <p:sp>
        <p:nvSpPr>
          <p:cNvPr id="6" name="TextBox 5">
            <a:extLst>
              <a:ext uri="{FF2B5EF4-FFF2-40B4-BE49-F238E27FC236}">
                <a16:creationId xmlns:a16="http://schemas.microsoft.com/office/drawing/2014/main" id="{741541F8-AB25-743C-4DB2-1DD75DEC6102}"/>
              </a:ext>
            </a:extLst>
          </p:cNvPr>
          <p:cNvSpPr txBox="1"/>
          <p:nvPr/>
        </p:nvSpPr>
        <p:spPr>
          <a:xfrm>
            <a:off x="1283853" y="2267958"/>
            <a:ext cx="10030692" cy="2308324"/>
          </a:xfrm>
          <a:prstGeom prst="rect">
            <a:avLst/>
          </a:prstGeom>
          <a:noFill/>
        </p:spPr>
        <p:txBody>
          <a:bodyPr wrap="square">
            <a:spAutoFit/>
          </a:bodyPr>
          <a:lstStyle/>
          <a:p>
            <a:pPr marL="285750" indent="-285750">
              <a:buFont typeface="Arial" panose="020B0604020202020204" pitchFamily="34" charset="0"/>
              <a:buChar char="•"/>
            </a:pPr>
            <a:r>
              <a:rPr lang="en-US" b="1" dirty="0"/>
              <a:t>Data Representation</a:t>
            </a:r>
            <a:r>
              <a:rPr lang="en-US" dirty="0"/>
              <a:t>: Vectors and matrices are used to represent datasets, where each row is a data point and each column is a feature.</a:t>
            </a:r>
          </a:p>
          <a:p>
            <a:endParaRPr lang="en-US" dirty="0"/>
          </a:p>
          <a:p>
            <a:pPr marL="285750" indent="-285750">
              <a:buFont typeface="Arial" panose="020B0604020202020204" pitchFamily="34" charset="0"/>
              <a:buChar char="•"/>
            </a:pPr>
            <a:r>
              <a:rPr lang="en-US" b="1" dirty="0"/>
              <a:t>Linear Transformations</a:t>
            </a:r>
            <a:r>
              <a:rPr lang="en-US" dirty="0"/>
              <a:t>: Matrices can represent transformations applied to data, such as scaling, rotating, and translating data points in space.</a:t>
            </a:r>
          </a:p>
          <a:p>
            <a:endParaRPr lang="en-US" dirty="0"/>
          </a:p>
          <a:p>
            <a:pPr marL="285750" indent="-285750">
              <a:buFont typeface="Arial" panose="020B0604020202020204" pitchFamily="34" charset="0"/>
              <a:buChar char="•"/>
            </a:pPr>
            <a:r>
              <a:rPr lang="en-US" b="1" dirty="0"/>
              <a:t>Matrix Operations: </a:t>
            </a:r>
            <a:r>
              <a:rPr lang="en-US" dirty="0"/>
              <a:t>Essential for performing calculations in machine learning algorithms, such as linear regression, neural networks, and principal component analysis (PCA).</a:t>
            </a:r>
          </a:p>
        </p:txBody>
      </p:sp>
    </p:spTree>
    <p:extLst>
      <p:ext uri="{BB962C8B-B14F-4D97-AF65-F5344CB8AC3E}">
        <p14:creationId xmlns:p14="http://schemas.microsoft.com/office/powerpoint/2010/main" val="3621657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6BAF92-DDBC-2B98-219A-AB9C4BDB1E8D}"/>
              </a:ext>
            </a:extLst>
          </p:cNvPr>
          <p:cNvSpPr txBox="1"/>
          <p:nvPr/>
        </p:nvSpPr>
        <p:spPr>
          <a:xfrm>
            <a:off x="858981" y="1491734"/>
            <a:ext cx="1385455" cy="400110"/>
          </a:xfrm>
          <a:prstGeom prst="rect">
            <a:avLst/>
          </a:prstGeom>
          <a:noFill/>
        </p:spPr>
        <p:txBody>
          <a:bodyPr wrap="square">
            <a:spAutoFit/>
          </a:bodyPr>
          <a:lstStyle/>
          <a:p>
            <a:r>
              <a:rPr lang="en-US" sz="2000" b="1" dirty="0">
                <a:solidFill>
                  <a:srgbClr val="1869A6"/>
                </a:solidFill>
              </a:rPr>
              <a:t>Summary</a:t>
            </a:r>
          </a:p>
        </p:txBody>
      </p:sp>
      <p:sp>
        <p:nvSpPr>
          <p:cNvPr id="6" name="TextBox 5">
            <a:extLst>
              <a:ext uri="{FF2B5EF4-FFF2-40B4-BE49-F238E27FC236}">
                <a16:creationId xmlns:a16="http://schemas.microsoft.com/office/drawing/2014/main" id="{0B61069C-F184-1BA2-AD6B-AB0585403950}"/>
              </a:ext>
            </a:extLst>
          </p:cNvPr>
          <p:cNvSpPr txBox="1"/>
          <p:nvPr/>
        </p:nvSpPr>
        <p:spPr>
          <a:xfrm>
            <a:off x="1320800" y="2027720"/>
            <a:ext cx="8109527" cy="2308324"/>
          </a:xfrm>
          <a:prstGeom prst="rect">
            <a:avLst/>
          </a:prstGeom>
          <a:noFill/>
        </p:spPr>
        <p:txBody>
          <a:bodyPr wrap="square">
            <a:spAutoFit/>
          </a:bodyPr>
          <a:lstStyle/>
          <a:p>
            <a:pPr marL="285750" indent="-285750">
              <a:buFont typeface="Arial" panose="020B0604020202020204" pitchFamily="34" charset="0"/>
              <a:buChar char="•"/>
            </a:pPr>
            <a:r>
              <a:rPr lang="en-US" dirty="0"/>
              <a:t>Vectors represent points or directions in space and can be used to model features of data points.</a:t>
            </a:r>
          </a:p>
          <a:p>
            <a:endParaRPr lang="en-US" dirty="0"/>
          </a:p>
          <a:p>
            <a:pPr marL="285750" indent="-285750">
              <a:buFont typeface="Arial" panose="020B0604020202020204" pitchFamily="34" charset="0"/>
              <a:buChar char="•"/>
            </a:pPr>
            <a:r>
              <a:rPr lang="en-US" dirty="0"/>
              <a:t>Matrices represent more complex data structures and transformations and are fundamental tools for organizing and manipulating data in AI.</a:t>
            </a:r>
          </a:p>
          <a:p>
            <a:endParaRPr lang="en-US" dirty="0"/>
          </a:p>
          <a:p>
            <a:pPr marL="285750" indent="-285750">
              <a:buFont typeface="Arial" panose="020B0604020202020204" pitchFamily="34" charset="0"/>
              <a:buChar char="•"/>
            </a:pPr>
            <a:r>
              <a:rPr lang="en-US" dirty="0"/>
              <a:t>Understanding vector and matrix operations is crucial for implementing and optimizing machine learning algorithms.</a:t>
            </a:r>
          </a:p>
        </p:txBody>
      </p:sp>
    </p:spTree>
    <p:extLst>
      <p:ext uri="{BB962C8B-B14F-4D97-AF65-F5344CB8AC3E}">
        <p14:creationId xmlns:p14="http://schemas.microsoft.com/office/powerpoint/2010/main" val="1228783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8815A27-2627-0754-21EC-0FA58CE05B09}"/>
              </a:ext>
            </a:extLst>
          </p:cNvPr>
          <p:cNvSpPr txBox="1"/>
          <p:nvPr/>
        </p:nvSpPr>
        <p:spPr>
          <a:xfrm>
            <a:off x="3967018" y="2782669"/>
            <a:ext cx="4257964" cy="646331"/>
          </a:xfrm>
          <a:prstGeom prst="rect">
            <a:avLst/>
          </a:prstGeom>
          <a:noFill/>
        </p:spPr>
        <p:txBody>
          <a:bodyPr wrap="square">
            <a:spAutoFit/>
          </a:bodyPr>
          <a:lstStyle/>
          <a:p>
            <a:pPr algn="ctr"/>
            <a:r>
              <a:rPr lang="en-US" sz="3600" b="1" dirty="0">
                <a:solidFill>
                  <a:srgbClr val="2AAF82"/>
                </a:solidFill>
              </a:rPr>
              <a:t>Matrix Operations</a:t>
            </a:r>
          </a:p>
        </p:txBody>
      </p:sp>
    </p:spTree>
    <p:extLst>
      <p:ext uri="{BB962C8B-B14F-4D97-AF65-F5344CB8AC3E}">
        <p14:creationId xmlns:p14="http://schemas.microsoft.com/office/powerpoint/2010/main" val="21692514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CCED62C-CDA4-C544-F456-C2EBBF1BB3E7}"/>
              </a:ext>
            </a:extLst>
          </p:cNvPr>
          <p:cNvSpPr txBox="1"/>
          <p:nvPr/>
        </p:nvSpPr>
        <p:spPr>
          <a:xfrm>
            <a:off x="563418" y="1417843"/>
            <a:ext cx="2484582" cy="400110"/>
          </a:xfrm>
          <a:prstGeom prst="rect">
            <a:avLst/>
          </a:prstGeom>
          <a:noFill/>
        </p:spPr>
        <p:txBody>
          <a:bodyPr wrap="square">
            <a:spAutoFit/>
          </a:bodyPr>
          <a:lstStyle/>
          <a:p>
            <a:pPr algn="ctr"/>
            <a:r>
              <a:rPr lang="en-US" sz="2000" b="1" dirty="0">
                <a:solidFill>
                  <a:srgbClr val="1869A6"/>
                </a:solidFill>
              </a:rPr>
              <a:t>Matrix Operations</a:t>
            </a:r>
          </a:p>
        </p:txBody>
      </p:sp>
      <p:sp>
        <p:nvSpPr>
          <p:cNvPr id="5" name="TextBox 4">
            <a:extLst>
              <a:ext uri="{FF2B5EF4-FFF2-40B4-BE49-F238E27FC236}">
                <a16:creationId xmlns:a16="http://schemas.microsoft.com/office/drawing/2014/main" id="{FCFFBE17-0E78-5852-AEED-C724BD764431}"/>
              </a:ext>
            </a:extLst>
          </p:cNvPr>
          <p:cNvSpPr txBox="1"/>
          <p:nvPr/>
        </p:nvSpPr>
        <p:spPr>
          <a:xfrm>
            <a:off x="1357746" y="1817953"/>
            <a:ext cx="9864436" cy="1200329"/>
          </a:xfrm>
          <a:prstGeom prst="rect">
            <a:avLst/>
          </a:prstGeom>
          <a:noFill/>
        </p:spPr>
        <p:txBody>
          <a:bodyPr wrap="square">
            <a:spAutoFit/>
          </a:bodyPr>
          <a:lstStyle/>
          <a:p>
            <a:r>
              <a:rPr lang="en-US" dirty="0"/>
              <a:t>This segment covers essential matrix operations that are fundamental for understanding how data is manipulated and transformed in AI and machine learning. Matrix operations enable the efficient computation of complex transformations, solving systems of linear equations, and performing various data manipulations.</a:t>
            </a:r>
          </a:p>
        </p:txBody>
      </p:sp>
    </p:spTree>
    <p:extLst>
      <p:ext uri="{BB962C8B-B14F-4D97-AF65-F5344CB8AC3E}">
        <p14:creationId xmlns:p14="http://schemas.microsoft.com/office/powerpoint/2010/main" val="2506404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4921E5-0F06-A348-B84A-6CE57BEB9C7F}"/>
              </a:ext>
            </a:extLst>
          </p:cNvPr>
          <p:cNvSpPr txBox="1"/>
          <p:nvPr/>
        </p:nvSpPr>
        <p:spPr>
          <a:xfrm>
            <a:off x="766618" y="1297771"/>
            <a:ext cx="2604655" cy="400110"/>
          </a:xfrm>
          <a:prstGeom prst="rect">
            <a:avLst/>
          </a:prstGeom>
          <a:noFill/>
        </p:spPr>
        <p:txBody>
          <a:bodyPr wrap="square">
            <a:spAutoFit/>
          </a:bodyPr>
          <a:lstStyle/>
          <a:p>
            <a:r>
              <a:rPr lang="en-US" sz="2000" b="1" dirty="0">
                <a:solidFill>
                  <a:srgbClr val="1869A6"/>
                </a:solidFill>
              </a:rPr>
              <a:t>Matrix Multiplication</a:t>
            </a:r>
          </a:p>
        </p:txBody>
      </p:sp>
      <p:sp>
        <p:nvSpPr>
          <p:cNvPr id="5" name="TextBox 4">
            <a:extLst>
              <a:ext uri="{FF2B5EF4-FFF2-40B4-BE49-F238E27FC236}">
                <a16:creationId xmlns:a16="http://schemas.microsoft.com/office/drawing/2014/main" id="{4D2CBE1A-B2E4-0532-789B-5AA4D97A7534}"/>
              </a:ext>
            </a:extLst>
          </p:cNvPr>
          <p:cNvSpPr txBox="1"/>
          <p:nvPr/>
        </p:nvSpPr>
        <p:spPr>
          <a:xfrm>
            <a:off x="1542472" y="1697881"/>
            <a:ext cx="9938327" cy="923330"/>
          </a:xfrm>
          <a:prstGeom prst="rect">
            <a:avLst/>
          </a:prstGeom>
          <a:noFill/>
        </p:spPr>
        <p:txBody>
          <a:bodyPr wrap="square">
            <a:spAutoFit/>
          </a:bodyPr>
          <a:lstStyle/>
          <a:p>
            <a:r>
              <a:rPr lang="en-US" dirty="0"/>
              <a:t>Matrix multiplication is a way of combining two matrices to produce a new matrix. The number of columns in the first matrix must match the number of rows in the second matrix for multiplication to be possible.</a:t>
            </a:r>
          </a:p>
        </p:txBody>
      </p:sp>
      <p:sp>
        <p:nvSpPr>
          <p:cNvPr id="7" name="TextBox 6">
            <a:extLst>
              <a:ext uri="{FF2B5EF4-FFF2-40B4-BE49-F238E27FC236}">
                <a16:creationId xmlns:a16="http://schemas.microsoft.com/office/drawing/2014/main" id="{1638202F-0ED2-6D11-90C2-887EE8C08237}"/>
              </a:ext>
            </a:extLst>
          </p:cNvPr>
          <p:cNvSpPr txBox="1"/>
          <p:nvPr/>
        </p:nvSpPr>
        <p:spPr>
          <a:xfrm>
            <a:off x="1542472" y="2651989"/>
            <a:ext cx="1431636" cy="369332"/>
          </a:xfrm>
          <a:prstGeom prst="rect">
            <a:avLst/>
          </a:prstGeom>
          <a:noFill/>
        </p:spPr>
        <p:txBody>
          <a:bodyPr wrap="square">
            <a:spAutoFit/>
          </a:bodyPr>
          <a:lstStyle/>
          <a:p>
            <a:r>
              <a:rPr lang="en-US" b="1" dirty="0"/>
              <a:t>Notation:</a:t>
            </a:r>
          </a:p>
        </p:txBody>
      </p:sp>
      <p:sp>
        <p:nvSpPr>
          <p:cNvPr id="9" name="TextBox 8">
            <a:extLst>
              <a:ext uri="{FF2B5EF4-FFF2-40B4-BE49-F238E27FC236}">
                <a16:creationId xmlns:a16="http://schemas.microsoft.com/office/drawing/2014/main" id="{CAA2A820-C11D-6A67-AEA8-A47D9003A693}"/>
              </a:ext>
            </a:extLst>
          </p:cNvPr>
          <p:cNvSpPr txBox="1"/>
          <p:nvPr/>
        </p:nvSpPr>
        <p:spPr>
          <a:xfrm>
            <a:off x="1884221" y="3021321"/>
            <a:ext cx="8534397" cy="369332"/>
          </a:xfrm>
          <a:prstGeom prst="rect">
            <a:avLst/>
          </a:prstGeom>
          <a:noFill/>
        </p:spPr>
        <p:txBody>
          <a:bodyPr wrap="square">
            <a:spAutoFit/>
          </a:bodyPr>
          <a:lstStyle/>
          <a:p>
            <a:r>
              <a:rPr lang="en-US" dirty="0"/>
              <a:t> If A is an m×n matrix and 𝐵 is an n×p matrix, the product AB is an m×p matrix.</a:t>
            </a:r>
          </a:p>
        </p:txBody>
      </p:sp>
      <p:sp>
        <p:nvSpPr>
          <p:cNvPr id="11" name="TextBox 10">
            <a:extLst>
              <a:ext uri="{FF2B5EF4-FFF2-40B4-BE49-F238E27FC236}">
                <a16:creationId xmlns:a16="http://schemas.microsoft.com/office/drawing/2014/main" id="{A6A08622-596F-8BA9-3939-B671E7A0FBD9}"/>
              </a:ext>
            </a:extLst>
          </p:cNvPr>
          <p:cNvSpPr txBox="1"/>
          <p:nvPr/>
        </p:nvSpPr>
        <p:spPr>
          <a:xfrm>
            <a:off x="1454727" y="3493358"/>
            <a:ext cx="1228436" cy="369332"/>
          </a:xfrm>
          <a:prstGeom prst="rect">
            <a:avLst/>
          </a:prstGeom>
          <a:noFill/>
        </p:spPr>
        <p:txBody>
          <a:bodyPr wrap="square">
            <a:spAutoFit/>
          </a:bodyPr>
          <a:lstStyle/>
          <a:p>
            <a:r>
              <a:rPr lang="en-US" b="1" dirty="0"/>
              <a:t>Formula:</a:t>
            </a:r>
          </a:p>
        </p:txBody>
      </p:sp>
      <p:sp>
        <p:nvSpPr>
          <p:cNvPr id="13" name="TextBox 12">
            <a:extLst>
              <a:ext uri="{FF2B5EF4-FFF2-40B4-BE49-F238E27FC236}">
                <a16:creationId xmlns:a16="http://schemas.microsoft.com/office/drawing/2014/main" id="{F70AEEB7-70BE-EB85-BCD6-E368D4B3B2E4}"/>
              </a:ext>
            </a:extLst>
          </p:cNvPr>
          <p:cNvSpPr txBox="1"/>
          <p:nvPr/>
        </p:nvSpPr>
        <p:spPr>
          <a:xfrm>
            <a:off x="1884221" y="3965395"/>
            <a:ext cx="7453743" cy="646331"/>
          </a:xfrm>
          <a:prstGeom prst="rect">
            <a:avLst/>
          </a:prstGeom>
          <a:noFill/>
        </p:spPr>
        <p:txBody>
          <a:bodyPr wrap="square">
            <a:spAutoFit/>
          </a:bodyPr>
          <a:lstStyle/>
          <a:p>
            <a:r>
              <a:rPr lang="en-US" dirty="0"/>
              <a:t>Each element of the resulting matrix C=AB is calculated as the dot product of a row in 𝐴 and a column in 𝐵:</a:t>
            </a:r>
          </a:p>
        </p:txBody>
      </p:sp>
      <p:pic>
        <p:nvPicPr>
          <p:cNvPr id="15" name="Picture 14">
            <a:extLst>
              <a:ext uri="{FF2B5EF4-FFF2-40B4-BE49-F238E27FC236}">
                <a16:creationId xmlns:a16="http://schemas.microsoft.com/office/drawing/2014/main" id="{AABBA8B9-7C6D-12B7-AF2C-5181CEF963F9}"/>
              </a:ext>
            </a:extLst>
          </p:cNvPr>
          <p:cNvPicPr>
            <a:picLocks noChangeAspect="1"/>
          </p:cNvPicPr>
          <p:nvPr/>
        </p:nvPicPr>
        <p:blipFill>
          <a:blip r:embed="rId2"/>
          <a:stretch>
            <a:fillRect/>
          </a:stretch>
        </p:blipFill>
        <p:spPr>
          <a:xfrm>
            <a:off x="4435907" y="4917631"/>
            <a:ext cx="2821421" cy="1461547"/>
          </a:xfrm>
          <a:prstGeom prst="rect">
            <a:avLst/>
          </a:prstGeom>
        </p:spPr>
      </p:pic>
    </p:spTree>
    <p:extLst>
      <p:ext uri="{BB962C8B-B14F-4D97-AF65-F5344CB8AC3E}">
        <p14:creationId xmlns:p14="http://schemas.microsoft.com/office/powerpoint/2010/main" val="30955339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F6DFF87-CF9B-70D2-D51E-6B89441894E9}"/>
              </a:ext>
            </a:extLst>
          </p:cNvPr>
          <p:cNvSpPr txBox="1"/>
          <p:nvPr/>
        </p:nvSpPr>
        <p:spPr>
          <a:xfrm>
            <a:off x="2438400" y="1771771"/>
            <a:ext cx="1099127" cy="369332"/>
          </a:xfrm>
          <a:prstGeom prst="rect">
            <a:avLst/>
          </a:prstGeom>
          <a:noFill/>
        </p:spPr>
        <p:txBody>
          <a:bodyPr wrap="square">
            <a:spAutoFit/>
          </a:bodyPr>
          <a:lstStyle/>
          <a:p>
            <a:r>
              <a:rPr lang="en-US" b="1" dirty="0"/>
              <a:t>Example</a:t>
            </a:r>
          </a:p>
        </p:txBody>
      </p:sp>
      <p:sp>
        <p:nvSpPr>
          <p:cNvPr id="4" name="TextBox 3">
            <a:extLst>
              <a:ext uri="{FF2B5EF4-FFF2-40B4-BE49-F238E27FC236}">
                <a16:creationId xmlns:a16="http://schemas.microsoft.com/office/drawing/2014/main" id="{B1C29E1C-571A-4D94-D034-8B3318B65C4D}"/>
              </a:ext>
            </a:extLst>
          </p:cNvPr>
          <p:cNvSpPr txBox="1"/>
          <p:nvPr/>
        </p:nvSpPr>
        <p:spPr>
          <a:xfrm>
            <a:off x="785091" y="1371661"/>
            <a:ext cx="2604655" cy="400110"/>
          </a:xfrm>
          <a:prstGeom prst="rect">
            <a:avLst/>
          </a:prstGeom>
          <a:noFill/>
        </p:spPr>
        <p:txBody>
          <a:bodyPr wrap="square">
            <a:spAutoFit/>
          </a:bodyPr>
          <a:lstStyle/>
          <a:p>
            <a:r>
              <a:rPr lang="en-US" sz="2000" b="1" dirty="0">
                <a:solidFill>
                  <a:srgbClr val="1869A6"/>
                </a:solidFill>
              </a:rPr>
              <a:t>Matrix Multiplication</a:t>
            </a:r>
          </a:p>
        </p:txBody>
      </p:sp>
      <p:pic>
        <p:nvPicPr>
          <p:cNvPr id="6" name="Picture 5">
            <a:extLst>
              <a:ext uri="{FF2B5EF4-FFF2-40B4-BE49-F238E27FC236}">
                <a16:creationId xmlns:a16="http://schemas.microsoft.com/office/drawing/2014/main" id="{368CE9A0-4BF7-0BC8-E449-84A2370BE215}"/>
              </a:ext>
            </a:extLst>
          </p:cNvPr>
          <p:cNvPicPr>
            <a:picLocks noChangeAspect="1"/>
          </p:cNvPicPr>
          <p:nvPr/>
        </p:nvPicPr>
        <p:blipFill>
          <a:blip r:embed="rId2"/>
          <a:stretch>
            <a:fillRect/>
          </a:stretch>
        </p:blipFill>
        <p:spPr>
          <a:xfrm>
            <a:off x="2710294" y="2141103"/>
            <a:ext cx="7658100" cy="2809875"/>
          </a:xfrm>
          <a:prstGeom prst="rect">
            <a:avLst/>
          </a:prstGeom>
        </p:spPr>
      </p:pic>
    </p:spTree>
    <p:extLst>
      <p:ext uri="{BB962C8B-B14F-4D97-AF65-F5344CB8AC3E}">
        <p14:creationId xmlns:p14="http://schemas.microsoft.com/office/powerpoint/2010/main" val="35652783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BDBEAA-8710-53C2-281E-0A54C6DDC5DA}"/>
              </a:ext>
            </a:extLst>
          </p:cNvPr>
          <p:cNvSpPr txBox="1"/>
          <p:nvPr/>
        </p:nvSpPr>
        <p:spPr>
          <a:xfrm>
            <a:off x="794328" y="1482499"/>
            <a:ext cx="3241964" cy="400110"/>
          </a:xfrm>
          <a:prstGeom prst="rect">
            <a:avLst/>
          </a:prstGeom>
          <a:noFill/>
        </p:spPr>
        <p:txBody>
          <a:bodyPr wrap="square">
            <a:spAutoFit/>
          </a:bodyPr>
          <a:lstStyle/>
          <a:p>
            <a:r>
              <a:rPr lang="en-US" sz="2000" b="1" dirty="0">
                <a:solidFill>
                  <a:srgbClr val="1869A6"/>
                </a:solidFill>
              </a:rPr>
              <a:t>Determinant of a Matrix</a:t>
            </a:r>
          </a:p>
        </p:txBody>
      </p:sp>
      <p:sp>
        <p:nvSpPr>
          <p:cNvPr id="3" name="TextBox 2">
            <a:extLst>
              <a:ext uri="{FF2B5EF4-FFF2-40B4-BE49-F238E27FC236}">
                <a16:creationId xmlns:a16="http://schemas.microsoft.com/office/drawing/2014/main" id="{9E87DA5C-7539-FB8E-790C-9EB458D07227}"/>
              </a:ext>
            </a:extLst>
          </p:cNvPr>
          <p:cNvSpPr txBox="1"/>
          <p:nvPr/>
        </p:nvSpPr>
        <p:spPr>
          <a:xfrm>
            <a:off x="1570182" y="1882609"/>
            <a:ext cx="9938327" cy="646331"/>
          </a:xfrm>
          <a:prstGeom prst="rect">
            <a:avLst/>
          </a:prstGeom>
          <a:noFill/>
        </p:spPr>
        <p:txBody>
          <a:bodyPr wrap="square">
            <a:spAutoFit/>
          </a:bodyPr>
          <a:lstStyle/>
          <a:p>
            <a:r>
              <a:rPr lang="en-US" dirty="0"/>
              <a:t>The determinant is a scalar value that can be computed from the elements of a square matrix. It provides important properties of the matrix, such as whether it is invertible (non-singular).</a:t>
            </a:r>
          </a:p>
        </p:txBody>
      </p:sp>
      <p:sp>
        <p:nvSpPr>
          <p:cNvPr id="4" name="TextBox 3">
            <a:extLst>
              <a:ext uri="{FF2B5EF4-FFF2-40B4-BE49-F238E27FC236}">
                <a16:creationId xmlns:a16="http://schemas.microsoft.com/office/drawing/2014/main" id="{A2DF9502-1B8D-4279-79D4-044E9C2279FB}"/>
              </a:ext>
            </a:extLst>
          </p:cNvPr>
          <p:cNvSpPr txBox="1"/>
          <p:nvPr/>
        </p:nvSpPr>
        <p:spPr>
          <a:xfrm>
            <a:off x="1570182" y="2836717"/>
            <a:ext cx="1431636" cy="369332"/>
          </a:xfrm>
          <a:prstGeom prst="rect">
            <a:avLst/>
          </a:prstGeom>
          <a:noFill/>
        </p:spPr>
        <p:txBody>
          <a:bodyPr wrap="square">
            <a:spAutoFit/>
          </a:bodyPr>
          <a:lstStyle/>
          <a:p>
            <a:r>
              <a:rPr lang="en-US" b="1" dirty="0"/>
              <a:t>Notation:</a:t>
            </a:r>
          </a:p>
        </p:txBody>
      </p:sp>
      <p:sp>
        <p:nvSpPr>
          <p:cNvPr id="5" name="TextBox 4">
            <a:extLst>
              <a:ext uri="{FF2B5EF4-FFF2-40B4-BE49-F238E27FC236}">
                <a16:creationId xmlns:a16="http://schemas.microsoft.com/office/drawing/2014/main" id="{F7B9E05F-FE0E-317A-6BA6-76BD4ADDFE51}"/>
              </a:ext>
            </a:extLst>
          </p:cNvPr>
          <p:cNvSpPr txBox="1"/>
          <p:nvPr/>
        </p:nvSpPr>
        <p:spPr>
          <a:xfrm>
            <a:off x="1911931" y="3206049"/>
            <a:ext cx="8534397" cy="369332"/>
          </a:xfrm>
          <a:prstGeom prst="rect">
            <a:avLst/>
          </a:prstGeom>
          <a:noFill/>
        </p:spPr>
        <p:txBody>
          <a:bodyPr wrap="square">
            <a:spAutoFit/>
          </a:bodyPr>
          <a:lstStyle/>
          <a:p>
            <a:r>
              <a:rPr lang="en-US" dirty="0"/>
              <a:t>For a square matrix A, the determinant is denoted as det(A) or ∣A∣.</a:t>
            </a:r>
          </a:p>
        </p:txBody>
      </p:sp>
      <p:sp>
        <p:nvSpPr>
          <p:cNvPr id="6" name="TextBox 5">
            <a:extLst>
              <a:ext uri="{FF2B5EF4-FFF2-40B4-BE49-F238E27FC236}">
                <a16:creationId xmlns:a16="http://schemas.microsoft.com/office/drawing/2014/main" id="{80F22EBC-89F2-1ECD-4ED6-318A13DC7B6E}"/>
              </a:ext>
            </a:extLst>
          </p:cNvPr>
          <p:cNvSpPr txBox="1"/>
          <p:nvPr/>
        </p:nvSpPr>
        <p:spPr>
          <a:xfrm>
            <a:off x="1482437" y="3678086"/>
            <a:ext cx="4124036" cy="369332"/>
          </a:xfrm>
          <a:prstGeom prst="rect">
            <a:avLst/>
          </a:prstGeom>
          <a:noFill/>
        </p:spPr>
        <p:txBody>
          <a:bodyPr wrap="square">
            <a:spAutoFit/>
          </a:bodyPr>
          <a:lstStyle/>
          <a:p>
            <a:r>
              <a:rPr lang="en-US" b="1" dirty="0"/>
              <a:t>Formula for a 2x2 Matrix</a:t>
            </a:r>
          </a:p>
        </p:txBody>
      </p:sp>
      <p:pic>
        <p:nvPicPr>
          <p:cNvPr id="12" name="Picture 11">
            <a:extLst>
              <a:ext uri="{FF2B5EF4-FFF2-40B4-BE49-F238E27FC236}">
                <a16:creationId xmlns:a16="http://schemas.microsoft.com/office/drawing/2014/main" id="{55ED5042-C6B9-BC17-0800-45956FFD52AF}"/>
              </a:ext>
            </a:extLst>
          </p:cNvPr>
          <p:cNvPicPr>
            <a:picLocks noChangeAspect="1"/>
          </p:cNvPicPr>
          <p:nvPr/>
        </p:nvPicPr>
        <p:blipFill>
          <a:blip r:embed="rId2"/>
          <a:stretch>
            <a:fillRect/>
          </a:stretch>
        </p:blipFill>
        <p:spPr>
          <a:xfrm>
            <a:off x="3357940" y="4398308"/>
            <a:ext cx="4497066" cy="1306580"/>
          </a:xfrm>
          <a:prstGeom prst="rect">
            <a:avLst/>
          </a:prstGeom>
        </p:spPr>
      </p:pic>
    </p:spTree>
    <p:extLst>
      <p:ext uri="{BB962C8B-B14F-4D97-AF65-F5344CB8AC3E}">
        <p14:creationId xmlns:p14="http://schemas.microsoft.com/office/powerpoint/2010/main" val="1597149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21B533-3BA9-33C8-F0BD-1E73BCA4BFB5}"/>
              </a:ext>
            </a:extLst>
          </p:cNvPr>
          <p:cNvSpPr txBox="1"/>
          <p:nvPr/>
        </p:nvSpPr>
        <p:spPr>
          <a:xfrm>
            <a:off x="2346037" y="2058098"/>
            <a:ext cx="1099127" cy="369332"/>
          </a:xfrm>
          <a:prstGeom prst="rect">
            <a:avLst/>
          </a:prstGeom>
          <a:noFill/>
        </p:spPr>
        <p:txBody>
          <a:bodyPr wrap="square">
            <a:spAutoFit/>
          </a:bodyPr>
          <a:lstStyle/>
          <a:p>
            <a:r>
              <a:rPr lang="en-US" b="1" dirty="0"/>
              <a:t>Example</a:t>
            </a:r>
          </a:p>
        </p:txBody>
      </p:sp>
      <p:sp>
        <p:nvSpPr>
          <p:cNvPr id="3" name="TextBox 2">
            <a:extLst>
              <a:ext uri="{FF2B5EF4-FFF2-40B4-BE49-F238E27FC236}">
                <a16:creationId xmlns:a16="http://schemas.microsoft.com/office/drawing/2014/main" id="{16DFDBD6-1645-1EA2-28FE-C69C66A6270F}"/>
              </a:ext>
            </a:extLst>
          </p:cNvPr>
          <p:cNvSpPr txBox="1"/>
          <p:nvPr/>
        </p:nvSpPr>
        <p:spPr>
          <a:xfrm>
            <a:off x="692728" y="1657988"/>
            <a:ext cx="3084945" cy="400110"/>
          </a:xfrm>
          <a:prstGeom prst="rect">
            <a:avLst/>
          </a:prstGeom>
          <a:noFill/>
        </p:spPr>
        <p:txBody>
          <a:bodyPr wrap="square">
            <a:spAutoFit/>
          </a:bodyPr>
          <a:lstStyle/>
          <a:p>
            <a:r>
              <a:rPr lang="en-US" sz="2000" b="1" dirty="0">
                <a:solidFill>
                  <a:srgbClr val="1869A6"/>
                </a:solidFill>
              </a:rPr>
              <a:t>Determinant of a Matrix</a:t>
            </a:r>
          </a:p>
        </p:txBody>
      </p:sp>
      <p:pic>
        <p:nvPicPr>
          <p:cNvPr id="6" name="Picture 5">
            <a:extLst>
              <a:ext uri="{FF2B5EF4-FFF2-40B4-BE49-F238E27FC236}">
                <a16:creationId xmlns:a16="http://schemas.microsoft.com/office/drawing/2014/main" id="{5C355CA4-1478-2B1F-A16B-E12BF3AE2BE4}"/>
              </a:ext>
            </a:extLst>
          </p:cNvPr>
          <p:cNvPicPr>
            <a:picLocks noChangeAspect="1"/>
          </p:cNvPicPr>
          <p:nvPr/>
        </p:nvPicPr>
        <p:blipFill>
          <a:blip r:embed="rId2"/>
          <a:stretch>
            <a:fillRect/>
          </a:stretch>
        </p:blipFill>
        <p:spPr>
          <a:xfrm>
            <a:off x="2346037" y="2550556"/>
            <a:ext cx="7161121" cy="1472479"/>
          </a:xfrm>
          <a:prstGeom prst="rect">
            <a:avLst/>
          </a:prstGeom>
        </p:spPr>
      </p:pic>
    </p:spTree>
    <p:extLst>
      <p:ext uri="{BB962C8B-B14F-4D97-AF65-F5344CB8AC3E}">
        <p14:creationId xmlns:p14="http://schemas.microsoft.com/office/powerpoint/2010/main" val="2985226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336FE5-DF32-4074-BF95-01E3EF17176E}"/>
              </a:ext>
            </a:extLst>
          </p:cNvPr>
          <p:cNvSpPr txBox="1"/>
          <p:nvPr/>
        </p:nvSpPr>
        <p:spPr>
          <a:xfrm>
            <a:off x="563418" y="1390135"/>
            <a:ext cx="2604655" cy="400110"/>
          </a:xfrm>
          <a:prstGeom prst="rect">
            <a:avLst/>
          </a:prstGeom>
          <a:noFill/>
        </p:spPr>
        <p:txBody>
          <a:bodyPr wrap="square">
            <a:spAutoFit/>
          </a:bodyPr>
          <a:lstStyle/>
          <a:p>
            <a:r>
              <a:rPr lang="en-US" sz="2000" b="1" dirty="0">
                <a:solidFill>
                  <a:srgbClr val="1869A6"/>
                </a:solidFill>
              </a:rPr>
              <a:t>Inverse of a Matrix</a:t>
            </a:r>
          </a:p>
        </p:txBody>
      </p:sp>
      <p:sp>
        <p:nvSpPr>
          <p:cNvPr id="3" name="TextBox 2">
            <a:extLst>
              <a:ext uri="{FF2B5EF4-FFF2-40B4-BE49-F238E27FC236}">
                <a16:creationId xmlns:a16="http://schemas.microsoft.com/office/drawing/2014/main" id="{6EB6B7D0-6263-79D6-E46C-6B517D2BB7B8}"/>
              </a:ext>
            </a:extLst>
          </p:cNvPr>
          <p:cNvSpPr txBox="1"/>
          <p:nvPr/>
        </p:nvSpPr>
        <p:spPr>
          <a:xfrm>
            <a:off x="1339272" y="1790245"/>
            <a:ext cx="9938327" cy="646331"/>
          </a:xfrm>
          <a:prstGeom prst="rect">
            <a:avLst/>
          </a:prstGeom>
          <a:noFill/>
        </p:spPr>
        <p:txBody>
          <a:bodyPr wrap="square">
            <a:spAutoFit/>
          </a:bodyPr>
          <a:lstStyle/>
          <a:p>
            <a:r>
              <a:rPr lang="en-US" dirty="0"/>
              <a:t>The inverse of a matrix A is a matrix           such that when it is multiplied by A, it results in the identity matrix</a:t>
            </a:r>
          </a:p>
        </p:txBody>
      </p:sp>
      <p:sp>
        <p:nvSpPr>
          <p:cNvPr id="4" name="TextBox 3">
            <a:extLst>
              <a:ext uri="{FF2B5EF4-FFF2-40B4-BE49-F238E27FC236}">
                <a16:creationId xmlns:a16="http://schemas.microsoft.com/office/drawing/2014/main" id="{2FD6BD23-EF7A-7035-752A-74B7C433295D}"/>
              </a:ext>
            </a:extLst>
          </p:cNvPr>
          <p:cNvSpPr txBox="1"/>
          <p:nvPr/>
        </p:nvSpPr>
        <p:spPr>
          <a:xfrm>
            <a:off x="1339272" y="2744353"/>
            <a:ext cx="1431636" cy="369332"/>
          </a:xfrm>
          <a:prstGeom prst="rect">
            <a:avLst/>
          </a:prstGeom>
          <a:noFill/>
        </p:spPr>
        <p:txBody>
          <a:bodyPr wrap="square">
            <a:spAutoFit/>
          </a:bodyPr>
          <a:lstStyle/>
          <a:p>
            <a:r>
              <a:rPr lang="en-US" b="1" dirty="0"/>
              <a:t>Conditions:</a:t>
            </a:r>
          </a:p>
        </p:txBody>
      </p:sp>
      <p:sp>
        <p:nvSpPr>
          <p:cNvPr id="5" name="TextBox 4">
            <a:extLst>
              <a:ext uri="{FF2B5EF4-FFF2-40B4-BE49-F238E27FC236}">
                <a16:creationId xmlns:a16="http://schemas.microsoft.com/office/drawing/2014/main" id="{8B02A518-04B5-A77B-239F-3C17BE7C7683}"/>
              </a:ext>
            </a:extLst>
          </p:cNvPr>
          <p:cNvSpPr txBox="1"/>
          <p:nvPr/>
        </p:nvSpPr>
        <p:spPr>
          <a:xfrm>
            <a:off x="1681021" y="3113685"/>
            <a:ext cx="8534397" cy="646331"/>
          </a:xfrm>
          <a:prstGeom prst="rect">
            <a:avLst/>
          </a:prstGeom>
          <a:noFill/>
        </p:spPr>
        <p:txBody>
          <a:bodyPr wrap="square">
            <a:spAutoFit/>
          </a:bodyPr>
          <a:lstStyle/>
          <a:p>
            <a:r>
              <a:rPr lang="en-US" dirty="0"/>
              <a:t>A matrix must be square (same number of rows and columns) and have a non-zero determinant to have an inverse.</a:t>
            </a:r>
          </a:p>
        </p:txBody>
      </p:sp>
      <p:pic>
        <p:nvPicPr>
          <p:cNvPr id="12" name="Picture 11">
            <a:extLst>
              <a:ext uri="{FF2B5EF4-FFF2-40B4-BE49-F238E27FC236}">
                <a16:creationId xmlns:a16="http://schemas.microsoft.com/office/drawing/2014/main" id="{FA69321B-A110-C65D-3DFE-306A21720F09}"/>
              </a:ext>
            </a:extLst>
          </p:cNvPr>
          <p:cNvPicPr>
            <a:picLocks noChangeAspect="1"/>
          </p:cNvPicPr>
          <p:nvPr/>
        </p:nvPicPr>
        <p:blipFill>
          <a:blip r:embed="rId2"/>
          <a:stretch>
            <a:fillRect/>
          </a:stretch>
        </p:blipFill>
        <p:spPr>
          <a:xfrm>
            <a:off x="4893685" y="1779648"/>
            <a:ext cx="409575" cy="390525"/>
          </a:xfrm>
          <a:prstGeom prst="rect">
            <a:avLst/>
          </a:prstGeom>
        </p:spPr>
      </p:pic>
      <p:pic>
        <p:nvPicPr>
          <p:cNvPr id="14" name="Picture 13">
            <a:extLst>
              <a:ext uri="{FF2B5EF4-FFF2-40B4-BE49-F238E27FC236}">
                <a16:creationId xmlns:a16="http://schemas.microsoft.com/office/drawing/2014/main" id="{B6447086-6FC4-3D89-5F84-8D3D6AA59655}"/>
              </a:ext>
            </a:extLst>
          </p:cNvPr>
          <p:cNvPicPr>
            <a:picLocks noChangeAspect="1"/>
          </p:cNvPicPr>
          <p:nvPr/>
        </p:nvPicPr>
        <p:blipFill>
          <a:blip r:embed="rId3"/>
          <a:stretch>
            <a:fillRect/>
          </a:stretch>
        </p:blipFill>
        <p:spPr>
          <a:xfrm>
            <a:off x="2129271" y="2062766"/>
            <a:ext cx="1504950" cy="419100"/>
          </a:xfrm>
          <a:prstGeom prst="rect">
            <a:avLst/>
          </a:prstGeom>
        </p:spPr>
      </p:pic>
      <p:sp>
        <p:nvSpPr>
          <p:cNvPr id="15" name="TextBox 14">
            <a:extLst>
              <a:ext uri="{FF2B5EF4-FFF2-40B4-BE49-F238E27FC236}">
                <a16:creationId xmlns:a16="http://schemas.microsoft.com/office/drawing/2014/main" id="{EBDAAA73-BF46-398B-FF38-69DA7C48BBDC}"/>
              </a:ext>
            </a:extLst>
          </p:cNvPr>
          <p:cNvSpPr txBox="1"/>
          <p:nvPr/>
        </p:nvSpPr>
        <p:spPr>
          <a:xfrm>
            <a:off x="1339272" y="3887664"/>
            <a:ext cx="4124036" cy="369332"/>
          </a:xfrm>
          <a:prstGeom prst="rect">
            <a:avLst/>
          </a:prstGeom>
          <a:noFill/>
        </p:spPr>
        <p:txBody>
          <a:bodyPr wrap="square">
            <a:spAutoFit/>
          </a:bodyPr>
          <a:lstStyle/>
          <a:p>
            <a:r>
              <a:rPr lang="en-US" b="1" dirty="0"/>
              <a:t>Formula for a 2x2 Matrix</a:t>
            </a:r>
          </a:p>
        </p:txBody>
      </p:sp>
      <p:pic>
        <p:nvPicPr>
          <p:cNvPr id="17" name="Picture 16">
            <a:extLst>
              <a:ext uri="{FF2B5EF4-FFF2-40B4-BE49-F238E27FC236}">
                <a16:creationId xmlns:a16="http://schemas.microsoft.com/office/drawing/2014/main" id="{3FC49814-2D63-A11C-0040-33FC37025C2E}"/>
              </a:ext>
            </a:extLst>
          </p:cNvPr>
          <p:cNvPicPr>
            <a:picLocks noChangeAspect="1"/>
          </p:cNvPicPr>
          <p:nvPr/>
        </p:nvPicPr>
        <p:blipFill>
          <a:blip r:embed="rId4"/>
          <a:stretch>
            <a:fillRect/>
          </a:stretch>
        </p:blipFill>
        <p:spPr>
          <a:xfrm>
            <a:off x="2392818" y="4152592"/>
            <a:ext cx="6501199" cy="1824898"/>
          </a:xfrm>
          <a:prstGeom prst="rect">
            <a:avLst/>
          </a:prstGeom>
        </p:spPr>
      </p:pic>
    </p:spTree>
    <p:extLst>
      <p:ext uri="{BB962C8B-B14F-4D97-AF65-F5344CB8AC3E}">
        <p14:creationId xmlns:p14="http://schemas.microsoft.com/office/powerpoint/2010/main" val="35144963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537DA2D-1167-BE7F-B5FA-0CBAB73035A1}"/>
              </a:ext>
            </a:extLst>
          </p:cNvPr>
          <p:cNvSpPr txBox="1"/>
          <p:nvPr/>
        </p:nvSpPr>
        <p:spPr>
          <a:xfrm>
            <a:off x="2364509" y="1928790"/>
            <a:ext cx="1099127" cy="369332"/>
          </a:xfrm>
          <a:prstGeom prst="rect">
            <a:avLst/>
          </a:prstGeom>
          <a:noFill/>
        </p:spPr>
        <p:txBody>
          <a:bodyPr wrap="square">
            <a:spAutoFit/>
          </a:bodyPr>
          <a:lstStyle/>
          <a:p>
            <a:r>
              <a:rPr lang="en-US" b="1" dirty="0"/>
              <a:t>Example</a:t>
            </a:r>
          </a:p>
        </p:txBody>
      </p:sp>
      <p:sp>
        <p:nvSpPr>
          <p:cNvPr id="3" name="TextBox 2">
            <a:extLst>
              <a:ext uri="{FF2B5EF4-FFF2-40B4-BE49-F238E27FC236}">
                <a16:creationId xmlns:a16="http://schemas.microsoft.com/office/drawing/2014/main" id="{9030CDA9-4EF9-7007-66F8-3A6D8BCA6B25}"/>
              </a:ext>
            </a:extLst>
          </p:cNvPr>
          <p:cNvSpPr txBox="1"/>
          <p:nvPr/>
        </p:nvSpPr>
        <p:spPr>
          <a:xfrm>
            <a:off x="711200" y="1528680"/>
            <a:ext cx="3084945" cy="400110"/>
          </a:xfrm>
          <a:prstGeom prst="rect">
            <a:avLst/>
          </a:prstGeom>
          <a:noFill/>
        </p:spPr>
        <p:txBody>
          <a:bodyPr wrap="square">
            <a:spAutoFit/>
          </a:bodyPr>
          <a:lstStyle/>
          <a:p>
            <a:r>
              <a:rPr lang="en-US" sz="2000" b="1" dirty="0">
                <a:solidFill>
                  <a:srgbClr val="1869A6"/>
                </a:solidFill>
              </a:rPr>
              <a:t>Inverse of a Matrix</a:t>
            </a:r>
          </a:p>
        </p:txBody>
      </p:sp>
      <p:pic>
        <p:nvPicPr>
          <p:cNvPr id="6" name="Picture 5">
            <a:extLst>
              <a:ext uri="{FF2B5EF4-FFF2-40B4-BE49-F238E27FC236}">
                <a16:creationId xmlns:a16="http://schemas.microsoft.com/office/drawing/2014/main" id="{33422580-E161-5E10-889D-AEEE2ED6D4D1}"/>
              </a:ext>
            </a:extLst>
          </p:cNvPr>
          <p:cNvPicPr>
            <a:picLocks noChangeAspect="1"/>
          </p:cNvPicPr>
          <p:nvPr/>
        </p:nvPicPr>
        <p:blipFill>
          <a:blip r:embed="rId2"/>
          <a:stretch>
            <a:fillRect/>
          </a:stretch>
        </p:blipFill>
        <p:spPr>
          <a:xfrm>
            <a:off x="2358947" y="2517342"/>
            <a:ext cx="6864506" cy="2119313"/>
          </a:xfrm>
          <a:prstGeom prst="rect">
            <a:avLst/>
          </a:prstGeom>
        </p:spPr>
      </p:pic>
    </p:spTree>
    <p:extLst>
      <p:ext uri="{BB962C8B-B14F-4D97-AF65-F5344CB8AC3E}">
        <p14:creationId xmlns:p14="http://schemas.microsoft.com/office/powerpoint/2010/main" val="222574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4E4EDC-93C9-7155-250D-AFC4238957F1}"/>
              </a:ext>
            </a:extLst>
          </p:cNvPr>
          <p:cNvSpPr txBox="1"/>
          <p:nvPr/>
        </p:nvSpPr>
        <p:spPr>
          <a:xfrm>
            <a:off x="1723541" y="1283228"/>
            <a:ext cx="1745673" cy="523220"/>
          </a:xfrm>
          <a:prstGeom prst="rect">
            <a:avLst/>
          </a:prstGeom>
          <a:noFill/>
        </p:spPr>
        <p:txBody>
          <a:bodyPr wrap="square">
            <a:spAutoFit/>
          </a:bodyPr>
          <a:lstStyle/>
          <a:p>
            <a:r>
              <a:rPr lang="en-US" sz="2800" b="1" dirty="0">
                <a:solidFill>
                  <a:srgbClr val="1869A6"/>
                </a:solidFill>
              </a:rPr>
              <a:t>Agenda</a:t>
            </a:r>
            <a:r>
              <a:rPr lang="en-US" sz="2800" dirty="0">
                <a:solidFill>
                  <a:srgbClr val="1869A6"/>
                </a:solidFill>
              </a:rPr>
              <a:t>:</a:t>
            </a:r>
          </a:p>
        </p:txBody>
      </p:sp>
      <p:graphicFrame>
        <p:nvGraphicFramePr>
          <p:cNvPr id="5" name="Table 4">
            <a:extLst>
              <a:ext uri="{FF2B5EF4-FFF2-40B4-BE49-F238E27FC236}">
                <a16:creationId xmlns:a16="http://schemas.microsoft.com/office/drawing/2014/main" id="{56B4FD80-DCFF-3872-C0AD-4B2F1F32771C}"/>
              </a:ext>
            </a:extLst>
          </p:cNvPr>
          <p:cNvGraphicFramePr>
            <a:graphicFrameLocks noGrp="1"/>
          </p:cNvGraphicFramePr>
          <p:nvPr>
            <p:extLst>
              <p:ext uri="{D42A27DB-BD31-4B8C-83A1-F6EECF244321}">
                <p14:modId xmlns:p14="http://schemas.microsoft.com/office/powerpoint/2010/main" val="1891631683"/>
              </p:ext>
            </p:extLst>
          </p:nvPr>
        </p:nvGraphicFramePr>
        <p:xfrm>
          <a:off x="2596378" y="2225964"/>
          <a:ext cx="6999244" cy="1474963"/>
        </p:xfrm>
        <a:graphic>
          <a:graphicData uri="http://schemas.openxmlformats.org/drawingml/2006/table">
            <a:tbl>
              <a:tblPr firstRow="1" bandRow="1">
                <a:tableStyleId>{5C22544A-7EE6-4342-B048-85BDC9FD1C3A}</a:tableStyleId>
              </a:tblPr>
              <a:tblGrid>
                <a:gridCol w="568311">
                  <a:extLst>
                    <a:ext uri="{9D8B030D-6E8A-4147-A177-3AD203B41FA5}">
                      <a16:colId xmlns:a16="http://schemas.microsoft.com/office/drawing/2014/main" val="2296649913"/>
                    </a:ext>
                  </a:extLst>
                </a:gridCol>
                <a:gridCol w="6430933">
                  <a:extLst>
                    <a:ext uri="{9D8B030D-6E8A-4147-A177-3AD203B41FA5}">
                      <a16:colId xmlns:a16="http://schemas.microsoft.com/office/drawing/2014/main" val="4021298204"/>
                    </a:ext>
                  </a:extLst>
                </a:gridCol>
              </a:tblGrid>
              <a:tr h="482121">
                <a:tc>
                  <a:txBody>
                    <a:bodyPr/>
                    <a:lstStyle/>
                    <a:p>
                      <a:pPr algn="ctr"/>
                      <a:r>
                        <a:rPr lang="en-US" b="1" dirty="0">
                          <a:solidFill>
                            <a:schemeClr val="bg1"/>
                          </a:solidFill>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69A6"/>
                    </a:solidFill>
                  </a:tcPr>
                </a:tc>
                <a:tc>
                  <a:txBody>
                    <a:bodyPr/>
                    <a:lstStyle/>
                    <a:p>
                      <a:pPr algn="ctr"/>
                      <a:r>
                        <a:rPr lang="en-US" dirty="0"/>
                        <a:t>Vectors and Matrices</a:t>
                      </a:r>
                      <a:endParaRPr lang="en-US" b="1" dirty="0">
                        <a:solidFill>
                          <a:schemeClr val="bg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69A6"/>
                    </a:solidFill>
                  </a:tcPr>
                </a:tc>
                <a:extLst>
                  <a:ext uri="{0D108BD9-81ED-4DB2-BD59-A6C34878D82A}">
                    <a16:rowId xmlns:a16="http://schemas.microsoft.com/office/drawing/2014/main" val="3138608899"/>
                  </a:ext>
                </a:extLst>
              </a:tr>
              <a:tr h="496421">
                <a:tc>
                  <a:txBody>
                    <a:bodyPr/>
                    <a:lstStyle/>
                    <a:p>
                      <a:pPr algn="ctr"/>
                      <a:r>
                        <a:rPr lang="en-US" b="1" dirty="0">
                          <a:solidFill>
                            <a:schemeClr val="bg1"/>
                          </a:solidFill>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69A6"/>
                    </a:solidFill>
                  </a:tcPr>
                </a:tc>
                <a:tc>
                  <a:txBody>
                    <a:bodyPr/>
                    <a:lstStyle/>
                    <a:p>
                      <a:pPr algn="ctr"/>
                      <a:r>
                        <a:rPr lang="en-US" b="1" dirty="0">
                          <a:solidFill>
                            <a:schemeClr val="bg1"/>
                          </a:solidFill>
                        </a:rPr>
                        <a:t>Matrix Operations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69A6"/>
                    </a:solidFill>
                  </a:tcPr>
                </a:tc>
                <a:extLst>
                  <a:ext uri="{0D108BD9-81ED-4DB2-BD59-A6C34878D82A}">
                    <a16:rowId xmlns:a16="http://schemas.microsoft.com/office/drawing/2014/main" val="4082344712"/>
                  </a:ext>
                </a:extLst>
              </a:tr>
              <a:tr h="496421">
                <a:tc>
                  <a:txBody>
                    <a:bodyPr/>
                    <a:lstStyle/>
                    <a:p>
                      <a:pPr algn="ctr"/>
                      <a:r>
                        <a:rPr lang="en-US" b="1" dirty="0">
                          <a:solidFill>
                            <a:schemeClr val="bg1"/>
                          </a:solidFill>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69A6"/>
                    </a:solidFill>
                  </a:tcPr>
                </a:tc>
                <a:tc>
                  <a:txBody>
                    <a:bodyPr/>
                    <a:lstStyle/>
                    <a:p>
                      <a:pPr algn="ctr"/>
                      <a:r>
                        <a:rPr lang="en-US" b="1" dirty="0">
                          <a:solidFill>
                            <a:schemeClr val="bg1"/>
                          </a:solidFill>
                        </a:rPr>
                        <a:t>Linear Transformations and Eigenvalues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869A6"/>
                    </a:solidFill>
                  </a:tcPr>
                </a:tc>
                <a:extLst>
                  <a:ext uri="{0D108BD9-81ED-4DB2-BD59-A6C34878D82A}">
                    <a16:rowId xmlns:a16="http://schemas.microsoft.com/office/drawing/2014/main" val="2889425767"/>
                  </a:ext>
                </a:extLst>
              </a:tr>
            </a:tbl>
          </a:graphicData>
        </a:graphic>
      </p:graphicFrame>
    </p:spTree>
    <p:extLst>
      <p:ext uri="{BB962C8B-B14F-4D97-AF65-F5344CB8AC3E}">
        <p14:creationId xmlns:p14="http://schemas.microsoft.com/office/powerpoint/2010/main" val="14710952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DE4CC12-32B8-2C70-C062-B0DEF23F2A6E}"/>
              </a:ext>
            </a:extLst>
          </p:cNvPr>
          <p:cNvSpPr txBox="1"/>
          <p:nvPr/>
        </p:nvSpPr>
        <p:spPr>
          <a:xfrm>
            <a:off x="757381" y="1445552"/>
            <a:ext cx="2964873" cy="400110"/>
          </a:xfrm>
          <a:prstGeom prst="rect">
            <a:avLst/>
          </a:prstGeom>
          <a:noFill/>
        </p:spPr>
        <p:txBody>
          <a:bodyPr wrap="square">
            <a:spAutoFit/>
          </a:bodyPr>
          <a:lstStyle/>
          <a:p>
            <a:r>
              <a:rPr lang="en-US" sz="2000" b="1" dirty="0">
                <a:solidFill>
                  <a:srgbClr val="1869A6"/>
                </a:solidFill>
              </a:rPr>
              <a:t>Transpose of a Matrix</a:t>
            </a:r>
          </a:p>
        </p:txBody>
      </p:sp>
      <p:sp>
        <p:nvSpPr>
          <p:cNvPr id="5" name="TextBox 4">
            <a:extLst>
              <a:ext uri="{FF2B5EF4-FFF2-40B4-BE49-F238E27FC236}">
                <a16:creationId xmlns:a16="http://schemas.microsoft.com/office/drawing/2014/main" id="{DCCBA12B-9913-DE66-5D7F-470E12D9CF83}"/>
              </a:ext>
            </a:extLst>
          </p:cNvPr>
          <p:cNvSpPr txBox="1"/>
          <p:nvPr/>
        </p:nvSpPr>
        <p:spPr>
          <a:xfrm>
            <a:off x="1533235" y="1845662"/>
            <a:ext cx="9938327" cy="646331"/>
          </a:xfrm>
          <a:prstGeom prst="rect">
            <a:avLst/>
          </a:prstGeom>
          <a:noFill/>
        </p:spPr>
        <p:txBody>
          <a:bodyPr wrap="square">
            <a:spAutoFit/>
          </a:bodyPr>
          <a:lstStyle/>
          <a:p>
            <a:r>
              <a:rPr lang="en-US" dirty="0"/>
              <a:t>The transpose of a matrix is obtained by flipping the matrix over its diagonal, converting rows into columns.</a:t>
            </a:r>
          </a:p>
        </p:txBody>
      </p:sp>
      <p:sp>
        <p:nvSpPr>
          <p:cNvPr id="6" name="TextBox 5">
            <a:extLst>
              <a:ext uri="{FF2B5EF4-FFF2-40B4-BE49-F238E27FC236}">
                <a16:creationId xmlns:a16="http://schemas.microsoft.com/office/drawing/2014/main" id="{06526AB6-A2B2-8976-2585-D8B14AA8F704}"/>
              </a:ext>
            </a:extLst>
          </p:cNvPr>
          <p:cNvSpPr txBox="1"/>
          <p:nvPr/>
        </p:nvSpPr>
        <p:spPr>
          <a:xfrm>
            <a:off x="1533235" y="2799770"/>
            <a:ext cx="1431636" cy="369332"/>
          </a:xfrm>
          <a:prstGeom prst="rect">
            <a:avLst/>
          </a:prstGeom>
          <a:noFill/>
        </p:spPr>
        <p:txBody>
          <a:bodyPr wrap="square">
            <a:spAutoFit/>
          </a:bodyPr>
          <a:lstStyle/>
          <a:p>
            <a:r>
              <a:rPr lang="en-US" b="1" dirty="0"/>
              <a:t>Notation:</a:t>
            </a:r>
          </a:p>
        </p:txBody>
      </p:sp>
      <p:sp>
        <p:nvSpPr>
          <p:cNvPr id="12" name="TextBox 11">
            <a:extLst>
              <a:ext uri="{FF2B5EF4-FFF2-40B4-BE49-F238E27FC236}">
                <a16:creationId xmlns:a16="http://schemas.microsoft.com/office/drawing/2014/main" id="{CF6C16B3-9EA5-4BCF-CF32-894155E22835}"/>
              </a:ext>
            </a:extLst>
          </p:cNvPr>
          <p:cNvSpPr txBox="1"/>
          <p:nvPr/>
        </p:nvSpPr>
        <p:spPr>
          <a:xfrm>
            <a:off x="2059708" y="3169102"/>
            <a:ext cx="6096000" cy="369332"/>
          </a:xfrm>
          <a:prstGeom prst="rect">
            <a:avLst/>
          </a:prstGeom>
          <a:noFill/>
        </p:spPr>
        <p:txBody>
          <a:bodyPr wrap="square">
            <a:spAutoFit/>
          </a:bodyPr>
          <a:lstStyle/>
          <a:p>
            <a:r>
              <a:rPr lang="en-US" dirty="0"/>
              <a:t> If A is a matrix, the transpose is denoted by</a:t>
            </a:r>
          </a:p>
        </p:txBody>
      </p:sp>
      <p:pic>
        <p:nvPicPr>
          <p:cNvPr id="14" name="Picture 13">
            <a:extLst>
              <a:ext uri="{FF2B5EF4-FFF2-40B4-BE49-F238E27FC236}">
                <a16:creationId xmlns:a16="http://schemas.microsoft.com/office/drawing/2014/main" id="{AEC13CC0-A4EE-2C64-1133-D5FDC5FA2706}"/>
              </a:ext>
            </a:extLst>
          </p:cNvPr>
          <p:cNvPicPr>
            <a:picLocks noChangeAspect="1"/>
          </p:cNvPicPr>
          <p:nvPr/>
        </p:nvPicPr>
        <p:blipFill>
          <a:blip r:embed="rId2"/>
          <a:stretch>
            <a:fillRect/>
          </a:stretch>
        </p:blipFill>
        <p:spPr>
          <a:xfrm>
            <a:off x="6493161" y="3131168"/>
            <a:ext cx="295275" cy="409575"/>
          </a:xfrm>
          <a:prstGeom prst="rect">
            <a:avLst/>
          </a:prstGeom>
        </p:spPr>
      </p:pic>
      <p:sp>
        <p:nvSpPr>
          <p:cNvPr id="15" name="TextBox 14">
            <a:extLst>
              <a:ext uri="{FF2B5EF4-FFF2-40B4-BE49-F238E27FC236}">
                <a16:creationId xmlns:a16="http://schemas.microsoft.com/office/drawing/2014/main" id="{3CDBE5B1-FC37-5219-32EB-A24CAB15CBA7}"/>
              </a:ext>
            </a:extLst>
          </p:cNvPr>
          <p:cNvSpPr txBox="1"/>
          <p:nvPr/>
        </p:nvSpPr>
        <p:spPr>
          <a:xfrm>
            <a:off x="1510144" y="3723100"/>
            <a:ext cx="1099127" cy="369332"/>
          </a:xfrm>
          <a:prstGeom prst="rect">
            <a:avLst/>
          </a:prstGeom>
          <a:noFill/>
        </p:spPr>
        <p:txBody>
          <a:bodyPr wrap="square">
            <a:spAutoFit/>
          </a:bodyPr>
          <a:lstStyle/>
          <a:p>
            <a:r>
              <a:rPr lang="en-US" b="1" dirty="0"/>
              <a:t>Example</a:t>
            </a:r>
          </a:p>
        </p:txBody>
      </p:sp>
      <p:pic>
        <p:nvPicPr>
          <p:cNvPr id="17" name="Picture 16">
            <a:extLst>
              <a:ext uri="{FF2B5EF4-FFF2-40B4-BE49-F238E27FC236}">
                <a16:creationId xmlns:a16="http://schemas.microsoft.com/office/drawing/2014/main" id="{B99A6198-37A1-B7E4-6AB7-8BCF0B326A25}"/>
              </a:ext>
            </a:extLst>
          </p:cNvPr>
          <p:cNvPicPr>
            <a:picLocks noChangeAspect="1"/>
          </p:cNvPicPr>
          <p:nvPr/>
        </p:nvPicPr>
        <p:blipFill>
          <a:blip r:embed="rId3"/>
          <a:stretch>
            <a:fillRect/>
          </a:stretch>
        </p:blipFill>
        <p:spPr>
          <a:xfrm>
            <a:off x="2059707" y="4215543"/>
            <a:ext cx="5722674" cy="1954347"/>
          </a:xfrm>
          <a:prstGeom prst="rect">
            <a:avLst/>
          </a:prstGeom>
        </p:spPr>
      </p:pic>
    </p:spTree>
    <p:extLst>
      <p:ext uri="{BB962C8B-B14F-4D97-AF65-F5344CB8AC3E}">
        <p14:creationId xmlns:p14="http://schemas.microsoft.com/office/powerpoint/2010/main" val="226878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C8C0A3-33B6-D692-3237-20B4B4346282}"/>
              </a:ext>
            </a:extLst>
          </p:cNvPr>
          <p:cNvSpPr txBox="1"/>
          <p:nvPr/>
        </p:nvSpPr>
        <p:spPr>
          <a:xfrm>
            <a:off x="1593273" y="2055521"/>
            <a:ext cx="6654800" cy="2308324"/>
          </a:xfrm>
          <a:prstGeom prst="rect">
            <a:avLst/>
          </a:prstGeom>
          <a:noFill/>
        </p:spPr>
        <p:txBody>
          <a:bodyPr wrap="square">
            <a:spAutoFit/>
          </a:bodyPr>
          <a:lstStyle/>
          <a:p>
            <a:pPr marL="285750" indent="-285750">
              <a:buFont typeface="Arial" panose="020B0604020202020204" pitchFamily="34" charset="0"/>
              <a:buChar char="•"/>
            </a:pPr>
            <a:r>
              <a:rPr lang="en-US" b="1" dirty="0"/>
              <a:t>Matrix multiplication</a:t>
            </a:r>
            <a:r>
              <a:rPr lang="en-US" dirty="0"/>
              <a:t> is crucial for data transformations and neural network operations.</a:t>
            </a:r>
          </a:p>
          <a:p>
            <a:pPr marL="285750" indent="-285750">
              <a:buFont typeface="Arial" panose="020B0604020202020204" pitchFamily="34" charset="0"/>
              <a:buChar char="•"/>
            </a:pPr>
            <a:r>
              <a:rPr lang="en-US" b="1" dirty="0"/>
              <a:t>Determinants</a:t>
            </a:r>
            <a:r>
              <a:rPr lang="en-US" dirty="0"/>
              <a:t> help determine the properties of matrices, such as invertibility.</a:t>
            </a:r>
          </a:p>
          <a:p>
            <a:pPr marL="285750" indent="-285750">
              <a:buFont typeface="Arial" panose="020B0604020202020204" pitchFamily="34" charset="0"/>
              <a:buChar char="•"/>
            </a:pPr>
            <a:r>
              <a:rPr lang="en-US" b="1" dirty="0"/>
              <a:t>Matrix inverses</a:t>
            </a:r>
            <a:r>
              <a:rPr lang="en-US" dirty="0"/>
              <a:t> are used to solve linear equations and optimize models.</a:t>
            </a:r>
          </a:p>
          <a:p>
            <a:pPr marL="285750" indent="-285750">
              <a:buFont typeface="Arial" panose="020B0604020202020204" pitchFamily="34" charset="0"/>
              <a:buChar char="•"/>
            </a:pPr>
            <a:r>
              <a:rPr lang="en-US" b="1" dirty="0"/>
              <a:t>Matrix transposition</a:t>
            </a:r>
            <a:r>
              <a:rPr lang="en-US" dirty="0"/>
              <a:t> is essential for aligning data dimensions and preparing matrices for multiplication.</a:t>
            </a:r>
          </a:p>
        </p:txBody>
      </p:sp>
      <p:sp>
        <p:nvSpPr>
          <p:cNvPr id="7" name="TextBox 6">
            <a:extLst>
              <a:ext uri="{FF2B5EF4-FFF2-40B4-BE49-F238E27FC236}">
                <a16:creationId xmlns:a16="http://schemas.microsoft.com/office/drawing/2014/main" id="{D76E48AB-E001-7C63-A3C1-325B0CEC8EE8}"/>
              </a:ext>
            </a:extLst>
          </p:cNvPr>
          <p:cNvSpPr txBox="1"/>
          <p:nvPr/>
        </p:nvSpPr>
        <p:spPr>
          <a:xfrm>
            <a:off x="914400" y="1491734"/>
            <a:ext cx="1357746" cy="400110"/>
          </a:xfrm>
          <a:prstGeom prst="rect">
            <a:avLst/>
          </a:prstGeom>
          <a:noFill/>
        </p:spPr>
        <p:txBody>
          <a:bodyPr wrap="square">
            <a:spAutoFit/>
          </a:bodyPr>
          <a:lstStyle/>
          <a:p>
            <a:r>
              <a:rPr lang="en-US" sz="2000" b="1" dirty="0">
                <a:solidFill>
                  <a:srgbClr val="1869A6"/>
                </a:solidFill>
              </a:rPr>
              <a:t>Summary</a:t>
            </a:r>
            <a:endParaRPr lang="en-US" b="1" dirty="0">
              <a:solidFill>
                <a:srgbClr val="1869A6"/>
              </a:solidFill>
            </a:endParaRPr>
          </a:p>
        </p:txBody>
      </p:sp>
    </p:spTree>
    <p:extLst>
      <p:ext uri="{BB962C8B-B14F-4D97-AF65-F5344CB8AC3E}">
        <p14:creationId xmlns:p14="http://schemas.microsoft.com/office/powerpoint/2010/main" val="2055741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9B8A11-E057-F387-9246-003B72814450}"/>
              </a:ext>
            </a:extLst>
          </p:cNvPr>
          <p:cNvSpPr txBox="1"/>
          <p:nvPr/>
        </p:nvSpPr>
        <p:spPr>
          <a:xfrm>
            <a:off x="581890" y="1528679"/>
            <a:ext cx="2484582" cy="400110"/>
          </a:xfrm>
          <a:prstGeom prst="rect">
            <a:avLst/>
          </a:prstGeom>
          <a:noFill/>
        </p:spPr>
        <p:txBody>
          <a:bodyPr wrap="square">
            <a:spAutoFit/>
          </a:bodyPr>
          <a:lstStyle/>
          <a:p>
            <a:r>
              <a:rPr lang="en-US" sz="2000" b="1" dirty="0">
                <a:solidFill>
                  <a:srgbClr val="1869A6"/>
                </a:solidFill>
              </a:rPr>
              <a:t>Types of Matrices</a:t>
            </a:r>
          </a:p>
        </p:txBody>
      </p:sp>
      <p:sp>
        <p:nvSpPr>
          <p:cNvPr id="6" name="TextBox 5">
            <a:extLst>
              <a:ext uri="{FF2B5EF4-FFF2-40B4-BE49-F238E27FC236}">
                <a16:creationId xmlns:a16="http://schemas.microsoft.com/office/drawing/2014/main" id="{ABBFFDFB-08A8-BD8B-C450-DAF3938259CB}"/>
              </a:ext>
            </a:extLst>
          </p:cNvPr>
          <p:cNvSpPr txBox="1"/>
          <p:nvPr/>
        </p:nvSpPr>
        <p:spPr>
          <a:xfrm>
            <a:off x="1824181" y="1959567"/>
            <a:ext cx="1694873" cy="369332"/>
          </a:xfrm>
          <a:prstGeom prst="rect">
            <a:avLst/>
          </a:prstGeom>
          <a:noFill/>
        </p:spPr>
        <p:txBody>
          <a:bodyPr wrap="square">
            <a:spAutoFit/>
          </a:bodyPr>
          <a:lstStyle/>
          <a:p>
            <a:r>
              <a:rPr lang="en-US" b="1" dirty="0"/>
              <a:t>Square Matrix</a:t>
            </a:r>
          </a:p>
        </p:txBody>
      </p:sp>
      <p:sp>
        <p:nvSpPr>
          <p:cNvPr id="8" name="TextBox 7">
            <a:extLst>
              <a:ext uri="{FF2B5EF4-FFF2-40B4-BE49-F238E27FC236}">
                <a16:creationId xmlns:a16="http://schemas.microsoft.com/office/drawing/2014/main" id="{04C18808-35D9-E40A-0214-36A5CA7A5F9E}"/>
              </a:ext>
            </a:extLst>
          </p:cNvPr>
          <p:cNvSpPr txBox="1"/>
          <p:nvPr/>
        </p:nvSpPr>
        <p:spPr>
          <a:xfrm>
            <a:off x="2170544" y="2328899"/>
            <a:ext cx="9162473" cy="646331"/>
          </a:xfrm>
          <a:prstGeom prst="rect">
            <a:avLst/>
          </a:prstGeom>
          <a:noFill/>
        </p:spPr>
        <p:txBody>
          <a:bodyPr wrap="square">
            <a:spAutoFit/>
          </a:bodyPr>
          <a:lstStyle/>
          <a:p>
            <a:r>
              <a:rPr lang="en-US" dirty="0"/>
              <a:t>A matrix with the same number of rows and columns (e.g., n×n). It’s used often in linear transformations and finding determinants.</a:t>
            </a:r>
          </a:p>
        </p:txBody>
      </p:sp>
      <p:sp>
        <p:nvSpPr>
          <p:cNvPr id="12" name="TextBox 11">
            <a:extLst>
              <a:ext uri="{FF2B5EF4-FFF2-40B4-BE49-F238E27FC236}">
                <a16:creationId xmlns:a16="http://schemas.microsoft.com/office/drawing/2014/main" id="{514E7EBF-AB8F-9B86-98E9-3420A6AED723}"/>
              </a:ext>
            </a:extLst>
          </p:cNvPr>
          <p:cNvSpPr txBox="1"/>
          <p:nvPr/>
        </p:nvSpPr>
        <p:spPr>
          <a:xfrm>
            <a:off x="2098962" y="3412897"/>
            <a:ext cx="1145309" cy="369332"/>
          </a:xfrm>
          <a:prstGeom prst="rect">
            <a:avLst/>
          </a:prstGeom>
          <a:noFill/>
        </p:spPr>
        <p:txBody>
          <a:bodyPr wrap="square">
            <a:spAutoFit/>
          </a:bodyPr>
          <a:lstStyle/>
          <a:p>
            <a:r>
              <a:rPr lang="en-US" dirty="0"/>
              <a:t>Example:</a:t>
            </a:r>
          </a:p>
        </p:txBody>
      </p:sp>
      <p:pic>
        <p:nvPicPr>
          <p:cNvPr id="14" name="Picture 13">
            <a:extLst>
              <a:ext uri="{FF2B5EF4-FFF2-40B4-BE49-F238E27FC236}">
                <a16:creationId xmlns:a16="http://schemas.microsoft.com/office/drawing/2014/main" id="{2080EF6E-F870-33E8-D421-97196106567B}"/>
              </a:ext>
            </a:extLst>
          </p:cNvPr>
          <p:cNvPicPr>
            <a:picLocks noChangeAspect="1"/>
          </p:cNvPicPr>
          <p:nvPr/>
        </p:nvPicPr>
        <p:blipFill>
          <a:blip r:embed="rId2"/>
          <a:stretch>
            <a:fillRect/>
          </a:stretch>
        </p:blipFill>
        <p:spPr>
          <a:xfrm>
            <a:off x="3244271" y="3125806"/>
            <a:ext cx="1216892" cy="1185690"/>
          </a:xfrm>
          <a:prstGeom prst="rect">
            <a:avLst/>
          </a:prstGeom>
        </p:spPr>
      </p:pic>
    </p:spTree>
    <p:extLst>
      <p:ext uri="{BB962C8B-B14F-4D97-AF65-F5344CB8AC3E}">
        <p14:creationId xmlns:p14="http://schemas.microsoft.com/office/powerpoint/2010/main" val="1292016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E30746-0319-3CB4-8E27-BCCFF8B2E17A}"/>
              </a:ext>
            </a:extLst>
          </p:cNvPr>
          <p:cNvSpPr txBox="1"/>
          <p:nvPr/>
        </p:nvSpPr>
        <p:spPr>
          <a:xfrm>
            <a:off x="535709" y="1399370"/>
            <a:ext cx="2484582" cy="400110"/>
          </a:xfrm>
          <a:prstGeom prst="rect">
            <a:avLst/>
          </a:prstGeom>
          <a:noFill/>
        </p:spPr>
        <p:txBody>
          <a:bodyPr wrap="square">
            <a:spAutoFit/>
          </a:bodyPr>
          <a:lstStyle/>
          <a:p>
            <a:r>
              <a:rPr lang="en-US" sz="2000" b="1" dirty="0">
                <a:solidFill>
                  <a:srgbClr val="1869A6"/>
                </a:solidFill>
              </a:rPr>
              <a:t>Types of Matrices</a:t>
            </a:r>
          </a:p>
        </p:txBody>
      </p:sp>
      <p:sp>
        <p:nvSpPr>
          <p:cNvPr id="3" name="TextBox 2">
            <a:extLst>
              <a:ext uri="{FF2B5EF4-FFF2-40B4-BE49-F238E27FC236}">
                <a16:creationId xmlns:a16="http://schemas.microsoft.com/office/drawing/2014/main" id="{EF0E27E6-299F-5BDB-5380-6EBB1B3BBC40}"/>
              </a:ext>
            </a:extLst>
          </p:cNvPr>
          <p:cNvSpPr txBox="1"/>
          <p:nvPr/>
        </p:nvSpPr>
        <p:spPr>
          <a:xfrm>
            <a:off x="1778000" y="1830258"/>
            <a:ext cx="2110509" cy="369332"/>
          </a:xfrm>
          <a:prstGeom prst="rect">
            <a:avLst/>
          </a:prstGeom>
          <a:noFill/>
        </p:spPr>
        <p:txBody>
          <a:bodyPr wrap="square">
            <a:spAutoFit/>
          </a:bodyPr>
          <a:lstStyle/>
          <a:p>
            <a:r>
              <a:rPr lang="en-US" b="1" dirty="0"/>
              <a:t>Diagonal Matrix</a:t>
            </a:r>
          </a:p>
        </p:txBody>
      </p:sp>
      <p:sp>
        <p:nvSpPr>
          <p:cNvPr id="4" name="TextBox 3">
            <a:extLst>
              <a:ext uri="{FF2B5EF4-FFF2-40B4-BE49-F238E27FC236}">
                <a16:creationId xmlns:a16="http://schemas.microsoft.com/office/drawing/2014/main" id="{D6AC12EA-50F3-DA7A-7690-B2165CD29EBE}"/>
              </a:ext>
            </a:extLst>
          </p:cNvPr>
          <p:cNvSpPr txBox="1"/>
          <p:nvPr/>
        </p:nvSpPr>
        <p:spPr>
          <a:xfrm>
            <a:off x="2124363" y="2199590"/>
            <a:ext cx="9162473" cy="646331"/>
          </a:xfrm>
          <a:prstGeom prst="rect">
            <a:avLst/>
          </a:prstGeom>
          <a:noFill/>
        </p:spPr>
        <p:txBody>
          <a:bodyPr wrap="square">
            <a:spAutoFit/>
          </a:bodyPr>
          <a:lstStyle/>
          <a:p>
            <a:r>
              <a:rPr lang="en-US" dirty="0"/>
              <a:t>A square matrix where all non-diagonal elements are zero. Only the diagonal elements may be non-zero.</a:t>
            </a:r>
          </a:p>
        </p:txBody>
      </p:sp>
      <p:sp>
        <p:nvSpPr>
          <p:cNvPr id="5" name="TextBox 4">
            <a:extLst>
              <a:ext uri="{FF2B5EF4-FFF2-40B4-BE49-F238E27FC236}">
                <a16:creationId xmlns:a16="http://schemas.microsoft.com/office/drawing/2014/main" id="{C7E83B5A-E866-06D9-1456-CE9992A6B9E6}"/>
              </a:ext>
            </a:extLst>
          </p:cNvPr>
          <p:cNvSpPr txBox="1"/>
          <p:nvPr/>
        </p:nvSpPr>
        <p:spPr>
          <a:xfrm>
            <a:off x="2052781" y="3283588"/>
            <a:ext cx="1145309" cy="369332"/>
          </a:xfrm>
          <a:prstGeom prst="rect">
            <a:avLst/>
          </a:prstGeom>
          <a:noFill/>
        </p:spPr>
        <p:txBody>
          <a:bodyPr wrap="square">
            <a:spAutoFit/>
          </a:bodyPr>
          <a:lstStyle/>
          <a:p>
            <a:r>
              <a:rPr lang="en-US" dirty="0"/>
              <a:t>Example:</a:t>
            </a:r>
          </a:p>
        </p:txBody>
      </p:sp>
      <p:pic>
        <p:nvPicPr>
          <p:cNvPr id="8" name="Picture 7">
            <a:extLst>
              <a:ext uri="{FF2B5EF4-FFF2-40B4-BE49-F238E27FC236}">
                <a16:creationId xmlns:a16="http://schemas.microsoft.com/office/drawing/2014/main" id="{DC5C18F7-15A1-1924-9769-35AB7951B52E}"/>
              </a:ext>
            </a:extLst>
          </p:cNvPr>
          <p:cNvPicPr>
            <a:picLocks noChangeAspect="1"/>
          </p:cNvPicPr>
          <p:nvPr/>
        </p:nvPicPr>
        <p:blipFill>
          <a:blip r:embed="rId2"/>
          <a:stretch>
            <a:fillRect/>
          </a:stretch>
        </p:blipFill>
        <p:spPr>
          <a:xfrm>
            <a:off x="3305175" y="2919888"/>
            <a:ext cx="989734" cy="1096732"/>
          </a:xfrm>
          <a:prstGeom prst="rect">
            <a:avLst/>
          </a:prstGeom>
        </p:spPr>
      </p:pic>
    </p:spTree>
    <p:extLst>
      <p:ext uri="{BB962C8B-B14F-4D97-AF65-F5344CB8AC3E}">
        <p14:creationId xmlns:p14="http://schemas.microsoft.com/office/powerpoint/2010/main" val="94557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0DFB0F-9E63-0EB9-5811-214376149E3E}"/>
              </a:ext>
            </a:extLst>
          </p:cNvPr>
          <p:cNvSpPr txBox="1"/>
          <p:nvPr/>
        </p:nvSpPr>
        <p:spPr>
          <a:xfrm>
            <a:off x="517236" y="1427079"/>
            <a:ext cx="2484582" cy="400110"/>
          </a:xfrm>
          <a:prstGeom prst="rect">
            <a:avLst/>
          </a:prstGeom>
          <a:noFill/>
        </p:spPr>
        <p:txBody>
          <a:bodyPr wrap="square">
            <a:spAutoFit/>
          </a:bodyPr>
          <a:lstStyle/>
          <a:p>
            <a:r>
              <a:rPr lang="en-US" sz="2000" b="1" dirty="0">
                <a:solidFill>
                  <a:srgbClr val="1869A6"/>
                </a:solidFill>
              </a:rPr>
              <a:t>Types of Matrices</a:t>
            </a:r>
          </a:p>
        </p:txBody>
      </p:sp>
      <p:sp>
        <p:nvSpPr>
          <p:cNvPr id="3" name="TextBox 2">
            <a:extLst>
              <a:ext uri="{FF2B5EF4-FFF2-40B4-BE49-F238E27FC236}">
                <a16:creationId xmlns:a16="http://schemas.microsoft.com/office/drawing/2014/main" id="{B94069CD-DF5D-FC4C-54AF-6ECDC89B5382}"/>
              </a:ext>
            </a:extLst>
          </p:cNvPr>
          <p:cNvSpPr txBox="1"/>
          <p:nvPr/>
        </p:nvSpPr>
        <p:spPr>
          <a:xfrm>
            <a:off x="1759527" y="1857967"/>
            <a:ext cx="2110509" cy="369332"/>
          </a:xfrm>
          <a:prstGeom prst="rect">
            <a:avLst/>
          </a:prstGeom>
          <a:noFill/>
        </p:spPr>
        <p:txBody>
          <a:bodyPr wrap="square">
            <a:spAutoFit/>
          </a:bodyPr>
          <a:lstStyle/>
          <a:p>
            <a:r>
              <a:rPr lang="en-US" b="1" dirty="0"/>
              <a:t>Identity Matrix</a:t>
            </a:r>
          </a:p>
        </p:txBody>
      </p:sp>
      <p:sp>
        <p:nvSpPr>
          <p:cNvPr id="4" name="TextBox 3">
            <a:extLst>
              <a:ext uri="{FF2B5EF4-FFF2-40B4-BE49-F238E27FC236}">
                <a16:creationId xmlns:a16="http://schemas.microsoft.com/office/drawing/2014/main" id="{9DD14EE7-0EE9-9037-9C93-5BC0962410BD}"/>
              </a:ext>
            </a:extLst>
          </p:cNvPr>
          <p:cNvSpPr txBox="1"/>
          <p:nvPr/>
        </p:nvSpPr>
        <p:spPr>
          <a:xfrm>
            <a:off x="2105890" y="2227299"/>
            <a:ext cx="9162473" cy="646331"/>
          </a:xfrm>
          <a:prstGeom prst="rect">
            <a:avLst/>
          </a:prstGeom>
          <a:noFill/>
        </p:spPr>
        <p:txBody>
          <a:bodyPr wrap="square">
            <a:spAutoFit/>
          </a:bodyPr>
          <a:lstStyle/>
          <a:p>
            <a:r>
              <a:rPr lang="en-US" dirty="0"/>
              <a:t>A special type of diagonal matrix where all the diagonal elements are 1. It acts as the multiplicative identity in matrix operations.</a:t>
            </a:r>
          </a:p>
        </p:txBody>
      </p:sp>
      <p:sp>
        <p:nvSpPr>
          <p:cNvPr id="5" name="TextBox 4">
            <a:extLst>
              <a:ext uri="{FF2B5EF4-FFF2-40B4-BE49-F238E27FC236}">
                <a16:creationId xmlns:a16="http://schemas.microsoft.com/office/drawing/2014/main" id="{9B5E87C0-323B-66CD-6931-E9D4801E1F80}"/>
              </a:ext>
            </a:extLst>
          </p:cNvPr>
          <p:cNvSpPr txBox="1"/>
          <p:nvPr/>
        </p:nvSpPr>
        <p:spPr>
          <a:xfrm>
            <a:off x="2034308" y="3311297"/>
            <a:ext cx="1145309" cy="369332"/>
          </a:xfrm>
          <a:prstGeom prst="rect">
            <a:avLst/>
          </a:prstGeom>
          <a:noFill/>
        </p:spPr>
        <p:txBody>
          <a:bodyPr wrap="square">
            <a:spAutoFit/>
          </a:bodyPr>
          <a:lstStyle/>
          <a:p>
            <a:r>
              <a:rPr lang="en-US" dirty="0"/>
              <a:t>Example:</a:t>
            </a:r>
          </a:p>
        </p:txBody>
      </p:sp>
      <p:pic>
        <p:nvPicPr>
          <p:cNvPr id="8" name="Picture 7">
            <a:extLst>
              <a:ext uri="{FF2B5EF4-FFF2-40B4-BE49-F238E27FC236}">
                <a16:creationId xmlns:a16="http://schemas.microsoft.com/office/drawing/2014/main" id="{A7C7260B-6D22-4B34-8AB4-2B8B276B0E33}"/>
              </a:ext>
            </a:extLst>
          </p:cNvPr>
          <p:cNvPicPr>
            <a:picLocks noChangeAspect="1"/>
          </p:cNvPicPr>
          <p:nvPr/>
        </p:nvPicPr>
        <p:blipFill>
          <a:blip r:embed="rId2"/>
          <a:stretch>
            <a:fillRect/>
          </a:stretch>
        </p:blipFill>
        <p:spPr>
          <a:xfrm>
            <a:off x="3179617" y="3076584"/>
            <a:ext cx="1438565" cy="872572"/>
          </a:xfrm>
          <a:prstGeom prst="rect">
            <a:avLst/>
          </a:prstGeom>
        </p:spPr>
      </p:pic>
    </p:spTree>
    <p:extLst>
      <p:ext uri="{BB962C8B-B14F-4D97-AF65-F5344CB8AC3E}">
        <p14:creationId xmlns:p14="http://schemas.microsoft.com/office/powerpoint/2010/main" val="1183588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565FA23-EFE2-8B18-275E-6AFAB059E36F}"/>
              </a:ext>
            </a:extLst>
          </p:cNvPr>
          <p:cNvSpPr txBox="1"/>
          <p:nvPr/>
        </p:nvSpPr>
        <p:spPr>
          <a:xfrm>
            <a:off x="563418" y="1408607"/>
            <a:ext cx="2484582" cy="400110"/>
          </a:xfrm>
          <a:prstGeom prst="rect">
            <a:avLst/>
          </a:prstGeom>
          <a:noFill/>
        </p:spPr>
        <p:txBody>
          <a:bodyPr wrap="square">
            <a:spAutoFit/>
          </a:bodyPr>
          <a:lstStyle/>
          <a:p>
            <a:r>
              <a:rPr lang="en-US" sz="2000" b="1" dirty="0">
                <a:solidFill>
                  <a:srgbClr val="1869A6"/>
                </a:solidFill>
              </a:rPr>
              <a:t>Types of Matrices</a:t>
            </a:r>
          </a:p>
        </p:txBody>
      </p:sp>
      <p:sp>
        <p:nvSpPr>
          <p:cNvPr id="3" name="TextBox 2">
            <a:extLst>
              <a:ext uri="{FF2B5EF4-FFF2-40B4-BE49-F238E27FC236}">
                <a16:creationId xmlns:a16="http://schemas.microsoft.com/office/drawing/2014/main" id="{10D83FCB-4728-A0D1-78AA-D3B4E09D3B61}"/>
              </a:ext>
            </a:extLst>
          </p:cNvPr>
          <p:cNvSpPr txBox="1"/>
          <p:nvPr/>
        </p:nvSpPr>
        <p:spPr>
          <a:xfrm>
            <a:off x="1805709" y="1839495"/>
            <a:ext cx="2110509" cy="369332"/>
          </a:xfrm>
          <a:prstGeom prst="rect">
            <a:avLst/>
          </a:prstGeom>
          <a:noFill/>
        </p:spPr>
        <p:txBody>
          <a:bodyPr wrap="square">
            <a:spAutoFit/>
          </a:bodyPr>
          <a:lstStyle/>
          <a:p>
            <a:r>
              <a:rPr lang="en-US" b="1" dirty="0"/>
              <a:t>Zero Matrix</a:t>
            </a:r>
          </a:p>
        </p:txBody>
      </p:sp>
      <p:sp>
        <p:nvSpPr>
          <p:cNvPr id="4" name="TextBox 3">
            <a:extLst>
              <a:ext uri="{FF2B5EF4-FFF2-40B4-BE49-F238E27FC236}">
                <a16:creationId xmlns:a16="http://schemas.microsoft.com/office/drawing/2014/main" id="{DAD51473-E57A-FE73-3CB1-3EE4988CED4A}"/>
              </a:ext>
            </a:extLst>
          </p:cNvPr>
          <p:cNvSpPr txBox="1"/>
          <p:nvPr/>
        </p:nvSpPr>
        <p:spPr>
          <a:xfrm>
            <a:off x="2152072" y="2208827"/>
            <a:ext cx="9162473" cy="369332"/>
          </a:xfrm>
          <a:prstGeom prst="rect">
            <a:avLst/>
          </a:prstGeom>
          <a:noFill/>
        </p:spPr>
        <p:txBody>
          <a:bodyPr wrap="square">
            <a:spAutoFit/>
          </a:bodyPr>
          <a:lstStyle/>
          <a:p>
            <a:r>
              <a:rPr lang="en-US" dirty="0"/>
              <a:t>A matrix where all elements are zero. It's the additive identity in matrix operations.</a:t>
            </a:r>
          </a:p>
        </p:txBody>
      </p:sp>
      <p:sp>
        <p:nvSpPr>
          <p:cNvPr id="5" name="TextBox 4">
            <a:extLst>
              <a:ext uri="{FF2B5EF4-FFF2-40B4-BE49-F238E27FC236}">
                <a16:creationId xmlns:a16="http://schemas.microsoft.com/office/drawing/2014/main" id="{34CB2EDD-B6EB-AB29-C373-7488C5A79527}"/>
              </a:ext>
            </a:extLst>
          </p:cNvPr>
          <p:cNvSpPr txBox="1"/>
          <p:nvPr/>
        </p:nvSpPr>
        <p:spPr>
          <a:xfrm>
            <a:off x="2080490" y="3292825"/>
            <a:ext cx="1145309" cy="369332"/>
          </a:xfrm>
          <a:prstGeom prst="rect">
            <a:avLst/>
          </a:prstGeom>
          <a:noFill/>
        </p:spPr>
        <p:txBody>
          <a:bodyPr wrap="square">
            <a:spAutoFit/>
          </a:bodyPr>
          <a:lstStyle/>
          <a:p>
            <a:r>
              <a:rPr lang="en-US" dirty="0"/>
              <a:t>Example:</a:t>
            </a:r>
          </a:p>
        </p:txBody>
      </p:sp>
      <p:pic>
        <p:nvPicPr>
          <p:cNvPr id="8" name="Picture 7">
            <a:extLst>
              <a:ext uri="{FF2B5EF4-FFF2-40B4-BE49-F238E27FC236}">
                <a16:creationId xmlns:a16="http://schemas.microsoft.com/office/drawing/2014/main" id="{3476694B-7A9B-9236-ACB9-FDCF2865C35D}"/>
              </a:ext>
            </a:extLst>
          </p:cNvPr>
          <p:cNvPicPr>
            <a:picLocks noChangeAspect="1"/>
          </p:cNvPicPr>
          <p:nvPr/>
        </p:nvPicPr>
        <p:blipFill>
          <a:blip r:embed="rId2"/>
          <a:stretch>
            <a:fillRect/>
          </a:stretch>
        </p:blipFill>
        <p:spPr>
          <a:xfrm>
            <a:off x="3225799" y="2848580"/>
            <a:ext cx="1373477" cy="1337802"/>
          </a:xfrm>
          <a:prstGeom prst="rect">
            <a:avLst/>
          </a:prstGeom>
        </p:spPr>
      </p:pic>
    </p:spTree>
    <p:extLst>
      <p:ext uri="{BB962C8B-B14F-4D97-AF65-F5344CB8AC3E}">
        <p14:creationId xmlns:p14="http://schemas.microsoft.com/office/powerpoint/2010/main" val="27938010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969B824-5047-6933-F59B-DCAA3C772885}"/>
              </a:ext>
            </a:extLst>
          </p:cNvPr>
          <p:cNvSpPr txBox="1"/>
          <p:nvPr/>
        </p:nvSpPr>
        <p:spPr>
          <a:xfrm>
            <a:off x="498763" y="1491734"/>
            <a:ext cx="2484582" cy="400110"/>
          </a:xfrm>
          <a:prstGeom prst="rect">
            <a:avLst/>
          </a:prstGeom>
          <a:noFill/>
        </p:spPr>
        <p:txBody>
          <a:bodyPr wrap="square">
            <a:spAutoFit/>
          </a:bodyPr>
          <a:lstStyle/>
          <a:p>
            <a:r>
              <a:rPr lang="en-US" sz="2000" b="1" dirty="0">
                <a:solidFill>
                  <a:srgbClr val="1869A6"/>
                </a:solidFill>
              </a:rPr>
              <a:t>Types of Matrices</a:t>
            </a:r>
          </a:p>
        </p:txBody>
      </p:sp>
      <p:sp>
        <p:nvSpPr>
          <p:cNvPr id="3" name="TextBox 2">
            <a:extLst>
              <a:ext uri="{FF2B5EF4-FFF2-40B4-BE49-F238E27FC236}">
                <a16:creationId xmlns:a16="http://schemas.microsoft.com/office/drawing/2014/main" id="{17A3AAE8-FDFE-5BDE-7EFE-0A6191AADF0E}"/>
              </a:ext>
            </a:extLst>
          </p:cNvPr>
          <p:cNvSpPr txBox="1"/>
          <p:nvPr/>
        </p:nvSpPr>
        <p:spPr>
          <a:xfrm>
            <a:off x="1741054" y="1922622"/>
            <a:ext cx="2110509" cy="369332"/>
          </a:xfrm>
          <a:prstGeom prst="rect">
            <a:avLst/>
          </a:prstGeom>
          <a:noFill/>
        </p:spPr>
        <p:txBody>
          <a:bodyPr wrap="square">
            <a:spAutoFit/>
          </a:bodyPr>
          <a:lstStyle/>
          <a:p>
            <a:r>
              <a:rPr lang="en-US" b="1" dirty="0"/>
              <a:t>Row Matrix</a:t>
            </a:r>
          </a:p>
        </p:txBody>
      </p:sp>
      <p:sp>
        <p:nvSpPr>
          <p:cNvPr id="4" name="TextBox 3">
            <a:extLst>
              <a:ext uri="{FF2B5EF4-FFF2-40B4-BE49-F238E27FC236}">
                <a16:creationId xmlns:a16="http://schemas.microsoft.com/office/drawing/2014/main" id="{8F438731-B39E-5958-F0C0-0E2EB0807421}"/>
              </a:ext>
            </a:extLst>
          </p:cNvPr>
          <p:cNvSpPr txBox="1"/>
          <p:nvPr/>
        </p:nvSpPr>
        <p:spPr>
          <a:xfrm>
            <a:off x="2087417" y="2291954"/>
            <a:ext cx="9162473" cy="369332"/>
          </a:xfrm>
          <a:prstGeom prst="rect">
            <a:avLst/>
          </a:prstGeom>
          <a:noFill/>
        </p:spPr>
        <p:txBody>
          <a:bodyPr wrap="square">
            <a:spAutoFit/>
          </a:bodyPr>
          <a:lstStyle/>
          <a:p>
            <a:r>
              <a:rPr lang="en-US" dirty="0"/>
              <a:t>A matrix with only one row.</a:t>
            </a:r>
          </a:p>
        </p:txBody>
      </p:sp>
      <p:sp>
        <p:nvSpPr>
          <p:cNvPr id="5" name="TextBox 4">
            <a:extLst>
              <a:ext uri="{FF2B5EF4-FFF2-40B4-BE49-F238E27FC236}">
                <a16:creationId xmlns:a16="http://schemas.microsoft.com/office/drawing/2014/main" id="{136B7EA2-4896-E28E-0816-AD36A54E671F}"/>
              </a:ext>
            </a:extLst>
          </p:cNvPr>
          <p:cNvSpPr txBox="1"/>
          <p:nvPr/>
        </p:nvSpPr>
        <p:spPr>
          <a:xfrm>
            <a:off x="2015835" y="3375952"/>
            <a:ext cx="1145309" cy="369332"/>
          </a:xfrm>
          <a:prstGeom prst="rect">
            <a:avLst/>
          </a:prstGeom>
          <a:noFill/>
        </p:spPr>
        <p:txBody>
          <a:bodyPr wrap="square">
            <a:spAutoFit/>
          </a:bodyPr>
          <a:lstStyle/>
          <a:p>
            <a:r>
              <a:rPr lang="en-US" dirty="0"/>
              <a:t>Example:</a:t>
            </a:r>
          </a:p>
        </p:txBody>
      </p:sp>
      <p:pic>
        <p:nvPicPr>
          <p:cNvPr id="8" name="Picture 7">
            <a:extLst>
              <a:ext uri="{FF2B5EF4-FFF2-40B4-BE49-F238E27FC236}">
                <a16:creationId xmlns:a16="http://schemas.microsoft.com/office/drawing/2014/main" id="{B0E3F040-9655-4515-F756-69CD0218AE40}"/>
              </a:ext>
            </a:extLst>
          </p:cNvPr>
          <p:cNvPicPr>
            <a:picLocks noChangeAspect="1"/>
          </p:cNvPicPr>
          <p:nvPr/>
        </p:nvPicPr>
        <p:blipFill>
          <a:blip r:embed="rId2"/>
          <a:stretch>
            <a:fillRect/>
          </a:stretch>
        </p:blipFill>
        <p:spPr>
          <a:xfrm>
            <a:off x="3244849" y="3109840"/>
            <a:ext cx="1770326" cy="901555"/>
          </a:xfrm>
          <a:prstGeom prst="rect">
            <a:avLst/>
          </a:prstGeom>
        </p:spPr>
      </p:pic>
    </p:spTree>
    <p:extLst>
      <p:ext uri="{BB962C8B-B14F-4D97-AF65-F5344CB8AC3E}">
        <p14:creationId xmlns:p14="http://schemas.microsoft.com/office/powerpoint/2010/main" val="21326885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3E3CC5-5830-2CD9-9627-9E773C88DC76}"/>
              </a:ext>
            </a:extLst>
          </p:cNvPr>
          <p:cNvSpPr txBox="1"/>
          <p:nvPr/>
        </p:nvSpPr>
        <p:spPr>
          <a:xfrm>
            <a:off x="498763" y="1500970"/>
            <a:ext cx="2484582" cy="400110"/>
          </a:xfrm>
          <a:prstGeom prst="rect">
            <a:avLst/>
          </a:prstGeom>
          <a:noFill/>
        </p:spPr>
        <p:txBody>
          <a:bodyPr wrap="square">
            <a:spAutoFit/>
          </a:bodyPr>
          <a:lstStyle/>
          <a:p>
            <a:r>
              <a:rPr lang="en-US" sz="2000" b="1" dirty="0">
                <a:solidFill>
                  <a:srgbClr val="1869A6"/>
                </a:solidFill>
              </a:rPr>
              <a:t>Types of Matrices</a:t>
            </a:r>
          </a:p>
        </p:txBody>
      </p:sp>
      <p:sp>
        <p:nvSpPr>
          <p:cNvPr id="3" name="TextBox 2">
            <a:extLst>
              <a:ext uri="{FF2B5EF4-FFF2-40B4-BE49-F238E27FC236}">
                <a16:creationId xmlns:a16="http://schemas.microsoft.com/office/drawing/2014/main" id="{58881658-F20F-31E9-888C-7C4A81D21108}"/>
              </a:ext>
            </a:extLst>
          </p:cNvPr>
          <p:cNvSpPr txBox="1"/>
          <p:nvPr/>
        </p:nvSpPr>
        <p:spPr>
          <a:xfrm>
            <a:off x="1741054" y="1931858"/>
            <a:ext cx="2110509" cy="369332"/>
          </a:xfrm>
          <a:prstGeom prst="rect">
            <a:avLst/>
          </a:prstGeom>
          <a:noFill/>
        </p:spPr>
        <p:txBody>
          <a:bodyPr wrap="square">
            <a:spAutoFit/>
          </a:bodyPr>
          <a:lstStyle/>
          <a:p>
            <a:r>
              <a:rPr lang="en-US" b="1" dirty="0"/>
              <a:t>Symmetric Matrix</a:t>
            </a:r>
          </a:p>
        </p:txBody>
      </p:sp>
      <p:sp>
        <p:nvSpPr>
          <p:cNvPr id="4" name="TextBox 3">
            <a:extLst>
              <a:ext uri="{FF2B5EF4-FFF2-40B4-BE49-F238E27FC236}">
                <a16:creationId xmlns:a16="http://schemas.microsoft.com/office/drawing/2014/main" id="{2EBAA8C5-3577-B629-C9AF-EB5B51CAD4BA}"/>
              </a:ext>
            </a:extLst>
          </p:cNvPr>
          <p:cNvSpPr txBox="1"/>
          <p:nvPr/>
        </p:nvSpPr>
        <p:spPr>
          <a:xfrm>
            <a:off x="2087417" y="2301190"/>
            <a:ext cx="9162473" cy="369332"/>
          </a:xfrm>
          <a:prstGeom prst="rect">
            <a:avLst/>
          </a:prstGeom>
          <a:noFill/>
        </p:spPr>
        <p:txBody>
          <a:bodyPr wrap="square">
            <a:spAutoFit/>
          </a:bodyPr>
          <a:lstStyle/>
          <a:p>
            <a:r>
              <a:rPr lang="en-US" dirty="0"/>
              <a:t>A matrix with only one row.</a:t>
            </a:r>
          </a:p>
        </p:txBody>
      </p:sp>
      <p:sp>
        <p:nvSpPr>
          <p:cNvPr id="5" name="TextBox 4">
            <a:extLst>
              <a:ext uri="{FF2B5EF4-FFF2-40B4-BE49-F238E27FC236}">
                <a16:creationId xmlns:a16="http://schemas.microsoft.com/office/drawing/2014/main" id="{BA28A1C1-2F31-9E2C-95E9-8A780C35BB7F}"/>
              </a:ext>
            </a:extLst>
          </p:cNvPr>
          <p:cNvSpPr txBox="1"/>
          <p:nvPr/>
        </p:nvSpPr>
        <p:spPr>
          <a:xfrm>
            <a:off x="2015835" y="3385188"/>
            <a:ext cx="1145309" cy="369332"/>
          </a:xfrm>
          <a:prstGeom prst="rect">
            <a:avLst/>
          </a:prstGeom>
          <a:noFill/>
        </p:spPr>
        <p:txBody>
          <a:bodyPr wrap="square">
            <a:spAutoFit/>
          </a:bodyPr>
          <a:lstStyle/>
          <a:p>
            <a:r>
              <a:rPr lang="en-US" dirty="0"/>
              <a:t>Example:</a:t>
            </a:r>
          </a:p>
        </p:txBody>
      </p:sp>
      <p:sp>
        <p:nvSpPr>
          <p:cNvPr id="8" name="TextBox 7">
            <a:extLst>
              <a:ext uri="{FF2B5EF4-FFF2-40B4-BE49-F238E27FC236}">
                <a16:creationId xmlns:a16="http://schemas.microsoft.com/office/drawing/2014/main" id="{A2816079-6EA7-96E1-3563-7A6D8726FDFD}"/>
              </a:ext>
            </a:extLst>
          </p:cNvPr>
          <p:cNvSpPr txBox="1"/>
          <p:nvPr/>
        </p:nvSpPr>
        <p:spPr>
          <a:xfrm>
            <a:off x="2588489" y="2678148"/>
            <a:ext cx="4620492" cy="369332"/>
          </a:xfrm>
          <a:prstGeom prst="rect">
            <a:avLst/>
          </a:prstGeom>
          <a:noFill/>
        </p:spPr>
        <p:txBody>
          <a:bodyPr wrap="square">
            <a:spAutoFit/>
          </a:bodyPr>
          <a:lstStyle/>
          <a:p>
            <a:r>
              <a:rPr lang="en-US" dirty="0"/>
              <a:t>A square matrix that is equal to its transpose</a:t>
            </a:r>
          </a:p>
        </p:txBody>
      </p:sp>
      <p:pic>
        <p:nvPicPr>
          <p:cNvPr id="10" name="Picture 9">
            <a:extLst>
              <a:ext uri="{FF2B5EF4-FFF2-40B4-BE49-F238E27FC236}">
                <a16:creationId xmlns:a16="http://schemas.microsoft.com/office/drawing/2014/main" id="{31295E50-BE98-B623-8D8C-D94C7E9B1938}"/>
              </a:ext>
            </a:extLst>
          </p:cNvPr>
          <p:cNvPicPr>
            <a:picLocks noChangeAspect="1"/>
          </p:cNvPicPr>
          <p:nvPr/>
        </p:nvPicPr>
        <p:blipFill>
          <a:blip r:embed="rId2"/>
          <a:stretch>
            <a:fillRect/>
          </a:stretch>
        </p:blipFill>
        <p:spPr>
          <a:xfrm>
            <a:off x="7102906" y="2615164"/>
            <a:ext cx="904875" cy="495300"/>
          </a:xfrm>
          <a:prstGeom prst="rect">
            <a:avLst/>
          </a:prstGeom>
        </p:spPr>
      </p:pic>
      <p:pic>
        <p:nvPicPr>
          <p:cNvPr id="12" name="Picture 11">
            <a:extLst>
              <a:ext uri="{FF2B5EF4-FFF2-40B4-BE49-F238E27FC236}">
                <a16:creationId xmlns:a16="http://schemas.microsoft.com/office/drawing/2014/main" id="{C92AFA41-F304-BFA3-50CF-FFDBDDD54D54}"/>
              </a:ext>
            </a:extLst>
          </p:cNvPr>
          <p:cNvPicPr>
            <a:picLocks noChangeAspect="1"/>
          </p:cNvPicPr>
          <p:nvPr/>
        </p:nvPicPr>
        <p:blipFill>
          <a:blip r:embed="rId3"/>
          <a:stretch>
            <a:fillRect/>
          </a:stretch>
        </p:blipFill>
        <p:spPr>
          <a:xfrm>
            <a:off x="3194913" y="3039854"/>
            <a:ext cx="1331768" cy="1366815"/>
          </a:xfrm>
          <a:prstGeom prst="rect">
            <a:avLst/>
          </a:prstGeom>
        </p:spPr>
      </p:pic>
    </p:spTree>
    <p:extLst>
      <p:ext uri="{BB962C8B-B14F-4D97-AF65-F5344CB8AC3E}">
        <p14:creationId xmlns:p14="http://schemas.microsoft.com/office/powerpoint/2010/main" val="11656186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A51297-65E9-310B-9B91-E48B83E1DFB5}"/>
              </a:ext>
            </a:extLst>
          </p:cNvPr>
          <p:cNvSpPr txBox="1"/>
          <p:nvPr/>
        </p:nvSpPr>
        <p:spPr>
          <a:xfrm>
            <a:off x="1408545" y="2782669"/>
            <a:ext cx="9374909" cy="646331"/>
          </a:xfrm>
          <a:prstGeom prst="rect">
            <a:avLst/>
          </a:prstGeom>
          <a:noFill/>
        </p:spPr>
        <p:txBody>
          <a:bodyPr wrap="square">
            <a:spAutoFit/>
          </a:bodyPr>
          <a:lstStyle/>
          <a:p>
            <a:pPr algn="ctr"/>
            <a:r>
              <a:rPr lang="en-US" sz="3600" b="1" dirty="0">
                <a:solidFill>
                  <a:srgbClr val="2AAF82"/>
                </a:solidFill>
              </a:rPr>
              <a:t>Linear Transformations and Eigenvalues</a:t>
            </a:r>
          </a:p>
        </p:txBody>
      </p:sp>
    </p:spTree>
    <p:extLst>
      <p:ext uri="{BB962C8B-B14F-4D97-AF65-F5344CB8AC3E}">
        <p14:creationId xmlns:p14="http://schemas.microsoft.com/office/powerpoint/2010/main" val="20609669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4BE11D-C750-CA2C-BEB0-B398DE242249}"/>
              </a:ext>
            </a:extLst>
          </p:cNvPr>
          <p:cNvSpPr txBox="1"/>
          <p:nvPr/>
        </p:nvSpPr>
        <p:spPr>
          <a:xfrm>
            <a:off x="267856" y="1417844"/>
            <a:ext cx="4941455" cy="400110"/>
          </a:xfrm>
          <a:prstGeom prst="rect">
            <a:avLst/>
          </a:prstGeom>
          <a:noFill/>
        </p:spPr>
        <p:txBody>
          <a:bodyPr wrap="square">
            <a:spAutoFit/>
          </a:bodyPr>
          <a:lstStyle/>
          <a:p>
            <a:pPr algn="ctr"/>
            <a:r>
              <a:rPr lang="en-US" sz="2000" b="1" dirty="0">
                <a:solidFill>
                  <a:srgbClr val="1869A6"/>
                </a:solidFill>
              </a:rPr>
              <a:t>Linear Transformations and Eigenvalues</a:t>
            </a:r>
          </a:p>
        </p:txBody>
      </p:sp>
      <p:sp>
        <p:nvSpPr>
          <p:cNvPr id="5" name="TextBox 4">
            <a:extLst>
              <a:ext uri="{FF2B5EF4-FFF2-40B4-BE49-F238E27FC236}">
                <a16:creationId xmlns:a16="http://schemas.microsoft.com/office/drawing/2014/main" id="{21C2C828-01DD-119F-FA52-2EB10CE0B2D3}"/>
              </a:ext>
            </a:extLst>
          </p:cNvPr>
          <p:cNvSpPr txBox="1"/>
          <p:nvPr/>
        </p:nvSpPr>
        <p:spPr>
          <a:xfrm>
            <a:off x="1607127" y="1926073"/>
            <a:ext cx="10141527" cy="1200329"/>
          </a:xfrm>
          <a:prstGeom prst="rect">
            <a:avLst/>
          </a:prstGeom>
          <a:noFill/>
        </p:spPr>
        <p:txBody>
          <a:bodyPr wrap="square">
            <a:spAutoFit/>
          </a:bodyPr>
          <a:lstStyle/>
          <a:p>
            <a:r>
              <a:rPr lang="en-US" dirty="0"/>
              <a:t>This segment covers the concepts of linear transformations and eigenvalues, which are fundamental in understanding how data can be manipulated and analyzed in various dimensions. These concepts play a crucial role in areas such as dimensionality reduction, stability analysis, and optimization in AI and machine learning.</a:t>
            </a:r>
          </a:p>
        </p:txBody>
      </p:sp>
    </p:spTree>
    <p:extLst>
      <p:ext uri="{BB962C8B-B14F-4D97-AF65-F5344CB8AC3E}">
        <p14:creationId xmlns:p14="http://schemas.microsoft.com/office/powerpoint/2010/main" val="1471121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AE94F7-4DA8-EB0B-B222-884756D7EE0C}"/>
              </a:ext>
            </a:extLst>
          </p:cNvPr>
          <p:cNvSpPr txBox="1"/>
          <p:nvPr/>
        </p:nvSpPr>
        <p:spPr>
          <a:xfrm>
            <a:off x="3699163" y="2782669"/>
            <a:ext cx="4793673" cy="646331"/>
          </a:xfrm>
          <a:prstGeom prst="rect">
            <a:avLst/>
          </a:prstGeom>
          <a:noFill/>
        </p:spPr>
        <p:txBody>
          <a:bodyPr wrap="square">
            <a:spAutoFit/>
          </a:bodyPr>
          <a:lstStyle/>
          <a:p>
            <a:pPr algn="ctr"/>
            <a:r>
              <a:rPr lang="en-US" sz="3600" b="1" dirty="0">
                <a:solidFill>
                  <a:srgbClr val="2AAF82"/>
                </a:solidFill>
              </a:rPr>
              <a:t>Vectors and Matrices</a:t>
            </a:r>
          </a:p>
        </p:txBody>
      </p:sp>
    </p:spTree>
    <p:extLst>
      <p:ext uri="{BB962C8B-B14F-4D97-AF65-F5344CB8AC3E}">
        <p14:creationId xmlns:p14="http://schemas.microsoft.com/office/powerpoint/2010/main" val="9650622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CF669C3-3200-324B-F605-37F0C36EE819}"/>
              </a:ext>
            </a:extLst>
          </p:cNvPr>
          <p:cNvSpPr txBox="1"/>
          <p:nvPr/>
        </p:nvSpPr>
        <p:spPr>
          <a:xfrm>
            <a:off x="655782" y="1325478"/>
            <a:ext cx="2706254" cy="369332"/>
          </a:xfrm>
          <a:prstGeom prst="rect">
            <a:avLst/>
          </a:prstGeom>
          <a:noFill/>
        </p:spPr>
        <p:txBody>
          <a:bodyPr wrap="square">
            <a:spAutoFit/>
          </a:bodyPr>
          <a:lstStyle/>
          <a:p>
            <a:r>
              <a:rPr lang="en-US" b="1" dirty="0">
                <a:solidFill>
                  <a:srgbClr val="1869A6"/>
                </a:solidFill>
              </a:rPr>
              <a:t>Linear Transformations</a:t>
            </a:r>
          </a:p>
        </p:txBody>
      </p:sp>
      <p:sp>
        <p:nvSpPr>
          <p:cNvPr id="5" name="TextBox 4">
            <a:extLst>
              <a:ext uri="{FF2B5EF4-FFF2-40B4-BE49-F238E27FC236}">
                <a16:creationId xmlns:a16="http://schemas.microsoft.com/office/drawing/2014/main" id="{38C4903E-4331-FC04-DF68-F5C9C93E5697}"/>
              </a:ext>
            </a:extLst>
          </p:cNvPr>
          <p:cNvSpPr txBox="1"/>
          <p:nvPr/>
        </p:nvSpPr>
        <p:spPr>
          <a:xfrm>
            <a:off x="1560946" y="1694810"/>
            <a:ext cx="10039926" cy="923330"/>
          </a:xfrm>
          <a:prstGeom prst="rect">
            <a:avLst/>
          </a:prstGeom>
          <a:noFill/>
        </p:spPr>
        <p:txBody>
          <a:bodyPr wrap="square">
            <a:spAutoFit/>
          </a:bodyPr>
          <a:lstStyle/>
          <a:p>
            <a:r>
              <a:rPr lang="en-US" dirty="0"/>
              <a:t>A linear transformation is a function that maps vectors from one space to another, preserving vector addition and scalar multiplication. Essentially, it transforms vectors while maintaining the structure of the space.</a:t>
            </a:r>
          </a:p>
        </p:txBody>
      </p:sp>
      <p:sp>
        <p:nvSpPr>
          <p:cNvPr id="7" name="TextBox 6">
            <a:extLst>
              <a:ext uri="{FF2B5EF4-FFF2-40B4-BE49-F238E27FC236}">
                <a16:creationId xmlns:a16="http://schemas.microsoft.com/office/drawing/2014/main" id="{838E5F5F-BEA8-D70B-1C6D-3F1B69BC19E2}"/>
              </a:ext>
            </a:extLst>
          </p:cNvPr>
          <p:cNvSpPr txBox="1"/>
          <p:nvPr/>
        </p:nvSpPr>
        <p:spPr>
          <a:xfrm>
            <a:off x="1560946" y="2683224"/>
            <a:ext cx="6096000" cy="369332"/>
          </a:xfrm>
          <a:prstGeom prst="rect">
            <a:avLst/>
          </a:prstGeom>
          <a:noFill/>
        </p:spPr>
        <p:txBody>
          <a:bodyPr wrap="square">
            <a:spAutoFit/>
          </a:bodyPr>
          <a:lstStyle/>
          <a:p>
            <a:r>
              <a:rPr lang="en-US" b="1" dirty="0"/>
              <a:t>Matrix Representation</a:t>
            </a:r>
          </a:p>
        </p:txBody>
      </p:sp>
      <p:sp>
        <p:nvSpPr>
          <p:cNvPr id="9" name="TextBox 8">
            <a:extLst>
              <a:ext uri="{FF2B5EF4-FFF2-40B4-BE49-F238E27FC236}">
                <a16:creationId xmlns:a16="http://schemas.microsoft.com/office/drawing/2014/main" id="{C97F5406-B8E2-1E4D-4C8C-3C7D690C18FF}"/>
              </a:ext>
            </a:extLst>
          </p:cNvPr>
          <p:cNvSpPr txBox="1"/>
          <p:nvPr/>
        </p:nvSpPr>
        <p:spPr>
          <a:xfrm>
            <a:off x="1560946" y="3117640"/>
            <a:ext cx="7878618" cy="646331"/>
          </a:xfrm>
          <a:prstGeom prst="rect">
            <a:avLst/>
          </a:prstGeom>
          <a:noFill/>
        </p:spPr>
        <p:txBody>
          <a:bodyPr wrap="square">
            <a:spAutoFit/>
          </a:bodyPr>
          <a:lstStyle/>
          <a:p>
            <a:r>
              <a:rPr lang="en-US" dirty="0"/>
              <a:t>Matrix Representation Linear transformations can be represented by matrices. If 𝑥 is a vector and A is a matrix, then Ax is a linear transformation of 𝑥.</a:t>
            </a:r>
          </a:p>
        </p:txBody>
      </p:sp>
      <p:pic>
        <p:nvPicPr>
          <p:cNvPr id="11" name="Picture 10">
            <a:extLst>
              <a:ext uri="{FF2B5EF4-FFF2-40B4-BE49-F238E27FC236}">
                <a16:creationId xmlns:a16="http://schemas.microsoft.com/office/drawing/2014/main" id="{CB026542-04D0-C619-D103-0B9C71A4AD2A}"/>
              </a:ext>
            </a:extLst>
          </p:cNvPr>
          <p:cNvPicPr>
            <a:picLocks noChangeAspect="1"/>
          </p:cNvPicPr>
          <p:nvPr/>
        </p:nvPicPr>
        <p:blipFill>
          <a:blip r:embed="rId2"/>
          <a:stretch>
            <a:fillRect/>
          </a:stretch>
        </p:blipFill>
        <p:spPr>
          <a:xfrm>
            <a:off x="2678617" y="3924011"/>
            <a:ext cx="4562475" cy="1466850"/>
          </a:xfrm>
          <a:prstGeom prst="rect">
            <a:avLst/>
          </a:prstGeom>
        </p:spPr>
      </p:pic>
      <p:sp>
        <p:nvSpPr>
          <p:cNvPr id="13" name="TextBox 12">
            <a:extLst>
              <a:ext uri="{FF2B5EF4-FFF2-40B4-BE49-F238E27FC236}">
                <a16:creationId xmlns:a16="http://schemas.microsoft.com/office/drawing/2014/main" id="{C91E6C3D-467D-166A-7A11-9FDE8A18D65F}"/>
              </a:ext>
            </a:extLst>
          </p:cNvPr>
          <p:cNvSpPr txBox="1"/>
          <p:nvPr/>
        </p:nvSpPr>
        <p:spPr>
          <a:xfrm>
            <a:off x="1524072" y="4023356"/>
            <a:ext cx="1154545" cy="369332"/>
          </a:xfrm>
          <a:prstGeom prst="rect">
            <a:avLst/>
          </a:prstGeom>
          <a:noFill/>
        </p:spPr>
        <p:txBody>
          <a:bodyPr wrap="square">
            <a:spAutoFit/>
          </a:bodyPr>
          <a:lstStyle/>
          <a:p>
            <a:r>
              <a:rPr lang="en-US" b="1" dirty="0"/>
              <a:t>Example:</a:t>
            </a:r>
          </a:p>
        </p:txBody>
      </p:sp>
    </p:spTree>
    <p:extLst>
      <p:ext uri="{BB962C8B-B14F-4D97-AF65-F5344CB8AC3E}">
        <p14:creationId xmlns:p14="http://schemas.microsoft.com/office/powerpoint/2010/main" val="4924407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D223A3E-6C4B-DEA7-E82A-98BE6CCE49E1}"/>
              </a:ext>
            </a:extLst>
          </p:cNvPr>
          <p:cNvSpPr txBox="1"/>
          <p:nvPr/>
        </p:nvSpPr>
        <p:spPr>
          <a:xfrm>
            <a:off x="452581" y="1362426"/>
            <a:ext cx="4581236" cy="369332"/>
          </a:xfrm>
          <a:prstGeom prst="rect">
            <a:avLst/>
          </a:prstGeom>
          <a:noFill/>
        </p:spPr>
        <p:txBody>
          <a:bodyPr wrap="square">
            <a:spAutoFit/>
          </a:bodyPr>
          <a:lstStyle/>
          <a:p>
            <a:r>
              <a:rPr lang="en-US" b="1" dirty="0">
                <a:solidFill>
                  <a:srgbClr val="1869A6"/>
                </a:solidFill>
              </a:rPr>
              <a:t>Common Types of Linear Transformations</a:t>
            </a:r>
          </a:p>
        </p:txBody>
      </p:sp>
      <p:sp>
        <p:nvSpPr>
          <p:cNvPr id="5" name="TextBox 4">
            <a:extLst>
              <a:ext uri="{FF2B5EF4-FFF2-40B4-BE49-F238E27FC236}">
                <a16:creationId xmlns:a16="http://schemas.microsoft.com/office/drawing/2014/main" id="{D8267E03-9DF3-FDB8-C21C-549496B7DDF7}"/>
              </a:ext>
            </a:extLst>
          </p:cNvPr>
          <p:cNvSpPr txBox="1"/>
          <p:nvPr/>
        </p:nvSpPr>
        <p:spPr>
          <a:xfrm>
            <a:off x="1939636" y="1824244"/>
            <a:ext cx="1071418" cy="369332"/>
          </a:xfrm>
          <a:prstGeom prst="rect">
            <a:avLst/>
          </a:prstGeom>
          <a:noFill/>
        </p:spPr>
        <p:txBody>
          <a:bodyPr wrap="square">
            <a:spAutoFit/>
          </a:bodyPr>
          <a:lstStyle/>
          <a:p>
            <a:r>
              <a:rPr lang="en-US" b="1" dirty="0"/>
              <a:t>Scaling</a:t>
            </a:r>
          </a:p>
        </p:txBody>
      </p:sp>
      <p:sp>
        <p:nvSpPr>
          <p:cNvPr id="7" name="TextBox 6">
            <a:extLst>
              <a:ext uri="{FF2B5EF4-FFF2-40B4-BE49-F238E27FC236}">
                <a16:creationId xmlns:a16="http://schemas.microsoft.com/office/drawing/2014/main" id="{6B629D0C-55E4-6BCB-EC5B-D3658888836D}"/>
              </a:ext>
            </a:extLst>
          </p:cNvPr>
          <p:cNvSpPr txBox="1"/>
          <p:nvPr/>
        </p:nvSpPr>
        <p:spPr>
          <a:xfrm>
            <a:off x="1939636" y="2191433"/>
            <a:ext cx="9227128" cy="646331"/>
          </a:xfrm>
          <a:prstGeom prst="rect">
            <a:avLst/>
          </a:prstGeom>
          <a:noFill/>
        </p:spPr>
        <p:txBody>
          <a:bodyPr wrap="square">
            <a:spAutoFit/>
          </a:bodyPr>
          <a:lstStyle/>
          <a:p>
            <a:r>
              <a:rPr lang="en-US" dirty="0"/>
              <a:t>Changes the size of vectors. Represented by a diagonal matrix where each diagonal element scales the corresponding dimension.</a:t>
            </a:r>
          </a:p>
        </p:txBody>
      </p:sp>
      <p:sp>
        <p:nvSpPr>
          <p:cNvPr id="8" name="TextBox 7">
            <a:extLst>
              <a:ext uri="{FF2B5EF4-FFF2-40B4-BE49-F238E27FC236}">
                <a16:creationId xmlns:a16="http://schemas.microsoft.com/office/drawing/2014/main" id="{01529E15-F6B6-7132-C1E1-87FD49A7B2A1}"/>
              </a:ext>
            </a:extLst>
          </p:cNvPr>
          <p:cNvSpPr txBox="1"/>
          <p:nvPr/>
        </p:nvSpPr>
        <p:spPr>
          <a:xfrm>
            <a:off x="1939636" y="3209239"/>
            <a:ext cx="1154545" cy="369332"/>
          </a:xfrm>
          <a:prstGeom prst="rect">
            <a:avLst/>
          </a:prstGeom>
          <a:noFill/>
        </p:spPr>
        <p:txBody>
          <a:bodyPr wrap="square">
            <a:spAutoFit/>
          </a:bodyPr>
          <a:lstStyle/>
          <a:p>
            <a:r>
              <a:rPr lang="en-US" b="1" dirty="0"/>
              <a:t>Example:</a:t>
            </a:r>
          </a:p>
        </p:txBody>
      </p:sp>
      <p:pic>
        <p:nvPicPr>
          <p:cNvPr id="10" name="Picture 9">
            <a:extLst>
              <a:ext uri="{FF2B5EF4-FFF2-40B4-BE49-F238E27FC236}">
                <a16:creationId xmlns:a16="http://schemas.microsoft.com/office/drawing/2014/main" id="{D72CB799-BEDF-B4C1-6809-219107996176}"/>
              </a:ext>
            </a:extLst>
          </p:cNvPr>
          <p:cNvPicPr>
            <a:picLocks noChangeAspect="1"/>
          </p:cNvPicPr>
          <p:nvPr/>
        </p:nvPicPr>
        <p:blipFill>
          <a:blip r:embed="rId2"/>
          <a:stretch>
            <a:fillRect/>
          </a:stretch>
        </p:blipFill>
        <p:spPr>
          <a:xfrm>
            <a:off x="3094181" y="3022430"/>
            <a:ext cx="5019675" cy="742950"/>
          </a:xfrm>
          <a:prstGeom prst="rect">
            <a:avLst/>
          </a:prstGeom>
        </p:spPr>
      </p:pic>
    </p:spTree>
    <p:extLst>
      <p:ext uri="{BB962C8B-B14F-4D97-AF65-F5344CB8AC3E}">
        <p14:creationId xmlns:p14="http://schemas.microsoft.com/office/powerpoint/2010/main" val="12298822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75C549-6800-072A-C736-0451979995C5}"/>
              </a:ext>
            </a:extLst>
          </p:cNvPr>
          <p:cNvSpPr txBox="1"/>
          <p:nvPr/>
        </p:nvSpPr>
        <p:spPr>
          <a:xfrm>
            <a:off x="489527" y="1360195"/>
            <a:ext cx="4581236" cy="369332"/>
          </a:xfrm>
          <a:prstGeom prst="rect">
            <a:avLst/>
          </a:prstGeom>
          <a:noFill/>
        </p:spPr>
        <p:txBody>
          <a:bodyPr wrap="square">
            <a:spAutoFit/>
          </a:bodyPr>
          <a:lstStyle/>
          <a:p>
            <a:r>
              <a:rPr lang="en-US" b="1" dirty="0">
                <a:solidFill>
                  <a:srgbClr val="1869A6"/>
                </a:solidFill>
              </a:rPr>
              <a:t>Common Types of Linear Transformations</a:t>
            </a:r>
          </a:p>
        </p:txBody>
      </p:sp>
      <p:sp>
        <p:nvSpPr>
          <p:cNvPr id="3" name="TextBox 2">
            <a:extLst>
              <a:ext uri="{FF2B5EF4-FFF2-40B4-BE49-F238E27FC236}">
                <a16:creationId xmlns:a16="http://schemas.microsoft.com/office/drawing/2014/main" id="{26A2B550-145C-21C8-9E52-74B2114C5E47}"/>
              </a:ext>
            </a:extLst>
          </p:cNvPr>
          <p:cNvSpPr txBox="1"/>
          <p:nvPr/>
        </p:nvSpPr>
        <p:spPr>
          <a:xfrm>
            <a:off x="1976582" y="1822013"/>
            <a:ext cx="1071418" cy="369332"/>
          </a:xfrm>
          <a:prstGeom prst="rect">
            <a:avLst/>
          </a:prstGeom>
          <a:noFill/>
        </p:spPr>
        <p:txBody>
          <a:bodyPr wrap="square">
            <a:spAutoFit/>
          </a:bodyPr>
          <a:lstStyle/>
          <a:p>
            <a:r>
              <a:rPr lang="en-US" b="1" dirty="0"/>
              <a:t>Rotation</a:t>
            </a:r>
          </a:p>
        </p:txBody>
      </p:sp>
      <p:sp>
        <p:nvSpPr>
          <p:cNvPr id="4" name="TextBox 3">
            <a:extLst>
              <a:ext uri="{FF2B5EF4-FFF2-40B4-BE49-F238E27FC236}">
                <a16:creationId xmlns:a16="http://schemas.microsoft.com/office/drawing/2014/main" id="{CD5C992D-B3A0-AC28-0101-8AC31C49E892}"/>
              </a:ext>
            </a:extLst>
          </p:cNvPr>
          <p:cNvSpPr txBox="1"/>
          <p:nvPr/>
        </p:nvSpPr>
        <p:spPr>
          <a:xfrm>
            <a:off x="1976582" y="2191345"/>
            <a:ext cx="9227128" cy="369332"/>
          </a:xfrm>
          <a:prstGeom prst="rect">
            <a:avLst/>
          </a:prstGeom>
          <a:noFill/>
        </p:spPr>
        <p:txBody>
          <a:bodyPr wrap="square">
            <a:spAutoFit/>
          </a:bodyPr>
          <a:lstStyle/>
          <a:p>
            <a:r>
              <a:rPr lang="en-US" dirty="0"/>
              <a:t>Rotates vectors around the origin. Represented by a rotation matrix.</a:t>
            </a:r>
          </a:p>
        </p:txBody>
      </p:sp>
      <p:sp>
        <p:nvSpPr>
          <p:cNvPr id="5" name="TextBox 4">
            <a:extLst>
              <a:ext uri="{FF2B5EF4-FFF2-40B4-BE49-F238E27FC236}">
                <a16:creationId xmlns:a16="http://schemas.microsoft.com/office/drawing/2014/main" id="{4F864BD8-BD5D-D34A-A76D-051E07495101}"/>
              </a:ext>
            </a:extLst>
          </p:cNvPr>
          <p:cNvSpPr txBox="1"/>
          <p:nvPr/>
        </p:nvSpPr>
        <p:spPr>
          <a:xfrm>
            <a:off x="1976582" y="2930009"/>
            <a:ext cx="1976582" cy="369332"/>
          </a:xfrm>
          <a:prstGeom prst="rect">
            <a:avLst/>
          </a:prstGeom>
          <a:noFill/>
        </p:spPr>
        <p:txBody>
          <a:bodyPr wrap="square">
            <a:spAutoFit/>
          </a:bodyPr>
          <a:lstStyle/>
          <a:p>
            <a:r>
              <a:rPr lang="en-US" b="1" dirty="0"/>
              <a:t>Example in 2D:</a:t>
            </a:r>
          </a:p>
        </p:txBody>
      </p:sp>
      <p:pic>
        <p:nvPicPr>
          <p:cNvPr id="8" name="Picture 7">
            <a:extLst>
              <a:ext uri="{FF2B5EF4-FFF2-40B4-BE49-F238E27FC236}">
                <a16:creationId xmlns:a16="http://schemas.microsoft.com/office/drawing/2014/main" id="{9E29C93B-6F10-5AF9-4DB6-4BABB48461D5}"/>
              </a:ext>
            </a:extLst>
          </p:cNvPr>
          <p:cNvPicPr>
            <a:picLocks noChangeAspect="1"/>
          </p:cNvPicPr>
          <p:nvPr/>
        </p:nvPicPr>
        <p:blipFill>
          <a:blip r:embed="rId2"/>
          <a:stretch>
            <a:fillRect/>
          </a:stretch>
        </p:blipFill>
        <p:spPr>
          <a:xfrm>
            <a:off x="3726151" y="2800350"/>
            <a:ext cx="4924425" cy="628650"/>
          </a:xfrm>
          <a:prstGeom prst="rect">
            <a:avLst/>
          </a:prstGeom>
        </p:spPr>
      </p:pic>
    </p:spTree>
    <p:extLst>
      <p:ext uri="{BB962C8B-B14F-4D97-AF65-F5344CB8AC3E}">
        <p14:creationId xmlns:p14="http://schemas.microsoft.com/office/powerpoint/2010/main" val="98002075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A447A68-A921-5779-1ED8-AD5DD14815F0}"/>
              </a:ext>
            </a:extLst>
          </p:cNvPr>
          <p:cNvSpPr txBox="1"/>
          <p:nvPr/>
        </p:nvSpPr>
        <p:spPr>
          <a:xfrm>
            <a:off x="535709" y="1454789"/>
            <a:ext cx="4581236" cy="369332"/>
          </a:xfrm>
          <a:prstGeom prst="rect">
            <a:avLst/>
          </a:prstGeom>
          <a:noFill/>
        </p:spPr>
        <p:txBody>
          <a:bodyPr wrap="square">
            <a:spAutoFit/>
          </a:bodyPr>
          <a:lstStyle/>
          <a:p>
            <a:r>
              <a:rPr lang="en-US" b="1" dirty="0">
                <a:solidFill>
                  <a:srgbClr val="1869A6"/>
                </a:solidFill>
              </a:rPr>
              <a:t>Common Types of Linear Transformations</a:t>
            </a:r>
          </a:p>
        </p:txBody>
      </p:sp>
      <p:sp>
        <p:nvSpPr>
          <p:cNvPr id="3" name="TextBox 2">
            <a:extLst>
              <a:ext uri="{FF2B5EF4-FFF2-40B4-BE49-F238E27FC236}">
                <a16:creationId xmlns:a16="http://schemas.microsoft.com/office/drawing/2014/main" id="{E6674AEF-161D-9512-8CB4-7D71ECCE1369}"/>
              </a:ext>
            </a:extLst>
          </p:cNvPr>
          <p:cNvSpPr txBox="1"/>
          <p:nvPr/>
        </p:nvSpPr>
        <p:spPr>
          <a:xfrm>
            <a:off x="2022764" y="1916607"/>
            <a:ext cx="1570182" cy="369332"/>
          </a:xfrm>
          <a:prstGeom prst="rect">
            <a:avLst/>
          </a:prstGeom>
          <a:noFill/>
        </p:spPr>
        <p:txBody>
          <a:bodyPr wrap="square">
            <a:spAutoFit/>
          </a:bodyPr>
          <a:lstStyle/>
          <a:p>
            <a:r>
              <a:rPr lang="en-US" b="1" dirty="0"/>
              <a:t>Reflection</a:t>
            </a:r>
          </a:p>
        </p:txBody>
      </p:sp>
      <p:sp>
        <p:nvSpPr>
          <p:cNvPr id="4" name="TextBox 3">
            <a:extLst>
              <a:ext uri="{FF2B5EF4-FFF2-40B4-BE49-F238E27FC236}">
                <a16:creationId xmlns:a16="http://schemas.microsoft.com/office/drawing/2014/main" id="{98267434-C101-D727-6EBD-A9F9115B7160}"/>
              </a:ext>
            </a:extLst>
          </p:cNvPr>
          <p:cNvSpPr txBox="1"/>
          <p:nvPr/>
        </p:nvSpPr>
        <p:spPr>
          <a:xfrm>
            <a:off x="2022764" y="2285939"/>
            <a:ext cx="9227128" cy="369332"/>
          </a:xfrm>
          <a:prstGeom prst="rect">
            <a:avLst/>
          </a:prstGeom>
          <a:noFill/>
        </p:spPr>
        <p:txBody>
          <a:bodyPr wrap="square">
            <a:spAutoFit/>
          </a:bodyPr>
          <a:lstStyle/>
          <a:p>
            <a:r>
              <a:rPr lang="en-US" dirty="0"/>
              <a:t>Flips vectors over a specified line (in 2D) or plane (in 3D).</a:t>
            </a:r>
          </a:p>
        </p:txBody>
      </p:sp>
      <p:sp>
        <p:nvSpPr>
          <p:cNvPr id="5" name="TextBox 4">
            <a:extLst>
              <a:ext uri="{FF2B5EF4-FFF2-40B4-BE49-F238E27FC236}">
                <a16:creationId xmlns:a16="http://schemas.microsoft.com/office/drawing/2014/main" id="{B2AEA50B-F468-B577-F71D-CCB02BE4845A}"/>
              </a:ext>
            </a:extLst>
          </p:cNvPr>
          <p:cNvSpPr txBox="1"/>
          <p:nvPr/>
        </p:nvSpPr>
        <p:spPr>
          <a:xfrm>
            <a:off x="2022764" y="3024603"/>
            <a:ext cx="1976582" cy="369332"/>
          </a:xfrm>
          <a:prstGeom prst="rect">
            <a:avLst/>
          </a:prstGeom>
          <a:noFill/>
        </p:spPr>
        <p:txBody>
          <a:bodyPr wrap="square">
            <a:spAutoFit/>
          </a:bodyPr>
          <a:lstStyle/>
          <a:p>
            <a:r>
              <a:rPr lang="en-US" b="1" dirty="0"/>
              <a:t>Example in 2D:</a:t>
            </a:r>
          </a:p>
        </p:txBody>
      </p:sp>
      <p:pic>
        <p:nvPicPr>
          <p:cNvPr id="8" name="Picture 7">
            <a:extLst>
              <a:ext uri="{FF2B5EF4-FFF2-40B4-BE49-F238E27FC236}">
                <a16:creationId xmlns:a16="http://schemas.microsoft.com/office/drawing/2014/main" id="{0D0A127A-5B5C-8DAD-C5D3-6CB2DB6A1597}"/>
              </a:ext>
            </a:extLst>
          </p:cNvPr>
          <p:cNvPicPr>
            <a:picLocks noChangeAspect="1"/>
          </p:cNvPicPr>
          <p:nvPr/>
        </p:nvPicPr>
        <p:blipFill>
          <a:blip r:embed="rId2"/>
          <a:stretch>
            <a:fillRect/>
          </a:stretch>
        </p:blipFill>
        <p:spPr>
          <a:xfrm>
            <a:off x="3724418" y="2853940"/>
            <a:ext cx="4252393" cy="763522"/>
          </a:xfrm>
          <a:prstGeom prst="rect">
            <a:avLst/>
          </a:prstGeom>
        </p:spPr>
      </p:pic>
    </p:spTree>
    <p:extLst>
      <p:ext uri="{BB962C8B-B14F-4D97-AF65-F5344CB8AC3E}">
        <p14:creationId xmlns:p14="http://schemas.microsoft.com/office/powerpoint/2010/main" val="21858664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B942B5F-7009-9060-2437-FC3F26C67A4F}"/>
              </a:ext>
            </a:extLst>
          </p:cNvPr>
          <p:cNvSpPr txBox="1"/>
          <p:nvPr/>
        </p:nvSpPr>
        <p:spPr>
          <a:xfrm>
            <a:off x="443345" y="1331620"/>
            <a:ext cx="4581236" cy="369332"/>
          </a:xfrm>
          <a:prstGeom prst="rect">
            <a:avLst/>
          </a:prstGeom>
          <a:noFill/>
        </p:spPr>
        <p:txBody>
          <a:bodyPr wrap="square">
            <a:spAutoFit/>
          </a:bodyPr>
          <a:lstStyle/>
          <a:p>
            <a:r>
              <a:rPr lang="en-US" b="1" dirty="0">
                <a:solidFill>
                  <a:srgbClr val="1869A6"/>
                </a:solidFill>
              </a:rPr>
              <a:t>Common Types of Linear Transformations</a:t>
            </a:r>
          </a:p>
        </p:txBody>
      </p:sp>
      <p:sp>
        <p:nvSpPr>
          <p:cNvPr id="3" name="TextBox 2">
            <a:extLst>
              <a:ext uri="{FF2B5EF4-FFF2-40B4-BE49-F238E27FC236}">
                <a16:creationId xmlns:a16="http://schemas.microsoft.com/office/drawing/2014/main" id="{141AC1DA-6A06-6545-390F-718A63AC3877}"/>
              </a:ext>
            </a:extLst>
          </p:cNvPr>
          <p:cNvSpPr txBox="1"/>
          <p:nvPr/>
        </p:nvSpPr>
        <p:spPr>
          <a:xfrm>
            <a:off x="1930400" y="1793438"/>
            <a:ext cx="1570182" cy="369332"/>
          </a:xfrm>
          <a:prstGeom prst="rect">
            <a:avLst/>
          </a:prstGeom>
          <a:noFill/>
        </p:spPr>
        <p:txBody>
          <a:bodyPr wrap="square">
            <a:spAutoFit/>
          </a:bodyPr>
          <a:lstStyle/>
          <a:p>
            <a:r>
              <a:rPr lang="en-US" b="1" dirty="0"/>
              <a:t>Shearing</a:t>
            </a:r>
          </a:p>
        </p:txBody>
      </p:sp>
      <p:sp>
        <p:nvSpPr>
          <p:cNvPr id="4" name="TextBox 3">
            <a:extLst>
              <a:ext uri="{FF2B5EF4-FFF2-40B4-BE49-F238E27FC236}">
                <a16:creationId xmlns:a16="http://schemas.microsoft.com/office/drawing/2014/main" id="{311CBC32-0E3B-BDEE-F8AC-81293AA32FA2}"/>
              </a:ext>
            </a:extLst>
          </p:cNvPr>
          <p:cNvSpPr txBox="1"/>
          <p:nvPr/>
        </p:nvSpPr>
        <p:spPr>
          <a:xfrm>
            <a:off x="1930400" y="2162770"/>
            <a:ext cx="9227128" cy="369332"/>
          </a:xfrm>
          <a:prstGeom prst="rect">
            <a:avLst/>
          </a:prstGeom>
          <a:noFill/>
        </p:spPr>
        <p:txBody>
          <a:bodyPr wrap="square">
            <a:spAutoFit/>
          </a:bodyPr>
          <a:lstStyle/>
          <a:p>
            <a:r>
              <a:rPr lang="en-US" dirty="0"/>
              <a:t>Distorts the shape of vectors in one direction while keeping the other direction unchanged.</a:t>
            </a:r>
          </a:p>
        </p:txBody>
      </p:sp>
      <p:sp>
        <p:nvSpPr>
          <p:cNvPr id="5" name="TextBox 4">
            <a:extLst>
              <a:ext uri="{FF2B5EF4-FFF2-40B4-BE49-F238E27FC236}">
                <a16:creationId xmlns:a16="http://schemas.microsoft.com/office/drawing/2014/main" id="{9CD0DFE5-CD5B-550D-F697-D30074F8C20F}"/>
              </a:ext>
            </a:extLst>
          </p:cNvPr>
          <p:cNvSpPr txBox="1"/>
          <p:nvPr/>
        </p:nvSpPr>
        <p:spPr>
          <a:xfrm>
            <a:off x="1930400" y="2901434"/>
            <a:ext cx="1976582" cy="369332"/>
          </a:xfrm>
          <a:prstGeom prst="rect">
            <a:avLst/>
          </a:prstGeom>
          <a:noFill/>
        </p:spPr>
        <p:txBody>
          <a:bodyPr wrap="square">
            <a:spAutoFit/>
          </a:bodyPr>
          <a:lstStyle/>
          <a:p>
            <a:r>
              <a:rPr lang="en-US" b="1" dirty="0"/>
              <a:t>Example in 2D:</a:t>
            </a:r>
          </a:p>
        </p:txBody>
      </p:sp>
      <p:pic>
        <p:nvPicPr>
          <p:cNvPr id="8" name="Picture 7">
            <a:extLst>
              <a:ext uri="{FF2B5EF4-FFF2-40B4-BE49-F238E27FC236}">
                <a16:creationId xmlns:a16="http://schemas.microsoft.com/office/drawing/2014/main" id="{980348FC-0E19-4B85-55DD-BB267C055036}"/>
              </a:ext>
            </a:extLst>
          </p:cNvPr>
          <p:cNvPicPr>
            <a:picLocks noChangeAspect="1"/>
          </p:cNvPicPr>
          <p:nvPr/>
        </p:nvPicPr>
        <p:blipFill>
          <a:blip r:embed="rId2"/>
          <a:stretch>
            <a:fillRect/>
          </a:stretch>
        </p:blipFill>
        <p:spPr>
          <a:xfrm>
            <a:off x="3593377" y="2743200"/>
            <a:ext cx="5762625" cy="685800"/>
          </a:xfrm>
          <a:prstGeom prst="rect">
            <a:avLst/>
          </a:prstGeom>
        </p:spPr>
      </p:pic>
    </p:spTree>
    <p:extLst>
      <p:ext uri="{BB962C8B-B14F-4D97-AF65-F5344CB8AC3E}">
        <p14:creationId xmlns:p14="http://schemas.microsoft.com/office/powerpoint/2010/main" val="37208802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77A816-6807-8200-11A9-F846EB60E103}"/>
              </a:ext>
            </a:extLst>
          </p:cNvPr>
          <p:cNvSpPr txBox="1"/>
          <p:nvPr/>
        </p:nvSpPr>
        <p:spPr>
          <a:xfrm>
            <a:off x="609601" y="1260825"/>
            <a:ext cx="3676072" cy="400110"/>
          </a:xfrm>
          <a:prstGeom prst="rect">
            <a:avLst/>
          </a:prstGeom>
          <a:noFill/>
        </p:spPr>
        <p:txBody>
          <a:bodyPr wrap="square">
            <a:spAutoFit/>
          </a:bodyPr>
          <a:lstStyle/>
          <a:p>
            <a:r>
              <a:rPr lang="en-US" sz="2000" b="1" dirty="0">
                <a:solidFill>
                  <a:srgbClr val="1869A6"/>
                </a:solidFill>
              </a:rPr>
              <a:t>Eigenvalues and Eigenvectors</a:t>
            </a:r>
          </a:p>
        </p:txBody>
      </p:sp>
      <p:sp>
        <p:nvSpPr>
          <p:cNvPr id="5" name="TextBox 4">
            <a:extLst>
              <a:ext uri="{FF2B5EF4-FFF2-40B4-BE49-F238E27FC236}">
                <a16:creationId xmlns:a16="http://schemas.microsoft.com/office/drawing/2014/main" id="{F3F55F2C-85AE-28CC-AF6F-3248E788876A}"/>
              </a:ext>
            </a:extLst>
          </p:cNvPr>
          <p:cNvSpPr txBox="1"/>
          <p:nvPr/>
        </p:nvSpPr>
        <p:spPr>
          <a:xfrm>
            <a:off x="1560946" y="1660935"/>
            <a:ext cx="8414328" cy="923330"/>
          </a:xfrm>
          <a:prstGeom prst="rect">
            <a:avLst/>
          </a:prstGeom>
          <a:noFill/>
        </p:spPr>
        <p:txBody>
          <a:bodyPr wrap="square">
            <a:spAutoFit/>
          </a:bodyPr>
          <a:lstStyle/>
          <a:p>
            <a:r>
              <a:rPr lang="en-US" dirty="0"/>
              <a:t>In the context of a linear transformation, an eigenvector of a matrix 𝐴 is a non-zero vector that only changes by a scalar factor when 𝐴 is applied to it. The scalar is known as the eigenvalue.</a:t>
            </a:r>
          </a:p>
        </p:txBody>
      </p:sp>
      <p:sp>
        <p:nvSpPr>
          <p:cNvPr id="7" name="TextBox 6">
            <a:extLst>
              <a:ext uri="{FF2B5EF4-FFF2-40B4-BE49-F238E27FC236}">
                <a16:creationId xmlns:a16="http://schemas.microsoft.com/office/drawing/2014/main" id="{86AF3255-1411-9598-D6DC-1C7C34E91DC6}"/>
              </a:ext>
            </a:extLst>
          </p:cNvPr>
          <p:cNvSpPr txBox="1"/>
          <p:nvPr/>
        </p:nvSpPr>
        <p:spPr>
          <a:xfrm>
            <a:off x="1560946" y="2722810"/>
            <a:ext cx="9744363" cy="923330"/>
          </a:xfrm>
          <a:prstGeom prst="rect">
            <a:avLst/>
          </a:prstGeom>
          <a:noFill/>
        </p:spPr>
        <p:txBody>
          <a:bodyPr wrap="square">
            <a:spAutoFit/>
          </a:bodyPr>
          <a:lstStyle/>
          <a:p>
            <a:r>
              <a:rPr lang="en-US" b="1" dirty="0"/>
              <a:t>Eigenvalue (𝜆): </a:t>
            </a:r>
            <a:r>
              <a:rPr lang="en-US" dirty="0"/>
              <a:t>A scalar indicating how much the eigenvector is stretched or compressed.</a:t>
            </a:r>
          </a:p>
          <a:p>
            <a:endParaRPr lang="en-US" dirty="0"/>
          </a:p>
          <a:p>
            <a:r>
              <a:rPr lang="en-US" b="1" dirty="0"/>
              <a:t>Eigenvector (𝑣): </a:t>
            </a:r>
            <a:r>
              <a:rPr lang="en-US" dirty="0"/>
              <a:t>A vector that does not change its direction during the transformation.</a:t>
            </a:r>
          </a:p>
        </p:txBody>
      </p:sp>
    </p:spTree>
    <p:extLst>
      <p:ext uri="{BB962C8B-B14F-4D97-AF65-F5344CB8AC3E}">
        <p14:creationId xmlns:p14="http://schemas.microsoft.com/office/powerpoint/2010/main" val="19739878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3BAD52-A97A-9053-80B4-6A5416352621}"/>
              </a:ext>
            </a:extLst>
          </p:cNvPr>
          <p:cNvSpPr txBox="1"/>
          <p:nvPr/>
        </p:nvSpPr>
        <p:spPr>
          <a:xfrm>
            <a:off x="2032001" y="1531626"/>
            <a:ext cx="6096000" cy="369332"/>
          </a:xfrm>
          <a:prstGeom prst="rect">
            <a:avLst/>
          </a:prstGeom>
          <a:noFill/>
        </p:spPr>
        <p:txBody>
          <a:bodyPr wrap="square">
            <a:spAutoFit/>
          </a:bodyPr>
          <a:lstStyle/>
          <a:p>
            <a:r>
              <a:rPr lang="en-US" b="1" dirty="0"/>
              <a:t>Mathematical Formulation</a:t>
            </a:r>
          </a:p>
        </p:txBody>
      </p:sp>
      <p:sp>
        <p:nvSpPr>
          <p:cNvPr id="4" name="TextBox 3">
            <a:extLst>
              <a:ext uri="{FF2B5EF4-FFF2-40B4-BE49-F238E27FC236}">
                <a16:creationId xmlns:a16="http://schemas.microsoft.com/office/drawing/2014/main" id="{EE057EC9-DEAD-41DB-2091-F9BAEFD4994B}"/>
              </a:ext>
            </a:extLst>
          </p:cNvPr>
          <p:cNvSpPr txBox="1"/>
          <p:nvPr/>
        </p:nvSpPr>
        <p:spPr>
          <a:xfrm>
            <a:off x="600365" y="1131516"/>
            <a:ext cx="3676072" cy="400110"/>
          </a:xfrm>
          <a:prstGeom prst="rect">
            <a:avLst/>
          </a:prstGeom>
          <a:noFill/>
        </p:spPr>
        <p:txBody>
          <a:bodyPr wrap="square">
            <a:spAutoFit/>
          </a:bodyPr>
          <a:lstStyle/>
          <a:p>
            <a:r>
              <a:rPr lang="en-US" sz="2000" b="1" dirty="0">
                <a:solidFill>
                  <a:srgbClr val="1869A6"/>
                </a:solidFill>
              </a:rPr>
              <a:t>Eigenvalues and Eigenvectors</a:t>
            </a:r>
          </a:p>
        </p:txBody>
      </p:sp>
      <p:pic>
        <p:nvPicPr>
          <p:cNvPr id="6" name="Picture 5">
            <a:extLst>
              <a:ext uri="{FF2B5EF4-FFF2-40B4-BE49-F238E27FC236}">
                <a16:creationId xmlns:a16="http://schemas.microsoft.com/office/drawing/2014/main" id="{A79275D4-0274-C7BC-6BA8-7E80D07F345B}"/>
              </a:ext>
            </a:extLst>
          </p:cNvPr>
          <p:cNvPicPr>
            <a:picLocks noChangeAspect="1"/>
          </p:cNvPicPr>
          <p:nvPr/>
        </p:nvPicPr>
        <p:blipFill>
          <a:blip r:embed="rId2"/>
          <a:stretch>
            <a:fillRect/>
          </a:stretch>
        </p:blipFill>
        <p:spPr>
          <a:xfrm>
            <a:off x="4693806" y="1900958"/>
            <a:ext cx="1577686" cy="870447"/>
          </a:xfrm>
          <a:prstGeom prst="rect">
            <a:avLst/>
          </a:prstGeom>
        </p:spPr>
      </p:pic>
      <p:sp>
        <p:nvSpPr>
          <p:cNvPr id="8" name="TextBox 7">
            <a:extLst>
              <a:ext uri="{FF2B5EF4-FFF2-40B4-BE49-F238E27FC236}">
                <a16:creationId xmlns:a16="http://schemas.microsoft.com/office/drawing/2014/main" id="{00E8C857-CDDF-ABC5-5B47-5D2D806A2F55}"/>
              </a:ext>
            </a:extLst>
          </p:cNvPr>
          <p:cNvSpPr txBox="1"/>
          <p:nvPr/>
        </p:nvSpPr>
        <p:spPr>
          <a:xfrm>
            <a:off x="2456873" y="2956071"/>
            <a:ext cx="997527" cy="369332"/>
          </a:xfrm>
          <a:prstGeom prst="rect">
            <a:avLst/>
          </a:prstGeom>
          <a:noFill/>
        </p:spPr>
        <p:txBody>
          <a:bodyPr wrap="square">
            <a:spAutoFit/>
          </a:bodyPr>
          <a:lstStyle/>
          <a:p>
            <a:r>
              <a:rPr lang="en-US" dirty="0"/>
              <a:t>Where:</a:t>
            </a:r>
          </a:p>
        </p:txBody>
      </p:sp>
      <p:sp>
        <p:nvSpPr>
          <p:cNvPr id="10" name="TextBox 9">
            <a:extLst>
              <a:ext uri="{FF2B5EF4-FFF2-40B4-BE49-F238E27FC236}">
                <a16:creationId xmlns:a16="http://schemas.microsoft.com/office/drawing/2014/main" id="{B5F9D011-6024-D19D-D4F1-890A55704D41}"/>
              </a:ext>
            </a:extLst>
          </p:cNvPr>
          <p:cNvSpPr txBox="1"/>
          <p:nvPr/>
        </p:nvSpPr>
        <p:spPr>
          <a:xfrm>
            <a:off x="2881745" y="3429435"/>
            <a:ext cx="3805382" cy="923330"/>
          </a:xfrm>
          <a:prstGeom prst="rect">
            <a:avLst/>
          </a:prstGeom>
          <a:noFill/>
        </p:spPr>
        <p:txBody>
          <a:bodyPr wrap="square">
            <a:spAutoFit/>
          </a:bodyPr>
          <a:lstStyle/>
          <a:p>
            <a:pPr marL="285750" indent="-285750">
              <a:buFont typeface="Arial" panose="020B0604020202020204" pitchFamily="34" charset="0"/>
              <a:buChar char="•"/>
            </a:pPr>
            <a:r>
              <a:rPr lang="en-US" b="1" dirty="0"/>
              <a:t>A</a:t>
            </a:r>
            <a:r>
              <a:rPr lang="en-US" dirty="0"/>
              <a:t> is the transformation matrix.</a:t>
            </a:r>
          </a:p>
          <a:p>
            <a:pPr marL="285750" indent="-285750">
              <a:buFont typeface="Arial" panose="020B0604020202020204" pitchFamily="34" charset="0"/>
              <a:buChar char="•"/>
            </a:pPr>
            <a:r>
              <a:rPr lang="en-US" b="1" dirty="0"/>
              <a:t>v</a:t>
            </a:r>
            <a:r>
              <a:rPr lang="en-US" dirty="0"/>
              <a:t> is the eigenvector.</a:t>
            </a:r>
          </a:p>
          <a:p>
            <a:pPr marL="285750" indent="-285750">
              <a:buFont typeface="Arial" panose="020B0604020202020204" pitchFamily="34" charset="0"/>
              <a:buChar char="•"/>
            </a:pPr>
            <a:r>
              <a:rPr lang="en-US" b="1" dirty="0"/>
              <a:t>λ</a:t>
            </a:r>
            <a:r>
              <a:rPr lang="en-US" dirty="0"/>
              <a:t> is the eigenvalue.</a:t>
            </a:r>
          </a:p>
        </p:txBody>
      </p:sp>
    </p:spTree>
    <p:extLst>
      <p:ext uri="{BB962C8B-B14F-4D97-AF65-F5344CB8AC3E}">
        <p14:creationId xmlns:p14="http://schemas.microsoft.com/office/powerpoint/2010/main" val="19813789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A9BE007-F2D2-CA57-D9A6-F42BDA6379D1}"/>
              </a:ext>
            </a:extLst>
          </p:cNvPr>
          <p:cNvSpPr txBox="1"/>
          <p:nvPr/>
        </p:nvSpPr>
        <p:spPr>
          <a:xfrm>
            <a:off x="1976582" y="1762534"/>
            <a:ext cx="6096000" cy="369332"/>
          </a:xfrm>
          <a:prstGeom prst="rect">
            <a:avLst/>
          </a:prstGeom>
          <a:noFill/>
        </p:spPr>
        <p:txBody>
          <a:bodyPr wrap="square">
            <a:spAutoFit/>
          </a:bodyPr>
          <a:lstStyle/>
          <a:p>
            <a:r>
              <a:rPr lang="en-US" b="1" dirty="0"/>
              <a:t>Finding Eigenvalues and Eigenvectors</a:t>
            </a:r>
          </a:p>
        </p:txBody>
      </p:sp>
      <p:sp>
        <p:nvSpPr>
          <p:cNvPr id="4" name="TextBox 3">
            <a:extLst>
              <a:ext uri="{FF2B5EF4-FFF2-40B4-BE49-F238E27FC236}">
                <a16:creationId xmlns:a16="http://schemas.microsoft.com/office/drawing/2014/main" id="{B24C8104-DEC3-3259-D238-F61826304BBD}"/>
              </a:ext>
            </a:extLst>
          </p:cNvPr>
          <p:cNvSpPr txBox="1"/>
          <p:nvPr/>
        </p:nvSpPr>
        <p:spPr>
          <a:xfrm>
            <a:off x="637309" y="1362424"/>
            <a:ext cx="3676072" cy="400110"/>
          </a:xfrm>
          <a:prstGeom prst="rect">
            <a:avLst/>
          </a:prstGeom>
          <a:noFill/>
        </p:spPr>
        <p:txBody>
          <a:bodyPr wrap="square">
            <a:spAutoFit/>
          </a:bodyPr>
          <a:lstStyle/>
          <a:p>
            <a:r>
              <a:rPr lang="en-US" sz="2000" b="1" dirty="0">
                <a:solidFill>
                  <a:srgbClr val="1869A6"/>
                </a:solidFill>
              </a:rPr>
              <a:t>Eigenvalues and Eigenvectors</a:t>
            </a:r>
          </a:p>
        </p:txBody>
      </p:sp>
      <p:sp>
        <p:nvSpPr>
          <p:cNvPr id="6" name="TextBox 5">
            <a:extLst>
              <a:ext uri="{FF2B5EF4-FFF2-40B4-BE49-F238E27FC236}">
                <a16:creationId xmlns:a16="http://schemas.microsoft.com/office/drawing/2014/main" id="{5140BF49-E417-FDF3-B93D-E4B9B6CD495C}"/>
              </a:ext>
            </a:extLst>
          </p:cNvPr>
          <p:cNvSpPr txBox="1"/>
          <p:nvPr/>
        </p:nvSpPr>
        <p:spPr>
          <a:xfrm>
            <a:off x="2314575" y="2162644"/>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t>To find eigenvalues, solve the characteristic equation:</a:t>
            </a:r>
          </a:p>
        </p:txBody>
      </p:sp>
      <p:pic>
        <p:nvPicPr>
          <p:cNvPr id="8" name="Picture 7">
            <a:extLst>
              <a:ext uri="{FF2B5EF4-FFF2-40B4-BE49-F238E27FC236}">
                <a16:creationId xmlns:a16="http://schemas.microsoft.com/office/drawing/2014/main" id="{DE716364-6F64-62ED-B777-ED870417B0AF}"/>
              </a:ext>
            </a:extLst>
          </p:cNvPr>
          <p:cNvPicPr>
            <a:picLocks noChangeAspect="1"/>
          </p:cNvPicPr>
          <p:nvPr/>
        </p:nvPicPr>
        <p:blipFill>
          <a:blip r:embed="rId2"/>
          <a:stretch>
            <a:fillRect/>
          </a:stretch>
        </p:blipFill>
        <p:spPr>
          <a:xfrm>
            <a:off x="4498107" y="2789348"/>
            <a:ext cx="2112649" cy="563373"/>
          </a:xfrm>
          <a:prstGeom prst="rect">
            <a:avLst/>
          </a:prstGeom>
        </p:spPr>
      </p:pic>
      <p:sp>
        <p:nvSpPr>
          <p:cNvPr id="10" name="TextBox 9">
            <a:extLst>
              <a:ext uri="{FF2B5EF4-FFF2-40B4-BE49-F238E27FC236}">
                <a16:creationId xmlns:a16="http://schemas.microsoft.com/office/drawing/2014/main" id="{7CFB7E8B-2FA2-8347-8298-1913495DB9C4}"/>
              </a:ext>
            </a:extLst>
          </p:cNvPr>
          <p:cNvSpPr txBox="1"/>
          <p:nvPr/>
        </p:nvSpPr>
        <p:spPr>
          <a:xfrm>
            <a:off x="2314575" y="3447578"/>
            <a:ext cx="6096000" cy="646331"/>
          </a:xfrm>
          <a:prstGeom prst="rect">
            <a:avLst/>
          </a:prstGeom>
          <a:noFill/>
        </p:spPr>
        <p:txBody>
          <a:bodyPr wrap="square">
            <a:spAutoFit/>
          </a:bodyPr>
          <a:lstStyle/>
          <a:p>
            <a:pPr marL="285750" indent="-285750">
              <a:buFont typeface="Arial" panose="020B0604020202020204" pitchFamily="34" charset="0"/>
              <a:buChar char="•"/>
            </a:pPr>
            <a:r>
              <a:rPr lang="en-US" dirty="0"/>
              <a:t>Once eigenvalues (𝜆) are known, solve (A−λI)v=0 to find the corresponding eigenvectors.</a:t>
            </a:r>
          </a:p>
        </p:txBody>
      </p:sp>
    </p:spTree>
    <p:extLst>
      <p:ext uri="{BB962C8B-B14F-4D97-AF65-F5344CB8AC3E}">
        <p14:creationId xmlns:p14="http://schemas.microsoft.com/office/powerpoint/2010/main" val="104724466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6D4F694-67C0-BB67-73C4-99AA154A4D26}"/>
              </a:ext>
            </a:extLst>
          </p:cNvPr>
          <p:cNvSpPr txBox="1"/>
          <p:nvPr/>
        </p:nvSpPr>
        <p:spPr>
          <a:xfrm>
            <a:off x="2262910" y="1664963"/>
            <a:ext cx="1200727" cy="369332"/>
          </a:xfrm>
          <a:prstGeom prst="rect">
            <a:avLst/>
          </a:prstGeom>
          <a:noFill/>
        </p:spPr>
        <p:txBody>
          <a:bodyPr wrap="square">
            <a:spAutoFit/>
          </a:bodyPr>
          <a:lstStyle/>
          <a:p>
            <a:r>
              <a:rPr lang="en-US" b="1" dirty="0"/>
              <a:t>Example:</a:t>
            </a:r>
          </a:p>
        </p:txBody>
      </p:sp>
      <p:pic>
        <p:nvPicPr>
          <p:cNvPr id="14" name="Picture 13">
            <a:extLst>
              <a:ext uri="{FF2B5EF4-FFF2-40B4-BE49-F238E27FC236}">
                <a16:creationId xmlns:a16="http://schemas.microsoft.com/office/drawing/2014/main" id="{BB2604C6-C86C-959D-8C1C-82E2FD2308B3}"/>
              </a:ext>
            </a:extLst>
          </p:cNvPr>
          <p:cNvPicPr>
            <a:picLocks noChangeAspect="1"/>
          </p:cNvPicPr>
          <p:nvPr/>
        </p:nvPicPr>
        <p:blipFill>
          <a:blip r:embed="rId2"/>
          <a:stretch>
            <a:fillRect/>
          </a:stretch>
        </p:blipFill>
        <p:spPr>
          <a:xfrm>
            <a:off x="3574472" y="1476207"/>
            <a:ext cx="2144683" cy="893618"/>
          </a:xfrm>
          <a:prstGeom prst="rect">
            <a:avLst/>
          </a:prstGeom>
        </p:spPr>
      </p:pic>
      <p:sp>
        <p:nvSpPr>
          <p:cNvPr id="2" name="TextBox 1">
            <a:extLst>
              <a:ext uri="{FF2B5EF4-FFF2-40B4-BE49-F238E27FC236}">
                <a16:creationId xmlns:a16="http://schemas.microsoft.com/office/drawing/2014/main" id="{9E08124B-B3C3-7A73-1B6F-4E96D62D94D5}"/>
              </a:ext>
            </a:extLst>
          </p:cNvPr>
          <p:cNvSpPr txBox="1"/>
          <p:nvPr/>
        </p:nvSpPr>
        <p:spPr>
          <a:xfrm>
            <a:off x="794328" y="1076097"/>
            <a:ext cx="3676072" cy="400110"/>
          </a:xfrm>
          <a:prstGeom prst="rect">
            <a:avLst/>
          </a:prstGeom>
          <a:noFill/>
        </p:spPr>
        <p:txBody>
          <a:bodyPr wrap="square">
            <a:spAutoFit/>
          </a:bodyPr>
          <a:lstStyle/>
          <a:p>
            <a:r>
              <a:rPr lang="en-US" sz="2000" b="1" dirty="0">
                <a:solidFill>
                  <a:srgbClr val="1869A6"/>
                </a:solidFill>
              </a:rPr>
              <a:t>Eigenvalues and Eigenvectors</a:t>
            </a:r>
          </a:p>
        </p:txBody>
      </p:sp>
      <p:sp>
        <p:nvSpPr>
          <p:cNvPr id="4" name="TextBox 3">
            <a:extLst>
              <a:ext uri="{FF2B5EF4-FFF2-40B4-BE49-F238E27FC236}">
                <a16:creationId xmlns:a16="http://schemas.microsoft.com/office/drawing/2014/main" id="{BDF5DC3C-CF1B-C1D0-F10C-27E9439AACF9}"/>
              </a:ext>
            </a:extLst>
          </p:cNvPr>
          <p:cNvSpPr txBox="1"/>
          <p:nvPr/>
        </p:nvSpPr>
        <p:spPr>
          <a:xfrm>
            <a:off x="1810326" y="2769935"/>
            <a:ext cx="4257964" cy="369332"/>
          </a:xfrm>
          <a:prstGeom prst="rect">
            <a:avLst/>
          </a:prstGeom>
          <a:noFill/>
        </p:spPr>
        <p:txBody>
          <a:bodyPr wrap="square">
            <a:spAutoFit/>
          </a:bodyPr>
          <a:lstStyle/>
          <a:p>
            <a:r>
              <a:rPr lang="en-US" dirty="0"/>
              <a:t>1.  Calculate the characteristic equation:</a:t>
            </a:r>
          </a:p>
        </p:txBody>
      </p:sp>
      <p:pic>
        <p:nvPicPr>
          <p:cNvPr id="6" name="Picture 5">
            <a:extLst>
              <a:ext uri="{FF2B5EF4-FFF2-40B4-BE49-F238E27FC236}">
                <a16:creationId xmlns:a16="http://schemas.microsoft.com/office/drawing/2014/main" id="{D6786E9C-30E6-6005-457B-5401F7F0E58D}"/>
              </a:ext>
            </a:extLst>
          </p:cNvPr>
          <p:cNvPicPr>
            <a:picLocks noChangeAspect="1"/>
          </p:cNvPicPr>
          <p:nvPr/>
        </p:nvPicPr>
        <p:blipFill>
          <a:blip r:embed="rId3"/>
          <a:stretch>
            <a:fillRect/>
          </a:stretch>
        </p:blipFill>
        <p:spPr>
          <a:xfrm>
            <a:off x="2825027" y="3263503"/>
            <a:ext cx="6486525" cy="800100"/>
          </a:xfrm>
          <a:prstGeom prst="rect">
            <a:avLst/>
          </a:prstGeom>
        </p:spPr>
      </p:pic>
      <p:sp>
        <p:nvSpPr>
          <p:cNvPr id="8" name="TextBox 7">
            <a:extLst>
              <a:ext uri="{FF2B5EF4-FFF2-40B4-BE49-F238E27FC236}">
                <a16:creationId xmlns:a16="http://schemas.microsoft.com/office/drawing/2014/main" id="{36B24163-D367-63D5-712F-4B5303650434}"/>
              </a:ext>
            </a:extLst>
          </p:cNvPr>
          <p:cNvSpPr txBox="1"/>
          <p:nvPr/>
        </p:nvSpPr>
        <p:spPr>
          <a:xfrm>
            <a:off x="1810326" y="4063663"/>
            <a:ext cx="6096000" cy="369332"/>
          </a:xfrm>
          <a:prstGeom prst="rect">
            <a:avLst/>
          </a:prstGeom>
          <a:noFill/>
        </p:spPr>
        <p:txBody>
          <a:bodyPr wrap="square">
            <a:spAutoFit/>
          </a:bodyPr>
          <a:lstStyle/>
          <a:p>
            <a:r>
              <a:rPr lang="en-US" dirty="0"/>
              <a:t>2.  Solve for </a:t>
            </a:r>
            <a:r>
              <a:rPr lang="el-GR" dirty="0"/>
              <a:t>λ\</a:t>
            </a:r>
            <a:r>
              <a:rPr lang="en-US" dirty="0"/>
              <a:t>lambda</a:t>
            </a:r>
            <a:r>
              <a:rPr lang="el-GR" dirty="0"/>
              <a:t>λ:</a:t>
            </a:r>
            <a:endParaRPr lang="en-US" dirty="0"/>
          </a:p>
        </p:txBody>
      </p:sp>
      <p:pic>
        <p:nvPicPr>
          <p:cNvPr id="10" name="Picture 9">
            <a:extLst>
              <a:ext uri="{FF2B5EF4-FFF2-40B4-BE49-F238E27FC236}">
                <a16:creationId xmlns:a16="http://schemas.microsoft.com/office/drawing/2014/main" id="{E59E5611-1402-590D-2849-1B2E09B98EB2}"/>
              </a:ext>
            </a:extLst>
          </p:cNvPr>
          <p:cNvPicPr>
            <a:picLocks noChangeAspect="1"/>
          </p:cNvPicPr>
          <p:nvPr/>
        </p:nvPicPr>
        <p:blipFill>
          <a:blip r:embed="rId4"/>
          <a:stretch>
            <a:fillRect/>
          </a:stretch>
        </p:blipFill>
        <p:spPr>
          <a:xfrm>
            <a:off x="2863273" y="4528382"/>
            <a:ext cx="4086225" cy="523875"/>
          </a:xfrm>
          <a:prstGeom prst="rect">
            <a:avLst/>
          </a:prstGeom>
        </p:spPr>
      </p:pic>
      <p:sp>
        <p:nvSpPr>
          <p:cNvPr id="13" name="TextBox 12">
            <a:extLst>
              <a:ext uri="{FF2B5EF4-FFF2-40B4-BE49-F238E27FC236}">
                <a16:creationId xmlns:a16="http://schemas.microsoft.com/office/drawing/2014/main" id="{1ABE2065-929F-6948-5CFE-C21192A7E144}"/>
              </a:ext>
            </a:extLst>
          </p:cNvPr>
          <p:cNvSpPr txBox="1"/>
          <p:nvPr/>
        </p:nvSpPr>
        <p:spPr>
          <a:xfrm>
            <a:off x="1944253" y="5052257"/>
            <a:ext cx="3990109" cy="369332"/>
          </a:xfrm>
          <a:prstGeom prst="rect">
            <a:avLst/>
          </a:prstGeom>
          <a:noFill/>
        </p:spPr>
        <p:txBody>
          <a:bodyPr wrap="square">
            <a:spAutoFit/>
          </a:bodyPr>
          <a:lstStyle/>
          <a:p>
            <a:r>
              <a:rPr lang="en-US" dirty="0"/>
              <a:t>So, the eigenvalues are λ=5 and λ=2.</a:t>
            </a:r>
          </a:p>
        </p:txBody>
      </p:sp>
      <p:sp>
        <p:nvSpPr>
          <p:cNvPr id="18" name="TextBox 17">
            <a:extLst>
              <a:ext uri="{FF2B5EF4-FFF2-40B4-BE49-F238E27FC236}">
                <a16:creationId xmlns:a16="http://schemas.microsoft.com/office/drawing/2014/main" id="{19AEB465-D4F5-034F-11F5-E38A09AA8B2B}"/>
              </a:ext>
            </a:extLst>
          </p:cNvPr>
          <p:cNvSpPr txBox="1"/>
          <p:nvPr/>
        </p:nvSpPr>
        <p:spPr>
          <a:xfrm>
            <a:off x="1810326" y="5671519"/>
            <a:ext cx="8432801" cy="369332"/>
          </a:xfrm>
          <a:prstGeom prst="rect">
            <a:avLst/>
          </a:prstGeom>
          <a:noFill/>
        </p:spPr>
        <p:txBody>
          <a:bodyPr wrap="square">
            <a:spAutoFit/>
          </a:bodyPr>
          <a:lstStyle/>
          <a:p>
            <a:r>
              <a:rPr lang="en-US" dirty="0"/>
              <a:t>3.  Substitute each λ back into (A−λI)v=0 to find the eigenvectors.</a:t>
            </a:r>
          </a:p>
        </p:txBody>
      </p:sp>
    </p:spTree>
    <p:extLst>
      <p:ext uri="{BB962C8B-B14F-4D97-AF65-F5344CB8AC3E}">
        <p14:creationId xmlns:p14="http://schemas.microsoft.com/office/powerpoint/2010/main" val="33279147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0068752-2F13-2CA6-E771-837C05D7A3D5}"/>
              </a:ext>
            </a:extLst>
          </p:cNvPr>
          <p:cNvSpPr txBox="1"/>
          <p:nvPr/>
        </p:nvSpPr>
        <p:spPr>
          <a:xfrm>
            <a:off x="780472" y="1390134"/>
            <a:ext cx="951346" cy="400110"/>
          </a:xfrm>
          <a:prstGeom prst="rect">
            <a:avLst/>
          </a:prstGeom>
          <a:noFill/>
        </p:spPr>
        <p:txBody>
          <a:bodyPr wrap="square">
            <a:spAutoFit/>
          </a:bodyPr>
          <a:lstStyle/>
          <a:p>
            <a:r>
              <a:rPr lang="en-US" sz="2000" b="1" dirty="0">
                <a:solidFill>
                  <a:srgbClr val="1869A6"/>
                </a:solidFill>
              </a:rPr>
              <a:t>Vector</a:t>
            </a:r>
          </a:p>
        </p:txBody>
      </p:sp>
      <p:sp>
        <p:nvSpPr>
          <p:cNvPr id="5" name="TextBox 4">
            <a:extLst>
              <a:ext uri="{FF2B5EF4-FFF2-40B4-BE49-F238E27FC236}">
                <a16:creationId xmlns:a16="http://schemas.microsoft.com/office/drawing/2014/main" id="{2D31FFB4-D0FB-1565-94D7-8DE9958660F2}"/>
              </a:ext>
            </a:extLst>
          </p:cNvPr>
          <p:cNvSpPr txBox="1"/>
          <p:nvPr/>
        </p:nvSpPr>
        <p:spPr>
          <a:xfrm>
            <a:off x="1256145" y="1790244"/>
            <a:ext cx="10150763" cy="923330"/>
          </a:xfrm>
          <a:prstGeom prst="rect">
            <a:avLst/>
          </a:prstGeom>
          <a:noFill/>
        </p:spPr>
        <p:txBody>
          <a:bodyPr wrap="square">
            <a:spAutoFit/>
          </a:bodyPr>
          <a:lstStyle/>
          <a:p>
            <a:r>
              <a:rPr lang="en-US" dirty="0"/>
              <a:t>A vector is an ordered list of numbers (scalars) that can represent a point in space. Vectors have both </a:t>
            </a:r>
            <a:r>
              <a:rPr lang="en-US" b="1" dirty="0"/>
              <a:t>magnitude</a:t>
            </a:r>
            <a:r>
              <a:rPr lang="en-US" dirty="0"/>
              <a:t> (length) and </a:t>
            </a:r>
            <a:r>
              <a:rPr lang="en-US" b="1" dirty="0"/>
              <a:t>direction</a:t>
            </a:r>
            <a:r>
              <a:rPr lang="en-US" dirty="0"/>
              <a:t>. In the context of AI, vectors are used to </a:t>
            </a:r>
            <a:r>
              <a:rPr lang="en-US" b="1" dirty="0"/>
              <a:t>represent data points</a:t>
            </a:r>
            <a:r>
              <a:rPr lang="en-US" dirty="0"/>
              <a:t>, </a:t>
            </a:r>
            <a:r>
              <a:rPr lang="en-US" b="1" dirty="0"/>
              <a:t>features</a:t>
            </a:r>
            <a:r>
              <a:rPr lang="en-US" dirty="0"/>
              <a:t>, or </a:t>
            </a:r>
            <a:r>
              <a:rPr lang="en-US" b="1" dirty="0"/>
              <a:t>weights</a:t>
            </a:r>
            <a:r>
              <a:rPr lang="en-US" dirty="0"/>
              <a:t>.</a:t>
            </a:r>
          </a:p>
        </p:txBody>
      </p:sp>
      <p:sp>
        <p:nvSpPr>
          <p:cNvPr id="7" name="TextBox 6">
            <a:extLst>
              <a:ext uri="{FF2B5EF4-FFF2-40B4-BE49-F238E27FC236}">
                <a16:creationId xmlns:a16="http://schemas.microsoft.com/office/drawing/2014/main" id="{0CDB4B23-0A5B-FF80-5057-D2BFE744A6C9}"/>
              </a:ext>
            </a:extLst>
          </p:cNvPr>
          <p:cNvSpPr txBox="1"/>
          <p:nvPr/>
        </p:nvSpPr>
        <p:spPr>
          <a:xfrm>
            <a:off x="1256144" y="2652019"/>
            <a:ext cx="9966038" cy="646331"/>
          </a:xfrm>
          <a:prstGeom prst="rect">
            <a:avLst/>
          </a:prstGeom>
          <a:noFill/>
        </p:spPr>
        <p:txBody>
          <a:bodyPr wrap="square">
            <a:spAutoFit/>
          </a:bodyPr>
          <a:lstStyle/>
          <a:p>
            <a:r>
              <a:rPr lang="en-US" dirty="0"/>
              <a:t>Vectors are typically represented as </a:t>
            </a:r>
            <a:r>
              <a:rPr lang="en-US" b="1" dirty="0"/>
              <a:t>columns</a:t>
            </a:r>
            <a:r>
              <a:rPr lang="en-US" dirty="0"/>
              <a:t> (column vectors) or </a:t>
            </a:r>
            <a:r>
              <a:rPr lang="en-US" b="1" dirty="0"/>
              <a:t>rows</a:t>
            </a:r>
            <a:r>
              <a:rPr lang="en-US" dirty="0"/>
              <a:t> (row vectors). For example, a 3-dimensional vector can be written as:</a:t>
            </a:r>
          </a:p>
        </p:txBody>
      </p:sp>
      <p:pic>
        <p:nvPicPr>
          <p:cNvPr id="9" name="Picture 8">
            <a:extLst>
              <a:ext uri="{FF2B5EF4-FFF2-40B4-BE49-F238E27FC236}">
                <a16:creationId xmlns:a16="http://schemas.microsoft.com/office/drawing/2014/main" id="{892A0CAC-95A4-1F98-6F09-CA276934A071}"/>
              </a:ext>
            </a:extLst>
          </p:cNvPr>
          <p:cNvPicPr>
            <a:picLocks noChangeAspect="1"/>
          </p:cNvPicPr>
          <p:nvPr/>
        </p:nvPicPr>
        <p:blipFill>
          <a:blip r:embed="rId2"/>
          <a:stretch>
            <a:fillRect/>
          </a:stretch>
        </p:blipFill>
        <p:spPr>
          <a:xfrm>
            <a:off x="5216381" y="3298350"/>
            <a:ext cx="1350674" cy="1411515"/>
          </a:xfrm>
          <a:prstGeom prst="rect">
            <a:avLst/>
          </a:prstGeom>
        </p:spPr>
      </p:pic>
    </p:spTree>
    <p:extLst>
      <p:ext uri="{BB962C8B-B14F-4D97-AF65-F5344CB8AC3E}">
        <p14:creationId xmlns:p14="http://schemas.microsoft.com/office/powerpoint/2010/main" val="2670870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61E0FC7-9503-A40F-58A9-73B8C0199F8F}"/>
              </a:ext>
            </a:extLst>
          </p:cNvPr>
          <p:cNvSpPr txBox="1"/>
          <p:nvPr/>
        </p:nvSpPr>
        <p:spPr>
          <a:xfrm>
            <a:off x="951345" y="1464024"/>
            <a:ext cx="1108364" cy="400110"/>
          </a:xfrm>
          <a:prstGeom prst="rect">
            <a:avLst/>
          </a:prstGeom>
          <a:noFill/>
        </p:spPr>
        <p:txBody>
          <a:bodyPr wrap="square">
            <a:spAutoFit/>
          </a:bodyPr>
          <a:lstStyle/>
          <a:p>
            <a:r>
              <a:rPr lang="en-US" sz="2000" b="1" dirty="0">
                <a:solidFill>
                  <a:srgbClr val="1869A6"/>
                </a:solidFill>
              </a:rPr>
              <a:t>Vectors</a:t>
            </a:r>
          </a:p>
        </p:txBody>
      </p:sp>
      <p:sp>
        <p:nvSpPr>
          <p:cNvPr id="4" name="TextBox 3">
            <a:extLst>
              <a:ext uri="{FF2B5EF4-FFF2-40B4-BE49-F238E27FC236}">
                <a16:creationId xmlns:a16="http://schemas.microsoft.com/office/drawing/2014/main" id="{4EA4E214-9CA8-4D33-374C-D4E3E14AC0A8}"/>
              </a:ext>
            </a:extLst>
          </p:cNvPr>
          <p:cNvSpPr txBox="1"/>
          <p:nvPr/>
        </p:nvSpPr>
        <p:spPr>
          <a:xfrm>
            <a:off x="1874982" y="1930400"/>
            <a:ext cx="1237673" cy="369332"/>
          </a:xfrm>
          <a:prstGeom prst="rect">
            <a:avLst/>
          </a:prstGeom>
          <a:noFill/>
        </p:spPr>
        <p:txBody>
          <a:bodyPr wrap="square">
            <a:spAutoFit/>
          </a:bodyPr>
          <a:lstStyle/>
          <a:p>
            <a:r>
              <a:rPr lang="en-US" b="1" dirty="0"/>
              <a:t>Examples</a:t>
            </a:r>
          </a:p>
        </p:txBody>
      </p:sp>
      <p:pic>
        <p:nvPicPr>
          <p:cNvPr id="6" name="Picture 5">
            <a:extLst>
              <a:ext uri="{FF2B5EF4-FFF2-40B4-BE49-F238E27FC236}">
                <a16:creationId xmlns:a16="http://schemas.microsoft.com/office/drawing/2014/main" id="{58A28E63-D633-718C-E1B8-B790DB82925C}"/>
              </a:ext>
            </a:extLst>
          </p:cNvPr>
          <p:cNvPicPr>
            <a:picLocks noChangeAspect="1"/>
          </p:cNvPicPr>
          <p:nvPr/>
        </p:nvPicPr>
        <p:blipFill>
          <a:blip r:embed="rId2"/>
          <a:stretch>
            <a:fillRect/>
          </a:stretch>
        </p:blipFill>
        <p:spPr>
          <a:xfrm>
            <a:off x="2158134" y="2299732"/>
            <a:ext cx="8134350" cy="904875"/>
          </a:xfrm>
          <a:prstGeom prst="rect">
            <a:avLst/>
          </a:prstGeom>
        </p:spPr>
      </p:pic>
      <p:pic>
        <p:nvPicPr>
          <p:cNvPr id="8" name="Picture 7">
            <a:extLst>
              <a:ext uri="{FF2B5EF4-FFF2-40B4-BE49-F238E27FC236}">
                <a16:creationId xmlns:a16="http://schemas.microsoft.com/office/drawing/2014/main" id="{2D4C549A-D41D-9CFB-9E35-AD7613D15E9E}"/>
              </a:ext>
            </a:extLst>
          </p:cNvPr>
          <p:cNvPicPr>
            <a:picLocks noChangeAspect="1"/>
          </p:cNvPicPr>
          <p:nvPr/>
        </p:nvPicPr>
        <p:blipFill>
          <a:blip r:embed="rId3"/>
          <a:stretch>
            <a:fillRect/>
          </a:stretch>
        </p:blipFill>
        <p:spPr>
          <a:xfrm>
            <a:off x="2158134" y="3450359"/>
            <a:ext cx="8191500" cy="1028700"/>
          </a:xfrm>
          <a:prstGeom prst="rect">
            <a:avLst/>
          </a:prstGeom>
        </p:spPr>
      </p:pic>
    </p:spTree>
    <p:extLst>
      <p:ext uri="{BB962C8B-B14F-4D97-AF65-F5344CB8AC3E}">
        <p14:creationId xmlns:p14="http://schemas.microsoft.com/office/powerpoint/2010/main" val="3493770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20F7599-2043-AB4D-1412-4740BFFFF214}"/>
              </a:ext>
            </a:extLst>
          </p:cNvPr>
          <p:cNvSpPr txBox="1"/>
          <p:nvPr/>
        </p:nvSpPr>
        <p:spPr>
          <a:xfrm>
            <a:off x="942109" y="1602570"/>
            <a:ext cx="2890982" cy="400110"/>
          </a:xfrm>
          <a:prstGeom prst="rect">
            <a:avLst/>
          </a:prstGeom>
          <a:noFill/>
        </p:spPr>
        <p:txBody>
          <a:bodyPr wrap="square">
            <a:spAutoFit/>
          </a:bodyPr>
          <a:lstStyle/>
          <a:p>
            <a:r>
              <a:rPr lang="en-US" sz="2000" b="1" dirty="0">
                <a:solidFill>
                  <a:srgbClr val="1869A6"/>
                </a:solidFill>
              </a:rPr>
              <a:t>Operations on Vectors</a:t>
            </a:r>
          </a:p>
        </p:txBody>
      </p:sp>
      <p:sp>
        <p:nvSpPr>
          <p:cNvPr id="6" name="TextBox 5">
            <a:extLst>
              <a:ext uri="{FF2B5EF4-FFF2-40B4-BE49-F238E27FC236}">
                <a16:creationId xmlns:a16="http://schemas.microsoft.com/office/drawing/2014/main" id="{A489ED58-E8C2-9753-A857-E97E1622B545}"/>
              </a:ext>
            </a:extLst>
          </p:cNvPr>
          <p:cNvSpPr txBox="1"/>
          <p:nvPr/>
        </p:nvSpPr>
        <p:spPr>
          <a:xfrm>
            <a:off x="2387600" y="2473766"/>
            <a:ext cx="6096000" cy="646331"/>
          </a:xfrm>
          <a:prstGeom prst="rect">
            <a:avLst/>
          </a:prstGeom>
          <a:noFill/>
        </p:spPr>
        <p:txBody>
          <a:bodyPr wrap="square">
            <a:spAutoFit/>
          </a:bodyPr>
          <a:lstStyle/>
          <a:p>
            <a:r>
              <a:rPr lang="en-US" dirty="0"/>
              <a:t>Vectors of the same dimension can be added by adding corresponding elements:</a:t>
            </a:r>
          </a:p>
        </p:txBody>
      </p:sp>
      <p:pic>
        <p:nvPicPr>
          <p:cNvPr id="8" name="Picture 7">
            <a:extLst>
              <a:ext uri="{FF2B5EF4-FFF2-40B4-BE49-F238E27FC236}">
                <a16:creationId xmlns:a16="http://schemas.microsoft.com/office/drawing/2014/main" id="{486C2771-8E03-5A12-B9D8-06E2436B0E0D}"/>
              </a:ext>
            </a:extLst>
          </p:cNvPr>
          <p:cNvPicPr>
            <a:picLocks noChangeAspect="1"/>
          </p:cNvPicPr>
          <p:nvPr/>
        </p:nvPicPr>
        <p:blipFill>
          <a:blip r:embed="rId2"/>
          <a:stretch>
            <a:fillRect/>
          </a:stretch>
        </p:blipFill>
        <p:spPr>
          <a:xfrm>
            <a:off x="3068492" y="3465417"/>
            <a:ext cx="4564823" cy="962314"/>
          </a:xfrm>
          <a:prstGeom prst="rect">
            <a:avLst/>
          </a:prstGeom>
        </p:spPr>
      </p:pic>
      <p:sp>
        <p:nvSpPr>
          <p:cNvPr id="10" name="TextBox 9">
            <a:extLst>
              <a:ext uri="{FF2B5EF4-FFF2-40B4-BE49-F238E27FC236}">
                <a16:creationId xmlns:a16="http://schemas.microsoft.com/office/drawing/2014/main" id="{865F2245-1CF4-B7C5-2B06-D362E63FE20B}"/>
              </a:ext>
            </a:extLst>
          </p:cNvPr>
          <p:cNvSpPr txBox="1"/>
          <p:nvPr/>
        </p:nvSpPr>
        <p:spPr>
          <a:xfrm>
            <a:off x="2209510" y="2053557"/>
            <a:ext cx="1126836" cy="369332"/>
          </a:xfrm>
          <a:prstGeom prst="rect">
            <a:avLst/>
          </a:prstGeom>
          <a:noFill/>
        </p:spPr>
        <p:txBody>
          <a:bodyPr wrap="square">
            <a:spAutoFit/>
          </a:bodyPr>
          <a:lstStyle/>
          <a:p>
            <a:r>
              <a:rPr lang="en-US" b="1" dirty="0"/>
              <a:t>Addition</a:t>
            </a:r>
          </a:p>
        </p:txBody>
      </p:sp>
    </p:spTree>
    <p:extLst>
      <p:ext uri="{BB962C8B-B14F-4D97-AF65-F5344CB8AC3E}">
        <p14:creationId xmlns:p14="http://schemas.microsoft.com/office/powerpoint/2010/main" val="3146636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20BC3C-DF56-D9DA-1EE6-B9F888F2E503}"/>
              </a:ext>
            </a:extLst>
          </p:cNvPr>
          <p:cNvSpPr txBox="1"/>
          <p:nvPr/>
        </p:nvSpPr>
        <p:spPr>
          <a:xfrm>
            <a:off x="794327" y="1445552"/>
            <a:ext cx="2890982" cy="400110"/>
          </a:xfrm>
          <a:prstGeom prst="rect">
            <a:avLst/>
          </a:prstGeom>
          <a:noFill/>
        </p:spPr>
        <p:txBody>
          <a:bodyPr wrap="square">
            <a:spAutoFit/>
          </a:bodyPr>
          <a:lstStyle/>
          <a:p>
            <a:r>
              <a:rPr lang="en-US" sz="2000" b="1" dirty="0">
                <a:solidFill>
                  <a:srgbClr val="1869A6"/>
                </a:solidFill>
              </a:rPr>
              <a:t>Operations on Vectors</a:t>
            </a:r>
          </a:p>
        </p:txBody>
      </p:sp>
      <p:sp>
        <p:nvSpPr>
          <p:cNvPr id="3" name="TextBox 2">
            <a:extLst>
              <a:ext uri="{FF2B5EF4-FFF2-40B4-BE49-F238E27FC236}">
                <a16:creationId xmlns:a16="http://schemas.microsoft.com/office/drawing/2014/main" id="{BC4FB78E-6DD1-D15F-3E60-C42CB6FA9A60}"/>
              </a:ext>
            </a:extLst>
          </p:cNvPr>
          <p:cNvSpPr txBox="1"/>
          <p:nvPr/>
        </p:nvSpPr>
        <p:spPr>
          <a:xfrm>
            <a:off x="2304473" y="2292736"/>
            <a:ext cx="6096000" cy="369332"/>
          </a:xfrm>
          <a:prstGeom prst="rect">
            <a:avLst/>
          </a:prstGeom>
          <a:noFill/>
        </p:spPr>
        <p:txBody>
          <a:bodyPr wrap="square">
            <a:spAutoFit/>
          </a:bodyPr>
          <a:lstStyle/>
          <a:p>
            <a:r>
              <a:rPr lang="en-US" dirty="0"/>
              <a:t>Similar to addition, but subtracting corresponding elements.</a:t>
            </a:r>
          </a:p>
        </p:txBody>
      </p:sp>
      <p:sp>
        <p:nvSpPr>
          <p:cNvPr id="5" name="TextBox 4">
            <a:extLst>
              <a:ext uri="{FF2B5EF4-FFF2-40B4-BE49-F238E27FC236}">
                <a16:creationId xmlns:a16="http://schemas.microsoft.com/office/drawing/2014/main" id="{51FC0AEF-009B-2C08-9B78-13E8C32F4703}"/>
              </a:ext>
            </a:extLst>
          </p:cNvPr>
          <p:cNvSpPr txBox="1"/>
          <p:nvPr/>
        </p:nvSpPr>
        <p:spPr>
          <a:xfrm>
            <a:off x="2015546" y="1845662"/>
            <a:ext cx="1669763" cy="369332"/>
          </a:xfrm>
          <a:prstGeom prst="rect">
            <a:avLst/>
          </a:prstGeom>
          <a:noFill/>
        </p:spPr>
        <p:txBody>
          <a:bodyPr wrap="square">
            <a:spAutoFit/>
          </a:bodyPr>
          <a:lstStyle/>
          <a:p>
            <a:r>
              <a:rPr lang="en-US" b="1" dirty="0"/>
              <a:t>Subtraction</a:t>
            </a:r>
          </a:p>
        </p:txBody>
      </p:sp>
      <p:sp>
        <p:nvSpPr>
          <p:cNvPr id="7" name="TextBox 6">
            <a:extLst>
              <a:ext uri="{FF2B5EF4-FFF2-40B4-BE49-F238E27FC236}">
                <a16:creationId xmlns:a16="http://schemas.microsoft.com/office/drawing/2014/main" id="{370A3AA8-0F3D-A54D-EE66-FBA079B0582C}"/>
              </a:ext>
            </a:extLst>
          </p:cNvPr>
          <p:cNvSpPr txBox="1"/>
          <p:nvPr/>
        </p:nvSpPr>
        <p:spPr>
          <a:xfrm>
            <a:off x="2015546" y="2739810"/>
            <a:ext cx="2519509" cy="369332"/>
          </a:xfrm>
          <a:prstGeom prst="rect">
            <a:avLst/>
          </a:prstGeom>
          <a:noFill/>
        </p:spPr>
        <p:txBody>
          <a:bodyPr wrap="square">
            <a:spAutoFit/>
          </a:bodyPr>
          <a:lstStyle/>
          <a:p>
            <a:r>
              <a:rPr lang="en-US" b="1" dirty="0"/>
              <a:t>Scalar Multiplication</a:t>
            </a:r>
          </a:p>
        </p:txBody>
      </p:sp>
      <p:sp>
        <p:nvSpPr>
          <p:cNvPr id="9" name="TextBox 8">
            <a:extLst>
              <a:ext uri="{FF2B5EF4-FFF2-40B4-BE49-F238E27FC236}">
                <a16:creationId xmlns:a16="http://schemas.microsoft.com/office/drawing/2014/main" id="{2B366C32-BE93-A7F1-4FC2-73DD58D03DD3}"/>
              </a:ext>
            </a:extLst>
          </p:cNvPr>
          <p:cNvSpPr txBox="1"/>
          <p:nvPr/>
        </p:nvSpPr>
        <p:spPr>
          <a:xfrm>
            <a:off x="2239818" y="3109142"/>
            <a:ext cx="6096000" cy="646331"/>
          </a:xfrm>
          <a:prstGeom prst="rect">
            <a:avLst/>
          </a:prstGeom>
          <a:noFill/>
        </p:spPr>
        <p:txBody>
          <a:bodyPr wrap="square">
            <a:spAutoFit/>
          </a:bodyPr>
          <a:lstStyle/>
          <a:p>
            <a:r>
              <a:rPr lang="en-US" dirty="0"/>
              <a:t>Multiplying a vector by a scalar (number) scales each element of the vector:</a:t>
            </a:r>
          </a:p>
        </p:txBody>
      </p:sp>
      <p:pic>
        <p:nvPicPr>
          <p:cNvPr id="11" name="Picture 10">
            <a:extLst>
              <a:ext uri="{FF2B5EF4-FFF2-40B4-BE49-F238E27FC236}">
                <a16:creationId xmlns:a16="http://schemas.microsoft.com/office/drawing/2014/main" id="{811414FB-A9B6-93C9-8C98-C222DDDA3448}"/>
              </a:ext>
            </a:extLst>
          </p:cNvPr>
          <p:cNvPicPr>
            <a:picLocks noChangeAspect="1"/>
          </p:cNvPicPr>
          <p:nvPr/>
        </p:nvPicPr>
        <p:blipFill>
          <a:blip r:embed="rId2"/>
          <a:stretch>
            <a:fillRect/>
          </a:stretch>
        </p:blipFill>
        <p:spPr>
          <a:xfrm>
            <a:off x="2998208" y="4057670"/>
            <a:ext cx="4395961" cy="1158395"/>
          </a:xfrm>
          <a:prstGeom prst="rect">
            <a:avLst/>
          </a:prstGeom>
        </p:spPr>
      </p:pic>
    </p:spTree>
    <p:extLst>
      <p:ext uri="{BB962C8B-B14F-4D97-AF65-F5344CB8AC3E}">
        <p14:creationId xmlns:p14="http://schemas.microsoft.com/office/powerpoint/2010/main" val="4079572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46484B-DB0E-3C84-5AB5-0040FEF04469}"/>
              </a:ext>
            </a:extLst>
          </p:cNvPr>
          <p:cNvSpPr txBox="1"/>
          <p:nvPr/>
        </p:nvSpPr>
        <p:spPr>
          <a:xfrm>
            <a:off x="923635" y="1436316"/>
            <a:ext cx="1413165" cy="400110"/>
          </a:xfrm>
          <a:prstGeom prst="rect">
            <a:avLst/>
          </a:prstGeom>
          <a:noFill/>
        </p:spPr>
        <p:txBody>
          <a:bodyPr wrap="square">
            <a:spAutoFit/>
          </a:bodyPr>
          <a:lstStyle/>
          <a:p>
            <a:r>
              <a:rPr lang="en-US" sz="2000" b="1" dirty="0">
                <a:solidFill>
                  <a:srgbClr val="1869A6"/>
                </a:solidFill>
              </a:rPr>
              <a:t>Matrices</a:t>
            </a:r>
          </a:p>
        </p:txBody>
      </p:sp>
      <p:sp>
        <p:nvSpPr>
          <p:cNvPr id="6" name="TextBox 5">
            <a:extLst>
              <a:ext uri="{FF2B5EF4-FFF2-40B4-BE49-F238E27FC236}">
                <a16:creationId xmlns:a16="http://schemas.microsoft.com/office/drawing/2014/main" id="{16DE4C99-A12F-F9DB-BD72-43FCCAC3582E}"/>
              </a:ext>
            </a:extLst>
          </p:cNvPr>
          <p:cNvSpPr txBox="1"/>
          <p:nvPr/>
        </p:nvSpPr>
        <p:spPr>
          <a:xfrm>
            <a:off x="1376219" y="1925982"/>
            <a:ext cx="10335490" cy="646331"/>
          </a:xfrm>
          <a:prstGeom prst="rect">
            <a:avLst/>
          </a:prstGeom>
          <a:noFill/>
        </p:spPr>
        <p:txBody>
          <a:bodyPr wrap="square">
            <a:spAutoFit/>
          </a:bodyPr>
          <a:lstStyle/>
          <a:p>
            <a:r>
              <a:rPr lang="en-US" dirty="0"/>
              <a:t>A matrix is a rectangular array of numbers arranged in rows and columns. Matrices can represent multiple vectors, data tables, or linear transformations.</a:t>
            </a:r>
          </a:p>
        </p:txBody>
      </p:sp>
      <p:sp>
        <p:nvSpPr>
          <p:cNvPr id="8" name="TextBox 7">
            <a:extLst>
              <a:ext uri="{FF2B5EF4-FFF2-40B4-BE49-F238E27FC236}">
                <a16:creationId xmlns:a16="http://schemas.microsoft.com/office/drawing/2014/main" id="{FE83BEAC-F813-C59F-3F8A-B04AC091FB69}"/>
              </a:ext>
            </a:extLst>
          </p:cNvPr>
          <p:cNvSpPr txBox="1"/>
          <p:nvPr/>
        </p:nvSpPr>
        <p:spPr>
          <a:xfrm>
            <a:off x="1376218" y="2661869"/>
            <a:ext cx="7398327" cy="923330"/>
          </a:xfrm>
          <a:prstGeom prst="rect">
            <a:avLst/>
          </a:prstGeom>
          <a:noFill/>
        </p:spPr>
        <p:txBody>
          <a:bodyPr wrap="square">
            <a:spAutoFit/>
          </a:bodyPr>
          <a:lstStyle/>
          <a:p>
            <a:r>
              <a:rPr lang="en-US" dirty="0"/>
              <a:t>A matrix 𝐴 with 𝑚 rows and 𝑛 columns is denoted as                For example, a 2x3 matrix looks like this:</a:t>
            </a:r>
          </a:p>
          <a:p>
            <a:endParaRPr lang="en-US" dirty="0"/>
          </a:p>
        </p:txBody>
      </p:sp>
      <p:pic>
        <p:nvPicPr>
          <p:cNvPr id="10" name="Picture 9">
            <a:extLst>
              <a:ext uri="{FF2B5EF4-FFF2-40B4-BE49-F238E27FC236}">
                <a16:creationId xmlns:a16="http://schemas.microsoft.com/office/drawing/2014/main" id="{87389DA7-4FFF-97A8-EEFA-9BE6E3477D4A}"/>
              </a:ext>
            </a:extLst>
          </p:cNvPr>
          <p:cNvPicPr>
            <a:picLocks noChangeAspect="1"/>
          </p:cNvPicPr>
          <p:nvPr/>
        </p:nvPicPr>
        <p:blipFill>
          <a:blip r:embed="rId2"/>
          <a:stretch>
            <a:fillRect/>
          </a:stretch>
        </p:blipFill>
        <p:spPr>
          <a:xfrm>
            <a:off x="6621318" y="2694135"/>
            <a:ext cx="685800" cy="304800"/>
          </a:xfrm>
          <a:prstGeom prst="rect">
            <a:avLst/>
          </a:prstGeom>
        </p:spPr>
      </p:pic>
      <p:pic>
        <p:nvPicPr>
          <p:cNvPr id="14" name="Picture 13">
            <a:extLst>
              <a:ext uri="{FF2B5EF4-FFF2-40B4-BE49-F238E27FC236}">
                <a16:creationId xmlns:a16="http://schemas.microsoft.com/office/drawing/2014/main" id="{07F814DF-BC81-2774-3205-288D6A05BB93}"/>
              </a:ext>
            </a:extLst>
          </p:cNvPr>
          <p:cNvPicPr>
            <a:picLocks noChangeAspect="1"/>
          </p:cNvPicPr>
          <p:nvPr/>
        </p:nvPicPr>
        <p:blipFill>
          <a:blip r:embed="rId3"/>
          <a:stretch>
            <a:fillRect/>
          </a:stretch>
        </p:blipFill>
        <p:spPr>
          <a:xfrm>
            <a:off x="4067095" y="3356047"/>
            <a:ext cx="3836137" cy="1531361"/>
          </a:xfrm>
          <a:prstGeom prst="rect">
            <a:avLst/>
          </a:prstGeom>
        </p:spPr>
      </p:pic>
    </p:spTree>
    <p:extLst>
      <p:ext uri="{BB962C8B-B14F-4D97-AF65-F5344CB8AC3E}">
        <p14:creationId xmlns:p14="http://schemas.microsoft.com/office/powerpoint/2010/main" val="1101156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797D82-9871-E5EB-7507-20DD75D9FE99}"/>
              </a:ext>
            </a:extLst>
          </p:cNvPr>
          <p:cNvSpPr txBox="1"/>
          <p:nvPr/>
        </p:nvSpPr>
        <p:spPr>
          <a:xfrm>
            <a:off x="877453" y="1510207"/>
            <a:ext cx="1413165" cy="400110"/>
          </a:xfrm>
          <a:prstGeom prst="rect">
            <a:avLst/>
          </a:prstGeom>
          <a:noFill/>
        </p:spPr>
        <p:txBody>
          <a:bodyPr wrap="square">
            <a:spAutoFit/>
          </a:bodyPr>
          <a:lstStyle/>
          <a:p>
            <a:r>
              <a:rPr lang="en-US" sz="2000" b="1" dirty="0">
                <a:solidFill>
                  <a:srgbClr val="1869A6"/>
                </a:solidFill>
              </a:rPr>
              <a:t>Matrices</a:t>
            </a:r>
          </a:p>
        </p:txBody>
      </p:sp>
      <p:sp>
        <p:nvSpPr>
          <p:cNvPr id="4" name="TextBox 3">
            <a:extLst>
              <a:ext uri="{FF2B5EF4-FFF2-40B4-BE49-F238E27FC236}">
                <a16:creationId xmlns:a16="http://schemas.microsoft.com/office/drawing/2014/main" id="{70E3F13F-01E8-C6B3-2E8D-738A2063F995}"/>
              </a:ext>
            </a:extLst>
          </p:cNvPr>
          <p:cNvSpPr txBox="1"/>
          <p:nvPr/>
        </p:nvSpPr>
        <p:spPr>
          <a:xfrm>
            <a:off x="1450109" y="1910317"/>
            <a:ext cx="1256145" cy="369332"/>
          </a:xfrm>
          <a:prstGeom prst="rect">
            <a:avLst/>
          </a:prstGeom>
          <a:noFill/>
        </p:spPr>
        <p:txBody>
          <a:bodyPr wrap="square">
            <a:spAutoFit/>
          </a:bodyPr>
          <a:lstStyle/>
          <a:p>
            <a:r>
              <a:rPr lang="en-US" b="1" dirty="0"/>
              <a:t>Examples</a:t>
            </a:r>
          </a:p>
        </p:txBody>
      </p:sp>
      <p:sp>
        <p:nvSpPr>
          <p:cNvPr id="7" name="TextBox 6">
            <a:extLst>
              <a:ext uri="{FF2B5EF4-FFF2-40B4-BE49-F238E27FC236}">
                <a16:creationId xmlns:a16="http://schemas.microsoft.com/office/drawing/2014/main" id="{D714E896-2C41-AC71-35B1-637842350E6B}"/>
              </a:ext>
            </a:extLst>
          </p:cNvPr>
          <p:cNvSpPr txBox="1"/>
          <p:nvPr/>
        </p:nvSpPr>
        <p:spPr>
          <a:xfrm>
            <a:off x="1745672" y="2279649"/>
            <a:ext cx="9384145" cy="1477328"/>
          </a:xfrm>
          <a:prstGeom prst="rect">
            <a:avLst/>
          </a:prstGeom>
          <a:noFill/>
        </p:spPr>
        <p:txBody>
          <a:bodyPr wrap="square">
            <a:spAutoFit/>
          </a:bodyPr>
          <a:lstStyle/>
          <a:p>
            <a:pPr marL="285750" indent="-285750">
              <a:buFont typeface="Arial" panose="020B0604020202020204" pitchFamily="34" charset="0"/>
              <a:buChar char="•"/>
            </a:pPr>
            <a:r>
              <a:rPr lang="en-US" b="1" dirty="0"/>
              <a:t>Data Matrix: </a:t>
            </a:r>
            <a:r>
              <a:rPr lang="en-US" dirty="0"/>
              <a:t>In a dataset, each row could represent a different data point (case), and each column could represent a different feature (variable).</a:t>
            </a:r>
          </a:p>
          <a:p>
            <a:endParaRPr lang="en-US" dirty="0"/>
          </a:p>
          <a:p>
            <a:pPr marL="285750" indent="-285750">
              <a:buFont typeface="Arial" panose="020B0604020202020204" pitchFamily="34" charset="0"/>
              <a:buChar char="•"/>
            </a:pPr>
            <a:r>
              <a:rPr lang="en-US" b="1" dirty="0"/>
              <a:t>Transformation Matrix:</a:t>
            </a:r>
            <a:r>
              <a:rPr lang="en-US" dirty="0"/>
              <a:t> Matrices can be used to perform transformations like rotations, scaling, or translations in space</a:t>
            </a:r>
          </a:p>
        </p:txBody>
      </p:sp>
    </p:spTree>
    <p:extLst>
      <p:ext uri="{BB962C8B-B14F-4D97-AF65-F5344CB8AC3E}">
        <p14:creationId xmlns:p14="http://schemas.microsoft.com/office/powerpoint/2010/main" val="6457441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117</TotalTime>
  <Words>1345</Words>
  <Application>Microsoft Office PowerPoint</Application>
  <PresentationFormat>Widescreen</PresentationFormat>
  <Paragraphs>148</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Nader Genidy</dc:creator>
  <cp:lastModifiedBy>Nader Genidy</cp:lastModifiedBy>
  <cp:revision>29</cp:revision>
  <dcterms:created xsi:type="dcterms:W3CDTF">2024-09-01T18:46:00Z</dcterms:created>
  <dcterms:modified xsi:type="dcterms:W3CDTF">2024-09-13T08:08:18Z</dcterms:modified>
</cp:coreProperties>
</file>