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9A6"/>
    <a:srgbClr val="2AAF8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2810A-F8D1-4EB5-8537-6669B267C95F}"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FE45C-AA35-4002-94AE-9F6152B4827D}" type="slidenum">
              <a:rPr lang="en-US" smtClean="0"/>
              <a:t>‹#›</a:t>
            </a:fld>
            <a:endParaRPr lang="en-US"/>
          </a:p>
        </p:txBody>
      </p:sp>
    </p:spTree>
    <p:extLst>
      <p:ext uri="{BB962C8B-B14F-4D97-AF65-F5344CB8AC3E}">
        <p14:creationId xmlns:p14="http://schemas.microsoft.com/office/powerpoint/2010/main" val="1738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AFE45C-AA35-4002-94AE-9F6152B4827D}" type="slidenum">
              <a:rPr lang="en-US" smtClean="0"/>
              <a:t>31</a:t>
            </a:fld>
            <a:endParaRPr lang="en-US"/>
          </a:p>
        </p:txBody>
      </p:sp>
    </p:spTree>
    <p:extLst>
      <p:ext uri="{BB962C8B-B14F-4D97-AF65-F5344CB8AC3E}">
        <p14:creationId xmlns:p14="http://schemas.microsoft.com/office/powerpoint/2010/main" val="220719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042F-F071-0703-6A2F-AAFA15024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63728-429B-ED27-D4E1-973CD20A2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E004A-A09B-E75D-4F7C-B8CC66E8691A}"/>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B201C6EE-43F4-33BC-1F0D-79A5D6A55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21AD7-DED0-3791-282E-DFC4EA5B866F}"/>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354347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04C1-C390-7B6C-D3ED-D8A6FC455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98335-D658-643A-83F7-F74672D82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C1891-765D-D6FD-75EE-426CC4A2CAA4}"/>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619D3631-6AC6-0F62-CFB9-81D0CBE30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7ED98-CDD3-AAEC-2D7A-3E601EF19E7F}"/>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425639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FF29E-D6A7-94C3-7830-8B0B201F59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2371F-2E75-573C-89D3-77C2B11E0A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F25F5-5171-51E5-AF94-422170E6CA74}"/>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C5893EE0-4061-6C0E-3582-0C001A434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98BBE-33D2-F028-6735-037EDE487BAF}"/>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275215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D445-B2D3-14B7-0687-EB3567BFD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D379D-7852-1D77-6C2D-ADEDF89CFD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CB23A-4EED-5013-2FDE-36B5F3498797}"/>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5DD4C1AC-2AC4-D319-55BC-099C5544E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3713A-2BB1-B81A-3413-6BE1FC14C3D6}"/>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73729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AA42-6C68-77F2-EFBB-9000EF206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6C72CC-F7E2-820C-FE3C-32B6A7AC70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620C8-22C0-7BCC-F953-1D37EE6B7326}"/>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572917CB-1880-0255-60C6-D4C124DED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A5F2F-6548-C416-5BD7-08FF4FA505D9}"/>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22960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A825-AF6E-94CD-5C9B-43F4207A0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5DEED-B71B-5E85-92DD-86A289F8C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EA9EB-B685-DF90-4256-6DB53B3FD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BA9BF-4F2C-2E94-6DBE-7A9BE3C63637}"/>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6" name="Footer Placeholder 5">
            <a:extLst>
              <a:ext uri="{FF2B5EF4-FFF2-40B4-BE49-F238E27FC236}">
                <a16:creationId xmlns:a16="http://schemas.microsoft.com/office/drawing/2014/main" id="{189D222F-97D2-710C-C19B-D2CAB74ED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577EE-D092-2937-19EF-1DE511A2BB20}"/>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57603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8CA7-6B64-2032-E55E-C8FAADF8B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8443A-59ED-2483-7111-4786D31D1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B421C-22A8-8DD4-3909-1E19F308B2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721FB-BC04-ED2A-FD6C-4993165F1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61EE0-4D5F-016B-383B-FDE321681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CF63B-F855-A173-9F99-484BBD4B9B92}"/>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8" name="Footer Placeholder 7">
            <a:extLst>
              <a:ext uri="{FF2B5EF4-FFF2-40B4-BE49-F238E27FC236}">
                <a16:creationId xmlns:a16="http://schemas.microsoft.com/office/drawing/2014/main" id="{AD388949-821B-4B7A-FAFF-38F7B2032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D437E-3FBD-B9DB-3D0E-D2C62C6C6364}"/>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108977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82BC-D5E2-74C6-57C7-5ED195C15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CF34B-3811-7E93-800A-0A5894801062}"/>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4" name="Footer Placeholder 3">
            <a:extLst>
              <a:ext uri="{FF2B5EF4-FFF2-40B4-BE49-F238E27FC236}">
                <a16:creationId xmlns:a16="http://schemas.microsoft.com/office/drawing/2014/main" id="{60040831-2CDB-0311-5A10-D19261F4BF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8C942A-E462-1268-7C91-5F654C089203}"/>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10404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2882B-C7DF-6147-66B9-3894C00068B9}"/>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3" name="Footer Placeholder 2">
            <a:extLst>
              <a:ext uri="{FF2B5EF4-FFF2-40B4-BE49-F238E27FC236}">
                <a16:creationId xmlns:a16="http://schemas.microsoft.com/office/drawing/2014/main" id="{AA83547A-704F-8166-573F-FDBC580DA7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271D6-7D96-64E1-738B-FBEC53CE95B8}"/>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98361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05AD-493D-6402-4EF7-77F6D4DC7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EB18F-94BB-13BA-219B-DAE55C4AA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927F0-4E3F-61A5-8F23-951D3542C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BE5DC-4A24-22C7-5494-73D817E03FA5}"/>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6" name="Footer Placeholder 5">
            <a:extLst>
              <a:ext uri="{FF2B5EF4-FFF2-40B4-BE49-F238E27FC236}">
                <a16:creationId xmlns:a16="http://schemas.microsoft.com/office/drawing/2014/main" id="{D763326D-ED98-6E69-5DD1-A4BE6E822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D00CA-1001-7ED3-7C83-F0443554B844}"/>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376222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66D7-C3F1-029B-54EE-87A4C5DD3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B80E2-AF84-06D2-CFC6-0ADA7D1AE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93DA9E-74DB-6304-A426-E1A0C8BE2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C99A8-BA3C-07F5-BE68-CA7044519CB1}"/>
              </a:ext>
            </a:extLst>
          </p:cNvPr>
          <p:cNvSpPr>
            <a:spLocks noGrp="1"/>
          </p:cNvSpPr>
          <p:nvPr>
            <p:ph type="dt" sz="half" idx="10"/>
          </p:nvPr>
        </p:nvSpPr>
        <p:spPr/>
        <p:txBody>
          <a:bodyPr/>
          <a:lstStyle/>
          <a:p>
            <a:fld id="{F1D06FDE-5245-41FF-95EA-7FF4B5CA57BD}" type="datetimeFigureOut">
              <a:rPr lang="en-US" smtClean="0"/>
              <a:t>9/13/2024</a:t>
            </a:fld>
            <a:endParaRPr lang="en-US"/>
          </a:p>
        </p:txBody>
      </p:sp>
      <p:sp>
        <p:nvSpPr>
          <p:cNvPr id="6" name="Footer Placeholder 5">
            <a:extLst>
              <a:ext uri="{FF2B5EF4-FFF2-40B4-BE49-F238E27FC236}">
                <a16:creationId xmlns:a16="http://schemas.microsoft.com/office/drawing/2014/main" id="{7B83566D-74A7-1C0C-50EE-D9B297746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08D08-0B9D-001F-64EF-B4D4DB60A9E0}"/>
              </a:ext>
            </a:extLst>
          </p:cNvPr>
          <p:cNvSpPr>
            <a:spLocks noGrp="1"/>
          </p:cNvSpPr>
          <p:nvPr>
            <p:ph type="sldNum" sz="quarter" idx="12"/>
          </p:nvPr>
        </p:nvSpPr>
        <p:spPr/>
        <p:txBody>
          <a:bodyPr/>
          <a:lstStyle/>
          <a:p>
            <a:fld id="{E826BCA8-A569-4CE9-BB35-04246E060CE8}" type="slidenum">
              <a:rPr lang="en-US" smtClean="0"/>
              <a:t>‹#›</a:t>
            </a:fld>
            <a:endParaRPr lang="en-US"/>
          </a:p>
        </p:txBody>
      </p:sp>
    </p:spTree>
    <p:extLst>
      <p:ext uri="{BB962C8B-B14F-4D97-AF65-F5344CB8AC3E}">
        <p14:creationId xmlns:p14="http://schemas.microsoft.com/office/powerpoint/2010/main" val="153714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E5EBE-3A77-F99D-B891-E1AF048AE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0E4E7C-9168-EC48-56F9-7FD0F8473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CA607-D57B-04D1-87E5-A3A816E01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D06FDE-5245-41FF-95EA-7FF4B5CA57BD}" type="datetimeFigureOut">
              <a:rPr lang="en-US" smtClean="0"/>
              <a:t>9/13/2024</a:t>
            </a:fld>
            <a:endParaRPr lang="en-US"/>
          </a:p>
        </p:txBody>
      </p:sp>
      <p:sp>
        <p:nvSpPr>
          <p:cNvPr id="5" name="Footer Placeholder 4">
            <a:extLst>
              <a:ext uri="{FF2B5EF4-FFF2-40B4-BE49-F238E27FC236}">
                <a16:creationId xmlns:a16="http://schemas.microsoft.com/office/drawing/2014/main" id="{B7E5B792-9133-31DD-BF86-42A1B4A69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54F2AC-6929-3927-2E2F-676FB75BB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26BCA8-A569-4CE9-BB35-04246E060CE8}" type="slidenum">
              <a:rPr lang="en-US" smtClean="0"/>
              <a:t>‹#›</a:t>
            </a:fld>
            <a:endParaRPr lang="en-US"/>
          </a:p>
        </p:txBody>
      </p:sp>
    </p:spTree>
    <p:extLst>
      <p:ext uri="{BB962C8B-B14F-4D97-AF65-F5344CB8AC3E}">
        <p14:creationId xmlns:p14="http://schemas.microsoft.com/office/powerpoint/2010/main" val="249889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B6821D-136D-99BD-908A-3710F9CA5B7E}"/>
              </a:ext>
            </a:extLst>
          </p:cNvPr>
          <p:cNvSpPr txBox="1"/>
          <p:nvPr/>
        </p:nvSpPr>
        <p:spPr>
          <a:xfrm>
            <a:off x="3556291" y="2782669"/>
            <a:ext cx="5079417" cy="646331"/>
          </a:xfrm>
          <a:prstGeom prst="rect">
            <a:avLst/>
          </a:prstGeom>
          <a:noFill/>
        </p:spPr>
        <p:txBody>
          <a:bodyPr wrap="square">
            <a:spAutoFit/>
          </a:bodyPr>
          <a:lstStyle/>
          <a:p>
            <a:pPr algn="ctr"/>
            <a:r>
              <a:rPr lang="en-US" sz="3600" b="1" dirty="0">
                <a:solidFill>
                  <a:srgbClr val="2AAF82"/>
                </a:solidFill>
              </a:rPr>
              <a:t>Python Programming</a:t>
            </a:r>
          </a:p>
        </p:txBody>
      </p:sp>
      <p:sp>
        <p:nvSpPr>
          <p:cNvPr id="5" name="TextBox 4">
            <a:extLst>
              <a:ext uri="{FF2B5EF4-FFF2-40B4-BE49-F238E27FC236}">
                <a16:creationId xmlns:a16="http://schemas.microsoft.com/office/drawing/2014/main" id="{2B7C7212-3F79-5BB9-DBA1-EBA8F94EAA9E}"/>
              </a:ext>
            </a:extLst>
          </p:cNvPr>
          <p:cNvSpPr txBox="1"/>
          <p:nvPr/>
        </p:nvSpPr>
        <p:spPr>
          <a:xfrm>
            <a:off x="3930314" y="3422073"/>
            <a:ext cx="4331369" cy="307777"/>
          </a:xfrm>
          <a:prstGeom prst="rect">
            <a:avLst/>
          </a:prstGeom>
          <a:noFill/>
        </p:spPr>
        <p:txBody>
          <a:bodyPr wrap="square">
            <a:spAutoFit/>
          </a:bodyPr>
          <a:lstStyle/>
          <a:p>
            <a:pPr algn="ctr"/>
            <a:r>
              <a:rPr lang="en-US" sz="1400" b="1" dirty="0">
                <a:solidFill>
                  <a:srgbClr val="2AAF82"/>
                </a:solidFill>
              </a:rPr>
              <a:t>Session 2: (Loops with Practical Application)</a:t>
            </a:r>
          </a:p>
        </p:txBody>
      </p:sp>
    </p:spTree>
    <p:extLst>
      <p:ext uri="{BB962C8B-B14F-4D97-AF65-F5344CB8AC3E}">
        <p14:creationId xmlns:p14="http://schemas.microsoft.com/office/powerpoint/2010/main" val="391273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524E1-F575-F686-3CD0-9D11F4B6B85F}"/>
              </a:ext>
            </a:extLst>
          </p:cNvPr>
          <p:cNvSpPr txBox="1"/>
          <p:nvPr/>
        </p:nvSpPr>
        <p:spPr>
          <a:xfrm>
            <a:off x="1487054" y="173175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C172129D-74DE-C62A-F8C0-75C481C8672B}"/>
              </a:ext>
            </a:extLst>
          </p:cNvPr>
          <p:cNvSpPr txBox="1"/>
          <p:nvPr/>
        </p:nvSpPr>
        <p:spPr>
          <a:xfrm>
            <a:off x="969817" y="1362424"/>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192A0B11-ED62-136C-C640-967BDA212133}"/>
              </a:ext>
            </a:extLst>
          </p:cNvPr>
          <p:cNvSpPr txBox="1"/>
          <p:nvPr/>
        </p:nvSpPr>
        <p:spPr>
          <a:xfrm>
            <a:off x="1487054" y="2101088"/>
            <a:ext cx="4248727" cy="369332"/>
          </a:xfrm>
          <a:prstGeom prst="rect">
            <a:avLst/>
          </a:prstGeom>
          <a:noFill/>
        </p:spPr>
        <p:txBody>
          <a:bodyPr wrap="square">
            <a:spAutoFit/>
          </a:bodyPr>
          <a:lstStyle/>
          <a:p>
            <a:r>
              <a:rPr lang="en-US" dirty="0"/>
              <a:t>Nested For Loop (Multiplication Table)</a:t>
            </a:r>
          </a:p>
        </p:txBody>
      </p:sp>
      <p:sp>
        <p:nvSpPr>
          <p:cNvPr id="5" name="TextBox 4">
            <a:extLst>
              <a:ext uri="{FF2B5EF4-FFF2-40B4-BE49-F238E27FC236}">
                <a16:creationId xmlns:a16="http://schemas.microsoft.com/office/drawing/2014/main" id="{F863549F-0EF1-0CE1-432D-1C0B534BD365}"/>
              </a:ext>
            </a:extLst>
          </p:cNvPr>
          <p:cNvSpPr txBox="1"/>
          <p:nvPr/>
        </p:nvSpPr>
        <p:spPr>
          <a:xfrm>
            <a:off x="1376217" y="5014921"/>
            <a:ext cx="6918037" cy="369332"/>
          </a:xfrm>
          <a:prstGeom prst="rect">
            <a:avLst/>
          </a:prstGeom>
          <a:noFill/>
        </p:spPr>
        <p:txBody>
          <a:bodyPr wrap="square">
            <a:spAutoFit/>
          </a:bodyPr>
          <a:lstStyle/>
          <a:p>
            <a:r>
              <a:rPr lang="en-US" dirty="0"/>
              <a:t>This nested loop generates a multiplication table for numbers 1 to 3.</a:t>
            </a:r>
          </a:p>
        </p:txBody>
      </p:sp>
      <p:pic>
        <p:nvPicPr>
          <p:cNvPr id="8" name="Picture 7">
            <a:extLst>
              <a:ext uri="{FF2B5EF4-FFF2-40B4-BE49-F238E27FC236}">
                <a16:creationId xmlns:a16="http://schemas.microsoft.com/office/drawing/2014/main" id="{FBA8015E-0A06-138D-F937-564C82509FF2}"/>
              </a:ext>
            </a:extLst>
          </p:cNvPr>
          <p:cNvPicPr>
            <a:picLocks noChangeAspect="1"/>
          </p:cNvPicPr>
          <p:nvPr/>
        </p:nvPicPr>
        <p:blipFill>
          <a:blip r:embed="rId2"/>
          <a:stretch>
            <a:fillRect/>
          </a:stretch>
        </p:blipFill>
        <p:spPr>
          <a:xfrm>
            <a:off x="1554450" y="2518708"/>
            <a:ext cx="3171825" cy="2447925"/>
          </a:xfrm>
          <a:prstGeom prst="rect">
            <a:avLst/>
          </a:prstGeom>
        </p:spPr>
      </p:pic>
    </p:spTree>
    <p:extLst>
      <p:ext uri="{BB962C8B-B14F-4D97-AF65-F5344CB8AC3E}">
        <p14:creationId xmlns:p14="http://schemas.microsoft.com/office/powerpoint/2010/main" val="118217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84292-27FD-960C-A6B1-54CD1041F9BA}"/>
              </a:ext>
            </a:extLst>
          </p:cNvPr>
          <p:cNvSpPr txBox="1"/>
          <p:nvPr/>
        </p:nvSpPr>
        <p:spPr>
          <a:xfrm>
            <a:off x="1006763" y="1510206"/>
            <a:ext cx="1764146"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3" name="TextBox 2">
            <a:extLst>
              <a:ext uri="{FF2B5EF4-FFF2-40B4-BE49-F238E27FC236}">
                <a16:creationId xmlns:a16="http://schemas.microsoft.com/office/drawing/2014/main" id="{80C8C99C-BD1D-84FC-65A7-D6F5F42FCED9}"/>
              </a:ext>
            </a:extLst>
          </p:cNvPr>
          <p:cNvSpPr txBox="1"/>
          <p:nvPr/>
        </p:nvSpPr>
        <p:spPr>
          <a:xfrm>
            <a:off x="1422399" y="1944407"/>
            <a:ext cx="9790545" cy="646331"/>
          </a:xfrm>
          <a:prstGeom prst="rect">
            <a:avLst/>
          </a:prstGeom>
          <a:noFill/>
        </p:spPr>
        <p:txBody>
          <a:bodyPr wrap="square">
            <a:spAutoFit/>
          </a:bodyPr>
          <a:lstStyle/>
          <a:p>
            <a:r>
              <a:rPr lang="en-US" dirty="0"/>
              <a:t>A while loop repeatedly executes a block of code as long as a specified condition remains true. It is often used when the number of iterations is not known beforehand.</a:t>
            </a:r>
          </a:p>
        </p:txBody>
      </p:sp>
    </p:spTree>
    <p:extLst>
      <p:ext uri="{BB962C8B-B14F-4D97-AF65-F5344CB8AC3E}">
        <p14:creationId xmlns:p14="http://schemas.microsoft.com/office/powerpoint/2010/main" val="162601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901D9-5016-CB5B-EE0D-A1A9817B3F08}"/>
              </a:ext>
            </a:extLst>
          </p:cNvPr>
          <p:cNvSpPr txBox="1"/>
          <p:nvPr/>
        </p:nvSpPr>
        <p:spPr>
          <a:xfrm>
            <a:off x="1487054" y="173175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BEA5AE5F-C9C1-5D0B-1344-18EF44F9EC2C}"/>
              </a:ext>
            </a:extLst>
          </p:cNvPr>
          <p:cNvSpPr txBox="1"/>
          <p:nvPr/>
        </p:nvSpPr>
        <p:spPr>
          <a:xfrm>
            <a:off x="969817" y="1362424"/>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1B8AA1AB-30C4-3F92-0C81-20F18699CEB6}"/>
              </a:ext>
            </a:extLst>
          </p:cNvPr>
          <p:cNvSpPr txBox="1"/>
          <p:nvPr/>
        </p:nvSpPr>
        <p:spPr>
          <a:xfrm>
            <a:off x="1487054" y="2101088"/>
            <a:ext cx="4248727" cy="369332"/>
          </a:xfrm>
          <a:prstGeom prst="rect">
            <a:avLst/>
          </a:prstGeom>
          <a:noFill/>
        </p:spPr>
        <p:txBody>
          <a:bodyPr wrap="square">
            <a:spAutoFit/>
          </a:bodyPr>
          <a:lstStyle/>
          <a:p>
            <a:r>
              <a:rPr lang="en-US" dirty="0"/>
              <a:t>Basic While Loop</a:t>
            </a:r>
          </a:p>
        </p:txBody>
      </p:sp>
      <p:sp>
        <p:nvSpPr>
          <p:cNvPr id="5" name="TextBox 4">
            <a:extLst>
              <a:ext uri="{FF2B5EF4-FFF2-40B4-BE49-F238E27FC236}">
                <a16:creationId xmlns:a16="http://schemas.microsoft.com/office/drawing/2014/main" id="{7C062561-D1F5-2726-58D2-5D2C41E56B98}"/>
              </a:ext>
            </a:extLst>
          </p:cNvPr>
          <p:cNvSpPr txBox="1"/>
          <p:nvPr/>
        </p:nvSpPr>
        <p:spPr>
          <a:xfrm>
            <a:off x="1468581" y="4654703"/>
            <a:ext cx="6918037" cy="646331"/>
          </a:xfrm>
          <a:prstGeom prst="rect">
            <a:avLst/>
          </a:prstGeom>
          <a:noFill/>
        </p:spPr>
        <p:txBody>
          <a:bodyPr wrap="square">
            <a:spAutoFit/>
          </a:bodyPr>
          <a:lstStyle/>
          <a:p>
            <a:r>
              <a:rPr lang="en-US" dirty="0"/>
              <a:t>This loop prints the value of count and increments it by 1 each time. It stops when count reaches 5.</a:t>
            </a:r>
          </a:p>
        </p:txBody>
      </p:sp>
      <p:pic>
        <p:nvPicPr>
          <p:cNvPr id="9" name="Picture 8">
            <a:extLst>
              <a:ext uri="{FF2B5EF4-FFF2-40B4-BE49-F238E27FC236}">
                <a16:creationId xmlns:a16="http://schemas.microsoft.com/office/drawing/2014/main" id="{80F8123E-D26B-FB65-3F8A-0A057AC50BE7}"/>
              </a:ext>
            </a:extLst>
          </p:cNvPr>
          <p:cNvPicPr>
            <a:picLocks noChangeAspect="1"/>
          </p:cNvPicPr>
          <p:nvPr/>
        </p:nvPicPr>
        <p:blipFill>
          <a:blip r:embed="rId2"/>
          <a:stretch>
            <a:fillRect/>
          </a:stretch>
        </p:blipFill>
        <p:spPr>
          <a:xfrm>
            <a:off x="1591540" y="2470420"/>
            <a:ext cx="1638300" cy="1905000"/>
          </a:xfrm>
          <a:prstGeom prst="rect">
            <a:avLst/>
          </a:prstGeom>
        </p:spPr>
      </p:pic>
    </p:spTree>
    <p:extLst>
      <p:ext uri="{BB962C8B-B14F-4D97-AF65-F5344CB8AC3E}">
        <p14:creationId xmlns:p14="http://schemas.microsoft.com/office/powerpoint/2010/main" val="150727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73C69-D6CA-5D49-689F-C87E3B4977C4}"/>
              </a:ext>
            </a:extLst>
          </p:cNvPr>
          <p:cNvSpPr txBox="1"/>
          <p:nvPr/>
        </p:nvSpPr>
        <p:spPr>
          <a:xfrm>
            <a:off x="1496291" y="1657865"/>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3F9926C9-724A-7254-C93E-CB22C2894A3D}"/>
              </a:ext>
            </a:extLst>
          </p:cNvPr>
          <p:cNvSpPr txBox="1"/>
          <p:nvPr/>
        </p:nvSpPr>
        <p:spPr>
          <a:xfrm>
            <a:off x="979054" y="1288533"/>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D931330E-C55A-FECA-5B2B-F59036F74B7B}"/>
              </a:ext>
            </a:extLst>
          </p:cNvPr>
          <p:cNvSpPr txBox="1"/>
          <p:nvPr/>
        </p:nvSpPr>
        <p:spPr>
          <a:xfrm>
            <a:off x="1496291" y="2027197"/>
            <a:ext cx="4248727" cy="369332"/>
          </a:xfrm>
          <a:prstGeom prst="rect">
            <a:avLst/>
          </a:prstGeom>
          <a:noFill/>
        </p:spPr>
        <p:txBody>
          <a:bodyPr wrap="square">
            <a:spAutoFit/>
          </a:bodyPr>
          <a:lstStyle/>
          <a:p>
            <a:r>
              <a:rPr lang="en-US" dirty="0"/>
              <a:t>While Loop with Break Statement</a:t>
            </a:r>
          </a:p>
        </p:txBody>
      </p:sp>
      <p:sp>
        <p:nvSpPr>
          <p:cNvPr id="5" name="TextBox 4">
            <a:extLst>
              <a:ext uri="{FF2B5EF4-FFF2-40B4-BE49-F238E27FC236}">
                <a16:creationId xmlns:a16="http://schemas.microsoft.com/office/drawing/2014/main" id="{00A40213-9CDA-86B6-7775-338D1A22EB71}"/>
              </a:ext>
            </a:extLst>
          </p:cNvPr>
          <p:cNvSpPr txBox="1"/>
          <p:nvPr/>
        </p:nvSpPr>
        <p:spPr>
          <a:xfrm>
            <a:off x="1496291" y="5227358"/>
            <a:ext cx="6918037" cy="646331"/>
          </a:xfrm>
          <a:prstGeom prst="rect">
            <a:avLst/>
          </a:prstGeom>
          <a:noFill/>
        </p:spPr>
        <p:txBody>
          <a:bodyPr wrap="square">
            <a:spAutoFit/>
          </a:bodyPr>
          <a:lstStyle/>
          <a:p>
            <a:r>
              <a:rPr lang="en-US" dirty="0"/>
              <a:t>The loop prints numbers from 0 to 5. When count equals 5, the break statement stops the loop.</a:t>
            </a:r>
          </a:p>
        </p:txBody>
      </p:sp>
      <p:pic>
        <p:nvPicPr>
          <p:cNvPr id="8" name="Picture 7">
            <a:extLst>
              <a:ext uri="{FF2B5EF4-FFF2-40B4-BE49-F238E27FC236}">
                <a16:creationId xmlns:a16="http://schemas.microsoft.com/office/drawing/2014/main" id="{179F0C4F-3C32-284D-2C75-0861C748E677}"/>
              </a:ext>
            </a:extLst>
          </p:cNvPr>
          <p:cNvPicPr>
            <a:picLocks noChangeAspect="1"/>
          </p:cNvPicPr>
          <p:nvPr/>
        </p:nvPicPr>
        <p:blipFill>
          <a:blip r:embed="rId2"/>
          <a:stretch>
            <a:fillRect/>
          </a:stretch>
        </p:blipFill>
        <p:spPr>
          <a:xfrm>
            <a:off x="1611456" y="2396529"/>
            <a:ext cx="1990725" cy="2657475"/>
          </a:xfrm>
          <a:prstGeom prst="rect">
            <a:avLst/>
          </a:prstGeom>
        </p:spPr>
      </p:pic>
    </p:spTree>
    <p:extLst>
      <p:ext uri="{BB962C8B-B14F-4D97-AF65-F5344CB8AC3E}">
        <p14:creationId xmlns:p14="http://schemas.microsoft.com/office/powerpoint/2010/main" val="133079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483A0-023D-6B75-BD3D-4970B835E6E6}"/>
              </a:ext>
            </a:extLst>
          </p:cNvPr>
          <p:cNvSpPr txBox="1"/>
          <p:nvPr/>
        </p:nvSpPr>
        <p:spPr>
          <a:xfrm>
            <a:off x="1496291" y="1676339"/>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298E766C-877D-DAFB-5B48-36FF538EBA2C}"/>
              </a:ext>
            </a:extLst>
          </p:cNvPr>
          <p:cNvSpPr txBox="1"/>
          <p:nvPr/>
        </p:nvSpPr>
        <p:spPr>
          <a:xfrm>
            <a:off x="979054" y="1307007"/>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3555F922-9025-874F-C7B9-DC20B4CD3737}"/>
              </a:ext>
            </a:extLst>
          </p:cNvPr>
          <p:cNvSpPr txBox="1"/>
          <p:nvPr/>
        </p:nvSpPr>
        <p:spPr>
          <a:xfrm>
            <a:off x="1496291" y="2045671"/>
            <a:ext cx="4248727" cy="369332"/>
          </a:xfrm>
          <a:prstGeom prst="rect">
            <a:avLst/>
          </a:prstGeom>
          <a:noFill/>
        </p:spPr>
        <p:txBody>
          <a:bodyPr wrap="square">
            <a:spAutoFit/>
          </a:bodyPr>
          <a:lstStyle/>
          <a:p>
            <a:r>
              <a:rPr lang="en-US" dirty="0"/>
              <a:t>While Loop with Continue Statement</a:t>
            </a:r>
          </a:p>
        </p:txBody>
      </p:sp>
      <p:sp>
        <p:nvSpPr>
          <p:cNvPr id="5" name="TextBox 4">
            <a:extLst>
              <a:ext uri="{FF2B5EF4-FFF2-40B4-BE49-F238E27FC236}">
                <a16:creationId xmlns:a16="http://schemas.microsoft.com/office/drawing/2014/main" id="{CBF0EF66-1980-86D4-9930-8A06B6FFEEFB}"/>
              </a:ext>
            </a:extLst>
          </p:cNvPr>
          <p:cNvSpPr txBox="1"/>
          <p:nvPr/>
        </p:nvSpPr>
        <p:spPr>
          <a:xfrm>
            <a:off x="1496291" y="5034218"/>
            <a:ext cx="6918037" cy="646331"/>
          </a:xfrm>
          <a:prstGeom prst="rect">
            <a:avLst/>
          </a:prstGeom>
          <a:noFill/>
        </p:spPr>
        <p:txBody>
          <a:bodyPr wrap="square">
            <a:spAutoFit/>
          </a:bodyPr>
          <a:lstStyle/>
          <a:p>
            <a:r>
              <a:rPr lang="en-US" dirty="0"/>
              <a:t>This loop increments count by 1 in each iteration. When count is 3, continue skips printing and goes back to the loop. </a:t>
            </a:r>
          </a:p>
        </p:txBody>
      </p:sp>
      <p:pic>
        <p:nvPicPr>
          <p:cNvPr id="8" name="Picture 7">
            <a:extLst>
              <a:ext uri="{FF2B5EF4-FFF2-40B4-BE49-F238E27FC236}">
                <a16:creationId xmlns:a16="http://schemas.microsoft.com/office/drawing/2014/main" id="{FCA67B0F-5D30-B12D-0877-AE542B108500}"/>
              </a:ext>
            </a:extLst>
          </p:cNvPr>
          <p:cNvPicPr>
            <a:picLocks noChangeAspect="1"/>
          </p:cNvPicPr>
          <p:nvPr/>
        </p:nvPicPr>
        <p:blipFill>
          <a:blip r:embed="rId2"/>
          <a:stretch>
            <a:fillRect/>
          </a:stretch>
        </p:blipFill>
        <p:spPr>
          <a:xfrm>
            <a:off x="1587500" y="2415003"/>
            <a:ext cx="1905000" cy="2238375"/>
          </a:xfrm>
          <a:prstGeom prst="rect">
            <a:avLst/>
          </a:prstGeom>
        </p:spPr>
      </p:pic>
    </p:spTree>
    <p:extLst>
      <p:ext uri="{BB962C8B-B14F-4D97-AF65-F5344CB8AC3E}">
        <p14:creationId xmlns:p14="http://schemas.microsoft.com/office/powerpoint/2010/main" val="352544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C9D15-DC13-0C0B-C016-EA4E1FE3654F}"/>
              </a:ext>
            </a:extLst>
          </p:cNvPr>
          <p:cNvSpPr txBox="1"/>
          <p:nvPr/>
        </p:nvSpPr>
        <p:spPr>
          <a:xfrm>
            <a:off x="1514763" y="1796411"/>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AB28F2E5-3B13-9A39-1AFC-EEBB955596C9}"/>
              </a:ext>
            </a:extLst>
          </p:cNvPr>
          <p:cNvSpPr txBox="1"/>
          <p:nvPr/>
        </p:nvSpPr>
        <p:spPr>
          <a:xfrm>
            <a:off x="997526" y="1427079"/>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6AE01CB0-ED2E-10BA-21BD-CD4E1713A086}"/>
              </a:ext>
            </a:extLst>
          </p:cNvPr>
          <p:cNvSpPr txBox="1"/>
          <p:nvPr/>
        </p:nvSpPr>
        <p:spPr>
          <a:xfrm>
            <a:off x="1514763" y="2165743"/>
            <a:ext cx="4248727" cy="369332"/>
          </a:xfrm>
          <a:prstGeom prst="rect">
            <a:avLst/>
          </a:prstGeom>
          <a:noFill/>
        </p:spPr>
        <p:txBody>
          <a:bodyPr wrap="square">
            <a:spAutoFit/>
          </a:bodyPr>
          <a:lstStyle/>
          <a:p>
            <a:r>
              <a:rPr lang="en-US" dirty="0"/>
              <a:t>Infinite While Loop with a Break</a:t>
            </a:r>
          </a:p>
        </p:txBody>
      </p:sp>
      <p:sp>
        <p:nvSpPr>
          <p:cNvPr id="5" name="TextBox 4">
            <a:extLst>
              <a:ext uri="{FF2B5EF4-FFF2-40B4-BE49-F238E27FC236}">
                <a16:creationId xmlns:a16="http://schemas.microsoft.com/office/drawing/2014/main" id="{CAD39525-DD2B-3054-ACC0-98C11F54BE6C}"/>
              </a:ext>
            </a:extLst>
          </p:cNvPr>
          <p:cNvSpPr txBox="1"/>
          <p:nvPr/>
        </p:nvSpPr>
        <p:spPr>
          <a:xfrm>
            <a:off x="1514763" y="4332254"/>
            <a:ext cx="6918037" cy="646331"/>
          </a:xfrm>
          <a:prstGeom prst="rect">
            <a:avLst/>
          </a:prstGeom>
          <a:noFill/>
        </p:spPr>
        <p:txBody>
          <a:bodyPr wrap="square">
            <a:spAutoFit/>
          </a:bodyPr>
          <a:lstStyle/>
          <a:p>
            <a:r>
              <a:rPr lang="en-US" dirty="0"/>
              <a:t>This loop runs indefinitely until the user types "exit". When "exit" is typed, the break statement ends the loop.</a:t>
            </a:r>
          </a:p>
        </p:txBody>
      </p:sp>
      <p:pic>
        <p:nvPicPr>
          <p:cNvPr id="9" name="Picture 8">
            <a:extLst>
              <a:ext uri="{FF2B5EF4-FFF2-40B4-BE49-F238E27FC236}">
                <a16:creationId xmlns:a16="http://schemas.microsoft.com/office/drawing/2014/main" id="{28B47EA3-526C-E6A8-64C8-6C56392853F5}"/>
              </a:ext>
            </a:extLst>
          </p:cNvPr>
          <p:cNvPicPr>
            <a:picLocks noChangeAspect="1"/>
          </p:cNvPicPr>
          <p:nvPr/>
        </p:nvPicPr>
        <p:blipFill>
          <a:blip r:embed="rId2"/>
          <a:stretch>
            <a:fillRect/>
          </a:stretch>
        </p:blipFill>
        <p:spPr>
          <a:xfrm>
            <a:off x="1613188" y="2592532"/>
            <a:ext cx="3867150" cy="1390650"/>
          </a:xfrm>
          <a:prstGeom prst="rect">
            <a:avLst/>
          </a:prstGeom>
        </p:spPr>
      </p:pic>
    </p:spTree>
    <p:extLst>
      <p:ext uri="{BB962C8B-B14F-4D97-AF65-F5344CB8AC3E}">
        <p14:creationId xmlns:p14="http://schemas.microsoft.com/office/powerpoint/2010/main" val="335745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ED5A3-BE39-E5DE-8500-3AB3BABAFCA8}"/>
              </a:ext>
            </a:extLst>
          </p:cNvPr>
          <p:cNvSpPr txBox="1"/>
          <p:nvPr/>
        </p:nvSpPr>
        <p:spPr>
          <a:xfrm>
            <a:off x="1487054" y="1768702"/>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816D05FA-A95F-F805-B698-15A77A395A54}"/>
              </a:ext>
            </a:extLst>
          </p:cNvPr>
          <p:cNvSpPr txBox="1"/>
          <p:nvPr/>
        </p:nvSpPr>
        <p:spPr>
          <a:xfrm>
            <a:off x="969817" y="1399370"/>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50978D41-6769-6953-EB56-A07966A39EC7}"/>
              </a:ext>
            </a:extLst>
          </p:cNvPr>
          <p:cNvSpPr txBox="1"/>
          <p:nvPr/>
        </p:nvSpPr>
        <p:spPr>
          <a:xfrm>
            <a:off x="1487054" y="2138034"/>
            <a:ext cx="4248727" cy="369332"/>
          </a:xfrm>
          <a:prstGeom prst="rect">
            <a:avLst/>
          </a:prstGeom>
          <a:noFill/>
        </p:spPr>
        <p:txBody>
          <a:bodyPr wrap="square">
            <a:spAutoFit/>
          </a:bodyPr>
          <a:lstStyle/>
          <a:p>
            <a:r>
              <a:rPr lang="en-US" dirty="0"/>
              <a:t>While Loop with an Else Clause</a:t>
            </a:r>
          </a:p>
        </p:txBody>
      </p:sp>
      <p:sp>
        <p:nvSpPr>
          <p:cNvPr id="5" name="TextBox 4">
            <a:extLst>
              <a:ext uri="{FF2B5EF4-FFF2-40B4-BE49-F238E27FC236}">
                <a16:creationId xmlns:a16="http://schemas.microsoft.com/office/drawing/2014/main" id="{B79DA3FF-8F2A-E1F5-9B4B-604ACFD71238}"/>
              </a:ext>
            </a:extLst>
          </p:cNvPr>
          <p:cNvSpPr txBox="1"/>
          <p:nvPr/>
        </p:nvSpPr>
        <p:spPr>
          <a:xfrm>
            <a:off x="1487054" y="4868107"/>
            <a:ext cx="6918037" cy="646331"/>
          </a:xfrm>
          <a:prstGeom prst="rect">
            <a:avLst/>
          </a:prstGeom>
          <a:noFill/>
        </p:spPr>
        <p:txBody>
          <a:bodyPr wrap="square">
            <a:spAutoFit/>
          </a:bodyPr>
          <a:lstStyle/>
          <a:p>
            <a:r>
              <a:rPr lang="en-US" dirty="0"/>
              <a:t>The loop prints numbers from 0 to 2. When count reaches 3, the loop ends, and the else clause executes.</a:t>
            </a:r>
          </a:p>
        </p:txBody>
      </p:sp>
      <p:pic>
        <p:nvPicPr>
          <p:cNvPr id="8" name="Picture 7">
            <a:extLst>
              <a:ext uri="{FF2B5EF4-FFF2-40B4-BE49-F238E27FC236}">
                <a16:creationId xmlns:a16="http://schemas.microsoft.com/office/drawing/2014/main" id="{E24F1865-DE08-B5FC-F3FC-EA767B90EBCC}"/>
              </a:ext>
            </a:extLst>
          </p:cNvPr>
          <p:cNvPicPr>
            <a:picLocks noChangeAspect="1"/>
          </p:cNvPicPr>
          <p:nvPr/>
        </p:nvPicPr>
        <p:blipFill>
          <a:blip r:embed="rId2"/>
          <a:stretch>
            <a:fillRect/>
          </a:stretch>
        </p:blipFill>
        <p:spPr>
          <a:xfrm>
            <a:off x="1637000" y="2507366"/>
            <a:ext cx="2600325" cy="2314575"/>
          </a:xfrm>
          <a:prstGeom prst="rect">
            <a:avLst/>
          </a:prstGeom>
        </p:spPr>
      </p:pic>
    </p:spTree>
    <p:extLst>
      <p:ext uri="{BB962C8B-B14F-4D97-AF65-F5344CB8AC3E}">
        <p14:creationId xmlns:p14="http://schemas.microsoft.com/office/powerpoint/2010/main" val="38929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5157BE-9BDF-C40C-C5B3-AF21CC3D4EC6}"/>
              </a:ext>
            </a:extLst>
          </p:cNvPr>
          <p:cNvSpPr txBox="1"/>
          <p:nvPr/>
        </p:nvSpPr>
        <p:spPr>
          <a:xfrm>
            <a:off x="1533235" y="2000240"/>
            <a:ext cx="8580583" cy="3416320"/>
          </a:xfrm>
          <a:prstGeom prst="rect">
            <a:avLst/>
          </a:prstGeom>
          <a:noFill/>
        </p:spPr>
        <p:txBody>
          <a:bodyPr wrap="square">
            <a:spAutoFit/>
          </a:bodyPr>
          <a:lstStyle/>
          <a:p>
            <a:pPr marL="285750" indent="-285750">
              <a:buFont typeface="Arial" panose="020B0604020202020204" pitchFamily="34" charset="0"/>
              <a:buChar char="•"/>
            </a:pPr>
            <a:r>
              <a:rPr lang="en-US" b="1" dirty="0"/>
              <a:t>For Loops</a:t>
            </a:r>
            <a:r>
              <a:rPr lang="en-US" dirty="0"/>
              <a:t>: Ideal for iterating over a known sequence, such as lists, strings, or ranges. They provide a straightforward way to execute a block of code multiple times.</a:t>
            </a:r>
          </a:p>
          <a:p>
            <a:endParaRPr lang="en-US" dirty="0"/>
          </a:p>
          <a:p>
            <a:pPr marL="285750" indent="-285750">
              <a:buFont typeface="Arial" panose="020B0604020202020204" pitchFamily="34" charset="0"/>
              <a:buChar char="•"/>
            </a:pPr>
            <a:r>
              <a:rPr lang="en-US" b="1" dirty="0"/>
              <a:t>While Loops</a:t>
            </a:r>
            <a:r>
              <a:rPr lang="en-US" dirty="0"/>
              <a:t>: Useful when the number of iterations is not predetermined. They continue to execute as long as a condition remains true.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Break and Continue</a:t>
            </a:r>
            <a:r>
              <a:rPr lang="en-US" dirty="0"/>
              <a:t>: break exits the loop immediately, while continue skips to the next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Else with Loops</a:t>
            </a:r>
            <a:r>
              <a:rPr lang="en-US" dirty="0"/>
              <a:t>: Both for and while loops can have an else clause that executes when the loop completes naturally without hitting a break.</a:t>
            </a:r>
          </a:p>
        </p:txBody>
      </p:sp>
      <p:sp>
        <p:nvSpPr>
          <p:cNvPr id="6" name="TextBox 5">
            <a:extLst>
              <a:ext uri="{FF2B5EF4-FFF2-40B4-BE49-F238E27FC236}">
                <a16:creationId xmlns:a16="http://schemas.microsoft.com/office/drawing/2014/main" id="{AB462522-219D-35B4-184C-95219A31186D}"/>
              </a:ext>
            </a:extLst>
          </p:cNvPr>
          <p:cNvSpPr txBox="1"/>
          <p:nvPr/>
        </p:nvSpPr>
        <p:spPr>
          <a:xfrm>
            <a:off x="1173019" y="1371662"/>
            <a:ext cx="1357745" cy="400110"/>
          </a:xfrm>
          <a:prstGeom prst="rect">
            <a:avLst/>
          </a:prstGeom>
          <a:noFill/>
        </p:spPr>
        <p:txBody>
          <a:bodyPr wrap="square">
            <a:spAutoFit/>
          </a:bodyPr>
          <a:lstStyle/>
          <a:p>
            <a:r>
              <a:rPr lang="en-US" sz="2000" b="1" dirty="0">
                <a:solidFill>
                  <a:srgbClr val="1869A6"/>
                </a:solidFill>
              </a:rPr>
              <a:t>Summary</a:t>
            </a:r>
            <a:endParaRPr lang="en-US" b="1" dirty="0">
              <a:solidFill>
                <a:srgbClr val="1869A6"/>
              </a:solidFill>
            </a:endParaRPr>
          </a:p>
        </p:txBody>
      </p:sp>
    </p:spTree>
    <p:extLst>
      <p:ext uri="{BB962C8B-B14F-4D97-AF65-F5344CB8AC3E}">
        <p14:creationId xmlns:p14="http://schemas.microsoft.com/office/powerpoint/2010/main" val="13674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4DAFE-33E9-82AA-1CB3-8B1DC15B5FF0}"/>
              </a:ext>
            </a:extLst>
          </p:cNvPr>
          <p:cNvSpPr txBox="1"/>
          <p:nvPr/>
        </p:nvSpPr>
        <p:spPr>
          <a:xfrm>
            <a:off x="3048000" y="2782669"/>
            <a:ext cx="6096000" cy="646331"/>
          </a:xfrm>
          <a:prstGeom prst="rect">
            <a:avLst/>
          </a:prstGeom>
          <a:noFill/>
        </p:spPr>
        <p:txBody>
          <a:bodyPr wrap="square">
            <a:spAutoFit/>
          </a:bodyPr>
          <a:lstStyle/>
          <a:p>
            <a:pPr algn="ctr"/>
            <a:r>
              <a:rPr lang="en-US" sz="3600" b="1" dirty="0">
                <a:solidFill>
                  <a:srgbClr val="2AAF82"/>
                </a:solidFill>
              </a:rPr>
              <a:t>Large Practical Application</a:t>
            </a:r>
          </a:p>
        </p:txBody>
      </p:sp>
    </p:spTree>
    <p:extLst>
      <p:ext uri="{BB962C8B-B14F-4D97-AF65-F5344CB8AC3E}">
        <p14:creationId xmlns:p14="http://schemas.microsoft.com/office/powerpoint/2010/main" val="81952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F7765-AD7F-2267-4EA0-98EDA5B780FC}"/>
              </a:ext>
            </a:extLst>
          </p:cNvPr>
          <p:cNvSpPr txBox="1"/>
          <p:nvPr/>
        </p:nvSpPr>
        <p:spPr>
          <a:xfrm>
            <a:off x="424873" y="1362424"/>
            <a:ext cx="4350327" cy="400110"/>
          </a:xfrm>
          <a:prstGeom prst="rect">
            <a:avLst/>
          </a:prstGeom>
          <a:noFill/>
        </p:spPr>
        <p:txBody>
          <a:bodyPr wrap="square">
            <a:spAutoFit/>
          </a:bodyPr>
          <a:lstStyle/>
          <a:p>
            <a:r>
              <a:rPr lang="en-US" sz="2000" b="1" dirty="0">
                <a:solidFill>
                  <a:srgbClr val="1869A6"/>
                </a:solidFill>
              </a:rPr>
              <a:t>Finding the Maximum Value in a List</a:t>
            </a:r>
          </a:p>
        </p:txBody>
      </p:sp>
      <p:sp>
        <p:nvSpPr>
          <p:cNvPr id="3" name="TextBox 2">
            <a:extLst>
              <a:ext uri="{FF2B5EF4-FFF2-40B4-BE49-F238E27FC236}">
                <a16:creationId xmlns:a16="http://schemas.microsoft.com/office/drawing/2014/main" id="{165367D6-BDFC-7E49-0811-C36D358DA693}"/>
              </a:ext>
            </a:extLst>
          </p:cNvPr>
          <p:cNvSpPr txBox="1"/>
          <p:nvPr/>
        </p:nvSpPr>
        <p:spPr>
          <a:xfrm>
            <a:off x="1727200" y="4266373"/>
            <a:ext cx="6096000" cy="923330"/>
          </a:xfrm>
          <a:prstGeom prst="rect">
            <a:avLst/>
          </a:prstGeom>
          <a:noFill/>
        </p:spPr>
        <p:txBody>
          <a:bodyPr wrap="square">
            <a:spAutoFit/>
          </a:bodyPr>
          <a:lstStyle/>
          <a:p>
            <a:r>
              <a:rPr lang="en-US" dirty="0"/>
              <a:t>This for loop iterates over the numbers list to find the maximum value. It initializes max_value with the first element and updates it whenever it finds a larger number.</a:t>
            </a:r>
          </a:p>
        </p:txBody>
      </p:sp>
      <p:pic>
        <p:nvPicPr>
          <p:cNvPr id="4" name="Picture 3">
            <a:extLst>
              <a:ext uri="{FF2B5EF4-FFF2-40B4-BE49-F238E27FC236}">
                <a16:creationId xmlns:a16="http://schemas.microsoft.com/office/drawing/2014/main" id="{F3CDE7DB-676E-D04E-EF44-6432E0FB7D13}"/>
              </a:ext>
            </a:extLst>
          </p:cNvPr>
          <p:cNvPicPr>
            <a:picLocks noChangeAspect="1"/>
          </p:cNvPicPr>
          <p:nvPr/>
        </p:nvPicPr>
        <p:blipFill>
          <a:blip r:embed="rId2"/>
          <a:stretch>
            <a:fillRect/>
          </a:stretch>
        </p:blipFill>
        <p:spPr>
          <a:xfrm>
            <a:off x="1747134" y="1936689"/>
            <a:ext cx="4090248" cy="2155529"/>
          </a:xfrm>
          <a:prstGeom prst="rect">
            <a:avLst/>
          </a:prstGeom>
        </p:spPr>
      </p:pic>
    </p:spTree>
    <p:extLst>
      <p:ext uri="{BB962C8B-B14F-4D97-AF65-F5344CB8AC3E}">
        <p14:creationId xmlns:p14="http://schemas.microsoft.com/office/powerpoint/2010/main" val="108903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F1FD8-603A-3DE1-0C9F-74CB6A204F59}"/>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3" name="Table 2">
            <a:extLst>
              <a:ext uri="{FF2B5EF4-FFF2-40B4-BE49-F238E27FC236}">
                <a16:creationId xmlns:a16="http://schemas.microsoft.com/office/drawing/2014/main" id="{A4E86BED-8BC9-B6A3-45B8-E30006F74511}"/>
              </a:ext>
            </a:extLst>
          </p:cNvPr>
          <p:cNvGraphicFramePr>
            <a:graphicFrameLocks noGrp="1"/>
          </p:cNvGraphicFramePr>
          <p:nvPr>
            <p:extLst>
              <p:ext uri="{D42A27DB-BD31-4B8C-83A1-F6EECF244321}">
                <p14:modId xmlns:p14="http://schemas.microsoft.com/office/powerpoint/2010/main" val="4033841533"/>
              </p:ext>
            </p:extLst>
          </p:nvPr>
        </p:nvGraphicFramePr>
        <p:xfrm>
          <a:off x="2596378" y="2225964"/>
          <a:ext cx="6999244" cy="978542"/>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For Loops and While Loops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Large Practical 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bl>
          </a:graphicData>
        </a:graphic>
      </p:graphicFrame>
    </p:spTree>
    <p:extLst>
      <p:ext uri="{BB962C8B-B14F-4D97-AF65-F5344CB8AC3E}">
        <p14:creationId xmlns:p14="http://schemas.microsoft.com/office/powerpoint/2010/main" val="30350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E43698-72D5-2666-CCE4-FECCAF45DB81}"/>
              </a:ext>
            </a:extLst>
          </p:cNvPr>
          <p:cNvSpPr txBox="1"/>
          <p:nvPr/>
        </p:nvSpPr>
        <p:spPr>
          <a:xfrm>
            <a:off x="341746" y="1353189"/>
            <a:ext cx="4350327" cy="400110"/>
          </a:xfrm>
          <a:prstGeom prst="rect">
            <a:avLst/>
          </a:prstGeom>
          <a:noFill/>
        </p:spPr>
        <p:txBody>
          <a:bodyPr wrap="square">
            <a:spAutoFit/>
          </a:bodyPr>
          <a:lstStyle/>
          <a:p>
            <a:r>
              <a:rPr lang="en-US" sz="2000" b="1" dirty="0">
                <a:solidFill>
                  <a:srgbClr val="1869A6"/>
                </a:solidFill>
              </a:rPr>
              <a:t>Counting Vowels in a String</a:t>
            </a:r>
          </a:p>
        </p:txBody>
      </p:sp>
      <p:sp>
        <p:nvSpPr>
          <p:cNvPr id="9" name="TextBox 8">
            <a:extLst>
              <a:ext uri="{FF2B5EF4-FFF2-40B4-BE49-F238E27FC236}">
                <a16:creationId xmlns:a16="http://schemas.microsoft.com/office/drawing/2014/main" id="{1BE66CA9-48C8-F8BF-464B-3FDFA735A907}"/>
              </a:ext>
            </a:extLst>
          </p:cNvPr>
          <p:cNvSpPr txBox="1"/>
          <p:nvPr/>
        </p:nvSpPr>
        <p:spPr>
          <a:xfrm>
            <a:off x="1644073" y="4257138"/>
            <a:ext cx="6096000" cy="923330"/>
          </a:xfrm>
          <a:prstGeom prst="rect">
            <a:avLst/>
          </a:prstGeom>
          <a:noFill/>
        </p:spPr>
        <p:txBody>
          <a:bodyPr wrap="square">
            <a:spAutoFit/>
          </a:bodyPr>
          <a:lstStyle/>
          <a:p>
            <a:r>
              <a:rPr lang="en-US" dirty="0"/>
              <a:t>This for loop goes through each character in the string text and checks if it is a vowel. It increments the vowel_count for each vowel found.</a:t>
            </a:r>
          </a:p>
        </p:txBody>
      </p:sp>
      <p:pic>
        <p:nvPicPr>
          <p:cNvPr id="12" name="Picture 11">
            <a:extLst>
              <a:ext uri="{FF2B5EF4-FFF2-40B4-BE49-F238E27FC236}">
                <a16:creationId xmlns:a16="http://schemas.microsoft.com/office/drawing/2014/main" id="{72B3EDA4-DE2F-0F26-7C64-4F502C4465EF}"/>
              </a:ext>
            </a:extLst>
          </p:cNvPr>
          <p:cNvPicPr>
            <a:picLocks noChangeAspect="1"/>
          </p:cNvPicPr>
          <p:nvPr/>
        </p:nvPicPr>
        <p:blipFill>
          <a:blip r:embed="rId2"/>
          <a:stretch>
            <a:fillRect/>
          </a:stretch>
        </p:blipFill>
        <p:spPr>
          <a:xfrm>
            <a:off x="1735715" y="1905081"/>
            <a:ext cx="3400425" cy="2200275"/>
          </a:xfrm>
          <a:prstGeom prst="rect">
            <a:avLst/>
          </a:prstGeom>
        </p:spPr>
      </p:pic>
    </p:spTree>
    <p:extLst>
      <p:ext uri="{BB962C8B-B14F-4D97-AF65-F5344CB8AC3E}">
        <p14:creationId xmlns:p14="http://schemas.microsoft.com/office/powerpoint/2010/main" val="184902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AD701-6A20-CF83-E74A-F6919AD43A99}"/>
              </a:ext>
            </a:extLst>
          </p:cNvPr>
          <p:cNvSpPr txBox="1"/>
          <p:nvPr/>
        </p:nvSpPr>
        <p:spPr>
          <a:xfrm>
            <a:off x="350982" y="1233115"/>
            <a:ext cx="4794394" cy="400110"/>
          </a:xfrm>
          <a:prstGeom prst="rect">
            <a:avLst/>
          </a:prstGeom>
          <a:noFill/>
        </p:spPr>
        <p:txBody>
          <a:bodyPr wrap="square">
            <a:spAutoFit/>
          </a:bodyPr>
          <a:lstStyle/>
          <a:p>
            <a:r>
              <a:rPr lang="en-US" sz="2000" b="1" dirty="0">
                <a:solidFill>
                  <a:srgbClr val="1869A6"/>
                </a:solidFill>
              </a:rPr>
              <a:t>Finding Prime Numbers within a Range</a:t>
            </a:r>
          </a:p>
        </p:txBody>
      </p:sp>
      <p:sp>
        <p:nvSpPr>
          <p:cNvPr id="3" name="TextBox 2">
            <a:extLst>
              <a:ext uri="{FF2B5EF4-FFF2-40B4-BE49-F238E27FC236}">
                <a16:creationId xmlns:a16="http://schemas.microsoft.com/office/drawing/2014/main" id="{0E18F190-1A42-437E-7879-249B0DEC65C2}"/>
              </a:ext>
            </a:extLst>
          </p:cNvPr>
          <p:cNvSpPr txBox="1"/>
          <p:nvPr/>
        </p:nvSpPr>
        <p:spPr>
          <a:xfrm>
            <a:off x="1625600" y="4802082"/>
            <a:ext cx="6096000" cy="1200329"/>
          </a:xfrm>
          <a:prstGeom prst="rect">
            <a:avLst/>
          </a:prstGeom>
          <a:noFill/>
        </p:spPr>
        <p:txBody>
          <a:bodyPr wrap="square">
            <a:spAutoFit/>
          </a:bodyPr>
          <a:lstStyle/>
          <a:p>
            <a:r>
              <a:rPr lang="en-US" dirty="0"/>
              <a:t>The outer for loop iterates over numbers from start to end. The inner for loop checks if a number is divisible by any number other than 1 and itself. If it is, the break statement is executed, skipping to the next number.</a:t>
            </a:r>
          </a:p>
        </p:txBody>
      </p:sp>
      <p:pic>
        <p:nvPicPr>
          <p:cNvPr id="6" name="Picture 5">
            <a:extLst>
              <a:ext uri="{FF2B5EF4-FFF2-40B4-BE49-F238E27FC236}">
                <a16:creationId xmlns:a16="http://schemas.microsoft.com/office/drawing/2014/main" id="{976CBB06-1791-586F-0CE5-D8E3E47C7190}"/>
              </a:ext>
            </a:extLst>
          </p:cNvPr>
          <p:cNvPicPr>
            <a:picLocks noChangeAspect="1"/>
          </p:cNvPicPr>
          <p:nvPr/>
        </p:nvPicPr>
        <p:blipFill>
          <a:blip r:embed="rId2"/>
          <a:stretch>
            <a:fillRect/>
          </a:stretch>
        </p:blipFill>
        <p:spPr>
          <a:xfrm>
            <a:off x="1720416" y="1633225"/>
            <a:ext cx="3800475" cy="2981325"/>
          </a:xfrm>
          <a:prstGeom prst="rect">
            <a:avLst/>
          </a:prstGeom>
        </p:spPr>
      </p:pic>
    </p:spTree>
    <p:extLst>
      <p:ext uri="{BB962C8B-B14F-4D97-AF65-F5344CB8AC3E}">
        <p14:creationId xmlns:p14="http://schemas.microsoft.com/office/powerpoint/2010/main" val="257279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F9812-82D4-2993-0948-AA14014090C8}"/>
              </a:ext>
            </a:extLst>
          </p:cNvPr>
          <p:cNvSpPr txBox="1"/>
          <p:nvPr/>
        </p:nvSpPr>
        <p:spPr>
          <a:xfrm>
            <a:off x="369455" y="1408607"/>
            <a:ext cx="4794394" cy="400110"/>
          </a:xfrm>
          <a:prstGeom prst="rect">
            <a:avLst/>
          </a:prstGeom>
          <a:noFill/>
        </p:spPr>
        <p:txBody>
          <a:bodyPr wrap="square">
            <a:spAutoFit/>
          </a:bodyPr>
          <a:lstStyle/>
          <a:p>
            <a:r>
              <a:rPr lang="en-US" sz="2000" b="1" dirty="0">
                <a:solidFill>
                  <a:srgbClr val="1869A6"/>
                </a:solidFill>
              </a:rPr>
              <a:t>Generating a Fibonacci Sequence</a:t>
            </a:r>
          </a:p>
        </p:txBody>
      </p:sp>
      <p:sp>
        <p:nvSpPr>
          <p:cNvPr id="3" name="TextBox 2">
            <a:extLst>
              <a:ext uri="{FF2B5EF4-FFF2-40B4-BE49-F238E27FC236}">
                <a16:creationId xmlns:a16="http://schemas.microsoft.com/office/drawing/2014/main" id="{3CC39A44-5528-D521-63CF-AE6021A76130}"/>
              </a:ext>
            </a:extLst>
          </p:cNvPr>
          <p:cNvSpPr txBox="1"/>
          <p:nvPr/>
        </p:nvSpPr>
        <p:spPr>
          <a:xfrm>
            <a:off x="1690976" y="4464427"/>
            <a:ext cx="6096000" cy="923330"/>
          </a:xfrm>
          <a:prstGeom prst="rect">
            <a:avLst/>
          </a:prstGeom>
          <a:noFill/>
        </p:spPr>
        <p:txBody>
          <a:bodyPr wrap="square">
            <a:spAutoFit/>
          </a:bodyPr>
          <a:lstStyle/>
          <a:p>
            <a:r>
              <a:rPr lang="en-US" dirty="0"/>
              <a:t>This while loop generates a Fibonacci sequence of length n. It appends each new term to the fibonacci_sequence list until it reaches the desired length.</a:t>
            </a:r>
          </a:p>
        </p:txBody>
      </p:sp>
      <p:pic>
        <p:nvPicPr>
          <p:cNvPr id="7" name="Picture 6">
            <a:extLst>
              <a:ext uri="{FF2B5EF4-FFF2-40B4-BE49-F238E27FC236}">
                <a16:creationId xmlns:a16="http://schemas.microsoft.com/office/drawing/2014/main" id="{3BAA4BD7-60C5-1C38-CA88-26CF3DCE1433}"/>
              </a:ext>
            </a:extLst>
          </p:cNvPr>
          <p:cNvPicPr>
            <a:picLocks noChangeAspect="1"/>
          </p:cNvPicPr>
          <p:nvPr/>
        </p:nvPicPr>
        <p:blipFill>
          <a:blip r:embed="rId2"/>
          <a:stretch>
            <a:fillRect/>
          </a:stretch>
        </p:blipFill>
        <p:spPr>
          <a:xfrm>
            <a:off x="1690976" y="1936422"/>
            <a:ext cx="4352925" cy="2400300"/>
          </a:xfrm>
          <a:prstGeom prst="rect">
            <a:avLst/>
          </a:prstGeom>
        </p:spPr>
      </p:pic>
    </p:spTree>
    <p:extLst>
      <p:ext uri="{BB962C8B-B14F-4D97-AF65-F5344CB8AC3E}">
        <p14:creationId xmlns:p14="http://schemas.microsoft.com/office/powerpoint/2010/main" val="86832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232E3-31A9-49DB-5EDA-267049E5A616}"/>
              </a:ext>
            </a:extLst>
          </p:cNvPr>
          <p:cNvSpPr txBox="1"/>
          <p:nvPr/>
        </p:nvSpPr>
        <p:spPr>
          <a:xfrm>
            <a:off x="424873" y="1362425"/>
            <a:ext cx="4794394" cy="400110"/>
          </a:xfrm>
          <a:prstGeom prst="rect">
            <a:avLst/>
          </a:prstGeom>
          <a:noFill/>
        </p:spPr>
        <p:txBody>
          <a:bodyPr wrap="square">
            <a:spAutoFit/>
          </a:bodyPr>
          <a:lstStyle/>
          <a:p>
            <a:r>
              <a:rPr lang="en-US" sz="2000" b="1" dirty="0">
                <a:solidFill>
                  <a:srgbClr val="1869A6"/>
                </a:solidFill>
              </a:rPr>
              <a:t>Simulating a Basic ATM Withdrawal</a:t>
            </a:r>
          </a:p>
        </p:txBody>
      </p:sp>
      <p:sp>
        <p:nvSpPr>
          <p:cNvPr id="3" name="TextBox 2">
            <a:extLst>
              <a:ext uri="{FF2B5EF4-FFF2-40B4-BE49-F238E27FC236}">
                <a16:creationId xmlns:a16="http://schemas.microsoft.com/office/drawing/2014/main" id="{82BB29BA-E1A3-E5B5-0484-0B7AB3AB30CB}"/>
              </a:ext>
            </a:extLst>
          </p:cNvPr>
          <p:cNvSpPr txBox="1"/>
          <p:nvPr/>
        </p:nvSpPr>
        <p:spPr>
          <a:xfrm>
            <a:off x="1663558" y="5095465"/>
            <a:ext cx="6096000" cy="1200329"/>
          </a:xfrm>
          <a:prstGeom prst="rect">
            <a:avLst/>
          </a:prstGeom>
          <a:noFill/>
        </p:spPr>
        <p:txBody>
          <a:bodyPr wrap="square">
            <a:spAutoFit/>
          </a:bodyPr>
          <a:lstStyle/>
          <a:p>
            <a:r>
              <a:rPr lang="en-US" dirty="0"/>
              <a:t>This while loop simulates an ATM withdrawal process. It checks if the withdrawal amount is less than or equal to the balance and updates the balance accordingly. If the balance reaches zero, it exits.</a:t>
            </a:r>
          </a:p>
        </p:txBody>
      </p:sp>
      <p:pic>
        <p:nvPicPr>
          <p:cNvPr id="6" name="Picture 5">
            <a:extLst>
              <a:ext uri="{FF2B5EF4-FFF2-40B4-BE49-F238E27FC236}">
                <a16:creationId xmlns:a16="http://schemas.microsoft.com/office/drawing/2014/main" id="{A4C1E6AD-01D1-37A6-B68D-EFAF3A0ED2DC}"/>
              </a:ext>
            </a:extLst>
          </p:cNvPr>
          <p:cNvPicPr>
            <a:picLocks noChangeAspect="1"/>
          </p:cNvPicPr>
          <p:nvPr/>
        </p:nvPicPr>
        <p:blipFill>
          <a:blip r:embed="rId2"/>
          <a:stretch>
            <a:fillRect/>
          </a:stretch>
        </p:blipFill>
        <p:spPr>
          <a:xfrm>
            <a:off x="1663558" y="1904795"/>
            <a:ext cx="4443974" cy="3048410"/>
          </a:xfrm>
          <a:prstGeom prst="rect">
            <a:avLst/>
          </a:prstGeom>
        </p:spPr>
      </p:pic>
    </p:spTree>
    <p:extLst>
      <p:ext uri="{BB962C8B-B14F-4D97-AF65-F5344CB8AC3E}">
        <p14:creationId xmlns:p14="http://schemas.microsoft.com/office/powerpoint/2010/main" val="290368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4F303-8FBF-6DD8-B69C-C4239D2B1027}"/>
              </a:ext>
            </a:extLst>
          </p:cNvPr>
          <p:cNvSpPr txBox="1"/>
          <p:nvPr/>
        </p:nvSpPr>
        <p:spPr>
          <a:xfrm>
            <a:off x="369455" y="1408607"/>
            <a:ext cx="4794394" cy="400110"/>
          </a:xfrm>
          <a:prstGeom prst="rect">
            <a:avLst/>
          </a:prstGeom>
          <a:noFill/>
        </p:spPr>
        <p:txBody>
          <a:bodyPr wrap="square">
            <a:spAutoFit/>
          </a:bodyPr>
          <a:lstStyle/>
          <a:p>
            <a:r>
              <a:rPr lang="en-US" sz="2000" b="1" dirty="0">
                <a:solidFill>
                  <a:srgbClr val="1869A6"/>
                </a:solidFill>
              </a:rPr>
              <a:t>Finding Common Elements in Two Lists</a:t>
            </a:r>
          </a:p>
        </p:txBody>
      </p:sp>
      <p:sp>
        <p:nvSpPr>
          <p:cNvPr id="3" name="TextBox 2">
            <a:extLst>
              <a:ext uri="{FF2B5EF4-FFF2-40B4-BE49-F238E27FC236}">
                <a16:creationId xmlns:a16="http://schemas.microsoft.com/office/drawing/2014/main" id="{25E674B8-332D-9B54-22F9-7E1331565C12}"/>
              </a:ext>
            </a:extLst>
          </p:cNvPr>
          <p:cNvSpPr txBox="1"/>
          <p:nvPr/>
        </p:nvSpPr>
        <p:spPr>
          <a:xfrm>
            <a:off x="1488067" y="4310573"/>
            <a:ext cx="6096000" cy="923330"/>
          </a:xfrm>
          <a:prstGeom prst="rect">
            <a:avLst/>
          </a:prstGeom>
          <a:noFill/>
        </p:spPr>
        <p:txBody>
          <a:bodyPr wrap="square">
            <a:spAutoFit/>
          </a:bodyPr>
          <a:lstStyle/>
          <a:p>
            <a:r>
              <a:rPr lang="en-US" dirty="0"/>
              <a:t>This for loop checks each element in list1 to see if it exists in list2. If it does, the element is added to the common_elements list.</a:t>
            </a:r>
          </a:p>
        </p:txBody>
      </p:sp>
      <p:pic>
        <p:nvPicPr>
          <p:cNvPr id="6" name="Picture 5">
            <a:extLst>
              <a:ext uri="{FF2B5EF4-FFF2-40B4-BE49-F238E27FC236}">
                <a16:creationId xmlns:a16="http://schemas.microsoft.com/office/drawing/2014/main" id="{360A83B9-1279-EC72-89D7-F4E39F99539A}"/>
              </a:ext>
            </a:extLst>
          </p:cNvPr>
          <p:cNvPicPr>
            <a:picLocks noChangeAspect="1"/>
          </p:cNvPicPr>
          <p:nvPr/>
        </p:nvPicPr>
        <p:blipFill>
          <a:blip r:embed="rId2"/>
          <a:stretch>
            <a:fillRect/>
          </a:stretch>
        </p:blipFill>
        <p:spPr>
          <a:xfrm>
            <a:off x="1488067" y="1883307"/>
            <a:ext cx="3676650" cy="2352675"/>
          </a:xfrm>
          <a:prstGeom prst="rect">
            <a:avLst/>
          </a:prstGeom>
        </p:spPr>
      </p:pic>
    </p:spTree>
    <p:extLst>
      <p:ext uri="{BB962C8B-B14F-4D97-AF65-F5344CB8AC3E}">
        <p14:creationId xmlns:p14="http://schemas.microsoft.com/office/powerpoint/2010/main" val="3579595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87846A-A445-0591-0C83-E6608962ACB1}"/>
              </a:ext>
            </a:extLst>
          </p:cNvPr>
          <p:cNvSpPr txBox="1"/>
          <p:nvPr/>
        </p:nvSpPr>
        <p:spPr>
          <a:xfrm>
            <a:off x="443346" y="1519444"/>
            <a:ext cx="4794394" cy="400110"/>
          </a:xfrm>
          <a:prstGeom prst="rect">
            <a:avLst/>
          </a:prstGeom>
          <a:noFill/>
        </p:spPr>
        <p:txBody>
          <a:bodyPr wrap="square">
            <a:spAutoFit/>
          </a:bodyPr>
          <a:lstStyle/>
          <a:p>
            <a:r>
              <a:rPr lang="en-US" sz="2000" b="1" dirty="0">
                <a:solidFill>
                  <a:srgbClr val="1869A6"/>
                </a:solidFill>
              </a:rPr>
              <a:t>Calculating Factorial of a Number</a:t>
            </a:r>
          </a:p>
        </p:txBody>
      </p:sp>
      <p:sp>
        <p:nvSpPr>
          <p:cNvPr id="3" name="TextBox 2">
            <a:extLst>
              <a:ext uri="{FF2B5EF4-FFF2-40B4-BE49-F238E27FC236}">
                <a16:creationId xmlns:a16="http://schemas.microsoft.com/office/drawing/2014/main" id="{8FDC3520-5759-8A76-1DC0-F1C1D605D2D3}"/>
              </a:ext>
            </a:extLst>
          </p:cNvPr>
          <p:cNvSpPr txBox="1"/>
          <p:nvPr/>
        </p:nvSpPr>
        <p:spPr>
          <a:xfrm>
            <a:off x="1561958" y="4421410"/>
            <a:ext cx="6096000" cy="923330"/>
          </a:xfrm>
          <a:prstGeom prst="rect">
            <a:avLst/>
          </a:prstGeom>
          <a:noFill/>
        </p:spPr>
        <p:txBody>
          <a:bodyPr wrap="square">
            <a:spAutoFit/>
          </a:bodyPr>
          <a:lstStyle/>
          <a:p>
            <a:r>
              <a:rPr lang="en-US" dirty="0"/>
              <a:t> This for loop calculates the factorial of a given number (num). It multiplies each integer from 1 to num to compute the factorial.</a:t>
            </a:r>
          </a:p>
        </p:txBody>
      </p:sp>
      <p:pic>
        <p:nvPicPr>
          <p:cNvPr id="6" name="Picture 5">
            <a:extLst>
              <a:ext uri="{FF2B5EF4-FFF2-40B4-BE49-F238E27FC236}">
                <a16:creationId xmlns:a16="http://schemas.microsoft.com/office/drawing/2014/main" id="{F0E0EF5E-25CD-C1F0-56A2-8D4E558FB253}"/>
              </a:ext>
            </a:extLst>
          </p:cNvPr>
          <p:cNvPicPr>
            <a:picLocks noChangeAspect="1"/>
          </p:cNvPicPr>
          <p:nvPr/>
        </p:nvPicPr>
        <p:blipFill>
          <a:blip r:embed="rId2"/>
          <a:stretch>
            <a:fillRect/>
          </a:stretch>
        </p:blipFill>
        <p:spPr>
          <a:xfrm>
            <a:off x="1694151" y="2151307"/>
            <a:ext cx="3705225" cy="2038350"/>
          </a:xfrm>
          <a:prstGeom prst="rect">
            <a:avLst/>
          </a:prstGeom>
        </p:spPr>
      </p:pic>
    </p:spTree>
    <p:extLst>
      <p:ext uri="{BB962C8B-B14F-4D97-AF65-F5344CB8AC3E}">
        <p14:creationId xmlns:p14="http://schemas.microsoft.com/office/powerpoint/2010/main" val="2223964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181D7-A897-1BF0-4370-A615A03DBE8C}"/>
              </a:ext>
            </a:extLst>
          </p:cNvPr>
          <p:cNvSpPr txBox="1"/>
          <p:nvPr/>
        </p:nvSpPr>
        <p:spPr>
          <a:xfrm>
            <a:off x="480291" y="1380897"/>
            <a:ext cx="4794394" cy="400110"/>
          </a:xfrm>
          <a:prstGeom prst="rect">
            <a:avLst/>
          </a:prstGeom>
          <a:noFill/>
        </p:spPr>
        <p:txBody>
          <a:bodyPr wrap="square">
            <a:spAutoFit/>
          </a:bodyPr>
          <a:lstStyle/>
          <a:p>
            <a:r>
              <a:rPr lang="en-US" sz="2000" b="1" dirty="0">
                <a:solidFill>
                  <a:srgbClr val="1869A6"/>
                </a:solidFill>
              </a:rPr>
              <a:t>Validating User Input with While Loop</a:t>
            </a:r>
          </a:p>
        </p:txBody>
      </p:sp>
      <p:sp>
        <p:nvSpPr>
          <p:cNvPr id="3" name="TextBox 2">
            <a:extLst>
              <a:ext uri="{FF2B5EF4-FFF2-40B4-BE49-F238E27FC236}">
                <a16:creationId xmlns:a16="http://schemas.microsoft.com/office/drawing/2014/main" id="{B7A2DDCC-E9B7-7304-AF88-EBE6DEBE7045}"/>
              </a:ext>
            </a:extLst>
          </p:cNvPr>
          <p:cNvSpPr txBox="1"/>
          <p:nvPr/>
        </p:nvSpPr>
        <p:spPr>
          <a:xfrm>
            <a:off x="1598903" y="4282863"/>
            <a:ext cx="6096000" cy="923330"/>
          </a:xfrm>
          <a:prstGeom prst="rect">
            <a:avLst/>
          </a:prstGeom>
          <a:noFill/>
        </p:spPr>
        <p:txBody>
          <a:bodyPr wrap="square">
            <a:spAutoFit/>
          </a:bodyPr>
          <a:lstStyle/>
          <a:p>
            <a:r>
              <a:rPr lang="en-US" dirty="0"/>
              <a:t>This while loop repeatedly asks the user for input until they enter a number greater than 10. The break statement exits the loop when valid input is provided.</a:t>
            </a:r>
          </a:p>
        </p:txBody>
      </p:sp>
      <p:pic>
        <p:nvPicPr>
          <p:cNvPr id="6" name="Picture 5">
            <a:extLst>
              <a:ext uri="{FF2B5EF4-FFF2-40B4-BE49-F238E27FC236}">
                <a16:creationId xmlns:a16="http://schemas.microsoft.com/office/drawing/2014/main" id="{73106EF6-B9FF-A0BF-CFF2-416311C0992D}"/>
              </a:ext>
            </a:extLst>
          </p:cNvPr>
          <p:cNvPicPr>
            <a:picLocks noChangeAspect="1"/>
          </p:cNvPicPr>
          <p:nvPr/>
        </p:nvPicPr>
        <p:blipFill>
          <a:blip r:embed="rId2"/>
          <a:stretch>
            <a:fillRect/>
          </a:stretch>
        </p:blipFill>
        <p:spPr>
          <a:xfrm>
            <a:off x="1723880" y="1941322"/>
            <a:ext cx="4791075" cy="2181225"/>
          </a:xfrm>
          <a:prstGeom prst="rect">
            <a:avLst/>
          </a:prstGeom>
        </p:spPr>
      </p:pic>
    </p:spTree>
    <p:extLst>
      <p:ext uri="{BB962C8B-B14F-4D97-AF65-F5344CB8AC3E}">
        <p14:creationId xmlns:p14="http://schemas.microsoft.com/office/powerpoint/2010/main" val="211060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79B0A-8F22-B758-783C-68C80BF9C24F}"/>
              </a:ext>
            </a:extLst>
          </p:cNvPr>
          <p:cNvSpPr txBox="1"/>
          <p:nvPr/>
        </p:nvSpPr>
        <p:spPr>
          <a:xfrm>
            <a:off x="544945" y="1436316"/>
            <a:ext cx="4794394" cy="400110"/>
          </a:xfrm>
          <a:prstGeom prst="rect">
            <a:avLst/>
          </a:prstGeom>
          <a:noFill/>
        </p:spPr>
        <p:txBody>
          <a:bodyPr wrap="square">
            <a:spAutoFit/>
          </a:bodyPr>
          <a:lstStyle/>
          <a:p>
            <a:r>
              <a:rPr lang="en-US" sz="2000" b="1" dirty="0">
                <a:solidFill>
                  <a:srgbClr val="1869A6"/>
                </a:solidFill>
              </a:rPr>
              <a:t>Finding the Sum of Digits of a Number</a:t>
            </a:r>
          </a:p>
        </p:txBody>
      </p:sp>
      <p:sp>
        <p:nvSpPr>
          <p:cNvPr id="3" name="TextBox 2">
            <a:extLst>
              <a:ext uri="{FF2B5EF4-FFF2-40B4-BE49-F238E27FC236}">
                <a16:creationId xmlns:a16="http://schemas.microsoft.com/office/drawing/2014/main" id="{85B1F5CA-E1F4-7410-2C0C-4E933ECAE3E1}"/>
              </a:ext>
            </a:extLst>
          </p:cNvPr>
          <p:cNvSpPr txBox="1"/>
          <p:nvPr/>
        </p:nvSpPr>
        <p:spPr>
          <a:xfrm>
            <a:off x="1663557" y="4338282"/>
            <a:ext cx="6096000" cy="923330"/>
          </a:xfrm>
          <a:prstGeom prst="rect">
            <a:avLst/>
          </a:prstGeom>
          <a:noFill/>
        </p:spPr>
        <p:txBody>
          <a:bodyPr wrap="square">
            <a:spAutoFit/>
          </a:bodyPr>
          <a:lstStyle/>
          <a:p>
            <a:r>
              <a:rPr lang="en-US" dirty="0"/>
              <a:t>This while loop calculates the sum of the digits of a given number. It extracts each digit using the modulus operator and adds it to sum_of_digits.</a:t>
            </a:r>
          </a:p>
        </p:txBody>
      </p:sp>
      <p:pic>
        <p:nvPicPr>
          <p:cNvPr id="6" name="Picture 5">
            <a:extLst>
              <a:ext uri="{FF2B5EF4-FFF2-40B4-BE49-F238E27FC236}">
                <a16:creationId xmlns:a16="http://schemas.microsoft.com/office/drawing/2014/main" id="{3D253A45-B40F-EF9E-C2C2-84A075054EF8}"/>
              </a:ext>
            </a:extLst>
          </p:cNvPr>
          <p:cNvPicPr>
            <a:picLocks noChangeAspect="1"/>
          </p:cNvPicPr>
          <p:nvPr/>
        </p:nvPicPr>
        <p:blipFill>
          <a:blip r:embed="rId2"/>
          <a:stretch>
            <a:fillRect/>
          </a:stretch>
        </p:blipFill>
        <p:spPr>
          <a:xfrm>
            <a:off x="1663557" y="1949116"/>
            <a:ext cx="3429000" cy="2276475"/>
          </a:xfrm>
          <a:prstGeom prst="rect">
            <a:avLst/>
          </a:prstGeom>
        </p:spPr>
      </p:pic>
    </p:spTree>
    <p:extLst>
      <p:ext uri="{BB962C8B-B14F-4D97-AF65-F5344CB8AC3E}">
        <p14:creationId xmlns:p14="http://schemas.microsoft.com/office/powerpoint/2010/main" val="68231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E8969-82E1-EEA0-3016-F8E5E594A63A}"/>
              </a:ext>
            </a:extLst>
          </p:cNvPr>
          <p:cNvSpPr txBox="1"/>
          <p:nvPr/>
        </p:nvSpPr>
        <p:spPr>
          <a:xfrm>
            <a:off x="434109" y="1371661"/>
            <a:ext cx="4794394" cy="400110"/>
          </a:xfrm>
          <a:prstGeom prst="rect">
            <a:avLst/>
          </a:prstGeom>
          <a:noFill/>
        </p:spPr>
        <p:txBody>
          <a:bodyPr wrap="square">
            <a:spAutoFit/>
          </a:bodyPr>
          <a:lstStyle/>
          <a:p>
            <a:r>
              <a:rPr lang="en-US" sz="2000" b="1" dirty="0">
                <a:solidFill>
                  <a:srgbClr val="1869A6"/>
                </a:solidFill>
              </a:rPr>
              <a:t>Drawing a Simple Pattern Using Loops</a:t>
            </a:r>
          </a:p>
        </p:txBody>
      </p:sp>
      <p:sp>
        <p:nvSpPr>
          <p:cNvPr id="3" name="TextBox 2">
            <a:extLst>
              <a:ext uri="{FF2B5EF4-FFF2-40B4-BE49-F238E27FC236}">
                <a16:creationId xmlns:a16="http://schemas.microsoft.com/office/drawing/2014/main" id="{820BFC87-C33E-E230-53A2-ED184462ADC0}"/>
              </a:ext>
            </a:extLst>
          </p:cNvPr>
          <p:cNvSpPr txBox="1"/>
          <p:nvPr/>
        </p:nvSpPr>
        <p:spPr>
          <a:xfrm>
            <a:off x="1552721" y="4273627"/>
            <a:ext cx="6096000" cy="923330"/>
          </a:xfrm>
          <a:prstGeom prst="rect">
            <a:avLst/>
          </a:prstGeom>
          <a:noFill/>
        </p:spPr>
        <p:txBody>
          <a:bodyPr wrap="square">
            <a:spAutoFit/>
          </a:bodyPr>
          <a:lstStyle/>
          <a:p>
            <a:r>
              <a:rPr lang="en-US" dirty="0"/>
              <a:t>This nested for loop prints a simple right-angled triangle pattern using asterisks. The outer loop controls the number of rows, while the inner loop prints the stars.</a:t>
            </a:r>
          </a:p>
        </p:txBody>
      </p:sp>
      <p:pic>
        <p:nvPicPr>
          <p:cNvPr id="6" name="Picture 5">
            <a:extLst>
              <a:ext uri="{FF2B5EF4-FFF2-40B4-BE49-F238E27FC236}">
                <a16:creationId xmlns:a16="http://schemas.microsoft.com/office/drawing/2014/main" id="{CC0939FD-DF9E-CEA6-167C-EA4B53A373AD}"/>
              </a:ext>
            </a:extLst>
          </p:cNvPr>
          <p:cNvPicPr>
            <a:picLocks noChangeAspect="1"/>
          </p:cNvPicPr>
          <p:nvPr/>
        </p:nvPicPr>
        <p:blipFill>
          <a:blip r:embed="rId2"/>
          <a:stretch>
            <a:fillRect/>
          </a:stretch>
        </p:blipFill>
        <p:spPr>
          <a:xfrm>
            <a:off x="1633825" y="1771771"/>
            <a:ext cx="2809875" cy="2457450"/>
          </a:xfrm>
          <a:prstGeom prst="rect">
            <a:avLst/>
          </a:prstGeom>
        </p:spPr>
      </p:pic>
    </p:spTree>
    <p:extLst>
      <p:ext uri="{BB962C8B-B14F-4D97-AF65-F5344CB8AC3E}">
        <p14:creationId xmlns:p14="http://schemas.microsoft.com/office/powerpoint/2010/main" val="69450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E8400-74AB-881C-013D-FC7EC1B3B81A}"/>
              </a:ext>
            </a:extLst>
          </p:cNvPr>
          <p:cNvSpPr txBox="1"/>
          <p:nvPr/>
        </p:nvSpPr>
        <p:spPr>
          <a:xfrm>
            <a:off x="535709" y="1186934"/>
            <a:ext cx="4794394" cy="400110"/>
          </a:xfrm>
          <a:prstGeom prst="rect">
            <a:avLst/>
          </a:prstGeom>
          <a:noFill/>
        </p:spPr>
        <p:txBody>
          <a:bodyPr wrap="square">
            <a:spAutoFit/>
          </a:bodyPr>
          <a:lstStyle/>
          <a:p>
            <a:r>
              <a:rPr lang="en-US" sz="2000" b="1" dirty="0">
                <a:solidFill>
                  <a:srgbClr val="1869A6"/>
                </a:solidFill>
              </a:rPr>
              <a:t>Checking for Palindrome Strings</a:t>
            </a:r>
          </a:p>
        </p:txBody>
      </p:sp>
      <p:sp>
        <p:nvSpPr>
          <p:cNvPr id="3" name="TextBox 2">
            <a:extLst>
              <a:ext uri="{FF2B5EF4-FFF2-40B4-BE49-F238E27FC236}">
                <a16:creationId xmlns:a16="http://schemas.microsoft.com/office/drawing/2014/main" id="{BA0904D9-7F63-0490-A981-A8F831AEE38F}"/>
              </a:ext>
            </a:extLst>
          </p:cNvPr>
          <p:cNvSpPr txBox="1"/>
          <p:nvPr/>
        </p:nvSpPr>
        <p:spPr>
          <a:xfrm>
            <a:off x="1654321" y="4680027"/>
            <a:ext cx="6096000" cy="1200329"/>
          </a:xfrm>
          <a:prstGeom prst="rect">
            <a:avLst/>
          </a:prstGeom>
          <a:noFill/>
        </p:spPr>
        <p:txBody>
          <a:bodyPr wrap="square">
            <a:spAutoFit/>
          </a:bodyPr>
          <a:lstStyle/>
          <a:p>
            <a:r>
              <a:rPr lang="en-US" dirty="0"/>
              <a:t> This for loop checks if a string is a palindrome by comparing characters from the beginning and end moving towards the center. If any mismatch is found, it sets </a:t>
            </a:r>
            <a:r>
              <a:rPr lang="en-US" dirty="0" err="1"/>
              <a:t>is_palindrome</a:t>
            </a:r>
            <a:r>
              <a:rPr lang="en-US" dirty="0"/>
              <a:t> to False and breaks out of the loop.</a:t>
            </a:r>
          </a:p>
        </p:txBody>
      </p:sp>
      <p:pic>
        <p:nvPicPr>
          <p:cNvPr id="6" name="Picture 5">
            <a:extLst>
              <a:ext uri="{FF2B5EF4-FFF2-40B4-BE49-F238E27FC236}">
                <a16:creationId xmlns:a16="http://schemas.microsoft.com/office/drawing/2014/main" id="{F0CD0756-503E-A59F-0C2D-0DF18C3817FA}"/>
              </a:ext>
            </a:extLst>
          </p:cNvPr>
          <p:cNvPicPr>
            <a:picLocks noChangeAspect="1"/>
          </p:cNvPicPr>
          <p:nvPr/>
        </p:nvPicPr>
        <p:blipFill>
          <a:blip r:embed="rId2"/>
          <a:stretch>
            <a:fillRect/>
          </a:stretch>
        </p:blipFill>
        <p:spPr>
          <a:xfrm>
            <a:off x="1654321" y="1587044"/>
            <a:ext cx="3495675" cy="2943225"/>
          </a:xfrm>
          <a:prstGeom prst="rect">
            <a:avLst/>
          </a:prstGeom>
        </p:spPr>
      </p:pic>
    </p:spTree>
    <p:extLst>
      <p:ext uri="{BB962C8B-B14F-4D97-AF65-F5344CB8AC3E}">
        <p14:creationId xmlns:p14="http://schemas.microsoft.com/office/powerpoint/2010/main" val="2288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A29E25-7684-C118-EB43-405D76E2539A}"/>
              </a:ext>
            </a:extLst>
          </p:cNvPr>
          <p:cNvSpPr txBox="1"/>
          <p:nvPr/>
        </p:nvSpPr>
        <p:spPr>
          <a:xfrm>
            <a:off x="3048000" y="2782669"/>
            <a:ext cx="6096000" cy="646331"/>
          </a:xfrm>
          <a:prstGeom prst="rect">
            <a:avLst/>
          </a:prstGeom>
          <a:noFill/>
        </p:spPr>
        <p:txBody>
          <a:bodyPr wrap="square">
            <a:spAutoFit/>
          </a:bodyPr>
          <a:lstStyle/>
          <a:p>
            <a:pPr algn="ctr"/>
            <a:r>
              <a:rPr lang="en-US" sz="3600" b="1" dirty="0">
                <a:solidFill>
                  <a:srgbClr val="2AAF82"/>
                </a:solidFill>
              </a:rPr>
              <a:t>For Loops and While Loops</a:t>
            </a:r>
          </a:p>
        </p:txBody>
      </p:sp>
    </p:spTree>
    <p:extLst>
      <p:ext uri="{BB962C8B-B14F-4D97-AF65-F5344CB8AC3E}">
        <p14:creationId xmlns:p14="http://schemas.microsoft.com/office/powerpoint/2010/main" val="646120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DF4DD-45A6-61B9-DBA2-F4C59979DA1E}"/>
              </a:ext>
            </a:extLst>
          </p:cNvPr>
          <p:cNvSpPr txBox="1"/>
          <p:nvPr/>
        </p:nvSpPr>
        <p:spPr>
          <a:xfrm>
            <a:off x="461818" y="1399370"/>
            <a:ext cx="4794394" cy="400110"/>
          </a:xfrm>
          <a:prstGeom prst="rect">
            <a:avLst/>
          </a:prstGeom>
          <a:noFill/>
        </p:spPr>
        <p:txBody>
          <a:bodyPr wrap="square">
            <a:spAutoFit/>
          </a:bodyPr>
          <a:lstStyle/>
          <a:p>
            <a:r>
              <a:rPr lang="en-US" sz="2000" b="1" dirty="0">
                <a:solidFill>
                  <a:srgbClr val="1869A6"/>
                </a:solidFill>
              </a:rPr>
              <a:t>Creating a Dictionary from Two Lists</a:t>
            </a:r>
          </a:p>
        </p:txBody>
      </p:sp>
      <p:sp>
        <p:nvSpPr>
          <p:cNvPr id="3" name="TextBox 2">
            <a:extLst>
              <a:ext uri="{FF2B5EF4-FFF2-40B4-BE49-F238E27FC236}">
                <a16:creationId xmlns:a16="http://schemas.microsoft.com/office/drawing/2014/main" id="{C7142424-36D1-93FC-1776-01D1C304FE87}"/>
              </a:ext>
            </a:extLst>
          </p:cNvPr>
          <p:cNvSpPr txBox="1"/>
          <p:nvPr/>
        </p:nvSpPr>
        <p:spPr>
          <a:xfrm>
            <a:off x="1589666" y="4391939"/>
            <a:ext cx="6096000" cy="923330"/>
          </a:xfrm>
          <a:prstGeom prst="rect">
            <a:avLst/>
          </a:prstGeom>
          <a:noFill/>
        </p:spPr>
        <p:txBody>
          <a:bodyPr wrap="square">
            <a:spAutoFit/>
          </a:bodyPr>
          <a:lstStyle/>
          <a:p>
            <a:r>
              <a:rPr lang="en-US" dirty="0"/>
              <a:t>This for loop iterates over the indices of the keys list and creates a dictionary by associating each key with the corresponding value from the values list.</a:t>
            </a:r>
          </a:p>
        </p:txBody>
      </p:sp>
      <p:pic>
        <p:nvPicPr>
          <p:cNvPr id="6" name="Picture 5">
            <a:extLst>
              <a:ext uri="{FF2B5EF4-FFF2-40B4-BE49-F238E27FC236}">
                <a16:creationId xmlns:a16="http://schemas.microsoft.com/office/drawing/2014/main" id="{EC98D32E-33C7-F7B0-B8F1-1FCD2EC072AF}"/>
              </a:ext>
            </a:extLst>
          </p:cNvPr>
          <p:cNvPicPr>
            <a:picLocks noChangeAspect="1"/>
          </p:cNvPicPr>
          <p:nvPr/>
        </p:nvPicPr>
        <p:blipFill>
          <a:blip r:embed="rId2"/>
          <a:stretch>
            <a:fillRect/>
          </a:stretch>
        </p:blipFill>
        <p:spPr>
          <a:xfrm>
            <a:off x="1716520" y="1928897"/>
            <a:ext cx="4362450" cy="2333625"/>
          </a:xfrm>
          <a:prstGeom prst="rect">
            <a:avLst/>
          </a:prstGeom>
        </p:spPr>
      </p:pic>
    </p:spTree>
    <p:extLst>
      <p:ext uri="{BB962C8B-B14F-4D97-AF65-F5344CB8AC3E}">
        <p14:creationId xmlns:p14="http://schemas.microsoft.com/office/powerpoint/2010/main" val="2849351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2EEC2-644F-8D26-0901-3D10C03E7D0E}"/>
              </a:ext>
            </a:extLst>
          </p:cNvPr>
          <p:cNvSpPr txBox="1"/>
          <p:nvPr/>
        </p:nvSpPr>
        <p:spPr>
          <a:xfrm>
            <a:off x="341746" y="1353189"/>
            <a:ext cx="4794394" cy="400110"/>
          </a:xfrm>
          <a:prstGeom prst="rect">
            <a:avLst/>
          </a:prstGeom>
          <a:noFill/>
        </p:spPr>
        <p:txBody>
          <a:bodyPr wrap="square">
            <a:spAutoFit/>
          </a:bodyPr>
          <a:lstStyle/>
          <a:p>
            <a:r>
              <a:rPr lang="en-US" sz="2000" b="1" dirty="0">
                <a:solidFill>
                  <a:srgbClr val="1869A6"/>
                </a:solidFill>
              </a:rPr>
              <a:t>Simulating a Simple Password Check</a:t>
            </a:r>
          </a:p>
        </p:txBody>
      </p:sp>
      <p:sp>
        <p:nvSpPr>
          <p:cNvPr id="5" name="TextBox 4">
            <a:extLst>
              <a:ext uri="{FF2B5EF4-FFF2-40B4-BE49-F238E27FC236}">
                <a16:creationId xmlns:a16="http://schemas.microsoft.com/office/drawing/2014/main" id="{01FF73DA-D5C1-3A22-5BA1-D57F100EBF82}"/>
              </a:ext>
            </a:extLst>
          </p:cNvPr>
          <p:cNvSpPr txBox="1"/>
          <p:nvPr/>
        </p:nvSpPr>
        <p:spPr>
          <a:xfrm>
            <a:off x="1441884" y="5132508"/>
            <a:ext cx="6096000" cy="1200329"/>
          </a:xfrm>
          <a:prstGeom prst="rect">
            <a:avLst/>
          </a:prstGeom>
          <a:noFill/>
        </p:spPr>
        <p:txBody>
          <a:bodyPr wrap="square">
            <a:spAutoFit/>
          </a:bodyPr>
          <a:lstStyle/>
          <a:p>
            <a:r>
              <a:rPr lang="en-US" dirty="0"/>
              <a:t>This while loop simulates a password check, allowing the user up to three attempts to enter the correct password. If the correct password is entered, the loop breaks. Otherwise, it decrements the attempts and continues.</a:t>
            </a:r>
          </a:p>
        </p:txBody>
      </p:sp>
      <p:pic>
        <p:nvPicPr>
          <p:cNvPr id="8" name="Picture 7">
            <a:extLst>
              <a:ext uri="{FF2B5EF4-FFF2-40B4-BE49-F238E27FC236}">
                <a16:creationId xmlns:a16="http://schemas.microsoft.com/office/drawing/2014/main" id="{0D841ACC-6938-8CC6-A4C9-DBFAA75CF973}"/>
              </a:ext>
            </a:extLst>
          </p:cNvPr>
          <p:cNvPicPr>
            <a:picLocks noChangeAspect="1"/>
          </p:cNvPicPr>
          <p:nvPr/>
        </p:nvPicPr>
        <p:blipFill>
          <a:blip r:embed="rId3"/>
          <a:stretch>
            <a:fillRect/>
          </a:stretch>
        </p:blipFill>
        <p:spPr>
          <a:xfrm>
            <a:off x="1519009" y="1934147"/>
            <a:ext cx="4576991" cy="3094411"/>
          </a:xfrm>
          <a:prstGeom prst="rect">
            <a:avLst/>
          </a:prstGeom>
        </p:spPr>
      </p:pic>
    </p:spTree>
    <p:extLst>
      <p:ext uri="{BB962C8B-B14F-4D97-AF65-F5344CB8AC3E}">
        <p14:creationId xmlns:p14="http://schemas.microsoft.com/office/powerpoint/2010/main" val="492943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2F039-FE27-FA0C-A473-D700F9E41B7C}"/>
              </a:ext>
            </a:extLst>
          </p:cNvPr>
          <p:cNvSpPr txBox="1"/>
          <p:nvPr/>
        </p:nvSpPr>
        <p:spPr>
          <a:xfrm>
            <a:off x="369454" y="1186934"/>
            <a:ext cx="6687127" cy="400110"/>
          </a:xfrm>
          <a:prstGeom prst="rect">
            <a:avLst/>
          </a:prstGeom>
          <a:noFill/>
        </p:spPr>
        <p:txBody>
          <a:bodyPr wrap="square">
            <a:spAutoFit/>
          </a:bodyPr>
          <a:lstStyle/>
          <a:p>
            <a:r>
              <a:rPr lang="en-US" sz="2000" b="1" dirty="0">
                <a:solidFill>
                  <a:srgbClr val="1869A6"/>
                </a:solidFill>
              </a:rPr>
              <a:t>Generating a Multiplication Table for a Given Number</a:t>
            </a:r>
          </a:p>
        </p:txBody>
      </p:sp>
      <p:sp>
        <p:nvSpPr>
          <p:cNvPr id="3" name="TextBox 2">
            <a:extLst>
              <a:ext uri="{FF2B5EF4-FFF2-40B4-BE49-F238E27FC236}">
                <a16:creationId xmlns:a16="http://schemas.microsoft.com/office/drawing/2014/main" id="{E996ACB0-2D27-72C1-3FC3-0618D3D73773}"/>
              </a:ext>
            </a:extLst>
          </p:cNvPr>
          <p:cNvSpPr txBox="1"/>
          <p:nvPr/>
        </p:nvSpPr>
        <p:spPr>
          <a:xfrm>
            <a:off x="1534249" y="4821479"/>
            <a:ext cx="6096000" cy="923330"/>
          </a:xfrm>
          <a:prstGeom prst="rect">
            <a:avLst/>
          </a:prstGeom>
          <a:noFill/>
        </p:spPr>
        <p:txBody>
          <a:bodyPr wrap="square">
            <a:spAutoFit/>
          </a:bodyPr>
          <a:lstStyle/>
          <a:p>
            <a:r>
              <a:rPr lang="en-US" dirty="0"/>
              <a:t>This for loop generates a multiplication table for the number (7 in this case) up to the specified limit (10). It multiplies the number by each value from 1 to limit and prints the result.</a:t>
            </a:r>
          </a:p>
        </p:txBody>
      </p:sp>
      <p:pic>
        <p:nvPicPr>
          <p:cNvPr id="6" name="Picture 5">
            <a:extLst>
              <a:ext uri="{FF2B5EF4-FFF2-40B4-BE49-F238E27FC236}">
                <a16:creationId xmlns:a16="http://schemas.microsoft.com/office/drawing/2014/main" id="{908A1264-3D77-9E26-0163-63594E5138B8}"/>
              </a:ext>
            </a:extLst>
          </p:cNvPr>
          <p:cNvPicPr>
            <a:picLocks noChangeAspect="1"/>
          </p:cNvPicPr>
          <p:nvPr/>
        </p:nvPicPr>
        <p:blipFill>
          <a:blip r:embed="rId2"/>
          <a:stretch>
            <a:fillRect/>
          </a:stretch>
        </p:blipFill>
        <p:spPr>
          <a:xfrm>
            <a:off x="1730808" y="1590906"/>
            <a:ext cx="3724275" cy="3124200"/>
          </a:xfrm>
          <a:prstGeom prst="rect">
            <a:avLst/>
          </a:prstGeom>
        </p:spPr>
      </p:pic>
    </p:spTree>
    <p:extLst>
      <p:ext uri="{BB962C8B-B14F-4D97-AF65-F5344CB8AC3E}">
        <p14:creationId xmlns:p14="http://schemas.microsoft.com/office/powerpoint/2010/main" val="31631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5A4B2-55F9-8B42-5349-09EB432F0BC5}"/>
              </a:ext>
            </a:extLst>
          </p:cNvPr>
          <p:cNvSpPr txBox="1"/>
          <p:nvPr/>
        </p:nvSpPr>
        <p:spPr>
          <a:xfrm>
            <a:off x="674254" y="1508050"/>
            <a:ext cx="3500582" cy="400110"/>
          </a:xfrm>
          <a:prstGeom prst="rect">
            <a:avLst/>
          </a:prstGeom>
          <a:noFill/>
        </p:spPr>
        <p:txBody>
          <a:bodyPr wrap="square">
            <a:spAutoFit/>
          </a:bodyPr>
          <a:lstStyle/>
          <a:p>
            <a:pPr algn="ctr"/>
            <a:r>
              <a:rPr lang="en-US" sz="2000" b="1" dirty="0">
                <a:solidFill>
                  <a:srgbClr val="1869A6"/>
                </a:solidFill>
              </a:rPr>
              <a:t>For Loops and While Loops</a:t>
            </a:r>
          </a:p>
        </p:txBody>
      </p:sp>
      <p:sp>
        <p:nvSpPr>
          <p:cNvPr id="5" name="TextBox 4">
            <a:extLst>
              <a:ext uri="{FF2B5EF4-FFF2-40B4-BE49-F238E27FC236}">
                <a16:creationId xmlns:a16="http://schemas.microsoft.com/office/drawing/2014/main" id="{D41078CD-1D6A-59E0-0AF2-A890F81806B6}"/>
              </a:ext>
            </a:extLst>
          </p:cNvPr>
          <p:cNvSpPr txBox="1"/>
          <p:nvPr/>
        </p:nvSpPr>
        <p:spPr>
          <a:xfrm>
            <a:off x="1607126" y="1908160"/>
            <a:ext cx="10132291" cy="1200329"/>
          </a:xfrm>
          <a:prstGeom prst="rect">
            <a:avLst/>
          </a:prstGeom>
          <a:noFill/>
        </p:spPr>
        <p:txBody>
          <a:bodyPr wrap="square">
            <a:spAutoFit/>
          </a:bodyPr>
          <a:lstStyle/>
          <a:p>
            <a:r>
              <a:rPr lang="en-US" dirty="0"/>
              <a:t>Loops are fundamental control flow structures in Python that allow you to execute a block of code multiple times. This session will cover the for loop and while loop, which are used for iterating over sequences and executing code as long as a condition is true, respectively. Understanding these loops is crucial for handling repetitive tasks efficiently in programming.</a:t>
            </a:r>
          </a:p>
        </p:txBody>
      </p:sp>
    </p:spTree>
    <p:extLst>
      <p:ext uri="{BB962C8B-B14F-4D97-AF65-F5344CB8AC3E}">
        <p14:creationId xmlns:p14="http://schemas.microsoft.com/office/powerpoint/2010/main" val="4978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BB243-B3EA-2EDB-0974-946D5DD35765}"/>
              </a:ext>
            </a:extLst>
          </p:cNvPr>
          <p:cNvSpPr txBox="1"/>
          <p:nvPr/>
        </p:nvSpPr>
        <p:spPr>
          <a:xfrm>
            <a:off x="960581" y="1464025"/>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5" name="TextBox 4">
            <a:extLst>
              <a:ext uri="{FF2B5EF4-FFF2-40B4-BE49-F238E27FC236}">
                <a16:creationId xmlns:a16="http://schemas.microsoft.com/office/drawing/2014/main" id="{F5B9EFF3-5ECD-AA61-FA32-50CE927DAD67}"/>
              </a:ext>
            </a:extLst>
          </p:cNvPr>
          <p:cNvSpPr txBox="1"/>
          <p:nvPr/>
        </p:nvSpPr>
        <p:spPr>
          <a:xfrm>
            <a:off x="1376217" y="1898226"/>
            <a:ext cx="9790545" cy="646331"/>
          </a:xfrm>
          <a:prstGeom prst="rect">
            <a:avLst/>
          </a:prstGeom>
          <a:noFill/>
        </p:spPr>
        <p:txBody>
          <a:bodyPr wrap="square">
            <a:spAutoFit/>
          </a:bodyPr>
          <a:lstStyle/>
          <a:p>
            <a:r>
              <a:rPr lang="en-US" dirty="0"/>
              <a:t>A for loop is used to iterate over a sequence (such as a list, tuple, string, or range) and execute a block of code for each item in the sequence.</a:t>
            </a:r>
          </a:p>
        </p:txBody>
      </p:sp>
    </p:spTree>
    <p:extLst>
      <p:ext uri="{BB962C8B-B14F-4D97-AF65-F5344CB8AC3E}">
        <p14:creationId xmlns:p14="http://schemas.microsoft.com/office/powerpoint/2010/main" val="230702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AD542-9B2D-05AB-52CE-4711C9C43B9C}"/>
              </a:ext>
            </a:extLst>
          </p:cNvPr>
          <p:cNvSpPr txBox="1"/>
          <p:nvPr/>
        </p:nvSpPr>
        <p:spPr>
          <a:xfrm>
            <a:off x="1514763" y="1750229"/>
            <a:ext cx="1293091" cy="369332"/>
          </a:xfrm>
          <a:prstGeom prst="rect">
            <a:avLst/>
          </a:prstGeom>
          <a:noFill/>
        </p:spPr>
        <p:txBody>
          <a:bodyPr wrap="square">
            <a:spAutoFit/>
          </a:bodyPr>
          <a:lstStyle/>
          <a:p>
            <a:r>
              <a:rPr lang="en-US" b="1" dirty="0"/>
              <a:t>Examples</a:t>
            </a:r>
          </a:p>
        </p:txBody>
      </p:sp>
      <p:sp>
        <p:nvSpPr>
          <p:cNvPr id="4" name="TextBox 3">
            <a:extLst>
              <a:ext uri="{FF2B5EF4-FFF2-40B4-BE49-F238E27FC236}">
                <a16:creationId xmlns:a16="http://schemas.microsoft.com/office/drawing/2014/main" id="{44D269BF-5507-6334-2236-803EB8FB9C41}"/>
              </a:ext>
            </a:extLst>
          </p:cNvPr>
          <p:cNvSpPr txBox="1"/>
          <p:nvPr/>
        </p:nvSpPr>
        <p:spPr>
          <a:xfrm>
            <a:off x="997526" y="1380897"/>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6" name="TextBox 5">
            <a:extLst>
              <a:ext uri="{FF2B5EF4-FFF2-40B4-BE49-F238E27FC236}">
                <a16:creationId xmlns:a16="http://schemas.microsoft.com/office/drawing/2014/main" id="{85A4006E-5E74-A27E-8D09-03030DA46744}"/>
              </a:ext>
            </a:extLst>
          </p:cNvPr>
          <p:cNvSpPr txBox="1"/>
          <p:nvPr/>
        </p:nvSpPr>
        <p:spPr>
          <a:xfrm>
            <a:off x="1514763" y="2119561"/>
            <a:ext cx="2216727" cy="369332"/>
          </a:xfrm>
          <a:prstGeom prst="rect">
            <a:avLst/>
          </a:prstGeom>
          <a:noFill/>
        </p:spPr>
        <p:txBody>
          <a:bodyPr wrap="square">
            <a:spAutoFit/>
          </a:bodyPr>
          <a:lstStyle/>
          <a:p>
            <a:r>
              <a:rPr lang="en-US" dirty="0"/>
              <a:t>Iterating Over a List</a:t>
            </a:r>
          </a:p>
        </p:txBody>
      </p:sp>
      <p:sp>
        <p:nvSpPr>
          <p:cNvPr id="8" name="TextBox 7">
            <a:extLst>
              <a:ext uri="{FF2B5EF4-FFF2-40B4-BE49-F238E27FC236}">
                <a16:creationId xmlns:a16="http://schemas.microsoft.com/office/drawing/2014/main" id="{519EA3AA-E84A-C580-305E-379F5972C2DC}"/>
              </a:ext>
            </a:extLst>
          </p:cNvPr>
          <p:cNvSpPr txBox="1"/>
          <p:nvPr/>
        </p:nvSpPr>
        <p:spPr>
          <a:xfrm>
            <a:off x="1422398" y="4110704"/>
            <a:ext cx="6253019" cy="369332"/>
          </a:xfrm>
          <a:prstGeom prst="rect">
            <a:avLst/>
          </a:prstGeom>
          <a:noFill/>
        </p:spPr>
        <p:txBody>
          <a:bodyPr wrap="square">
            <a:spAutoFit/>
          </a:bodyPr>
          <a:lstStyle/>
          <a:p>
            <a:r>
              <a:rPr lang="en-US" dirty="0"/>
              <a:t>This loop iterates over each item in the fruits list and prints it. </a:t>
            </a:r>
          </a:p>
        </p:txBody>
      </p:sp>
      <p:pic>
        <p:nvPicPr>
          <p:cNvPr id="10" name="Picture 9">
            <a:extLst>
              <a:ext uri="{FF2B5EF4-FFF2-40B4-BE49-F238E27FC236}">
                <a16:creationId xmlns:a16="http://schemas.microsoft.com/office/drawing/2014/main" id="{711DE4F7-64A9-55C7-A292-9B30B6BD49B3}"/>
              </a:ext>
            </a:extLst>
          </p:cNvPr>
          <p:cNvPicPr>
            <a:picLocks noChangeAspect="1"/>
          </p:cNvPicPr>
          <p:nvPr/>
        </p:nvPicPr>
        <p:blipFill>
          <a:blip r:embed="rId2"/>
          <a:stretch>
            <a:fillRect/>
          </a:stretch>
        </p:blipFill>
        <p:spPr>
          <a:xfrm>
            <a:off x="1514763" y="2549178"/>
            <a:ext cx="3419475" cy="1390650"/>
          </a:xfrm>
          <a:prstGeom prst="rect">
            <a:avLst/>
          </a:prstGeom>
        </p:spPr>
      </p:pic>
    </p:spTree>
    <p:extLst>
      <p:ext uri="{BB962C8B-B14F-4D97-AF65-F5344CB8AC3E}">
        <p14:creationId xmlns:p14="http://schemas.microsoft.com/office/powerpoint/2010/main" val="240382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18FDB-6AE0-666E-88F3-336D8F734732}"/>
              </a:ext>
            </a:extLst>
          </p:cNvPr>
          <p:cNvSpPr txBox="1"/>
          <p:nvPr/>
        </p:nvSpPr>
        <p:spPr>
          <a:xfrm>
            <a:off x="1514764" y="1814884"/>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7BC289E5-9466-4096-2FC5-66952F958AC9}"/>
              </a:ext>
            </a:extLst>
          </p:cNvPr>
          <p:cNvSpPr txBox="1"/>
          <p:nvPr/>
        </p:nvSpPr>
        <p:spPr>
          <a:xfrm>
            <a:off x="997527" y="1445552"/>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E4913554-335D-5921-B871-0C3C5DFDF506}"/>
              </a:ext>
            </a:extLst>
          </p:cNvPr>
          <p:cNvSpPr txBox="1"/>
          <p:nvPr/>
        </p:nvSpPr>
        <p:spPr>
          <a:xfrm>
            <a:off x="1514764" y="2184216"/>
            <a:ext cx="4248727" cy="369332"/>
          </a:xfrm>
          <a:prstGeom prst="rect">
            <a:avLst/>
          </a:prstGeom>
          <a:noFill/>
        </p:spPr>
        <p:txBody>
          <a:bodyPr wrap="square">
            <a:spAutoFit/>
          </a:bodyPr>
          <a:lstStyle/>
          <a:p>
            <a:r>
              <a:rPr lang="en-US" dirty="0"/>
              <a:t>Iterating Over a Range of Numbers</a:t>
            </a:r>
          </a:p>
        </p:txBody>
      </p:sp>
      <p:sp>
        <p:nvSpPr>
          <p:cNvPr id="5" name="TextBox 4">
            <a:extLst>
              <a:ext uri="{FF2B5EF4-FFF2-40B4-BE49-F238E27FC236}">
                <a16:creationId xmlns:a16="http://schemas.microsoft.com/office/drawing/2014/main" id="{8BC8115A-CCFB-28B5-B2F0-DD51B287CF68}"/>
              </a:ext>
            </a:extLst>
          </p:cNvPr>
          <p:cNvSpPr txBox="1"/>
          <p:nvPr/>
        </p:nvSpPr>
        <p:spPr>
          <a:xfrm>
            <a:off x="1403927" y="4246320"/>
            <a:ext cx="6253019" cy="646331"/>
          </a:xfrm>
          <a:prstGeom prst="rect">
            <a:avLst/>
          </a:prstGeom>
          <a:noFill/>
        </p:spPr>
        <p:txBody>
          <a:bodyPr wrap="square">
            <a:spAutoFit/>
          </a:bodyPr>
          <a:lstStyle/>
          <a:p>
            <a:r>
              <a:rPr lang="en-US" dirty="0"/>
              <a:t>The range(5) function generates numbers from 0 to 4. The loop prints each number.</a:t>
            </a:r>
          </a:p>
        </p:txBody>
      </p:sp>
      <p:pic>
        <p:nvPicPr>
          <p:cNvPr id="9" name="Picture 8">
            <a:extLst>
              <a:ext uri="{FF2B5EF4-FFF2-40B4-BE49-F238E27FC236}">
                <a16:creationId xmlns:a16="http://schemas.microsoft.com/office/drawing/2014/main" id="{FB892B71-35EC-62FF-15EB-F3C6DB18BFF5}"/>
              </a:ext>
            </a:extLst>
          </p:cNvPr>
          <p:cNvPicPr>
            <a:picLocks noChangeAspect="1"/>
          </p:cNvPicPr>
          <p:nvPr/>
        </p:nvPicPr>
        <p:blipFill>
          <a:blip r:embed="rId2"/>
          <a:stretch>
            <a:fillRect/>
          </a:stretch>
        </p:blipFill>
        <p:spPr>
          <a:xfrm>
            <a:off x="1514764" y="2627070"/>
            <a:ext cx="2276475" cy="1619250"/>
          </a:xfrm>
          <a:prstGeom prst="rect">
            <a:avLst/>
          </a:prstGeom>
        </p:spPr>
      </p:pic>
    </p:spTree>
    <p:extLst>
      <p:ext uri="{BB962C8B-B14F-4D97-AF65-F5344CB8AC3E}">
        <p14:creationId xmlns:p14="http://schemas.microsoft.com/office/powerpoint/2010/main" val="377251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E0024-1EF4-E729-D99C-38A95316F9DA}"/>
              </a:ext>
            </a:extLst>
          </p:cNvPr>
          <p:cNvSpPr txBox="1"/>
          <p:nvPr/>
        </p:nvSpPr>
        <p:spPr>
          <a:xfrm>
            <a:off x="1496291" y="1685575"/>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1C2DF67E-99DD-ADDA-D97C-EE84E018DCF8}"/>
              </a:ext>
            </a:extLst>
          </p:cNvPr>
          <p:cNvSpPr txBox="1"/>
          <p:nvPr/>
        </p:nvSpPr>
        <p:spPr>
          <a:xfrm>
            <a:off x="979054" y="1316243"/>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F650FDB2-D052-0219-80C0-B40041AA0E91}"/>
              </a:ext>
            </a:extLst>
          </p:cNvPr>
          <p:cNvSpPr txBox="1"/>
          <p:nvPr/>
        </p:nvSpPr>
        <p:spPr>
          <a:xfrm>
            <a:off x="1496291" y="2054907"/>
            <a:ext cx="4248727" cy="369332"/>
          </a:xfrm>
          <a:prstGeom prst="rect">
            <a:avLst/>
          </a:prstGeom>
          <a:noFill/>
        </p:spPr>
        <p:txBody>
          <a:bodyPr wrap="square">
            <a:spAutoFit/>
          </a:bodyPr>
          <a:lstStyle/>
          <a:p>
            <a:r>
              <a:rPr lang="en-US" dirty="0"/>
              <a:t>Iterating Over a String</a:t>
            </a:r>
          </a:p>
        </p:txBody>
      </p:sp>
      <p:sp>
        <p:nvSpPr>
          <p:cNvPr id="5" name="TextBox 4">
            <a:extLst>
              <a:ext uri="{FF2B5EF4-FFF2-40B4-BE49-F238E27FC236}">
                <a16:creationId xmlns:a16="http://schemas.microsoft.com/office/drawing/2014/main" id="{C8DE5F48-C3BA-6DD4-7D4C-1DE66282C183}"/>
              </a:ext>
            </a:extLst>
          </p:cNvPr>
          <p:cNvSpPr txBox="1"/>
          <p:nvPr/>
        </p:nvSpPr>
        <p:spPr>
          <a:xfrm>
            <a:off x="1413163" y="4551120"/>
            <a:ext cx="6253019" cy="646331"/>
          </a:xfrm>
          <a:prstGeom prst="rect">
            <a:avLst/>
          </a:prstGeom>
          <a:noFill/>
        </p:spPr>
        <p:txBody>
          <a:bodyPr wrap="square">
            <a:spAutoFit/>
          </a:bodyPr>
          <a:lstStyle/>
          <a:p>
            <a:r>
              <a:rPr lang="en-US" dirty="0"/>
              <a:t>This loop goes through each character in the string "Python" and prints it one by one.</a:t>
            </a:r>
          </a:p>
        </p:txBody>
      </p:sp>
      <p:pic>
        <p:nvPicPr>
          <p:cNvPr id="8" name="Picture 7">
            <a:extLst>
              <a:ext uri="{FF2B5EF4-FFF2-40B4-BE49-F238E27FC236}">
                <a16:creationId xmlns:a16="http://schemas.microsoft.com/office/drawing/2014/main" id="{C57F1A5D-F4E9-81CA-BD6E-6FA1E37A2DC5}"/>
              </a:ext>
            </a:extLst>
          </p:cNvPr>
          <p:cNvPicPr>
            <a:picLocks noChangeAspect="1"/>
          </p:cNvPicPr>
          <p:nvPr/>
        </p:nvPicPr>
        <p:blipFill>
          <a:blip r:embed="rId2"/>
          <a:stretch>
            <a:fillRect/>
          </a:stretch>
        </p:blipFill>
        <p:spPr>
          <a:xfrm>
            <a:off x="1634836" y="2425847"/>
            <a:ext cx="1914525" cy="1905000"/>
          </a:xfrm>
          <a:prstGeom prst="rect">
            <a:avLst/>
          </a:prstGeom>
        </p:spPr>
      </p:pic>
    </p:spTree>
    <p:extLst>
      <p:ext uri="{BB962C8B-B14F-4D97-AF65-F5344CB8AC3E}">
        <p14:creationId xmlns:p14="http://schemas.microsoft.com/office/powerpoint/2010/main" val="347947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F25E8-E3A8-0C64-9D7D-58AC5148655C}"/>
              </a:ext>
            </a:extLst>
          </p:cNvPr>
          <p:cNvSpPr txBox="1"/>
          <p:nvPr/>
        </p:nvSpPr>
        <p:spPr>
          <a:xfrm>
            <a:off x="1468582" y="175946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FA059EA6-1B35-C84A-429B-458CF871AA0C}"/>
              </a:ext>
            </a:extLst>
          </p:cNvPr>
          <p:cNvSpPr txBox="1"/>
          <p:nvPr/>
        </p:nvSpPr>
        <p:spPr>
          <a:xfrm>
            <a:off x="951345" y="1390134"/>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D6746F46-BCE9-3575-B61C-348BD56F8E9D}"/>
              </a:ext>
            </a:extLst>
          </p:cNvPr>
          <p:cNvSpPr txBox="1"/>
          <p:nvPr/>
        </p:nvSpPr>
        <p:spPr>
          <a:xfrm>
            <a:off x="1468582" y="2128798"/>
            <a:ext cx="4248727" cy="369332"/>
          </a:xfrm>
          <a:prstGeom prst="rect">
            <a:avLst/>
          </a:prstGeom>
          <a:noFill/>
        </p:spPr>
        <p:txBody>
          <a:bodyPr wrap="square">
            <a:spAutoFit/>
          </a:bodyPr>
          <a:lstStyle/>
          <a:p>
            <a:r>
              <a:rPr lang="en-US" dirty="0"/>
              <a:t>Using a For Loop with an Else Clause</a:t>
            </a:r>
          </a:p>
        </p:txBody>
      </p:sp>
      <p:sp>
        <p:nvSpPr>
          <p:cNvPr id="5" name="TextBox 4">
            <a:extLst>
              <a:ext uri="{FF2B5EF4-FFF2-40B4-BE49-F238E27FC236}">
                <a16:creationId xmlns:a16="http://schemas.microsoft.com/office/drawing/2014/main" id="{A23F41B4-6D34-5E4B-8404-0CB5AF5C9D0D}"/>
              </a:ext>
            </a:extLst>
          </p:cNvPr>
          <p:cNvSpPr txBox="1"/>
          <p:nvPr/>
        </p:nvSpPr>
        <p:spPr>
          <a:xfrm>
            <a:off x="1385454" y="4625011"/>
            <a:ext cx="6253019" cy="646331"/>
          </a:xfrm>
          <a:prstGeom prst="rect">
            <a:avLst/>
          </a:prstGeom>
          <a:noFill/>
        </p:spPr>
        <p:txBody>
          <a:bodyPr wrap="square">
            <a:spAutoFit/>
          </a:bodyPr>
          <a:lstStyle/>
          <a:p>
            <a:r>
              <a:rPr lang="en-US" dirty="0"/>
              <a:t>The loop prints numbers 0 to 2, and after the loop completes, the else clause executes</a:t>
            </a:r>
          </a:p>
        </p:txBody>
      </p:sp>
      <p:pic>
        <p:nvPicPr>
          <p:cNvPr id="8" name="Picture 7">
            <a:extLst>
              <a:ext uri="{FF2B5EF4-FFF2-40B4-BE49-F238E27FC236}">
                <a16:creationId xmlns:a16="http://schemas.microsoft.com/office/drawing/2014/main" id="{74C5BDFC-09CB-F1C2-4384-1C418AB22AC4}"/>
              </a:ext>
            </a:extLst>
          </p:cNvPr>
          <p:cNvPicPr>
            <a:picLocks noChangeAspect="1"/>
          </p:cNvPicPr>
          <p:nvPr/>
        </p:nvPicPr>
        <p:blipFill>
          <a:blip r:embed="rId2"/>
          <a:stretch>
            <a:fillRect/>
          </a:stretch>
        </p:blipFill>
        <p:spPr>
          <a:xfrm>
            <a:off x="1607127" y="2647170"/>
            <a:ext cx="3552825" cy="1828800"/>
          </a:xfrm>
          <a:prstGeom prst="rect">
            <a:avLst/>
          </a:prstGeom>
        </p:spPr>
      </p:pic>
    </p:spTree>
    <p:extLst>
      <p:ext uri="{BB962C8B-B14F-4D97-AF65-F5344CB8AC3E}">
        <p14:creationId xmlns:p14="http://schemas.microsoft.com/office/powerpoint/2010/main" val="373985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1122</Words>
  <Application>Microsoft Office PowerPoint</Application>
  <PresentationFormat>Widescreen</PresentationFormat>
  <Paragraphs>92</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20</cp:revision>
  <dcterms:created xsi:type="dcterms:W3CDTF">2024-09-02T03:56:37Z</dcterms:created>
  <dcterms:modified xsi:type="dcterms:W3CDTF">2024-09-13T07:50:20Z</dcterms:modified>
</cp:coreProperties>
</file>