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73" r:id="rId7"/>
    <p:sldId id="267" r:id="rId8"/>
    <p:sldId id="272" r:id="rId9"/>
    <p:sldId id="274" r:id="rId10"/>
  </p:sldIdLst>
  <p:sldSz cx="12188825" cy="6858000"/>
  <p:notesSz cx="6858000" cy="9144000"/>
  <p:defaultTextStyle>
    <a:defPPr rtl="0">
      <a:defRPr lang="es-mx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3" d="100"/>
          <a:sy n="63" d="100"/>
        </p:scale>
        <p:origin x="804" y="5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Haga clic para modificar los estilos de texto del patrón</a:t>
            </a:r>
          </a:p>
          <a:p>
            <a:pPr lvl="1" rtl="0"/>
            <a:r>
              <a:t>Segundo nivel</a:t>
            </a:r>
          </a:p>
          <a:p>
            <a:pPr lvl="2" rtl="0"/>
            <a:r>
              <a:t>Tercer nivel</a:t>
            </a:r>
          </a:p>
          <a:p>
            <a:pPr lvl="3" rtl="0"/>
            <a:r>
              <a:t>Cuarto nivel</a:t>
            </a:r>
          </a:p>
          <a:p>
            <a:pPr lvl="4" rtl="0"/>
            <a:r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de la parte inferior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" name="Marcador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Marcador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Marcador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de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mx"/>
              <a:t>Haga clic para modificar el estilo de título del patrón</a:t>
            </a:r>
            <a:endParaRPr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mx"/>
              <a:t>Editar estilos de texto del patrón</a:t>
            </a:r>
          </a:p>
          <a:p>
            <a:pPr lvl="1" rtl="0"/>
            <a:r>
              <a:rPr lang="es-mx"/>
              <a:t>Segundo nivel</a:t>
            </a:r>
          </a:p>
          <a:p>
            <a:pPr lvl="2" rtl="0"/>
            <a:r>
              <a:rPr lang="es-mx"/>
              <a:t>Tercer nivel</a:t>
            </a:r>
          </a:p>
          <a:p>
            <a:pPr lvl="3" rtl="0"/>
            <a:r>
              <a:rPr lang="es-mx"/>
              <a:t>Cuarto nivel</a:t>
            </a:r>
          </a:p>
          <a:p>
            <a:pPr lvl="4" rtl="0"/>
            <a:r>
              <a:rPr lang="es-mx"/>
              <a:t>Quinto nivel</a:t>
            </a:r>
            <a:endParaRPr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Programación Orientada a Objetos</a:t>
            </a:r>
            <a:endParaRPr lang="es-mx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L</a:t>
            </a:r>
            <a:r>
              <a:rPr lang="es-mx" dirty="0" err="1"/>
              <a:t>uz</a:t>
            </a:r>
            <a:r>
              <a:rPr lang="es-mx" dirty="0"/>
              <a:t> Mariam García castillo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n-US" dirty="0"/>
              <a:t>POO</a:t>
            </a:r>
          </a:p>
        </p:txBody>
      </p:sp>
      <p:sp>
        <p:nvSpPr>
          <p:cNvPr id="14" name="Marcador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La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orientada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s-ES" dirty="0"/>
              <a:t>se basa en la idea de que los programas se pueden organizar como una colección de objetos interconectados, cada uno con su propio conjunto de datos y funcionalidades.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41297-8A6D-9FDD-7046-847D3536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23837"/>
            <a:ext cx="10360501" cy="1223963"/>
          </a:xfrm>
        </p:spPr>
        <p:txBody>
          <a:bodyPr/>
          <a:lstStyle/>
          <a:p>
            <a:pPr algn="ctr"/>
            <a:r>
              <a:rPr lang="es-ES" dirty="0"/>
              <a:t>CLASE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24F1B-7BF2-0D45-708F-452A37EA8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clases son modelos o plantillas que permiten la creación de objetos, definiendo un conjunto de </a:t>
            </a:r>
            <a:r>
              <a:rPr lang="es-E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variables</a:t>
            </a:r>
            <a:r>
              <a:rPr lang="es-ES" dirty="0"/>
              <a:t> y </a:t>
            </a:r>
            <a:r>
              <a:rPr lang="es-E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métodos</a:t>
            </a:r>
            <a:r>
              <a:rPr lang="es-ES" dirty="0"/>
              <a:t>.</a:t>
            </a:r>
          </a:p>
          <a:p>
            <a:r>
              <a:rPr lang="es-ES" dirty="0"/>
              <a:t>Define todos los objetos que sean parte de una misma familia.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*</a:t>
            </a:r>
            <a:r>
              <a:rPr lang="es-ES" dirty="0">
                <a:solidFill>
                  <a:srgbClr val="0070C0"/>
                </a:solidFill>
              </a:rPr>
              <a:t>Inter Class</a:t>
            </a:r>
            <a:r>
              <a:rPr lang="es-ES" dirty="0"/>
              <a:t>: Clase interna, puede haber clases dentro de una misma clase.</a:t>
            </a:r>
            <a:endParaRPr lang="es-MX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264ABB6-B173-A436-8568-11AE8B49E19A}"/>
              </a:ext>
            </a:extLst>
          </p:cNvPr>
          <p:cNvSpPr/>
          <p:nvPr/>
        </p:nvSpPr>
        <p:spPr>
          <a:xfrm>
            <a:off x="4610420" y="4379805"/>
            <a:ext cx="5472608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El nombre de las clases SIEMPRE se escribirá con la primera letra en Mayúscula.</a:t>
            </a:r>
            <a:endParaRPr lang="es-MX" sz="2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2B11951-4B85-3F8C-68BB-91A719818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848" y="6063029"/>
            <a:ext cx="2582907" cy="608473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3A2F7A6-2681-D13C-0BCF-CBF2A30DF5F8}"/>
              </a:ext>
            </a:extLst>
          </p:cNvPr>
          <p:cNvCxnSpPr>
            <a:cxnSpLocks/>
          </p:cNvCxnSpPr>
          <p:nvPr/>
        </p:nvCxnSpPr>
        <p:spPr>
          <a:xfrm>
            <a:off x="7966620" y="5891973"/>
            <a:ext cx="0" cy="3453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7CACA97-E42A-1884-D5AB-6E038BB95093}"/>
              </a:ext>
            </a:extLst>
          </p:cNvPr>
          <p:cNvSpPr/>
          <p:nvPr/>
        </p:nvSpPr>
        <p:spPr>
          <a:xfrm>
            <a:off x="981844" y="4910835"/>
            <a:ext cx="3384376" cy="4907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CamelCase</a:t>
            </a:r>
            <a:endParaRPr lang="es-MX" sz="2800" dirty="0"/>
          </a:p>
        </p:txBody>
      </p:sp>
      <p:sp>
        <p:nvSpPr>
          <p:cNvPr id="16" name="Nube 15">
            <a:extLst>
              <a:ext uri="{FF2B5EF4-FFF2-40B4-BE49-F238E27FC236}">
                <a16:creationId xmlns:a16="http://schemas.microsoft.com/office/drawing/2014/main" id="{A123780C-7D6E-2887-4031-9B823FA9161E}"/>
              </a:ext>
            </a:extLst>
          </p:cNvPr>
          <p:cNvSpPr/>
          <p:nvPr/>
        </p:nvSpPr>
        <p:spPr>
          <a:xfrm>
            <a:off x="7606580" y="-54313"/>
            <a:ext cx="4392488" cy="1682867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Al menos debe haber una clase con el nombre del archivo</a:t>
            </a:r>
            <a:endParaRPr lang="es-MX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29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mx" dirty="0"/>
              <a:t>Objeto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A2A143-6770-21A7-CBCF-D245A9550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Elemento independiente que contiene información y funcionalidades.</a:t>
            </a:r>
          </a:p>
          <a:p>
            <a:r>
              <a:rPr lang="es-ES" dirty="0"/>
              <a:t>Estado y comportamientos.</a:t>
            </a:r>
            <a:endParaRPr lang="es-MX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252CF01-16F3-3EBE-C618-5D109E04F144}"/>
              </a:ext>
            </a:extLst>
          </p:cNvPr>
          <p:cNvCxnSpPr>
            <a:cxnSpLocks/>
          </p:cNvCxnSpPr>
          <p:nvPr/>
        </p:nvCxnSpPr>
        <p:spPr>
          <a:xfrm flipV="1">
            <a:off x="2277988" y="3140968"/>
            <a:ext cx="0" cy="7919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8627C0C-D876-9FC2-7AB3-FD51AF0B9AF3}"/>
              </a:ext>
            </a:extLst>
          </p:cNvPr>
          <p:cNvSpPr txBox="1"/>
          <p:nvPr/>
        </p:nvSpPr>
        <p:spPr>
          <a:xfrm>
            <a:off x="909836" y="3932933"/>
            <a:ext cx="2952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Se refiere al valor de los atributos</a:t>
            </a:r>
            <a:endParaRPr lang="es-MX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Picture 2" descr="Programación Orientada a Objetos">
            <a:extLst>
              <a:ext uri="{FF2B5EF4-FFF2-40B4-BE49-F238E27FC236}">
                <a16:creationId xmlns:a16="http://schemas.microsoft.com/office/drawing/2014/main" id="{EE3B4F9C-2382-AA3A-CD89-7AEFB53F5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8467" y="2780928"/>
            <a:ext cx="5433847" cy="358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6D7F721D-0624-BF7E-7E44-8284F74FCEAB}"/>
              </a:ext>
            </a:extLst>
          </p:cNvPr>
          <p:cNvSpPr/>
          <p:nvPr/>
        </p:nvSpPr>
        <p:spPr>
          <a:xfrm>
            <a:off x="6814492" y="4797152"/>
            <a:ext cx="1080120" cy="288032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MX" sz="280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C2D588C-4328-E36D-58AF-B8674541977A}"/>
              </a:ext>
            </a:extLst>
          </p:cNvPr>
          <p:cNvCxnSpPr>
            <a:cxnSpLocks/>
          </p:cNvCxnSpPr>
          <p:nvPr/>
        </p:nvCxnSpPr>
        <p:spPr>
          <a:xfrm>
            <a:off x="3682144" y="4574097"/>
            <a:ext cx="3132348" cy="3129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3F0E66F7-12C5-4521-AB6B-BDF413E50828}"/>
              </a:ext>
            </a:extLst>
          </p:cNvPr>
          <p:cNvSpPr/>
          <p:nvPr/>
        </p:nvSpPr>
        <p:spPr>
          <a:xfrm>
            <a:off x="909836" y="5013053"/>
            <a:ext cx="4543628" cy="166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Estado: JACK.</a:t>
            </a:r>
          </a:p>
          <a:p>
            <a:pPr algn="ctr"/>
            <a:r>
              <a:rPr lang="es-ES" sz="2800" dirty="0"/>
              <a:t>Atributo: Nombre.</a:t>
            </a:r>
          </a:p>
          <a:p>
            <a:pPr algn="ctr"/>
            <a:r>
              <a:rPr lang="es-ES" sz="2800" dirty="0"/>
              <a:t>Objeto: Perro.</a:t>
            </a:r>
          </a:p>
          <a:p>
            <a:pPr algn="ctr"/>
            <a:r>
              <a:rPr lang="es-ES" sz="2800" dirty="0"/>
              <a:t>Clase Animal.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BFE14-24EC-60B7-DB39-A16DF7E7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Atributos y métodos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C86331-F939-C4FD-AF90-6E77F8B8B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2000" dirty="0"/>
              <a:t>Public </a:t>
            </a:r>
            <a:r>
              <a:rPr lang="es-ES" sz="2000" dirty="0">
                <a:solidFill>
                  <a:srgbClr val="0070C0"/>
                </a:solidFill>
              </a:rPr>
              <a:t>class</a:t>
            </a:r>
            <a:r>
              <a:rPr lang="es-ES" sz="2000" dirty="0"/>
              <a:t> </a:t>
            </a:r>
            <a:r>
              <a:rPr lang="es-ES" sz="2000" dirty="0">
                <a:solidFill>
                  <a:srgbClr val="00B050"/>
                </a:solidFill>
              </a:rPr>
              <a:t>Dog</a:t>
            </a:r>
            <a:r>
              <a:rPr lang="es-ES" sz="2000" dirty="0"/>
              <a:t> {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70C0"/>
                </a:solidFill>
              </a:rPr>
              <a:t>Int</a:t>
            </a:r>
            <a:r>
              <a:rPr lang="es-ES" sz="2000" dirty="0"/>
              <a:t> age;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70C0"/>
                </a:solidFill>
              </a:rPr>
              <a:t>String</a:t>
            </a:r>
            <a:r>
              <a:rPr lang="es-ES" sz="2000" dirty="0"/>
              <a:t> breed;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70C0"/>
                </a:solidFill>
              </a:rPr>
              <a:t>String</a:t>
            </a:r>
            <a:r>
              <a:rPr lang="es-ES" sz="2000" dirty="0"/>
              <a:t> color;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>
                <a:solidFill>
                  <a:srgbClr val="0070C0"/>
                </a:solidFill>
              </a:rPr>
              <a:t>Void</a:t>
            </a:r>
            <a:r>
              <a:rPr lang="es-ES" sz="2000" dirty="0"/>
              <a:t> bark ( ) { }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70C0"/>
                </a:solidFill>
              </a:rPr>
              <a:t>Void</a:t>
            </a:r>
            <a:r>
              <a:rPr lang="es-ES" sz="2000" dirty="0"/>
              <a:t> eat ( ) { }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70C0"/>
                </a:solidFill>
              </a:rPr>
              <a:t>Void</a:t>
            </a:r>
            <a:r>
              <a:rPr lang="es-ES" sz="2000" dirty="0"/>
              <a:t> sleep ( ) { }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70C0"/>
                </a:solidFill>
              </a:rPr>
              <a:t>Void</a:t>
            </a:r>
            <a:r>
              <a:rPr lang="es-ES" sz="2000" dirty="0"/>
              <a:t> run ( ) { }</a:t>
            </a:r>
          </a:p>
          <a:p>
            <a:pPr marL="0" indent="0">
              <a:buNone/>
            </a:pPr>
            <a:r>
              <a:rPr lang="es-ES" sz="2000" dirty="0"/>
              <a:t>}</a:t>
            </a:r>
            <a:endParaRPr lang="es-MX" sz="2000" dirty="0"/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D936282A-C7FD-6682-970F-44513D3616F7}"/>
              </a:ext>
            </a:extLst>
          </p:cNvPr>
          <p:cNvSpPr/>
          <p:nvPr/>
        </p:nvSpPr>
        <p:spPr>
          <a:xfrm>
            <a:off x="2422004" y="2204864"/>
            <a:ext cx="936104" cy="151216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8235F1-D290-D116-4A4A-39345B193D99}"/>
              </a:ext>
            </a:extLst>
          </p:cNvPr>
          <p:cNvSpPr txBox="1"/>
          <p:nvPr/>
        </p:nvSpPr>
        <p:spPr>
          <a:xfrm>
            <a:off x="3574132" y="2647715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Atributos</a:t>
            </a:r>
            <a:endParaRPr lang="es-MX" sz="2800" dirty="0"/>
          </a:p>
        </p:txBody>
      </p:sp>
      <p:sp>
        <p:nvSpPr>
          <p:cNvPr id="6" name="Cerrar llave 5">
            <a:extLst>
              <a:ext uri="{FF2B5EF4-FFF2-40B4-BE49-F238E27FC236}">
                <a16:creationId xmlns:a16="http://schemas.microsoft.com/office/drawing/2014/main" id="{CF6B2226-EED1-C81B-E627-302B0721C9E8}"/>
              </a:ext>
            </a:extLst>
          </p:cNvPr>
          <p:cNvSpPr/>
          <p:nvPr/>
        </p:nvSpPr>
        <p:spPr>
          <a:xfrm>
            <a:off x="2908188" y="3920228"/>
            <a:ext cx="1097992" cy="210105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302BD3F-B2D3-AFC5-56EE-BF1F27455EA6}"/>
              </a:ext>
            </a:extLst>
          </p:cNvPr>
          <p:cNvSpPr txBox="1"/>
          <p:nvPr/>
        </p:nvSpPr>
        <p:spPr>
          <a:xfrm>
            <a:off x="4008536" y="4493703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Métodos, también conocidos como funciones</a:t>
            </a:r>
            <a:endParaRPr lang="es-MX" sz="2800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5B1415C-C9CF-2CF7-D26B-5BB7B5E794E7}"/>
              </a:ext>
            </a:extLst>
          </p:cNvPr>
          <p:cNvSpPr/>
          <p:nvPr/>
        </p:nvSpPr>
        <p:spPr>
          <a:xfrm>
            <a:off x="6814492" y="2285878"/>
            <a:ext cx="4536504" cy="2004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Las variables y métodos se escriben con minúscula al inicio y las siguientes palabras con mayúscula al inicio.  </a:t>
            </a:r>
            <a:endParaRPr lang="es-MX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C033195-BC88-A4C3-E028-35806E33246D}"/>
              </a:ext>
            </a:extLst>
          </p:cNvPr>
          <p:cNvSpPr/>
          <p:nvPr/>
        </p:nvSpPr>
        <p:spPr>
          <a:xfrm>
            <a:off x="7318548" y="1595854"/>
            <a:ext cx="3384376" cy="4907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CamelCase</a:t>
            </a:r>
            <a:endParaRPr lang="es-MX" sz="28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6139259-A47F-509B-CB11-9616883D9926}"/>
              </a:ext>
            </a:extLst>
          </p:cNvPr>
          <p:cNvSpPr txBox="1"/>
          <p:nvPr/>
        </p:nvSpPr>
        <p:spPr>
          <a:xfrm>
            <a:off x="7189252" y="5665977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( )                                                { } </a:t>
            </a:r>
            <a:endParaRPr lang="es-MX" sz="2800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88062C3-9442-1766-042A-5879CED1A3AB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147492" y="5927587"/>
            <a:ext cx="1041760" cy="1239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96B30BB-D2E5-C4D1-94BC-A63300FEE5B8}"/>
              </a:ext>
            </a:extLst>
          </p:cNvPr>
          <p:cNvCxnSpPr>
            <a:cxnSpLocks/>
          </p:cNvCxnSpPr>
          <p:nvPr/>
        </p:nvCxnSpPr>
        <p:spPr>
          <a:xfrm flipV="1">
            <a:off x="10461790" y="5909806"/>
            <a:ext cx="855558" cy="933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5AFDF86-C820-5840-CC11-27BA3CE2A42E}"/>
              </a:ext>
            </a:extLst>
          </p:cNvPr>
          <p:cNvSpPr txBox="1"/>
          <p:nvPr/>
        </p:nvSpPr>
        <p:spPr>
          <a:xfrm>
            <a:off x="4510236" y="5733257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Definen métodos </a:t>
            </a:r>
            <a:endParaRPr lang="es-MX" sz="28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2AABB43-FD16-5D78-E0C9-0DAA63C8D082}"/>
              </a:ext>
            </a:extLst>
          </p:cNvPr>
          <p:cNvSpPr txBox="1"/>
          <p:nvPr/>
        </p:nvSpPr>
        <p:spPr>
          <a:xfrm>
            <a:off x="7860964" y="5687015"/>
            <a:ext cx="2769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Definen bloques de código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00710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66460-7162-3436-A4DE-DF872E58F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ACBD24-9E4C-36C4-85FA-4C034C59F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Para caracteres solo se usa ‘’</a:t>
            </a:r>
          </a:p>
          <a:p>
            <a:pPr lvl="1"/>
            <a:r>
              <a:rPr lang="es-ES" dirty="0"/>
              <a:t>Para </a:t>
            </a:r>
            <a:r>
              <a:rPr lang="es-ES" dirty="0" err="1"/>
              <a:t>string</a:t>
            </a:r>
            <a:r>
              <a:rPr lang="es-ES" dirty="0"/>
              <a:t> “”</a:t>
            </a:r>
          </a:p>
          <a:p>
            <a:pPr marL="377886" lvl="1" indent="0">
              <a:buNone/>
            </a:pPr>
            <a:endParaRPr lang="es-ES" dirty="0"/>
          </a:p>
          <a:p>
            <a:pPr marL="377886" lvl="1" indent="0">
              <a:buNone/>
            </a:pPr>
            <a:r>
              <a:rPr lang="es-ES" dirty="0"/>
              <a:t>Un objeto es una instancia de </a:t>
            </a:r>
            <a:r>
              <a:rPr lang="es-ES"/>
              <a:t>una clase</a:t>
            </a:r>
          </a:p>
          <a:p>
            <a:pPr marL="377886" lvl="1" indent="0">
              <a:buNone/>
            </a:pPr>
            <a:endParaRPr lang="es-MX" u="sng"/>
          </a:p>
        </p:txBody>
      </p:sp>
    </p:spTree>
    <p:extLst>
      <p:ext uri="{BB962C8B-B14F-4D97-AF65-F5344CB8AC3E}">
        <p14:creationId xmlns:p14="http://schemas.microsoft.com/office/powerpoint/2010/main" val="1750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écnico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líneas de triple circuito (panorámica)</Template>
  <TotalTime>1871</TotalTime>
  <Words>252</Words>
  <Application>Microsoft Office PowerPoint</Application>
  <PresentationFormat>Personalizado</PresentationFormat>
  <Paragraphs>42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Técnico 16x9</vt:lpstr>
      <vt:lpstr>Programación Orientada a Objetos</vt:lpstr>
      <vt:lpstr>POO</vt:lpstr>
      <vt:lpstr>CLASE</vt:lpstr>
      <vt:lpstr>Objeto</vt:lpstr>
      <vt:lpstr>Atributos y métodos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Mariam García</dc:creator>
  <cp:lastModifiedBy>Mariam García</cp:lastModifiedBy>
  <cp:revision>5</cp:revision>
  <dcterms:created xsi:type="dcterms:W3CDTF">2023-08-15T19:09:36Z</dcterms:created>
  <dcterms:modified xsi:type="dcterms:W3CDTF">2023-08-28T06:18:32Z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