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Open Sauce" panose="020B0604020202020204" charset="0"/>
      <p:regular r:id="rId11"/>
    </p:embeddedFont>
    <p:embeddedFont>
      <p:font typeface="Open Sauce Bold" panose="020B0604020202020204" charset="0"/>
      <p:regular r:id="rId12"/>
    </p:embeddedFont>
    <p:embeddedFont>
      <p:font typeface="Open Sauce Heavy" panose="020B0604020202020204" charset="0"/>
      <p:regular r:id="rId13"/>
    </p:embeddedFont>
    <p:embeddedFont>
      <p:font typeface="Open Sauce Light" panose="020B0604020202020204" charset="0"/>
      <p:regular r:id="rId14"/>
    </p:embeddedFont>
    <p:embeddedFont>
      <p:font typeface="Open Sauce Medium" panose="020B0604020202020204" charset="0"/>
      <p:regular r:id="rId15"/>
    </p:embeddedFont>
    <p:embeddedFont>
      <p:font typeface="Open Sauce Semi-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80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62Y5MkTJGFHiKcepNu8HXz8h4kdeC6aCgDPiJojLrmo/edit?gid=0#gid=0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rtatman/questionanswer-dataset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2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4240810" y="-198899"/>
            <a:ext cx="4257787" cy="4021268"/>
          </a:xfrm>
          <a:prstGeom prst="rect">
            <a:avLst/>
          </a:prstGeom>
          <a:solidFill>
            <a:srgbClr val="576670"/>
          </a:solid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6318561" y="8528242"/>
            <a:ext cx="2378161" cy="2246055"/>
          </a:xfrm>
          <a:prstGeom prst="rect">
            <a:avLst/>
          </a:prstGeom>
          <a:solidFill>
            <a:srgbClr val="576670"/>
          </a:solid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11827051" y="1028700"/>
            <a:ext cx="5579527" cy="8229600"/>
            <a:chOff x="0" y="0"/>
            <a:chExt cx="4305191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305191" cy="6350000"/>
            </a:xfrm>
            <a:custGeom>
              <a:avLst/>
              <a:gdLst/>
              <a:ahLst/>
              <a:cxnLst/>
              <a:rect l="l" t="t" r="r" b="b"/>
              <a:pathLst>
                <a:path w="4305191" h="6350000">
                  <a:moveTo>
                    <a:pt x="4305191" y="1169060"/>
                  </a:moveTo>
                  <a:cubicBezTo>
                    <a:pt x="4305191" y="3034449"/>
                    <a:pt x="4305191" y="4484599"/>
                    <a:pt x="4305191" y="6350000"/>
                  </a:cubicBezTo>
                  <a:lnTo>
                    <a:pt x="0" y="6350000"/>
                  </a:lnTo>
                  <a:lnTo>
                    <a:pt x="0" y="1533195"/>
                  </a:lnTo>
                  <a:cubicBezTo>
                    <a:pt x="0" y="1022134"/>
                    <a:pt x="0" y="511061"/>
                    <a:pt x="0" y="0"/>
                  </a:cubicBezTo>
                  <a:lnTo>
                    <a:pt x="1820766" y="0"/>
                  </a:lnTo>
                  <a:cubicBezTo>
                    <a:pt x="2648908" y="389687"/>
                    <a:pt x="3477049" y="779374"/>
                    <a:pt x="4305191" y="1169060"/>
                  </a:cubicBezTo>
                  <a:close/>
                </a:path>
              </a:pathLst>
            </a:custGeom>
            <a:blipFill>
              <a:blip r:embed="rId2"/>
              <a:stretch>
                <a:fillRect l="-66701" r="-59839"/>
              </a:stretch>
            </a:blip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1811735"/>
            <a:ext cx="8857326" cy="7446565"/>
            <a:chOff x="0" y="0"/>
            <a:chExt cx="11809768" cy="9928753"/>
          </a:xfrm>
        </p:grpSpPr>
        <p:sp>
          <p:nvSpPr>
            <p:cNvPr id="7" name="TextBox 7"/>
            <p:cNvSpPr txBox="1"/>
            <p:nvPr/>
          </p:nvSpPr>
          <p:spPr>
            <a:xfrm>
              <a:off x="0" y="-9525"/>
              <a:ext cx="11809768" cy="5495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0800"/>
                </a:lnSpc>
              </a:pPr>
              <a:r>
                <a:rPr lang="en-US" sz="9000" b="1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Question Difficulty Classifier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6174993"/>
              <a:ext cx="9291227" cy="7736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900"/>
                </a:lnSpc>
                <a:spcBef>
                  <a:spcPct val="0"/>
                </a:spcBef>
              </a:pPr>
              <a:r>
                <a:rPr lang="en-US" sz="3500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A Machine Learning Approuch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7504111"/>
              <a:ext cx="10567438" cy="24246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900"/>
                </a:lnSpc>
              </a:pPr>
              <a:r>
                <a:rPr lang="en-US" sz="3500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Under Supervision:</a:t>
              </a:r>
            </a:p>
            <a:p>
              <a:pPr marL="0" lvl="0" indent="0" algn="l">
                <a:lnSpc>
                  <a:spcPts val="4900"/>
                </a:lnSpc>
                <a:spcBef>
                  <a:spcPct val="0"/>
                </a:spcBef>
              </a:pPr>
              <a:r>
                <a:rPr lang="en-US" sz="3500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Prof. Taysir Hassan AbdelelHamid &amp; TA. Rahma Yasser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2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563215" y="0"/>
            <a:ext cx="8789339" cy="10287000"/>
            <a:chOff x="0" y="0"/>
            <a:chExt cx="11719119" cy="13716000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1719119" cy="2480050"/>
            </a:xfrm>
            <a:prstGeom prst="rect">
              <a:avLst/>
            </a:prstGeom>
            <a:solidFill>
              <a:srgbClr val="57667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AutoShape 4"/>
            <p:cNvSpPr/>
            <p:nvPr/>
          </p:nvSpPr>
          <p:spPr>
            <a:xfrm>
              <a:off x="0" y="11235950"/>
              <a:ext cx="11719119" cy="2480050"/>
            </a:xfrm>
            <a:prstGeom prst="rect">
              <a:avLst/>
            </a:prstGeom>
            <a:solidFill>
              <a:srgbClr val="576670"/>
            </a:solidFill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5"/>
            <p:cNvGrpSpPr/>
            <p:nvPr/>
          </p:nvGrpSpPr>
          <p:grpSpPr>
            <a:xfrm>
              <a:off x="0" y="2480050"/>
              <a:ext cx="11633046" cy="8755901"/>
              <a:chOff x="0" y="0"/>
              <a:chExt cx="3780903" cy="2845791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3780903" cy="2845791"/>
              </a:xfrm>
              <a:custGeom>
                <a:avLst/>
                <a:gdLst/>
                <a:ahLst/>
                <a:cxnLst/>
                <a:rect l="l" t="t" r="r" b="b"/>
                <a:pathLst>
                  <a:path w="3780903" h="2845791">
                    <a:moveTo>
                      <a:pt x="0" y="0"/>
                    </a:moveTo>
                    <a:lnTo>
                      <a:pt x="3196969" y="0"/>
                    </a:lnTo>
                    <a:cubicBezTo>
                      <a:pt x="3519746" y="0"/>
                      <a:pt x="3780903" y="301878"/>
                      <a:pt x="3780903" y="674985"/>
                    </a:cubicBezTo>
                    <a:lnTo>
                      <a:pt x="3780903" y="2845791"/>
                    </a:lnTo>
                    <a:lnTo>
                      <a:pt x="0" y="284579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"/>
                <a:stretch>
                  <a:fillRect l="-17203" r="-17203"/>
                </a:stretch>
              </a:blipFill>
              <a:ln w="38100" cap="sq">
                <a:solidFill>
                  <a:srgbClr val="000000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173DAD4-979C-B698-1A26-D3F6961980E2}"/>
              </a:ext>
            </a:extLst>
          </p:cNvPr>
          <p:cNvGrpSpPr/>
          <p:nvPr/>
        </p:nvGrpSpPr>
        <p:grpSpPr>
          <a:xfrm>
            <a:off x="609600" y="2476500"/>
            <a:ext cx="8263392" cy="4397315"/>
            <a:chOff x="1028700" y="2422517"/>
            <a:chExt cx="8263392" cy="4397315"/>
          </a:xfrm>
        </p:grpSpPr>
        <p:sp>
          <p:nvSpPr>
            <p:cNvPr id="7" name="TextBox 7"/>
            <p:cNvSpPr txBox="1"/>
            <p:nvPr/>
          </p:nvSpPr>
          <p:spPr>
            <a:xfrm>
              <a:off x="1028700" y="2422517"/>
              <a:ext cx="8263392" cy="8572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6720"/>
                </a:lnSpc>
              </a:pPr>
              <a:r>
                <a:rPr lang="en-US" sz="5600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Team Names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348562" y="4241947"/>
              <a:ext cx="7623668" cy="25778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Asmaa Abdel-Nasser</a:t>
              </a:r>
            </a:p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Fatma </a:t>
              </a:r>
              <a:r>
                <a:rPr lang="en-US" sz="2400" dirty="0" err="1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AlZhraa</a:t>
              </a:r>
              <a:r>
                <a:rPr lang="en-US" sz="2400" dirty="0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 Alaa</a:t>
              </a:r>
            </a:p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Hana Mahmoud</a:t>
              </a:r>
            </a:p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Mariam Hassan</a:t>
              </a:r>
            </a:p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Wafaa Mostafa</a:t>
              </a:r>
            </a:p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 err="1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Yomna</a:t>
              </a:r>
              <a:r>
                <a:rPr lang="en-US" sz="2400" dirty="0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 Mohamed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2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41379" y="1808820"/>
            <a:ext cx="12205242" cy="1217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080"/>
              </a:lnSpc>
              <a:spcBef>
                <a:spcPct val="0"/>
              </a:spcBef>
            </a:pPr>
            <a:r>
              <a:rPr lang="en-US" sz="7200" b="1">
                <a:solidFill>
                  <a:srgbClr val="000000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Introduction</a:t>
            </a:r>
          </a:p>
        </p:txBody>
      </p:sp>
      <p:sp>
        <p:nvSpPr>
          <p:cNvPr id="3" name="AutoShape 3"/>
          <p:cNvSpPr/>
          <p:nvPr/>
        </p:nvSpPr>
        <p:spPr>
          <a:xfrm>
            <a:off x="1592383" y="4930720"/>
            <a:ext cx="6951522" cy="3809374"/>
          </a:xfrm>
          <a:prstGeom prst="rect">
            <a:avLst/>
          </a:prstGeom>
          <a:solidFill>
            <a:srgbClr val="3F4E58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2092898" y="5549607"/>
            <a:ext cx="5950492" cy="2336678"/>
            <a:chOff x="0" y="0"/>
            <a:chExt cx="7933989" cy="3115571"/>
          </a:xfrm>
        </p:grpSpPr>
        <p:sp>
          <p:nvSpPr>
            <p:cNvPr id="5" name="TextBox 5"/>
            <p:cNvSpPr txBox="1"/>
            <p:nvPr/>
          </p:nvSpPr>
          <p:spPr>
            <a:xfrm>
              <a:off x="0" y="914026"/>
              <a:ext cx="7933989" cy="22015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 b="1">
                  <a:solidFill>
                    <a:srgbClr val="F6F6F6"/>
                  </a:solidFill>
                  <a:latin typeface="Open Sauce Heavy"/>
                  <a:ea typeface="Open Sauce Heavy"/>
                  <a:cs typeface="Open Sauce Heavy"/>
                  <a:sym typeface="Open Sauce Heavy"/>
                </a:rPr>
                <a:t>Classifying question difficulty is essential for creating balanced assessments and personalized learning experiences.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66675"/>
              <a:ext cx="7933989" cy="6322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919"/>
                </a:lnSpc>
                <a:spcBef>
                  <a:spcPct val="0"/>
                </a:spcBef>
              </a:pPr>
              <a:r>
                <a:rPr lang="en-US" sz="2799" b="1">
                  <a:solidFill>
                    <a:srgbClr val="F6F6F6"/>
                  </a:solidFill>
                  <a:latin typeface="Open Sauce Semi-Bold"/>
                  <a:ea typeface="Open Sauce Semi-Bold"/>
                  <a:cs typeface="Open Sauce Semi-Bold"/>
                  <a:sym typeface="Open Sauce Semi-Bold"/>
                </a:rPr>
                <a:t>PROBLEM STATEMENT</a:t>
              </a:r>
            </a:p>
          </p:txBody>
        </p:sp>
      </p:grpSp>
      <p:sp>
        <p:nvSpPr>
          <p:cNvPr id="7" name="AutoShape 7"/>
          <p:cNvSpPr/>
          <p:nvPr/>
        </p:nvSpPr>
        <p:spPr>
          <a:xfrm>
            <a:off x="9599530" y="4930720"/>
            <a:ext cx="6951522" cy="3809374"/>
          </a:xfrm>
          <a:prstGeom prst="rect">
            <a:avLst/>
          </a:prstGeom>
          <a:solidFill>
            <a:srgbClr val="3F4E58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10100045" y="5549607"/>
            <a:ext cx="5950492" cy="1883970"/>
            <a:chOff x="0" y="0"/>
            <a:chExt cx="7933989" cy="2511960"/>
          </a:xfrm>
        </p:grpSpPr>
        <p:sp>
          <p:nvSpPr>
            <p:cNvPr id="9" name="TextBox 9"/>
            <p:cNvSpPr txBox="1"/>
            <p:nvPr/>
          </p:nvSpPr>
          <p:spPr>
            <a:xfrm>
              <a:off x="0" y="869215"/>
              <a:ext cx="7933989" cy="16427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 b="1">
                  <a:solidFill>
                    <a:srgbClr val="F6F6F6"/>
                  </a:solidFill>
                  <a:latin typeface="Open Sauce Heavy"/>
                  <a:ea typeface="Open Sauce Heavy"/>
                  <a:cs typeface="Open Sauce Heavy"/>
                  <a:sym typeface="Open Sauce Heavy"/>
                </a:rPr>
                <a:t>Build a machine learning model to classify questions based on their difficulty level.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66675"/>
              <a:ext cx="7933989" cy="6322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919"/>
                </a:lnSpc>
                <a:spcBef>
                  <a:spcPct val="0"/>
                </a:spcBef>
              </a:pPr>
              <a:r>
                <a:rPr lang="en-US" sz="2799" b="1">
                  <a:solidFill>
                    <a:srgbClr val="F6F6F6"/>
                  </a:solidFill>
                  <a:latin typeface="Open Sauce Semi-Bold"/>
                  <a:ea typeface="Open Sauce Semi-Bold"/>
                  <a:cs typeface="Open Sauce Semi-Bold"/>
                  <a:sym typeface="Open Sauce Semi-Bold"/>
                </a:rPr>
                <a:t>GOAL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2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624835" y="2854918"/>
            <a:ext cx="9163959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679"/>
              </a:lnSpc>
            </a:pPr>
            <a:r>
              <a:rPr lang="en-US" sz="63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Dataset Collection</a:t>
            </a:r>
          </a:p>
        </p:txBody>
      </p:sp>
      <p:sp>
        <p:nvSpPr>
          <p:cNvPr id="3" name="AutoShape 3"/>
          <p:cNvSpPr/>
          <p:nvPr/>
        </p:nvSpPr>
        <p:spPr>
          <a:xfrm>
            <a:off x="13736151" y="-318777"/>
            <a:ext cx="1926026" cy="2137813"/>
          </a:xfrm>
          <a:prstGeom prst="rect">
            <a:avLst/>
          </a:prstGeom>
          <a:solidFill>
            <a:srgbClr val="576670"/>
          </a:solid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>
            <a:off x="16620323" y="2034137"/>
            <a:ext cx="1926026" cy="2137813"/>
          </a:xfrm>
          <a:prstGeom prst="rect">
            <a:avLst/>
          </a:prstGeom>
          <a:solidFill>
            <a:srgbClr val="576670"/>
          </a:solid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>
            <a:off x="2624835" y="6516730"/>
            <a:ext cx="13038330" cy="2233536"/>
          </a:xfrm>
          <a:prstGeom prst="rect">
            <a:avLst/>
          </a:prstGeom>
          <a:solidFill>
            <a:srgbClr val="3F4E58"/>
          </a:solid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3535843" y="7202408"/>
            <a:ext cx="11164309" cy="431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57"/>
              </a:lnSpc>
              <a:spcBef>
                <a:spcPct val="0"/>
              </a:spcBef>
            </a:pPr>
            <a:r>
              <a:rPr lang="en-US" sz="2612">
                <a:solidFill>
                  <a:srgbClr val="F6F6F6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We collected a dataset of questions labeled with difficulty levels.</a:t>
            </a:r>
          </a:p>
        </p:txBody>
      </p:sp>
      <p:sp>
        <p:nvSpPr>
          <p:cNvPr id="7" name="AutoShape 7"/>
          <p:cNvSpPr/>
          <p:nvPr/>
        </p:nvSpPr>
        <p:spPr>
          <a:xfrm>
            <a:off x="13737139" y="3340693"/>
            <a:ext cx="1926026" cy="2137813"/>
          </a:xfrm>
          <a:prstGeom prst="rect">
            <a:avLst/>
          </a:prstGeom>
          <a:solidFill>
            <a:srgbClr val="576670"/>
          </a:solid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3970711" y="7883076"/>
            <a:ext cx="10346578" cy="429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sz="2600" u="sng">
                <a:solidFill>
                  <a:srgbClr val="F6F6F6"/>
                </a:solidFill>
                <a:latin typeface="Open Sauce Light"/>
                <a:ea typeface="Open Sauce Light"/>
                <a:cs typeface="Open Sauce Light"/>
                <a:sym typeface="Open Sauce Light"/>
                <a:hlinkClick r:id="rId2" tooltip="https://docs.google.com/spreadsheets/d/162Y5MkTJGFHiKcepNu8HXz8h4kdeC6aCgDPiJojLrmo/edit?gid=0#gid=0"/>
              </a:rPr>
              <a:t>Dataset Link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2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41379" y="1781795"/>
            <a:ext cx="12205242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959"/>
              </a:lnSpc>
              <a:spcBef>
                <a:spcPct val="0"/>
              </a:spcBef>
            </a:pPr>
            <a:r>
              <a:rPr lang="en-US" sz="63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Unsuccessful Tries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341768" y="7035165"/>
            <a:ext cx="4170540" cy="222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000000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Accuracy Achieved: </a:t>
            </a:r>
            <a:r>
              <a:rPr lang="en-US" sz="21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47%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000000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Challenges: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Highlight overfitting and the inability to generalize due to dataset issues.</a:t>
            </a:r>
          </a:p>
          <a:p>
            <a:pPr marL="0" lvl="0" indent="0" algn="ctr">
              <a:lnSpc>
                <a:spcPts val="2940"/>
              </a:lnSpc>
              <a:spcBef>
                <a:spcPct val="0"/>
              </a:spcBef>
            </a:pPr>
            <a:endParaRPr lang="en-US" sz="2100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02478" y="6330646"/>
            <a:ext cx="4649119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59"/>
              </a:lnSpc>
              <a:spcBef>
                <a:spcPct val="0"/>
              </a:spcBef>
            </a:pPr>
            <a:r>
              <a:rPr lang="en-US" sz="2400" b="1">
                <a:solidFill>
                  <a:srgbClr val="000000"/>
                </a:solidFill>
                <a:latin typeface="Open Sauce Semi-Bold"/>
                <a:ea typeface="Open Sauce Semi-Bold"/>
                <a:cs typeface="Open Sauce Semi-Bold"/>
                <a:sym typeface="Open Sauce Semi-Bold"/>
              </a:rPr>
              <a:t>RANDOM FOREST CLASSIFIER</a:t>
            </a:r>
          </a:p>
        </p:txBody>
      </p:sp>
      <p:sp>
        <p:nvSpPr>
          <p:cNvPr id="5" name="AutoShape 5"/>
          <p:cNvSpPr/>
          <p:nvPr/>
        </p:nvSpPr>
        <p:spPr>
          <a:xfrm>
            <a:off x="3089807" y="5143500"/>
            <a:ext cx="674461" cy="636995"/>
          </a:xfrm>
          <a:prstGeom prst="rect">
            <a:avLst/>
          </a:prstGeom>
          <a:solidFill>
            <a:srgbClr val="576670"/>
          </a:solid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7058730" y="7035165"/>
            <a:ext cx="4170540" cy="222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Accuracy Achieved:</a:t>
            </a:r>
            <a:r>
              <a:rPr lang="en-US" sz="210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34%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Challenges: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LSTM struggled due to the small size and inconsistency of the dataset.</a:t>
            </a:r>
          </a:p>
          <a:p>
            <a:pPr marL="0" lvl="0" indent="0" algn="l">
              <a:lnSpc>
                <a:spcPts val="2940"/>
              </a:lnSpc>
              <a:spcBef>
                <a:spcPct val="0"/>
              </a:spcBef>
            </a:pPr>
            <a:endParaRPr lang="en-US" sz="2100">
              <a:solidFill>
                <a:srgbClr val="000000"/>
              </a:solidFill>
              <a:latin typeface="Open Sauce Light"/>
              <a:ea typeface="Open Sauce Light"/>
              <a:cs typeface="Open Sauce Light"/>
              <a:sym typeface="Open Sauce Light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058730" y="6330646"/>
            <a:ext cx="4170540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59"/>
              </a:lnSpc>
              <a:spcBef>
                <a:spcPct val="0"/>
              </a:spcBef>
            </a:pPr>
            <a:r>
              <a:rPr lang="en-US" sz="2400" b="1">
                <a:solidFill>
                  <a:srgbClr val="000000"/>
                </a:solidFill>
                <a:latin typeface="Open Sauce Semi-Bold"/>
                <a:ea typeface="Open Sauce Semi-Bold"/>
                <a:cs typeface="Open Sauce Semi-Bold"/>
                <a:sym typeface="Open Sauce Semi-Bold"/>
              </a:rPr>
              <a:t>LSTM MODEL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342998" y="7035165"/>
            <a:ext cx="4361971" cy="222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Accuracy improved </a:t>
            </a:r>
            <a:r>
              <a:rPr lang="en-US" sz="210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to 56.26%</a:t>
            </a:r>
          </a:p>
          <a:p>
            <a:pPr algn="l">
              <a:lnSpc>
                <a:spcPts val="2940"/>
              </a:lnSpc>
            </a:pPr>
            <a:r>
              <a:rPr lang="en-US" sz="2100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Insights: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Performance improved slightly, but dataset limitations still hindered results.</a:t>
            </a:r>
          </a:p>
          <a:p>
            <a:pPr marL="0" lvl="0" indent="0" algn="l">
              <a:lnSpc>
                <a:spcPts val="2940"/>
              </a:lnSpc>
              <a:spcBef>
                <a:spcPct val="0"/>
              </a:spcBef>
            </a:pPr>
            <a:endParaRPr lang="en-US" sz="2100">
              <a:solidFill>
                <a:srgbClr val="000000"/>
              </a:solidFill>
              <a:latin typeface="Open Sauce Light"/>
              <a:ea typeface="Open Sauce Light"/>
              <a:cs typeface="Open Sauce Light"/>
              <a:sym typeface="Open Sauce Light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2342998" y="6330646"/>
            <a:ext cx="4385900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59"/>
              </a:lnSpc>
              <a:spcBef>
                <a:spcPct val="0"/>
              </a:spcBef>
            </a:pPr>
            <a:r>
              <a:rPr lang="en-US" sz="2400" b="1">
                <a:solidFill>
                  <a:srgbClr val="000000"/>
                </a:solidFill>
                <a:latin typeface="Open Sauce Semi-Bold"/>
                <a:ea typeface="Open Sauce Semi-Bold"/>
                <a:cs typeface="Open Sauce Semi-Bold"/>
                <a:sym typeface="Open Sauce Semi-Bold"/>
              </a:rPr>
              <a:t>MULTINOMIAL NAIVE BAYES</a:t>
            </a:r>
          </a:p>
        </p:txBody>
      </p:sp>
      <p:sp>
        <p:nvSpPr>
          <p:cNvPr id="10" name="AutoShape 10"/>
          <p:cNvSpPr/>
          <p:nvPr/>
        </p:nvSpPr>
        <p:spPr>
          <a:xfrm>
            <a:off x="8806769" y="5138738"/>
            <a:ext cx="674461" cy="636995"/>
          </a:xfrm>
          <a:prstGeom prst="rect">
            <a:avLst/>
          </a:prstGeom>
          <a:solidFill>
            <a:srgbClr val="576670"/>
          </a:solidFill>
        </p:spPr>
        <p:txBody>
          <a:bodyPr/>
          <a:lstStyle/>
          <a:p>
            <a:endParaRPr lang="en-US"/>
          </a:p>
        </p:txBody>
      </p:sp>
      <p:sp>
        <p:nvSpPr>
          <p:cNvPr id="11" name="AutoShape 11"/>
          <p:cNvSpPr/>
          <p:nvPr/>
        </p:nvSpPr>
        <p:spPr>
          <a:xfrm>
            <a:off x="14198718" y="5138738"/>
            <a:ext cx="674461" cy="636995"/>
          </a:xfrm>
          <a:prstGeom prst="rect">
            <a:avLst/>
          </a:prstGeom>
          <a:solidFill>
            <a:srgbClr val="576670"/>
          </a:solid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2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05610" y="2271786"/>
            <a:ext cx="9163959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679"/>
              </a:lnSpc>
            </a:pPr>
            <a:r>
              <a:rPr lang="en-US" sz="63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Dataset Refinement</a:t>
            </a:r>
          </a:p>
        </p:txBody>
      </p:sp>
      <p:sp>
        <p:nvSpPr>
          <p:cNvPr id="3" name="AutoShape 3"/>
          <p:cNvSpPr/>
          <p:nvPr/>
        </p:nvSpPr>
        <p:spPr>
          <a:xfrm>
            <a:off x="13736151" y="-318777"/>
            <a:ext cx="1926026" cy="2137813"/>
          </a:xfrm>
          <a:prstGeom prst="rect">
            <a:avLst/>
          </a:prstGeom>
          <a:solidFill>
            <a:srgbClr val="576670"/>
          </a:solid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>
            <a:off x="16787826" y="1202880"/>
            <a:ext cx="1926026" cy="2137813"/>
          </a:xfrm>
          <a:prstGeom prst="rect">
            <a:avLst/>
          </a:prstGeom>
          <a:solidFill>
            <a:srgbClr val="576670"/>
          </a:solid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>
            <a:off x="13736151" y="2854918"/>
            <a:ext cx="1926026" cy="1898523"/>
          </a:xfrm>
          <a:prstGeom prst="rect">
            <a:avLst/>
          </a:prstGeom>
          <a:solidFill>
            <a:srgbClr val="576670"/>
          </a:solid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2005610" y="5488030"/>
            <a:ext cx="14276781" cy="3770270"/>
            <a:chOff x="0" y="0"/>
            <a:chExt cx="19035708" cy="5027026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19035708" cy="5027026"/>
            </a:xfrm>
            <a:prstGeom prst="rect">
              <a:avLst/>
            </a:prstGeom>
            <a:solidFill>
              <a:srgbClr val="3F4E5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74249" y="636053"/>
              <a:ext cx="17087209" cy="23880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57"/>
                </a:lnSpc>
                <a:spcBef>
                  <a:spcPct val="0"/>
                </a:spcBef>
              </a:pPr>
              <a:r>
                <a:rPr lang="en-US" sz="2612">
                  <a:solidFill>
                    <a:srgbClr val="F6F6F6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Our collected dataset was not labeled correctly, leading to inaccurate models.</a:t>
              </a:r>
            </a:p>
            <a:p>
              <a:pPr algn="l">
                <a:lnSpc>
                  <a:spcPts val="3657"/>
                </a:lnSpc>
                <a:spcBef>
                  <a:spcPct val="0"/>
                </a:spcBef>
              </a:pPr>
              <a:r>
                <a:rPr lang="en-US" sz="2612">
                  <a:solidFill>
                    <a:srgbClr val="F6F6F6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So, </a:t>
              </a:r>
            </a:p>
            <a:p>
              <a:pPr algn="l">
                <a:lnSpc>
                  <a:spcPts val="3657"/>
                </a:lnSpc>
                <a:spcBef>
                  <a:spcPct val="0"/>
                </a:spcBef>
              </a:pPr>
              <a:r>
                <a:rPr lang="en-US" sz="2612">
                  <a:solidFill>
                    <a:srgbClr val="F6F6F6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We found a more reliable dataset on Kaggle, where difficulty levels were assigned by the questioner (not the answerer).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974249" y="3334814"/>
              <a:ext cx="13795437" cy="5596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40"/>
                </a:lnSpc>
                <a:spcBef>
                  <a:spcPct val="0"/>
                </a:spcBef>
              </a:pPr>
              <a:r>
                <a:rPr lang="en-US" sz="2600" u="sng">
                  <a:solidFill>
                    <a:srgbClr val="F6F6F6"/>
                  </a:solidFill>
                  <a:latin typeface="Open Sauce Light"/>
                  <a:ea typeface="Open Sauce Light"/>
                  <a:cs typeface="Open Sauce Light"/>
                  <a:sym typeface="Open Sauce Light"/>
                  <a:hlinkClick r:id="rId2" tooltip="https://www.kaggle.com/datasets/rtatman/questionanswer-dataset"/>
                </a:rPr>
                <a:t>Dataset Link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2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05610" y="1786011"/>
            <a:ext cx="9163959" cy="1943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79"/>
              </a:lnSpc>
            </a:pPr>
            <a:r>
              <a:rPr lang="en-US" sz="63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Final Solution </a:t>
            </a:r>
          </a:p>
          <a:p>
            <a:pPr marL="0" lvl="0" indent="0" algn="ctr">
              <a:lnSpc>
                <a:spcPts val="7679"/>
              </a:lnSpc>
            </a:pPr>
            <a:r>
              <a:rPr lang="en-US" sz="63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Logistic Regression</a:t>
            </a:r>
          </a:p>
        </p:txBody>
      </p:sp>
      <p:sp>
        <p:nvSpPr>
          <p:cNvPr id="3" name="AutoShape 3"/>
          <p:cNvSpPr/>
          <p:nvPr/>
        </p:nvSpPr>
        <p:spPr>
          <a:xfrm>
            <a:off x="13736151" y="-318777"/>
            <a:ext cx="1926026" cy="2137813"/>
          </a:xfrm>
          <a:prstGeom prst="rect">
            <a:avLst/>
          </a:prstGeom>
          <a:solidFill>
            <a:srgbClr val="576670"/>
          </a:solid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>
            <a:off x="16787826" y="1202880"/>
            <a:ext cx="1926026" cy="2137813"/>
          </a:xfrm>
          <a:prstGeom prst="rect">
            <a:avLst/>
          </a:prstGeom>
          <a:solidFill>
            <a:srgbClr val="576670"/>
          </a:solid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>
            <a:off x="13736151" y="2854918"/>
            <a:ext cx="1926026" cy="1898523"/>
          </a:xfrm>
          <a:prstGeom prst="rect">
            <a:avLst/>
          </a:prstGeom>
          <a:solidFill>
            <a:srgbClr val="576670"/>
          </a:solid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>
            <a:off x="2005610" y="5488030"/>
            <a:ext cx="14276781" cy="2732607"/>
          </a:xfrm>
          <a:prstGeom prst="rect">
            <a:avLst/>
          </a:prstGeom>
          <a:solidFill>
            <a:srgbClr val="3F4E58"/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2736297" y="5926970"/>
            <a:ext cx="12815407" cy="1652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6F6F6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We created a preprocessing and classification pipeline using LogisticRegression.</a:t>
            </a:r>
          </a:p>
          <a:p>
            <a:pPr algn="l">
              <a:lnSpc>
                <a:spcPts val="1399"/>
              </a:lnSpc>
            </a:pPr>
            <a:endParaRPr lang="en-US" sz="2799">
              <a:solidFill>
                <a:srgbClr val="F6F6F6"/>
              </a:solidFill>
              <a:latin typeface="Open Sauce Light"/>
              <a:ea typeface="Open Sauce Light"/>
              <a:cs typeface="Open Sauce Light"/>
              <a:sym typeface="Open Sauce Light"/>
            </a:endParaRP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6F6F6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Achieved </a:t>
            </a:r>
            <a:r>
              <a:rPr lang="en-US" sz="2799" b="1">
                <a:solidFill>
                  <a:srgbClr val="F6F6F6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90.25%</a:t>
            </a:r>
            <a:r>
              <a:rPr lang="en-US" sz="2799">
                <a:solidFill>
                  <a:srgbClr val="F6F6F6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accuracy on the Kaggle dataset.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2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97095" y="-101119"/>
            <a:ext cx="16404213" cy="8416140"/>
          </a:xfrm>
          <a:prstGeom prst="rect">
            <a:avLst/>
          </a:prstGeom>
          <a:solidFill>
            <a:srgbClr val="3F4E58"/>
          </a:solid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885825"/>
            <a:ext cx="13897048" cy="5542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1060"/>
              </a:lnSpc>
              <a:spcBef>
                <a:spcPct val="0"/>
              </a:spcBef>
            </a:pPr>
            <a:r>
              <a:rPr lang="en-US" sz="7900" b="1">
                <a:solidFill>
                  <a:srgbClr val="F6F6F6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Machine learning</a:t>
            </a:r>
            <a:r>
              <a:rPr lang="en-US" sz="7900" b="1">
                <a:solidFill>
                  <a:srgbClr val="F6F6F6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powers innovations and transforms industries, creating a future we can’t imagine.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6977374"/>
            <a:ext cx="5477295" cy="35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03"/>
              </a:lnSpc>
              <a:spcBef>
                <a:spcPct val="0"/>
              </a:spcBef>
            </a:pPr>
            <a:r>
              <a:rPr lang="en-US" sz="2073" b="1">
                <a:solidFill>
                  <a:srgbClr val="F6F6F6"/>
                </a:solidFill>
                <a:latin typeface="Open Sauce Medium"/>
                <a:ea typeface="Open Sauce Medium"/>
                <a:cs typeface="Open Sauce Medium"/>
                <a:sym typeface="Open Sauce Medium"/>
              </a:rPr>
              <a:t>ANDREW NG</a:t>
            </a:r>
          </a:p>
        </p:txBody>
      </p:sp>
      <p:sp>
        <p:nvSpPr>
          <p:cNvPr id="5" name="AutoShape 5"/>
          <p:cNvSpPr/>
          <p:nvPr/>
        </p:nvSpPr>
        <p:spPr>
          <a:xfrm>
            <a:off x="16207118" y="8315021"/>
            <a:ext cx="2349821" cy="2226844"/>
          </a:xfrm>
          <a:prstGeom prst="rect">
            <a:avLst/>
          </a:prstGeom>
          <a:solidFill>
            <a:srgbClr val="576670"/>
          </a:solid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2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1533373" cy="10483568"/>
            <a:chOff x="0" y="0"/>
            <a:chExt cx="15377830" cy="13978091"/>
          </a:xfrm>
        </p:grpSpPr>
        <p:sp>
          <p:nvSpPr>
            <p:cNvPr id="3" name="AutoShape 3"/>
            <p:cNvSpPr/>
            <p:nvPr/>
          </p:nvSpPr>
          <p:spPr>
            <a:xfrm>
              <a:off x="0" y="11061223"/>
              <a:ext cx="15377830" cy="2916868"/>
            </a:xfrm>
            <a:prstGeom prst="rect">
              <a:avLst/>
            </a:prstGeom>
            <a:solidFill>
              <a:srgbClr val="576670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4"/>
            <p:cNvGrpSpPr/>
            <p:nvPr/>
          </p:nvGrpSpPr>
          <p:grpSpPr>
            <a:xfrm>
              <a:off x="0" y="0"/>
              <a:ext cx="15377830" cy="11235950"/>
              <a:chOff x="0" y="0"/>
              <a:chExt cx="1112420" cy="81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111242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1112420" h="812800">
                    <a:moveTo>
                      <a:pt x="0" y="0"/>
                    </a:moveTo>
                    <a:lnTo>
                      <a:pt x="1112420" y="0"/>
                    </a:lnTo>
                    <a:lnTo>
                      <a:pt x="111242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blipFill>
                <a:blip r:embed="rId2"/>
                <a:stretch>
                  <a:fillRect l="-3424" r="-3424"/>
                </a:stretch>
              </a:blipFill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" name="TextBox 6"/>
          <p:cNvSpPr txBox="1"/>
          <p:nvPr/>
        </p:nvSpPr>
        <p:spPr>
          <a:xfrm>
            <a:off x="12644222" y="3762375"/>
            <a:ext cx="4615078" cy="2752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800"/>
              </a:lnSpc>
              <a:spcBef>
                <a:spcPct val="0"/>
              </a:spcBef>
            </a:pPr>
            <a:r>
              <a:rPr lang="en-US" sz="9000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233</Words>
  <Application>Microsoft Office PowerPoint</Application>
  <PresentationFormat>Custom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Open Sauce Light</vt:lpstr>
      <vt:lpstr>Open Sauce Bold</vt:lpstr>
      <vt:lpstr>Open Sauce</vt:lpstr>
      <vt:lpstr>Open Sauce Heavy</vt:lpstr>
      <vt:lpstr>Open Sauce Semi-Bold</vt:lpstr>
      <vt:lpstr>Calibri</vt:lpstr>
      <vt:lpstr>Arial</vt:lpstr>
      <vt:lpstr>Open Sauce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Difficulty Classifier</dc:title>
  <cp:lastModifiedBy>Mariam Hassan</cp:lastModifiedBy>
  <cp:revision>3</cp:revision>
  <dcterms:created xsi:type="dcterms:W3CDTF">2006-08-16T00:00:00Z</dcterms:created>
  <dcterms:modified xsi:type="dcterms:W3CDTF">2024-12-24T15:11:26Z</dcterms:modified>
  <dc:identifier>DAGaNHRrDtU</dc:identifier>
</cp:coreProperties>
</file>