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8288000" cy="10287000"/>
  <p:notesSz cx="6858000" cy="9144000"/>
  <p:embeddedFontLst>
    <p:embeddedFont>
      <p:font typeface="Century Gothic Paneuropean" panose="020B0604020202020204" charset="0"/>
      <p:regular r:id="rId56"/>
    </p:embeddedFont>
    <p:embeddedFont>
      <p:font typeface="Century Gothic Paneuropean Bold" panose="020B0604020202020204" charset="0"/>
      <p:regular r:id="rId57"/>
    </p:embeddedFont>
    <p:embeddedFont>
      <p:font typeface="Open Sans" panose="020B0606030504020204" pitchFamily="34" charset="0"/>
      <p:regular r:id="rId5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9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34754" y="2686481"/>
            <a:ext cx="13018493" cy="2934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ANALYZING RESTAURANT OPERATIONS AND </a:t>
            </a:r>
          </a:p>
          <a:p>
            <a:pPr algn="ctr">
              <a:lnSpc>
                <a:spcPts val="7840"/>
              </a:lnSpc>
            </a:pPr>
            <a:r>
              <a:rPr lang="en-US" sz="5600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ORDER TRENDS WITH SQL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2571994" y="4738062"/>
            <a:ext cx="6602969" cy="3624582"/>
          </a:xfrm>
          <a:custGeom>
            <a:avLst/>
            <a:gdLst/>
            <a:ahLst/>
            <a:cxnLst/>
            <a:rect l="l" t="t" r="r" b="b"/>
            <a:pathLst>
              <a:path w="6602969" h="3624582">
                <a:moveTo>
                  <a:pt x="0" y="0"/>
                </a:moveTo>
                <a:lnTo>
                  <a:pt x="6602969" y="0"/>
                </a:lnTo>
                <a:lnTo>
                  <a:pt x="6602969" y="3624582"/>
                </a:lnTo>
                <a:lnTo>
                  <a:pt x="0" y="36245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5329" t="-1324" r="-4007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9644331" y="4738062"/>
            <a:ext cx="7074611" cy="3624582"/>
          </a:xfrm>
          <a:custGeom>
            <a:avLst/>
            <a:gdLst/>
            <a:ahLst/>
            <a:cxnLst/>
            <a:rect l="l" t="t" r="r" b="b"/>
            <a:pathLst>
              <a:path w="7074611" h="3624582">
                <a:moveTo>
                  <a:pt x="0" y="0"/>
                </a:moveTo>
                <a:lnTo>
                  <a:pt x="7074612" y="0"/>
                </a:lnTo>
                <a:lnTo>
                  <a:pt x="7074612" y="3624582"/>
                </a:lnTo>
                <a:lnTo>
                  <a:pt x="0" y="36245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4335" r="-3433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2511391" y="431522"/>
            <a:ext cx="13327145" cy="1153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76"/>
              </a:lnSpc>
            </a:pPr>
            <a:r>
              <a:rPr lang="en-US" sz="33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Some Inconsistencies are noticed in the Time_Orderd and Time_Order_Picked field, so let’s have a closer look: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511391" y="1695552"/>
            <a:ext cx="4342275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SQL Statement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530441" y="3846623"/>
            <a:ext cx="2630839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Output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778150" y="2305918"/>
            <a:ext cx="7072749" cy="1435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</a:pPr>
            <a:endParaRPr/>
          </a:p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 * from orders where time_orderd like "%.%";</a:t>
            </a:r>
          </a:p>
          <a:p>
            <a:pPr algn="l">
              <a:lnSpc>
                <a:spcPts val="2939"/>
              </a:lnSpc>
              <a:spcBef>
                <a:spcPct val="0"/>
              </a:spcBef>
            </a:pPr>
            <a:endParaRPr lang="en-US" sz="20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 * from orders where time_order_picked like "%.%";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3778150" y="5017585"/>
            <a:ext cx="11301259" cy="3121973"/>
          </a:xfrm>
          <a:custGeom>
            <a:avLst/>
            <a:gdLst/>
            <a:ahLst/>
            <a:cxnLst/>
            <a:rect l="l" t="t" r="r" b="b"/>
            <a:pathLst>
              <a:path w="11301259" h="3121973">
                <a:moveTo>
                  <a:pt x="0" y="0"/>
                </a:moveTo>
                <a:lnTo>
                  <a:pt x="11301259" y="0"/>
                </a:lnTo>
                <a:lnTo>
                  <a:pt x="11301259" y="3121973"/>
                </a:lnTo>
                <a:lnTo>
                  <a:pt x="0" y="31219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2511391" y="421997"/>
            <a:ext cx="12824906" cy="612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Check if there are any Duplicate Orders: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144770" y="2822860"/>
            <a:ext cx="12191526" cy="365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5"/>
              </a:lnSpc>
              <a:spcBef>
                <a:spcPct val="0"/>
              </a:spcBef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 id from (select id,row_number() over (partition by id) as rn from orders) a where rn&gt;1;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511391" y="1695552"/>
            <a:ext cx="4048474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SQL Statement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511391" y="3846623"/>
            <a:ext cx="2504924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Output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3493371" y="5008674"/>
            <a:ext cx="11301259" cy="3404504"/>
          </a:xfrm>
          <a:custGeom>
            <a:avLst/>
            <a:gdLst/>
            <a:ahLst/>
            <a:cxnLst/>
            <a:rect l="l" t="t" r="r" b="b"/>
            <a:pathLst>
              <a:path w="11301259" h="3404504">
                <a:moveTo>
                  <a:pt x="0" y="0"/>
                </a:moveTo>
                <a:lnTo>
                  <a:pt x="11301258" y="0"/>
                </a:lnTo>
                <a:lnTo>
                  <a:pt x="11301258" y="3404504"/>
                </a:lnTo>
                <a:lnTo>
                  <a:pt x="0" y="34045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2511391" y="421997"/>
            <a:ext cx="12824906" cy="612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Check for Missing Values: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144770" y="2822860"/>
            <a:ext cx="12191526" cy="372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  <a:spcBef>
                <a:spcPct val="0"/>
              </a:spcBef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 * from orders where time_orderd is null or time_orderd in ("Nan","N/a");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511391" y="1695552"/>
            <a:ext cx="3985516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SQL Statement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511391" y="3846623"/>
            <a:ext cx="2567881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Output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3589904" y="5008674"/>
            <a:ext cx="11301259" cy="3658783"/>
          </a:xfrm>
          <a:custGeom>
            <a:avLst/>
            <a:gdLst/>
            <a:ahLst/>
            <a:cxnLst/>
            <a:rect l="l" t="t" r="r" b="b"/>
            <a:pathLst>
              <a:path w="11301259" h="3658783">
                <a:moveTo>
                  <a:pt x="0" y="0"/>
                </a:moveTo>
                <a:lnTo>
                  <a:pt x="11301259" y="0"/>
                </a:lnTo>
                <a:lnTo>
                  <a:pt x="11301259" y="3658782"/>
                </a:lnTo>
                <a:lnTo>
                  <a:pt x="0" y="36587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2511391" y="421997"/>
            <a:ext cx="12824906" cy="612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Check for Missing Values: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144770" y="2822860"/>
            <a:ext cx="12191526" cy="763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  <a:spcBef>
                <a:spcPct val="0"/>
              </a:spcBef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 * from orders where weather_conditions is null or weather_conditions in ("Nan","N/a");</a:t>
            </a:r>
          </a:p>
          <a:p>
            <a:pPr algn="l">
              <a:lnSpc>
                <a:spcPts val="3075"/>
              </a:lnSpc>
              <a:spcBef>
                <a:spcPct val="0"/>
              </a:spcBef>
            </a:pPr>
            <a:endParaRPr lang="en-US" sz="2196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511391" y="1695552"/>
            <a:ext cx="3817630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SQL Statement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511391" y="3846623"/>
            <a:ext cx="2630839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Output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3589904" y="5008674"/>
            <a:ext cx="11301259" cy="3432757"/>
          </a:xfrm>
          <a:custGeom>
            <a:avLst/>
            <a:gdLst/>
            <a:ahLst/>
            <a:cxnLst/>
            <a:rect l="l" t="t" r="r" b="b"/>
            <a:pathLst>
              <a:path w="11301259" h="3432757">
                <a:moveTo>
                  <a:pt x="0" y="0"/>
                </a:moveTo>
                <a:lnTo>
                  <a:pt x="11301259" y="0"/>
                </a:lnTo>
                <a:lnTo>
                  <a:pt x="11301259" y="3432757"/>
                </a:lnTo>
                <a:lnTo>
                  <a:pt x="0" y="34327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2511391" y="421997"/>
            <a:ext cx="12824906" cy="612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Check for Missing Values: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144770" y="2822860"/>
            <a:ext cx="12191526" cy="763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  <a:spcBef>
                <a:spcPct val="0"/>
              </a:spcBef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 * from orders where road_traffic_density is null or road_traffic_density in ("Nan","N/a");</a:t>
            </a:r>
          </a:p>
          <a:p>
            <a:pPr algn="l">
              <a:lnSpc>
                <a:spcPts val="3075"/>
              </a:lnSpc>
              <a:spcBef>
                <a:spcPct val="0"/>
              </a:spcBef>
            </a:pPr>
            <a:endParaRPr lang="en-US" sz="2196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511391" y="1695552"/>
            <a:ext cx="3733686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SQL Statement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511391" y="3846623"/>
            <a:ext cx="2546895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Output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3589904" y="4879740"/>
            <a:ext cx="11301259" cy="3630529"/>
          </a:xfrm>
          <a:custGeom>
            <a:avLst/>
            <a:gdLst/>
            <a:ahLst/>
            <a:cxnLst/>
            <a:rect l="l" t="t" r="r" b="b"/>
            <a:pathLst>
              <a:path w="11301259" h="3630529">
                <a:moveTo>
                  <a:pt x="0" y="0"/>
                </a:moveTo>
                <a:lnTo>
                  <a:pt x="11301259" y="0"/>
                </a:lnTo>
                <a:lnTo>
                  <a:pt x="11301259" y="3630530"/>
                </a:lnTo>
                <a:lnTo>
                  <a:pt x="0" y="36305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2511391" y="421997"/>
            <a:ext cx="12824906" cy="612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Check for Missing Values: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144770" y="2822860"/>
            <a:ext cx="12191526" cy="763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  <a:spcBef>
                <a:spcPct val="0"/>
              </a:spcBef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 * from orders where festival is null or festival in ("Nan","N/a");</a:t>
            </a:r>
          </a:p>
          <a:p>
            <a:pPr algn="l">
              <a:lnSpc>
                <a:spcPts val="3075"/>
              </a:lnSpc>
              <a:spcBef>
                <a:spcPct val="0"/>
              </a:spcBef>
            </a:pPr>
            <a:endParaRPr lang="en-US" sz="2196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511391" y="1695552"/>
            <a:ext cx="4258332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SQL Statement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511391" y="3846623"/>
            <a:ext cx="2483938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Output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3493371" y="4851487"/>
            <a:ext cx="11301259" cy="3687036"/>
          </a:xfrm>
          <a:custGeom>
            <a:avLst/>
            <a:gdLst/>
            <a:ahLst/>
            <a:cxnLst/>
            <a:rect l="l" t="t" r="r" b="b"/>
            <a:pathLst>
              <a:path w="11301259" h="3687036">
                <a:moveTo>
                  <a:pt x="0" y="0"/>
                </a:moveTo>
                <a:lnTo>
                  <a:pt x="11301258" y="0"/>
                </a:lnTo>
                <a:lnTo>
                  <a:pt x="11301258" y="3687036"/>
                </a:lnTo>
                <a:lnTo>
                  <a:pt x="0" y="36870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2511391" y="421997"/>
            <a:ext cx="12824906" cy="612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Check for Missing Values: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144770" y="2822860"/>
            <a:ext cx="12191526" cy="763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  <a:spcBef>
                <a:spcPct val="0"/>
              </a:spcBef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 * from orders where city is null or city in ("Nan","N/a");</a:t>
            </a:r>
          </a:p>
          <a:p>
            <a:pPr algn="l">
              <a:lnSpc>
                <a:spcPts val="3075"/>
              </a:lnSpc>
              <a:spcBef>
                <a:spcPct val="0"/>
              </a:spcBef>
            </a:pPr>
            <a:endParaRPr lang="en-US" sz="2196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511391" y="1695552"/>
            <a:ext cx="4552134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SQL Statement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511391" y="3846623"/>
            <a:ext cx="2483938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Output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5411" y="4114844"/>
            <a:ext cx="8537178" cy="1028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3-Data Wrangling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877123" y="4026449"/>
            <a:ext cx="8537178" cy="1028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3.1-Data Cleaning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511391" y="421997"/>
            <a:ext cx="12824906" cy="612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Deleting rows with inconsistencies: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144770" y="2822860"/>
            <a:ext cx="12191526" cy="1153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delete from orders where time_orderd like "%.%";</a:t>
            </a:r>
          </a:p>
          <a:p>
            <a:pPr algn="l">
              <a:lnSpc>
                <a:spcPts val="3075"/>
              </a:lnSpc>
            </a:pPr>
            <a:endParaRPr lang="en-US" sz="2196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3075"/>
              </a:lnSpc>
              <a:spcBef>
                <a:spcPct val="0"/>
              </a:spcBef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delete from orders where time_order_picked like "%.%";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530441" y="1695552"/>
            <a:ext cx="4006502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SQL Statement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875411" y="1740683"/>
            <a:ext cx="8537178" cy="1009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Overview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916614" y="4093645"/>
            <a:ext cx="12454772" cy="3164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This project uses SQL to analyze restaurant data with the goal of understanding order trends, optimizing delivery performance, and evaluating operational efficiency.</a:t>
            </a:r>
          </a:p>
          <a:p>
            <a:pPr algn="ctr">
              <a:lnSpc>
                <a:spcPts val="5096"/>
              </a:lnSpc>
            </a:pPr>
            <a:endParaRPr lang="en-US" sz="36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511391" y="421997"/>
            <a:ext cx="12824906" cy="612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Deleting rows where Time_Orderd is null: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144770" y="2822860"/>
            <a:ext cx="12191526" cy="763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  <a:spcBef>
                <a:spcPct val="0"/>
              </a:spcBef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delete from orders where time_orderd is null or time_orderd in ("Nan","N/a");</a:t>
            </a:r>
          </a:p>
          <a:p>
            <a:pPr algn="l">
              <a:lnSpc>
                <a:spcPts val="3075"/>
              </a:lnSpc>
              <a:spcBef>
                <a:spcPct val="0"/>
              </a:spcBef>
            </a:pPr>
            <a:endParaRPr lang="en-US" sz="2196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511391" y="1695552"/>
            <a:ext cx="4321290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SQL Statement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511391" y="421997"/>
            <a:ext cx="12824906" cy="612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Replace null values in Festival field by the mode: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604413" y="2857603"/>
            <a:ext cx="14114530" cy="1153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 festival, count(*) as festival_count from orders group by festival order by festival_count desc limit 1;</a:t>
            </a:r>
          </a:p>
          <a:p>
            <a:pPr algn="l">
              <a:lnSpc>
                <a:spcPts val="3075"/>
              </a:lnSpc>
            </a:pPr>
            <a:endParaRPr lang="en-US" sz="2196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3075"/>
              </a:lnSpc>
              <a:spcBef>
                <a:spcPct val="0"/>
              </a:spcBef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update orders set festival ="No" where festival ="Nan";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511391" y="1695552"/>
            <a:ext cx="4132417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SQL Statement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511391" y="421997"/>
            <a:ext cx="12824906" cy="612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Replace null values in City field by the mode: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604413" y="2857603"/>
            <a:ext cx="14114530" cy="1153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 city, count(*) as city_count from orders group by city order by city_count desc limit 1;</a:t>
            </a:r>
          </a:p>
          <a:p>
            <a:pPr algn="l">
              <a:lnSpc>
                <a:spcPts val="3075"/>
              </a:lnSpc>
            </a:pPr>
            <a:endParaRPr lang="en-US" sz="2196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3075"/>
              </a:lnSpc>
              <a:spcBef>
                <a:spcPct val="0"/>
              </a:spcBef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update orders set city='Metropolitian' where city ="Nan";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511391" y="1695552"/>
            <a:ext cx="4242276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SQL Statement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250153" y="160760"/>
            <a:ext cx="12991148" cy="1250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Change the data types of the columns Order_Date, Time_Orderd,Time_Order_Picked: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604413" y="2857603"/>
            <a:ext cx="14114530" cy="2715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update orders set order_date=str_to_date(order_date,"%d-%m-%Y");</a:t>
            </a:r>
          </a:p>
          <a:p>
            <a:pPr algn="l">
              <a:lnSpc>
                <a:spcPts val="3075"/>
              </a:lnSpc>
            </a:pPr>
            <a:endParaRPr lang="en-US" sz="2196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3075"/>
              </a:lnSpc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alter table orders modify column order_date date;</a:t>
            </a:r>
          </a:p>
          <a:p>
            <a:pPr algn="l">
              <a:lnSpc>
                <a:spcPts val="3075"/>
              </a:lnSpc>
            </a:pPr>
            <a:endParaRPr lang="en-US" sz="2196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3075"/>
              </a:lnSpc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alter table orders modify column time_orderd time;</a:t>
            </a:r>
          </a:p>
          <a:p>
            <a:pPr algn="l">
              <a:lnSpc>
                <a:spcPts val="3075"/>
              </a:lnSpc>
            </a:pPr>
            <a:endParaRPr lang="en-US" sz="2196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3075"/>
              </a:lnSpc>
              <a:spcBef>
                <a:spcPct val="0"/>
              </a:spcBef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alter table orders modify column time_order_picked time;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511391" y="1695552"/>
            <a:ext cx="4022296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SQL Statement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511391" y="421997"/>
            <a:ext cx="12824906" cy="612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Fix Time_Order_Picked where time is more then 23:59:59: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604413" y="2857603"/>
            <a:ext cx="14114530" cy="1153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  <a:spcBef>
                <a:spcPct val="0"/>
              </a:spcBef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UPDATE orders SET time_order_picked = SUBTIME(time_order_picked, '24:00:00') WHERE time_order_picked &gt; '23:59:59';</a:t>
            </a:r>
          </a:p>
          <a:p>
            <a:pPr algn="l">
              <a:lnSpc>
                <a:spcPts val="3075"/>
              </a:lnSpc>
              <a:spcBef>
                <a:spcPct val="0"/>
              </a:spcBef>
            </a:pPr>
            <a:endParaRPr lang="en-US" sz="2196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511391" y="1695552"/>
            <a:ext cx="3822314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SQL Statement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877123" y="4026449"/>
            <a:ext cx="8537178" cy="1028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3.2-Add New Columns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511391" y="421997"/>
            <a:ext cx="12824906" cy="612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Add new column Preparation time: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604413" y="2857603"/>
            <a:ext cx="14114530" cy="1934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alter table orders add column Preparation_time time;</a:t>
            </a:r>
          </a:p>
          <a:p>
            <a:pPr algn="l">
              <a:lnSpc>
                <a:spcPts val="3075"/>
              </a:lnSpc>
            </a:pPr>
            <a:endParaRPr lang="en-US" sz="2196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3075"/>
              </a:lnSpc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update orders set preparation_time=timediff(time_order_picked,time_orderd);</a:t>
            </a:r>
          </a:p>
          <a:p>
            <a:pPr algn="l">
              <a:lnSpc>
                <a:spcPts val="3075"/>
              </a:lnSpc>
            </a:pPr>
            <a:endParaRPr lang="en-US" sz="2196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3075"/>
              </a:lnSpc>
              <a:spcBef>
                <a:spcPct val="0"/>
              </a:spcBef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update orders set preparation_time=addtime(preparation_time,"24:00:00") where preparation_time&lt;0;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511391" y="1695552"/>
            <a:ext cx="4022296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SQL Statement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877123" y="4026449"/>
            <a:ext cx="8537178" cy="1028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3.3-Binning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511391" y="421997"/>
            <a:ext cx="12824906" cy="612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Binning for column Delivery_Person_Age: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604413" y="2857603"/>
            <a:ext cx="14114530" cy="3496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 min(delivery_person_age),max(delivery_person_age) from orders;</a:t>
            </a:r>
          </a:p>
          <a:p>
            <a:pPr algn="l">
              <a:lnSpc>
                <a:spcPts val="3075"/>
              </a:lnSpc>
            </a:pPr>
            <a:endParaRPr lang="en-US" sz="2196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3075"/>
              </a:lnSpc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alter table orders add column delivery_age_bins text;</a:t>
            </a:r>
          </a:p>
          <a:p>
            <a:pPr algn="l">
              <a:lnSpc>
                <a:spcPts val="3075"/>
              </a:lnSpc>
            </a:pPr>
            <a:endParaRPr lang="en-US" sz="2196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3075"/>
              </a:lnSpc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update orders set delivery_age_bins=case when delivery_person_age between 20 and 24 then '20-24' </a:t>
            </a:r>
          </a:p>
          <a:p>
            <a:pPr algn="l">
              <a:lnSpc>
                <a:spcPts val="3075"/>
              </a:lnSpc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when delivery_person_age between 25 and 29 then '25-29' </a:t>
            </a:r>
          </a:p>
          <a:p>
            <a:pPr algn="l">
              <a:lnSpc>
                <a:spcPts val="3075"/>
              </a:lnSpc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when delivery_person_age between 30 and 34 then '30-34' </a:t>
            </a:r>
          </a:p>
          <a:p>
            <a:pPr algn="l">
              <a:lnSpc>
                <a:spcPts val="3075"/>
              </a:lnSpc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when delivery_person_age between 35 and 39 then '35-39' </a:t>
            </a:r>
          </a:p>
          <a:p>
            <a:pPr algn="l">
              <a:lnSpc>
                <a:spcPts val="3075"/>
              </a:lnSpc>
              <a:spcBef>
                <a:spcPct val="0"/>
              </a:spcBef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end ;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511391" y="1695552"/>
            <a:ext cx="4102289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SQL Statement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5411" y="4114844"/>
            <a:ext cx="8537178" cy="1028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4-Analysis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643472" y="1737784"/>
            <a:ext cx="8537178" cy="1009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Objectives</a:t>
            </a:r>
          </a:p>
        </p:txBody>
      </p: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643472" y="3871362"/>
            <a:ext cx="8769116" cy="4525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l">
              <a:lnSpc>
                <a:spcPts val="730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Evaluate Operational Efficiency</a:t>
            </a:r>
          </a:p>
          <a:p>
            <a:pPr marL="777240" lvl="1" indent="-388620" algn="l">
              <a:lnSpc>
                <a:spcPts val="730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Analyze Order Trends</a:t>
            </a:r>
          </a:p>
          <a:p>
            <a:pPr marL="777240" lvl="1" indent="-388620" algn="l">
              <a:lnSpc>
                <a:spcPts val="730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Assess Delivery Performance</a:t>
            </a:r>
          </a:p>
          <a:p>
            <a:pPr marL="777240" lvl="1" indent="-388620" algn="l">
              <a:lnSpc>
                <a:spcPts val="730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Improve Resource Planning</a:t>
            </a:r>
          </a:p>
          <a:p>
            <a:pPr marL="777240" lvl="1" indent="-388620" algn="l">
              <a:lnSpc>
                <a:spcPts val="730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Support Data-Driven Decision Making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882217" y="4026449"/>
            <a:ext cx="12922534" cy="1028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4.1 Delivery Performance Analysis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3832602" y="5055105"/>
            <a:ext cx="9019683" cy="3397989"/>
          </a:xfrm>
          <a:custGeom>
            <a:avLst/>
            <a:gdLst/>
            <a:ahLst/>
            <a:cxnLst/>
            <a:rect l="l" t="t" r="r" b="b"/>
            <a:pathLst>
              <a:path w="9019683" h="3397989">
                <a:moveTo>
                  <a:pt x="0" y="0"/>
                </a:moveTo>
                <a:lnTo>
                  <a:pt x="9019683" y="0"/>
                </a:lnTo>
                <a:lnTo>
                  <a:pt x="9019683" y="3397989"/>
                </a:lnTo>
                <a:lnTo>
                  <a:pt x="0" y="33979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16286" b="-4611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2511391" y="421997"/>
            <a:ext cx="12824906" cy="612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Finding Average Rating by Age bins: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144770" y="2822860"/>
            <a:ext cx="13574172" cy="1153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 delivery_age_bins,round(avg(delivery_person_ratings),1) from orders group by delivery_age_bins order by delivery_age_bins;</a:t>
            </a:r>
          </a:p>
          <a:p>
            <a:pPr algn="l">
              <a:lnSpc>
                <a:spcPts val="3075"/>
              </a:lnSpc>
              <a:spcBef>
                <a:spcPct val="0"/>
              </a:spcBef>
            </a:pPr>
            <a:endParaRPr lang="en-US" sz="2196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511391" y="1695552"/>
            <a:ext cx="4522250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SQL Statement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511391" y="3846623"/>
            <a:ext cx="2261125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Output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4372864" y="4931156"/>
            <a:ext cx="7150745" cy="3938633"/>
          </a:xfrm>
          <a:custGeom>
            <a:avLst/>
            <a:gdLst/>
            <a:ahLst/>
            <a:cxnLst/>
            <a:rect l="l" t="t" r="r" b="b"/>
            <a:pathLst>
              <a:path w="7150745" h="3938633">
                <a:moveTo>
                  <a:pt x="0" y="0"/>
                </a:moveTo>
                <a:lnTo>
                  <a:pt x="7150745" y="0"/>
                </a:lnTo>
                <a:lnTo>
                  <a:pt x="7150745" y="3938634"/>
                </a:lnTo>
                <a:lnTo>
                  <a:pt x="0" y="39386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20858" b="-1920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2511391" y="149163"/>
            <a:ext cx="12824906" cy="612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Finding Top Performing Delivery People: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144770" y="1704976"/>
            <a:ext cx="13574172" cy="2325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with cte as(</a:t>
            </a:r>
          </a:p>
          <a:p>
            <a:pPr algn="l">
              <a:lnSpc>
                <a:spcPts val="3075"/>
              </a:lnSpc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 delivery_person_id,round(avg(delivery_person_ratings),1) as rating from orders group by delivery_person_id order by rating desc),</a:t>
            </a:r>
          </a:p>
          <a:p>
            <a:pPr algn="l">
              <a:lnSpc>
                <a:spcPts val="3075"/>
              </a:lnSpc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ranked as(</a:t>
            </a:r>
          </a:p>
          <a:p>
            <a:pPr algn="l">
              <a:lnSpc>
                <a:spcPts val="3075"/>
              </a:lnSpc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 * ,rank() over (order by rating desc) as rn from cte)</a:t>
            </a:r>
          </a:p>
          <a:p>
            <a:pPr algn="l">
              <a:lnSpc>
                <a:spcPts val="3075"/>
              </a:lnSpc>
              <a:spcBef>
                <a:spcPct val="0"/>
              </a:spcBef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 * FROM ranked WHERE rn = 1;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511391" y="981075"/>
            <a:ext cx="4242276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SQL Statement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511391" y="4249370"/>
            <a:ext cx="2121138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Output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4626406" y="5655436"/>
            <a:ext cx="8064909" cy="2523266"/>
          </a:xfrm>
          <a:custGeom>
            <a:avLst/>
            <a:gdLst/>
            <a:ahLst/>
            <a:cxnLst/>
            <a:rect l="l" t="t" r="r" b="b"/>
            <a:pathLst>
              <a:path w="8064909" h="2523266">
                <a:moveTo>
                  <a:pt x="0" y="0"/>
                </a:moveTo>
                <a:lnTo>
                  <a:pt x="8064908" y="0"/>
                </a:lnTo>
                <a:lnTo>
                  <a:pt x="8064908" y="2523266"/>
                </a:lnTo>
                <a:lnTo>
                  <a:pt x="0" y="25232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17373" b="-6306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2511391" y="149163"/>
            <a:ext cx="12824906" cy="612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Finding Low Performing Delivery People: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144770" y="1704976"/>
            <a:ext cx="13574172" cy="2325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with cte as(</a:t>
            </a:r>
          </a:p>
          <a:p>
            <a:pPr algn="l">
              <a:lnSpc>
                <a:spcPts val="3075"/>
              </a:lnSpc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 delivery_person_id,round(avg(delivery_person_ratings),1) as rating from orders group by delivery_person_id order by rating ),</a:t>
            </a:r>
          </a:p>
          <a:p>
            <a:pPr algn="l">
              <a:lnSpc>
                <a:spcPts val="3075"/>
              </a:lnSpc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ranked as(</a:t>
            </a:r>
          </a:p>
          <a:p>
            <a:pPr algn="l">
              <a:lnSpc>
                <a:spcPts val="3075"/>
              </a:lnSpc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 * ,rank() over (order by rating ) as rn from cte)</a:t>
            </a:r>
          </a:p>
          <a:p>
            <a:pPr algn="l">
              <a:lnSpc>
                <a:spcPts val="3075"/>
              </a:lnSpc>
              <a:spcBef>
                <a:spcPct val="0"/>
              </a:spcBef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 * FROM ranked WHERE rn = 1;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511391" y="981075"/>
            <a:ext cx="4162283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SQL Statement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511391" y="4249370"/>
            <a:ext cx="2326662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Output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4710288" y="4616577"/>
            <a:ext cx="8870848" cy="4641723"/>
          </a:xfrm>
          <a:custGeom>
            <a:avLst/>
            <a:gdLst/>
            <a:ahLst/>
            <a:cxnLst/>
            <a:rect l="l" t="t" r="r" b="b"/>
            <a:pathLst>
              <a:path w="8870848" h="4641723">
                <a:moveTo>
                  <a:pt x="0" y="0"/>
                </a:moveTo>
                <a:lnTo>
                  <a:pt x="8870848" y="0"/>
                </a:lnTo>
                <a:lnTo>
                  <a:pt x="8870848" y="4641723"/>
                </a:lnTo>
                <a:lnTo>
                  <a:pt x="0" y="46417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2511391" y="421997"/>
            <a:ext cx="12824906" cy="612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Finding Average Delivery Time by Weather Condition: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144770" y="2822860"/>
            <a:ext cx="13574172" cy="763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 weather_conditions,round(avg(`Time_taken (min)`),1) from orders group by weather_conditions;</a:t>
            </a:r>
          </a:p>
          <a:p>
            <a:pPr algn="l">
              <a:lnSpc>
                <a:spcPts val="3075"/>
              </a:lnSpc>
              <a:spcBef>
                <a:spcPct val="0"/>
              </a:spcBef>
            </a:pPr>
            <a:endParaRPr lang="en-US" sz="2196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511391" y="1695552"/>
            <a:ext cx="4022296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SQL Statement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511391" y="3846623"/>
            <a:ext cx="2198897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Output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4639722" y="4882603"/>
            <a:ext cx="8568243" cy="3624804"/>
          </a:xfrm>
          <a:custGeom>
            <a:avLst/>
            <a:gdLst/>
            <a:ahLst/>
            <a:cxnLst/>
            <a:rect l="l" t="t" r="r" b="b"/>
            <a:pathLst>
              <a:path w="8568243" h="3624804">
                <a:moveTo>
                  <a:pt x="0" y="0"/>
                </a:moveTo>
                <a:lnTo>
                  <a:pt x="8568243" y="0"/>
                </a:lnTo>
                <a:lnTo>
                  <a:pt x="8568243" y="3624804"/>
                </a:lnTo>
                <a:lnTo>
                  <a:pt x="0" y="36248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19124" b="-2489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2511391" y="421997"/>
            <a:ext cx="12824906" cy="612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Finding Average Delivery Time by Road Traffic: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144770" y="2822860"/>
            <a:ext cx="13574172" cy="763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 road_traffic_density,round(avg(`Time_taken (min)`),1) from orders group by road_traffic_density;</a:t>
            </a:r>
          </a:p>
          <a:p>
            <a:pPr algn="l">
              <a:lnSpc>
                <a:spcPts val="3075"/>
              </a:lnSpc>
              <a:spcBef>
                <a:spcPct val="0"/>
              </a:spcBef>
            </a:pPr>
            <a:endParaRPr lang="en-US" sz="2196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511391" y="1695552"/>
            <a:ext cx="4182281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SQL Statement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511391" y="3846623"/>
            <a:ext cx="2306664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Output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4184045" y="5130718"/>
            <a:ext cx="8257489" cy="3128573"/>
          </a:xfrm>
          <a:custGeom>
            <a:avLst/>
            <a:gdLst/>
            <a:ahLst/>
            <a:cxnLst/>
            <a:rect l="l" t="t" r="r" b="b"/>
            <a:pathLst>
              <a:path w="8257489" h="3128573">
                <a:moveTo>
                  <a:pt x="0" y="0"/>
                </a:moveTo>
                <a:lnTo>
                  <a:pt x="8257488" y="0"/>
                </a:lnTo>
                <a:lnTo>
                  <a:pt x="8257488" y="3128573"/>
                </a:lnTo>
                <a:lnTo>
                  <a:pt x="0" y="31285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23008" b="-341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2511391" y="421997"/>
            <a:ext cx="12824906" cy="612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Finding Average Delivery Time by Vehicle Condition: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144770" y="2822860"/>
            <a:ext cx="13574172" cy="763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 vehicle_condition,round(avg(`Time_taken (min)`),1) from orders group by vehicle_condition;</a:t>
            </a:r>
          </a:p>
          <a:p>
            <a:pPr algn="l">
              <a:lnSpc>
                <a:spcPts val="3075"/>
              </a:lnSpc>
              <a:spcBef>
                <a:spcPct val="0"/>
              </a:spcBef>
            </a:pPr>
            <a:endParaRPr lang="en-US" sz="2196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511391" y="1695552"/>
            <a:ext cx="4362265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SQL Statement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511391" y="3846623"/>
            <a:ext cx="2181132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Output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4846749" y="5143500"/>
            <a:ext cx="8154188" cy="3190526"/>
          </a:xfrm>
          <a:custGeom>
            <a:avLst/>
            <a:gdLst/>
            <a:ahLst/>
            <a:cxnLst/>
            <a:rect l="l" t="t" r="r" b="b"/>
            <a:pathLst>
              <a:path w="8154188" h="3190526">
                <a:moveTo>
                  <a:pt x="0" y="0"/>
                </a:moveTo>
                <a:lnTo>
                  <a:pt x="8154189" y="0"/>
                </a:lnTo>
                <a:lnTo>
                  <a:pt x="8154189" y="3190526"/>
                </a:lnTo>
                <a:lnTo>
                  <a:pt x="0" y="31905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24464" b="-260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2511391" y="421997"/>
            <a:ext cx="12824906" cy="612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Finding Average Delivery Time by Type of Vehicle: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144770" y="2822860"/>
            <a:ext cx="13574172" cy="763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 type_of_vehicle,round(avg(`Time_taken (min)`),1) from orders group by type_of_vehicle;</a:t>
            </a:r>
          </a:p>
          <a:p>
            <a:pPr algn="l">
              <a:lnSpc>
                <a:spcPts val="3075"/>
              </a:lnSpc>
              <a:spcBef>
                <a:spcPct val="0"/>
              </a:spcBef>
            </a:pPr>
            <a:endParaRPr lang="en-US" sz="2196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511391" y="1695552"/>
            <a:ext cx="4142285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SQL Statement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511391" y="3846623"/>
            <a:ext cx="2335359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Output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4392403" y="4865481"/>
            <a:ext cx="8105434" cy="3659048"/>
          </a:xfrm>
          <a:custGeom>
            <a:avLst/>
            <a:gdLst/>
            <a:ahLst/>
            <a:cxnLst/>
            <a:rect l="l" t="t" r="r" b="b"/>
            <a:pathLst>
              <a:path w="8105434" h="3659048">
                <a:moveTo>
                  <a:pt x="0" y="0"/>
                </a:moveTo>
                <a:lnTo>
                  <a:pt x="8105434" y="0"/>
                </a:lnTo>
                <a:lnTo>
                  <a:pt x="8105434" y="3659048"/>
                </a:lnTo>
                <a:lnTo>
                  <a:pt x="0" y="36590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24904" b="-2206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2511391" y="421997"/>
            <a:ext cx="12824906" cy="612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Finding Average Delivery Time by Type of Order: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144770" y="2822860"/>
            <a:ext cx="13574172" cy="763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 type_of_order,round(avg(`Time_taken (min)`),1) from orders group by type_of_order;</a:t>
            </a:r>
          </a:p>
          <a:p>
            <a:pPr algn="l">
              <a:lnSpc>
                <a:spcPts val="3075"/>
              </a:lnSpc>
              <a:spcBef>
                <a:spcPct val="0"/>
              </a:spcBef>
            </a:pPr>
            <a:endParaRPr lang="en-US" sz="2196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511391" y="1695552"/>
            <a:ext cx="3782318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SQL Statement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511391" y="3846623"/>
            <a:ext cx="2086684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Output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4660606" y="4781161"/>
            <a:ext cx="8966788" cy="3827687"/>
          </a:xfrm>
          <a:custGeom>
            <a:avLst/>
            <a:gdLst/>
            <a:ahLst/>
            <a:cxnLst/>
            <a:rect l="l" t="t" r="r" b="b"/>
            <a:pathLst>
              <a:path w="8966788" h="3827687">
                <a:moveTo>
                  <a:pt x="0" y="0"/>
                </a:moveTo>
                <a:lnTo>
                  <a:pt x="8966788" y="0"/>
                </a:lnTo>
                <a:lnTo>
                  <a:pt x="8966788" y="3827688"/>
                </a:lnTo>
                <a:lnTo>
                  <a:pt x="0" y="38276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11918" b="-1985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2511391" y="421997"/>
            <a:ext cx="12824906" cy="612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Finding Average Delivery Time by Multiple Deliveries: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144770" y="2822860"/>
            <a:ext cx="13574172" cy="763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 multiple_deliveries,round(avg(`Time_taken (min)`),1) from orders group by multiple_deliveries;</a:t>
            </a:r>
          </a:p>
          <a:p>
            <a:pPr algn="l">
              <a:lnSpc>
                <a:spcPts val="3075"/>
              </a:lnSpc>
              <a:spcBef>
                <a:spcPct val="0"/>
              </a:spcBef>
            </a:pPr>
            <a:endParaRPr lang="en-US" sz="2196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511391" y="1695552"/>
            <a:ext cx="4062292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SQL Statement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511391" y="3846623"/>
            <a:ext cx="2149215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Output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67916" y="769122"/>
            <a:ext cx="8537178" cy="1009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Dataset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130694" y="2335283"/>
            <a:ext cx="12427408" cy="1250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This dataset is in csv format, includes 45,000 row where each row represents an order, 20 columns which are: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2907218" y="4115434"/>
            <a:ext cx="5322382" cy="45851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47732" lvl="1" indent="-273866" algn="l">
              <a:lnSpc>
                <a:spcPts val="3551"/>
              </a:lnSpc>
              <a:buFont typeface="Arial"/>
              <a:buChar char="•"/>
            </a:pPr>
            <a:r>
              <a:rPr lang="en-US" sz="253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</a:t>
            </a:r>
          </a:p>
          <a:p>
            <a:pPr marL="547732" lvl="1" indent="-273866" algn="l">
              <a:lnSpc>
                <a:spcPts val="3551"/>
              </a:lnSpc>
              <a:buFont typeface="Arial"/>
              <a:buChar char="•"/>
            </a:pPr>
            <a:r>
              <a:rPr lang="en-US" sz="2536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Delivery_Person_ID</a:t>
            </a:r>
            <a:endParaRPr lang="en-US" sz="2536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47732" lvl="1" indent="-273866" algn="l">
              <a:lnSpc>
                <a:spcPts val="3551"/>
              </a:lnSpc>
              <a:buFont typeface="Arial"/>
              <a:buChar char="•"/>
            </a:pPr>
            <a:r>
              <a:rPr lang="en-US" sz="2536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Delivery_Person_Age</a:t>
            </a:r>
            <a:endParaRPr lang="en-US" sz="2536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47732" lvl="1" indent="-273866" algn="l">
              <a:lnSpc>
                <a:spcPts val="3551"/>
              </a:lnSpc>
              <a:buFont typeface="Arial"/>
              <a:buChar char="•"/>
            </a:pPr>
            <a:r>
              <a:rPr lang="en-US" sz="2536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Restaurant_Latitude</a:t>
            </a:r>
            <a:endParaRPr lang="en-US" sz="2536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47732" lvl="1" indent="-273866" algn="l">
              <a:lnSpc>
                <a:spcPts val="3551"/>
              </a:lnSpc>
              <a:buFont typeface="Arial"/>
              <a:buChar char="•"/>
            </a:pPr>
            <a:r>
              <a:rPr lang="en-US" sz="2536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Restaurant_Longitude</a:t>
            </a:r>
            <a:endParaRPr lang="en-US" sz="2536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47732" lvl="1" indent="-273866" algn="l">
              <a:lnSpc>
                <a:spcPts val="3551"/>
              </a:lnSpc>
              <a:buFont typeface="Arial"/>
              <a:buChar char="•"/>
            </a:pPr>
            <a:r>
              <a:rPr lang="en-US" sz="2536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Delivery_Location_Latitude</a:t>
            </a:r>
            <a:endParaRPr lang="en-US" sz="2536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47732" lvl="1" indent="-273866" algn="l">
              <a:lnSpc>
                <a:spcPts val="3551"/>
              </a:lnSpc>
              <a:buFont typeface="Arial"/>
              <a:buChar char="•"/>
            </a:pPr>
            <a:r>
              <a:rPr lang="en-US" sz="2536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Delivery_Location_Longitude</a:t>
            </a:r>
            <a:endParaRPr lang="en-US" sz="2536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47732" lvl="1" indent="-273866" algn="l">
              <a:lnSpc>
                <a:spcPts val="3551"/>
              </a:lnSpc>
              <a:buFont typeface="Arial"/>
              <a:buChar char="•"/>
            </a:pPr>
            <a:r>
              <a:rPr lang="en-US" sz="2536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Order_Date</a:t>
            </a:r>
            <a:endParaRPr lang="en-US" sz="2536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47732" lvl="1" indent="-273866" algn="l">
              <a:lnSpc>
                <a:spcPts val="3551"/>
              </a:lnSpc>
              <a:buFont typeface="Arial"/>
              <a:buChar char="•"/>
            </a:pPr>
            <a:r>
              <a:rPr lang="en-US" sz="2536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Time_Orderd</a:t>
            </a:r>
            <a:endParaRPr lang="en-US" sz="2536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47732" lvl="1" indent="-273866" algn="l">
              <a:lnSpc>
                <a:spcPts val="3551"/>
              </a:lnSpc>
              <a:buFont typeface="Arial"/>
              <a:buChar char="•"/>
            </a:pPr>
            <a:r>
              <a:rPr lang="en-US" sz="2536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Time_Order_Picked</a:t>
            </a:r>
            <a:endParaRPr lang="en-US" sz="2536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1201400" y="4115434"/>
            <a:ext cx="3996346" cy="4354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5844" lvl="1" indent="-297922" algn="l">
              <a:lnSpc>
                <a:spcPts val="3863"/>
              </a:lnSpc>
              <a:buFont typeface="Arial"/>
              <a:buChar char="•"/>
            </a:pPr>
            <a:r>
              <a:rPr lang="en-US" sz="275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Weather_Conditions</a:t>
            </a:r>
            <a:endParaRPr lang="en-US" sz="2759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95844" lvl="1" indent="-297922" algn="l">
              <a:lnSpc>
                <a:spcPts val="3863"/>
              </a:lnSpc>
              <a:buFont typeface="Arial"/>
              <a:buChar char="•"/>
            </a:pPr>
            <a:r>
              <a:rPr lang="en-US" sz="275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Road_Traffic_Density</a:t>
            </a:r>
            <a:endParaRPr lang="en-US" sz="2759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95844" lvl="1" indent="-297922" algn="l">
              <a:lnSpc>
                <a:spcPts val="3863"/>
              </a:lnSpc>
              <a:buFont typeface="Arial"/>
              <a:buChar char="•"/>
            </a:pPr>
            <a:r>
              <a:rPr lang="en-US" sz="275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Vehicle_Condition</a:t>
            </a:r>
            <a:endParaRPr lang="en-US" sz="2759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95844" lvl="1" indent="-297922" algn="l">
              <a:lnSpc>
                <a:spcPts val="3863"/>
              </a:lnSpc>
              <a:buFont typeface="Arial"/>
              <a:buChar char="•"/>
            </a:pPr>
            <a:r>
              <a:rPr lang="en-US" sz="275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Type_Of_Order</a:t>
            </a:r>
            <a:endParaRPr lang="en-US" sz="2759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95844" lvl="1" indent="-297922" algn="l">
              <a:lnSpc>
                <a:spcPts val="3863"/>
              </a:lnSpc>
              <a:buFont typeface="Arial"/>
              <a:buChar char="•"/>
            </a:pPr>
            <a:r>
              <a:rPr lang="en-US" sz="275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Type_Of_Vehicle</a:t>
            </a:r>
            <a:endParaRPr lang="en-US" sz="2759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95844" lvl="1" indent="-297922" algn="l">
              <a:lnSpc>
                <a:spcPts val="3863"/>
              </a:lnSpc>
              <a:buFont typeface="Arial"/>
              <a:buChar char="•"/>
            </a:pPr>
            <a:r>
              <a:rPr lang="en-US" sz="275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Multiple_Deliveries</a:t>
            </a:r>
            <a:endParaRPr lang="en-US" sz="2759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95844" lvl="1" indent="-297922" algn="l">
              <a:lnSpc>
                <a:spcPts val="3863"/>
              </a:lnSpc>
              <a:buFont typeface="Arial"/>
              <a:buChar char="•"/>
            </a:pPr>
            <a:r>
              <a:rPr lang="en-US" sz="275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Festival</a:t>
            </a:r>
          </a:p>
          <a:p>
            <a:pPr marL="595844" lvl="1" indent="-297922" algn="l">
              <a:lnSpc>
                <a:spcPts val="3863"/>
              </a:lnSpc>
              <a:buFont typeface="Arial"/>
              <a:buChar char="•"/>
            </a:pPr>
            <a:r>
              <a:rPr lang="en-US" sz="275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City</a:t>
            </a:r>
          </a:p>
          <a:p>
            <a:pPr marL="595844" lvl="1" indent="-297922" algn="l">
              <a:lnSpc>
                <a:spcPts val="3863"/>
              </a:lnSpc>
              <a:buFont typeface="Arial"/>
              <a:buChar char="•"/>
            </a:pPr>
            <a:r>
              <a:rPr lang="en-US" sz="275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Time_Taken</a:t>
            </a:r>
            <a:r>
              <a:rPr lang="en-US" sz="275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(min)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3959650" y="5267461"/>
            <a:ext cx="7540565" cy="2855089"/>
          </a:xfrm>
          <a:custGeom>
            <a:avLst/>
            <a:gdLst/>
            <a:ahLst/>
            <a:cxnLst/>
            <a:rect l="l" t="t" r="r" b="b"/>
            <a:pathLst>
              <a:path w="7540565" h="2855089">
                <a:moveTo>
                  <a:pt x="0" y="0"/>
                </a:moveTo>
                <a:lnTo>
                  <a:pt x="7540564" y="0"/>
                </a:lnTo>
                <a:lnTo>
                  <a:pt x="7540564" y="2855088"/>
                </a:lnTo>
                <a:lnTo>
                  <a:pt x="0" y="28550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37551" b="-3327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2511391" y="421997"/>
            <a:ext cx="12824906" cy="612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Finding Average Delivery Time by City: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144770" y="2822860"/>
            <a:ext cx="13574172" cy="763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 city,round(avg(`Time_taken (min)`),1) from orders group by city;</a:t>
            </a:r>
          </a:p>
          <a:p>
            <a:pPr algn="l">
              <a:lnSpc>
                <a:spcPts val="3075"/>
              </a:lnSpc>
              <a:spcBef>
                <a:spcPct val="0"/>
              </a:spcBef>
            </a:pPr>
            <a:endParaRPr lang="en-US" sz="2196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511391" y="1695552"/>
            <a:ext cx="4082291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SQL Statement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511391" y="3846623"/>
            <a:ext cx="2166677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Output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4655554" y="4953938"/>
            <a:ext cx="8536579" cy="3482134"/>
          </a:xfrm>
          <a:custGeom>
            <a:avLst/>
            <a:gdLst/>
            <a:ahLst/>
            <a:cxnLst/>
            <a:rect l="l" t="t" r="r" b="b"/>
            <a:pathLst>
              <a:path w="8536579" h="3482134">
                <a:moveTo>
                  <a:pt x="0" y="0"/>
                </a:moveTo>
                <a:lnTo>
                  <a:pt x="8536579" y="0"/>
                </a:lnTo>
                <a:lnTo>
                  <a:pt x="8536579" y="3482134"/>
                </a:lnTo>
                <a:lnTo>
                  <a:pt x="0" y="34821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19132" b="-1394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2511391" y="421997"/>
            <a:ext cx="12824906" cy="612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Finding Average Delivery Time by Delivery Person Age: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144770" y="2822860"/>
            <a:ext cx="13574172" cy="763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 delivery_age_bins,round(avg(`Time_taken (min)`),1) from orders group by delivery_age_bins;</a:t>
            </a:r>
          </a:p>
          <a:p>
            <a:pPr algn="l">
              <a:lnSpc>
                <a:spcPts val="3075"/>
              </a:lnSpc>
              <a:spcBef>
                <a:spcPct val="0"/>
              </a:spcBef>
            </a:pPr>
            <a:endParaRPr lang="en-US" sz="2196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511391" y="1695552"/>
            <a:ext cx="4182281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SQL Statement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511391" y="3846623"/>
            <a:ext cx="2091141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Output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882217" y="4026449"/>
            <a:ext cx="12922534" cy="1028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4.2 Operations Analysis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3910968" y="5055105"/>
            <a:ext cx="8700390" cy="2864375"/>
          </a:xfrm>
          <a:custGeom>
            <a:avLst/>
            <a:gdLst/>
            <a:ahLst/>
            <a:cxnLst/>
            <a:rect l="l" t="t" r="r" b="b"/>
            <a:pathLst>
              <a:path w="8700390" h="2864375">
                <a:moveTo>
                  <a:pt x="0" y="0"/>
                </a:moveTo>
                <a:lnTo>
                  <a:pt x="8700389" y="0"/>
                </a:lnTo>
                <a:lnTo>
                  <a:pt x="8700389" y="2864375"/>
                </a:lnTo>
                <a:lnTo>
                  <a:pt x="0" y="28643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20294" b="-616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2511391" y="421997"/>
            <a:ext cx="12824906" cy="612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Finding Average Order Preparation Time by Order Type: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405013" y="2684469"/>
            <a:ext cx="14854287" cy="763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 type_of_order,sec_to_time(round(avg(time_to_sec(preparation_time)))) from orders group by type_of_order;</a:t>
            </a:r>
          </a:p>
          <a:p>
            <a:pPr algn="l">
              <a:lnSpc>
                <a:spcPts val="3075"/>
              </a:lnSpc>
              <a:spcBef>
                <a:spcPct val="0"/>
              </a:spcBef>
            </a:pPr>
            <a:endParaRPr lang="en-US" sz="2196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511391" y="1695552"/>
            <a:ext cx="4182281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SQL Statement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511391" y="3846623"/>
            <a:ext cx="2486647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Output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882217" y="4026449"/>
            <a:ext cx="12922534" cy="1028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4.3 Order Trend Analysis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5895522" y="4541225"/>
            <a:ext cx="6056643" cy="3190934"/>
          </a:xfrm>
          <a:custGeom>
            <a:avLst/>
            <a:gdLst/>
            <a:ahLst/>
            <a:cxnLst/>
            <a:rect l="l" t="t" r="r" b="b"/>
            <a:pathLst>
              <a:path w="6056643" h="3190934">
                <a:moveTo>
                  <a:pt x="0" y="0"/>
                </a:moveTo>
                <a:lnTo>
                  <a:pt x="6056643" y="0"/>
                </a:lnTo>
                <a:lnTo>
                  <a:pt x="6056643" y="3190935"/>
                </a:lnTo>
                <a:lnTo>
                  <a:pt x="0" y="31909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29881" b="-5533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2511391" y="421997"/>
            <a:ext cx="12824906" cy="612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Finding Number of Orders by Month: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405013" y="2684469"/>
            <a:ext cx="15670912" cy="763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 monthname(order_date) as order_month,count(*) as orders_num from orders group by monthname(order_date);</a:t>
            </a:r>
          </a:p>
          <a:p>
            <a:pPr algn="l">
              <a:lnSpc>
                <a:spcPts val="3075"/>
              </a:lnSpc>
              <a:spcBef>
                <a:spcPct val="0"/>
              </a:spcBef>
            </a:pPr>
            <a:endParaRPr lang="en-US" sz="2196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511391" y="1695552"/>
            <a:ext cx="3922305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SQL Statement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511391" y="3846623"/>
            <a:ext cx="2186675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Output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4321316" y="4371679"/>
            <a:ext cx="8078330" cy="4400501"/>
          </a:xfrm>
          <a:custGeom>
            <a:avLst/>
            <a:gdLst/>
            <a:ahLst/>
            <a:cxnLst/>
            <a:rect l="l" t="t" r="r" b="b"/>
            <a:pathLst>
              <a:path w="8078330" h="4400501">
                <a:moveTo>
                  <a:pt x="0" y="0"/>
                </a:moveTo>
                <a:lnTo>
                  <a:pt x="8078331" y="0"/>
                </a:lnTo>
                <a:lnTo>
                  <a:pt x="8078331" y="4400501"/>
                </a:lnTo>
                <a:lnTo>
                  <a:pt x="0" y="44005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26501" b="-1448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2511391" y="421997"/>
            <a:ext cx="12824906" cy="612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Finding Number of Orders by Day of Week: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405013" y="2684469"/>
            <a:ext cx="15670912" cy="1153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 dayname(order_date) as order_day,dayofweek(order_date),count(*) as orders_num from orders group by dayname(order_date),dayofweek(order_date) order by dayofweek(order_date);</a:t>
            </a:r>
          </a:p>
          <a:p>
            <a:pPr algn="l">
              <a:lnSpc>
                <a:spcPts val="3075"/>
              </a:lnSpc>
              <a:spcBef>
                <a:spcPct val="0"/>
              </a:spcBef>
            </a:pPr>
            <a:endParaRPr lang="en-US" sz="2196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511391" y="1695552"/>
            <a:ext cx="3762320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SQL Statement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511391" y="3846623"/>
            <a:ext cx="2146679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Output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7378248" y="3633559"/>
            <a:ext cx="2862221" cy="5356259"/>
          </a:xfrm>
          <a:custGeom>
            <a:avLst/>
            <a:gdLst/>
            <a:ahLst/>
            <a:cxnLst/>
            <a:rect l="l" t="t" r="r" b="b"/>
            <a:pathLst>
              <a:path w="2862221" h="5356259">
                <a:moveTo>
                  <a:pt x="0" y="0"/>
                </a:moveTo>
                <a:lnTo>
                  <a:pt x="2862221" y="0"/>
                </a:lnTo>
                <a:lnTo>
                  <a:pt x="2862221" y="5356259"/>
                </a:lnTo>
                <a:lnTo>
                  <a:pt x="0" y="53562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23383" b="-453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2511391" y="421997"/>
            <a:ext cx="12824906" cy="612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Finding Number of Orders by Hour: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405013" y="2684469"/>
            <a:ext cx="15670912" cy="1153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 hour(time_orderd) as order_time,count(*) as orders_num from orders group by hour(time_orderd) order by hour(time_orderd);</a:t>
            </a:r>
          </a:p>
          <a:p>
            <a:pPr algn="l">
              <a:lnSpc>
                <a:spcPts val="3075"/>
              </a:lnSpc>
              <a:spcBef>
                <a:spcPct val="0"/>
              </a:spcBef>
            </a:pPr>
            <a:endParaRPr lang="en-US" sz="2196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511391" y="1695552"/>
            <a:ext cx="3982300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SQL Statement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511391" y="3846623"/>
            <a:ext cx="2406655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Output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6023576" y="4341924"/>
            <a:ext cx="5800535" cy="3808953"/>
          </a:xfrm>
          <a:custGeom>
            <a:avLst/>
            <a:gdLst/>
            <a:ahLst/>
            <a:cxnLst/>
            <a:rect l="l" t="t" r="r" b="b"/>
            <a:pathLst>
              <a:path w="5800535" h="3808953">
                <a:moveTo>
                  <a:pt x="0" y="0"/>
                </a:moveTo>
                <a:lnTo>
                  <a:pt x="5800535" y="0"/>
                </a:lnTo>
                <a:lnTo>
                  <a:pt x="5800535" y="3808953"/>
                </a:lnTo>
                <a:lnTo>
                  <a:pt x="0" y="38089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8732" b="-73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2511391" y="421997"/>
            <a:ext cx="12824906" cy="612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Finding Distribution of Orders by Order Type: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405013" y="2684469"/>
            <a:ext cx="15670912" cy="763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 type_of_order,count(*) from orders group by type_of_order;</a:t>
            </a:r>
          </a:p>
          <a:p>
            <a:pPr algn="l">
              <a:lnSpc>
                <a:spcPts val="3075"/>
              </a:lnSpc>
              <a:spcBef>
                <a:spcPct val="0"/>
              </a:spcBef>
            </a:pPr>
            <a:endParaRPr lang="en-US" sz="2196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511391" y="1695552"/>
            <a:ext cx="3942303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SQL Statement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511391" y="3846623"/>
            <a:ext cx="2206673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Output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4519792" y="4626340"/>
            <a:ext cx="8633853" cy="4194190"/>
          </a:xfrm>
          <a:custGeom>
            <a:avLst/>
            <a:gdLst/>
            <a:ahLst/>
            <a:cxnLst/>
            <a:rect l="l" t="t" r="r" b="b"/>
            <a:pathLst>
              <a:path w="8633853" h="4194190">
                <a:moveTo>
                  <a:pt x="0" y="0"/>
                </a:moveTo>
                <a:lnTo>
                  <a:pt x="8633854" y="0"/>
                </a:lnTo>
                <a:lnTo>
                  <a:pt x="8633854" y="4194191"/>
                </a:lnTo>
                <a:lnTo>
                  <a:pt x="0" y="41941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16871" b="-1052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2128361" y="370125"/>
            <a:ext cx="14590581" cy="1250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Finding out most common Type of Orders by Weather Condition:</a:t>
            </a:r>
          </a:p>
          <a:p>
            <a:pPr algn="l">
              <a:lnSpc>
                <a:spcPts val="5096"/>
              </a:lnSpc>
            </a:pPr>
            <a:endParaRPr lang="en-US" sz="36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511391" y="2098715"/>
            <a:ext cx="15670912" cy="1544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with cte as (select weather_conditions,type_of_order,count(type_of_order) as num_of_orders from orders group by weather_conditions,type_of_order),</a:t>
            </a:r>
          </a:p>
          <a:p>
            <a:pPr algn="l">
              <a:lnSpc>
                <a:spcPts val="3075"/>
              </a:lnSpc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ranking as(select *,rank() over (partition by weather_conditions order by num_of_orders desc) as rn from cte)</a:t>
            </a:r>
          </a:p>
          <a:p>
            <a:pPr algn="l">
              <a:lnSpc>
                <a:spcPts val="3075"/>
              </a:lnSpc>
              <a:spcBef>
                <a:spcPct val="0"/>
              </a:spcBef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 weather_conditions,type_of_order,num_of_orders from ranking where rn=1;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511391" y="1349137"/>
            <a:ext cx="4202280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SQL Statement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511391" y="3846623"/>
            <a:ext cx="2306664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Output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5411" y="4114844"/>
            <a:ext cx="8537178" cy="1028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1-Import the Data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4816504" y="5055105"/>
            <a:ext cx="9214296" cy="2820246"/>
          </a:xfrm>
          <a:custGeom>
            <a:avLst/>
            <a:gdLst/>
            <a:ahLst/>
            <a:cxnLst/>
            <a:rect l="l" t="t" r="r" b="b"/>
            <a:pathLst>
              <a:path w="9214296" h="2820246">
                <a:moveTo>
                  <a:pt x="0" y="0"/>
                </a:moveTo>
                <a:lnTo>
                  <a:pt x="9214296" y="0"/>
                </a:lnTo>
                <a:lnTo>
                  <a:pt x="9214296" y="2820246"/>
                </a:lnTo>
                <a:lnTo>
                  <a:pt x="0" y="28202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3353" b="-1486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2128361" y="370125"/>
            <a:ext cx="14590581" cy="1250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Finding out most common Type of Orders by Festival:</a:t>
            </a:r>
          </a:p>
          <a:p>
            <a:pPr algn="l">
              <a:lnSpc>
                <a:spcPts val="5096"/>
              </a:lnSpc>
            </a:pPr>
            <a:endParaRPr lang="en-US" sz="36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511391" y="2064185"/>
            <a:ext cx="15670912" cy="1934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with cte as (select festival,type_of_order,count(type_of_order) as num_of_orders from orders group by festival,type_of_order),</a:t>
            </a:r>
          </a:p>
          <a:p>
            <a:pPr algn="l">
              <a:lnSpc>
                <a:spcPts val="3075"/>
              </a:lnSpc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ranking as(select *,rank() over (partition by festival order by num_of_orders desc) as rn from cte)</a:t>
            </a:r>
          </a:p>
          <a:p>
            <a:pPr algn="l">
              <a:lnSpc>
                <a:spcPts val="3075"/>
              </a:lnSpc>
              <a:spcBef>
                <a:spcPct val="0"/>
              </a:spcBef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 festival,type_of_order,num_of_orders from ranking where rn=1;</a:t>
            </a:r>
          </a:p>
          <a:p>
            <a:pPr algn="l">
              <a:lnSpc>
                <a:spcPts val="3075"/>
              </a:lnSpc>
              <a:spcBef>
                <a:spcPct val="0"/>
              </a:spcBef>
            </a:pPr>
            <a:endParaRPr lang="en-US" sz="2196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511391" y="1349137"/>
            <a:ext cx="3982300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SQL Statement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511391" y="3846623"/>
            <a:ext cx="2305113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Output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5411" y="662570"/>
            <a:ext cx="8537178" cy="1028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Insights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111119" y="2281995"/>
            <a:ext cx="12069186" cy="1250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Delivery Agents in their 20's tend to have slightly higher ratings than those in their 30's.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109407" y="4123020"/>
            <a:ext cx="12069186" cy="3164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Average Delivery time in Cloudy/Foggy weather is the longest (28.8-28.9) mins., slightly shorter in Stormy/Windy (25.8,26.1) mins. and the shortest Average delivery time is usually in the sunny weather (22) mins..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3" name="Group 13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3111119" y="7878439"/>
            <a:ext cx="12069186" cy="18896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Average Delivery time for Vehicles with condition 0 is around 30 mins. which is 6 minutes longer than condition 1,2.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09407" y="670308"/>
            <a:ext cx="12069186" cy="2526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Delivery using motorcycles has the longest average delivery time 27.6 mins. which is aroud 3 minutes longer than scooters and electric scooters.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111119" y="4002621"/>
            <a:ext cx="12069186" cy="1888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Semiurban cities have the longest average delivery time 49 mins, Metropolitan 27.1 mins and the shortest is in urban cities 23 mins. 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111119" y="6696802"/>
            <a:ext cx="12069186" cy="18896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Average delivery times for agents in their 30's is around 29 mins. which is 6 mins. longer than average delivery times for agents in their 20's.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09407" y="670308"/>
            <a:ext cx="12069186" cy="1888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March was the month of highest number of orders around 5x the number of orders in February or April.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111119" y="4002621"/>
            <a:ext cx="12069186" cy="1250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Wednesdays and Fridays are the busiest days of the week.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111119" y="6696802"/>
            <a:ext cx="12069186" cy="1251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Hours from 5pm-11pm are the busiest hours of the day.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50481" y="4013348"/>
            <a:ext cx="12387037" cy="20317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sz="11886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THANK YOU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4215628" y="1667343"/>
            <a:ext cx="9856744" cy="7770691"/>
          </a:xfrm>
          <a:custGeom>
            <a:avLst/>
            <a:gdLst/>
            <a:ahLst/>
            <a:cxnLst/>
            <a:rect l="l" t="t" r="r" b="b"/>
            <a:pathLst>
              <a:path w="9856744" h="7770691">
                <a:moveTo>
                  <a:pt x="0" y="0"/>
                </a:moveTo>
                <a:lnTo>
                  <a:pt x="9856744" y="0"/>
                </a:lnTo>
                <a:lnTo>
                  <a:pt x="9856744" y="7770691"/>
                </a:lnTo>
                <a:lnTo>
                  <a:pt x="0" y="77706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17" t="-5060" r="-51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2731547" y="689191"/>
            <a:ext cx="12824906" cy="612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Utilize the Data Table Import Wizard to Import the csv file.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5411" y="4114844"/>
            <a:ext cx="8537178" cy="1028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2-Data Profiling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3144770" y="5130135"/>
            <a:ext cx="12901464" cy="3789805"/>
          </a:xfrm>
          <a:custGeom>
            <a:avLst/>
            <a:gdLst/>
            <a:ahLst/>
            <a:cxnLst/>
            <a:rect l="l" t="t" r="r" b="b"/>
            <a:pathLst>
              <a:path w="12901464" h="3789805">
                <a:moveTo>
                  <a:pt x="0" y="0"/>
                </a:moveTo>
                <a:lnTo>
                  <a:pt x="12901465" y="0"/>
                </a:lnTo>
                <a:lnTo>
                  <a:pt x="12901465" y="3789805"/>
                </a:lnTo>
                <a:lnTo>
                  <a:pt x="0" y="37898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2511391" y="421997"/>
            <a:ext cx="12824906" cy="612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Getting familiar with the data: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144770" y="2803810"/>
            <a:ext cx="3906575" cy="505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6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 * from orders;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511391" y="1695552"/>
            <a:ext cx="4195375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SQL Statement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511391" y="3846623"/>
            <a:ext cx="2253094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Output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6816989" y="3956036"/>
            <a:ext cx="4213709" cy="5519084"/>
          </a:xfrm>
          <a:custGeom>
            <a:avLst/>
            <a:gdLst/>
            <a:ahLst/>
            <a:cxnLst/>
            <a:rect l="l" t="t" r="r" b="b"/>
            <a:pathLst>
              <a:path w="4213709" h="5519084">
                <a:moveTo>
                  <a:pt x="0" y="0"/>
                </a:moveTo>
                <a:lnTo>
                  <a:pt x="4213709" y="0"/>
                </a:lnTo>
                <a:lnTo>
                  <a:pt x="4213709" y="5519084"/>
                </a:lnTo>
                <a:lnTo>
                  <a:pt x="0" y="55190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070" r="-5305" b="-1373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2511391" y="421997"/>
            <a:ext cx="12824906" cy="612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Checking the Data Types of each column: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144770" y="2822860"/>
            <a:ext cx="11539849" cy="1133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5"/>
              </a:lnSpc>
              <a:spcBef>
                <a:spcPct val="0"/>
              </a:spcBef>
            </a:pPr>
            <a:r>
              <a:rPr lang="en-US" sz="21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 COLUMN_NAME, DATA_TYPE FROM INFORMATION_SCHEMA.COLUMNS WHERE TABLE_SCHEMA = 'zomato' AND TABLE_NAME = 'orders';</a:t>
            </a:r>
          </a:p>
          <a:p>
            <a:pPr algn="ctr">
              <a:lnSpc>
                <a:spcPts val="3075"/>
              </a:lnSpc>
              <a:spcBef>
                <a:spcPct val="0"/>
              </a:spcBef>
            </a:pPr>
            <a:endParaRPr lang="en-US" sz="2196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511391" y="1695552"/>
            <a:ext cx="4489176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SQL Statement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511391" y="3846623"/>
            <a:ext cx="2379009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Output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2043</Words>
  <Application>Microsoft Office PowerPoint</Application>
  <PresentationFormat>Custom</PresentationFormat>
  <Paragraphs>224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Open Sans</vt:lpstr>
      <vt:lpstr>Calibri</vt:lpstr>
      <vt:lpstr>Arial</vt:lpstr>
      <vt:lpstr>Century Gothic Paneuropean</vt:lpstr>
      <vt:lpstr>Century Gothic Paneuropean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Yellow Modern Minimalist Elegant Presentation</dc:title>
  <cp:lastModifiedBy>Mariam Abdelhai Soliman</cp:lastModifiedBy>
  <cp:revision>2</cp:revision>
  <dcterms:created xsi:type="dcterms:W3CDTF">2006-08-16T00:00:00Z</dcterms:created>
  <dcterms:modified xsi:type="dcterms:W3CDTF">2025-05-23T19:19:53Z</dcterms:modified>
  <dc:identifier>DAGoCa_lPow</dc:identifier>
</cp:coreProperties>
</file>