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6" r:id="rId5"/>
    <p:sldId id="267" r:id="rId6"/>
    <p:sldId id="259" r:id="rId7"/>
    <p:sldId id="270" r:id="rId8"/>
    <p:sldId id="271" r:id="rId9"/>
    <p:sldId id="261" r:id="rId10"/>
    <p:sldId id="262" r:id="rId11"/>
    <p:sldId id="263" r:id="rId12"/>
    <p:sldId id="264" r:id="rId13"/>
    <p:sldId id="265" r:id="rId14"/>
    <p:sldId id="268" r:id="rId15"/>
  </p:sldIdLst>
  <p:sldSz cx="11430000" cy="6673850"/>
  <p:notesSz cx="11430000" cy="6673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101C93-FE8E-4B85-8BB9-EF80B3FE6F5C}" v="2" dt="2025-04-22T17:40:29.70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946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49" y="1827846"/>
            <a:ext cx="10629899" cy="301180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15408" y="2421447"/>
            <a:ext cx="5999480" cy="72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737356"/>
            <a:ext cx="8001000" cy="16684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60576" y="1014361"/>
            <a:ext cx="2585720" cy="46177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534985"/>
            <a:ext cx="4972050" cy="44047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1430000" cy="6667500"/>
          </a:xfrm>
          <a:custGeom>
            <a:avLst/>
            <a:gdLst/>
            <a:ahLst/>
            <a:cxnLst/>
            <a:rect l="l" t="t" r="r" b="b"/>
            <a:pathLst>
              <a:path w="11430000" h="6667500">
                <a:moveTo>
                  <a:pt x="11429999" y="6667499"/>
                </a:moveTo>
                <a:lnTo>
                  <a:pt x="0" y="66674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6667499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69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00" b="1" i="0">
                <a:solidFill>
                  <a:srgbClr val="4E78A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68628" y="1026763"/>
            <a:ext cx="6180455" cy="2801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rgbClr val="21212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6206680"/>
            <a:ext cx="36576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6206680"/>
            <a:ext cx="2628900" cy="3336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23824" y="6370351"/>
            <a:ext cx="45847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‹#›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4550" spc="-40" dirty="0">
                <a:solidFill>
                  <a:schemeClr val="tx2">
                    <a:lumMod val="75000"/>
                  </a:schemeClr>
                </a:solidFill>
              </a:rPr>
              <a:t>Superstore</a:t>
            </a:r>
            <a:r>
              <a:rPr sz="4550" spc="-12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550" dirty="0">
                <a:solidFill>
                  <a:schemeClr val="tx2">
                    <a:lumMod val="75000"/>
                  </a:schemeClr>
                </a:solidFill>
              </a:rPr>
              <a:t>Sales</a:t>
            </a:r>
            <a:r>
              <a:rPr sz="4550" spc="-125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sz="4550" spc="-10" dirty="0">
                <a:solidFill>
                  <a:schemeClr val="tx2">
                    <a:lumMod val="75000"/>
                  </a:schemeClr>
                </a:solidFill>
              </a:rPr>
              <a:t>Analysis</a:t>
            </a:r>
            <a:endParaRPr sz="455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33958" y="3521246"/>
            <a:ext cx="5561965" cy="4127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Digital</a:t>
            </a:r>
            <a:r>
              <a:rPr sz="2500" spc="55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Egypt</a:t>
            </a:r>
            <a:r>
              <a:rPr sz="2500" spc="55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Pioneers</a:t>
            </a:r>
            <a:r>
              <a:rPr sz="2500" spc="60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F18E2A"/>
                </a:solidFill>
                <a:latin typeface="Arial"/>
                <a:cs typeface="Arial"/>
              </a:rPr>
              <a:t>Initiative</a:t>
            </a:r>
            <a:r>
              <a:rPr sz="2500" spc="55" dirty="0">
                <a:solidFill>
                  <a:srgbClr val="F18E2A"/>
                </a:solidFill>
                <a:latin typeface="Arial"/>
                <a:cs typeface="Arial"/>
              </a:rPr>
              <a:t> </a:t>
            </a:r>
            <a:r>
              <a:rPr sz="2500" spc="-10" dirty="0">
                <a:solidFill>
                  <a:srgbClr val="F18E2A"/>
                </a:solidFill>
                <a:latin typeface="Arial"/>
                <a:cs typeface="Arial"/>
              </a:rPr>
              <a:t>Project</a:t>
            </a:r>
            <a:endParaRPr sz="2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5" dirty="0"/>
              <a:t>Customer</a:t>
            </a:r>
            <a:r>
              <a:rPr spc="-105" dirty="0"/>
              <a:t> </a:t>
            </a:r>
            <a:r>
              <a:rPr spc="-10" dirty="0"/>
              <a:t>Insights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65987" y="1748122"/>
            <a:ext cx="6369685" cy="744220"/>
            <a:chOff x="4465987" y="1748122"/>
            <a:chExt cx="6369685" cy="744220"/>
          </a:xfrm>
        </p:grpSpPr>
        <p:sp>
          <p:nvSpPr>
            <p:cNvPr id="4" name="object 4"/>
            <p:cNvSpPr/>
            <p:nvPr/>
          </p:nvSpPr>
          <p:spPr>
            <a:xfrm>
              <a:off x="4465980" y="1748129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636908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465980" y="2120175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636908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4465980" y="2873120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6369088" y="0"/>
                </a:lnTo>
                <a:lnTo>
                  <a:pt x="0" y="0"/>
                </a:lnTo>
                <a:lnTo>
                  <a:pt x="0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020311" y="871156"/>
            <a:ext cx="7009765" cy="5341620"/>
            <a:chOff x="4020311" y="871156"/>
            <a:chExt cx="7009765" cy="5341620"/>
          </a:xfrm>
        </p:grpSpPr>
        <p:sp>
          <p:nvSpPr>
            <p:cNvPr id="8" name="object 8"/>
            <p:cNvSpPr/>
            <p:nvPr/>
          </p:nvSpPr>
          <p:spPr>
            <a:xfrm>
              <a:off x="4020311" y="871156"/>
              <a:ext cx="111125" cy="5341620"/>
            </a:xfrm>
            <a:custGeom>
              <a:avLst/>
              <a:gdLst/>
              <a:ahLst/>
              <a:cxnLst/>
              <a:rect l="l" t="t" r="r" b="b"/>
              <a:pathLst>
                <a:path w="111125" h="5341620">
                  <a:moveTo>
                    <a:pt x="110874" y="5341524"/>
                  </a:moveTo>
                  <a:lnTo>
                    <a:pt x="0" y="5341524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95422"/>
                  </a:lnTo>
                  <a:lnTo>
                    <a:pt x="85320" y="5330940"/>
                  </a:lnTo>
                  <a:lnTo>
                    <a:pt x="104091" y="5340175"/>
                  </a:lnTo>
                  <a:lnTo>
                    <a:pt x="110874" y="534152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85081" y="871156"/>
              <a:ext cx="6944995" cy="5341620"/>
            </a:xfrm>
            <a:custGeom>
              <a:avLst/>
              <a:gdLst/>
              <a:ahLst/>
              <a:cxnLst/>
              <a:rect l="l" t="t" r="r" b="b"/>
              <a:pathLst>
                <a:path w="6944995" h="5341620">
                  <a:moveTo>
                    <a:pt x="6944868" y="5341524"/>
                  </a:moveTo>
                  <a:lnTo>
                    <a:pt x="46101" y="5341525"/>
                  </a:lnTo>
                  <a:lnTo>
                    <a:pt x="10583" y="5320973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41524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085081" y="871156"/>
              <a:ext cx="6944995" cy="5341620"/>
            </a:xfrm>
            <a:custGeom>
              <a:avLst/>
              <a:gdLst/>
              <a:ahLst/>
              <a:cxnLst/>
              <a:rect l="l" t="t" r="r" b="b"/>
              <a:pathLst>
                <a:path w="6944995" h="5341620">
                  <a:moveTo>
                    <a:pt x="6944868" y="5341524"/>
                  </a:moveTo>
                  <a:lnTo>
                    <a:pt x="46098" y="5341524"/>
                  </a:lnTo>
                  <a:lnTo>
                    <a:pt x="39321" y="5340175"/>
                  </a:lnTo>
                  <a:lnTo>
                    <a:pt x="6743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94248"/>
                  </a:lnTo>
                  <a:lnTo>
                    <a:pt x="30773" y="5327046"/>
                  </a:lnTo>
                  <a:lnTo>
                    <a:pt x="47276" y="5332666"/>
                  </a:lnTo>
                  <a:lnTo>
                    <a:pt x="6944868" y="5332666"/>
                  </a:lnTo>
                  <a:lnTo>
                    <a:pt x="6944868" y="5341524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206239" y="1514855"/>
              <a:ext cx="6823709" cy="1999614"/>
            </a:xfrm>
            <a:custGeom>
              <a:avLst/>
              <a:gdLst/>
              <a:ahLst/>
              <a:cxnLst/>
              <a:rect l="l" t="t" r="r" b="b"/>
              <a:pathLst>
                <a:path w="6823709" h="1999614">
                  <a:moveTo>
                    <a:pt x="6823709" y="1999487"/>
                  </a:moveTo>
                  <a:lnTo>
                    <a:pt x="0" y="1999487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7243"/>
                  </a:lnTo>
                  <a:lnTo>
                    <a:pt x="110966" y="47243"/>
                  </a:lnTo>
                  <a:lnTo>
                    <a:pt x="104186" y="48592"/>
                  </a:lnTo>
                  <a:lnTo>
                    <a:pt x="71607" y="73542"/>
                  </a:lnTo>
                  <a:lnTo>
                    <a:pt x="64864" y="93345"/>
                  </a:lnTo>
                  <a:lnTo>
                    <a:pt x="64864" y="1870232"/>
                  </a:lnTo>
                  <a:lnTo>
                    <a:pt x="85415" y="1905751"/>
                  </a:lnTo>
                  <a:lnTo>
                    <a:pt x="110966" y="1916334"/>
                  </a:lnTo>
                  <a:lnTo>
                    <a:pt x="6823709" y="1916334"/>
                  </a:lnTo>
                  <a:lnTo>
                    <a:pt x="6823709" y="1999487"/>
                  </a:lnTo>
                  <a:close/>
                </a:path>
                <a:path w="6823709" h="1999614">
                  <a:moveTo>
                    <a:pt x="6823709" y="1916334"/>
                  </a:moveTo>
                  <a:lnTo>
                    <a:pt x="6768749" y="1916334"/>
                  </a:lnTo>
                  <a:lnTo>
                    <a:pt x="6775528" y="1914985"/>
                  </a:lnTo>
                  <a:lnTo>
                    <a:pt x="6788551" y="1909591"/>
                  </a:lnTo>
                  <a:lnTo>
                    <a:pt x="6813502" y="1877012"/>
                  </a:lnTo>
                  <a:lnTo>
                    <a:pt x="6814850" y="1870232"/>
                  </a:lnTo>
                  <a:lnTo>
                    <a:pt x="6814850" y="93345"/>
                  </a:lnTo>
                  <a:lnTo>
                    <a:pt x="6794299" y="57827"/>
                  </a:lnTo>
                  <a:lnTo>
                    <a:pt x="6768749" y="47243"/>
                  </a:lnTo>
                  <a:lnTo>
                    <a:pt x="6823709" y="47243"/>
                  </a:lnTo>
                  <a:lnTo>
                    <a:pt x="6823709" y="191633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71105" y="1562099"/>
              <a:ext cx="6750050" cy="1869439"/>
            </a:xfrm>
            <a:custGeom>
              <a:avLst/>
              <a:gdLst/>
              <a:ahLst/>
              <a:cxnLst/>
              <a:rect l="l" t="t" r="r" b="b"/>
              <a:pathLst>
                <a:path w="6750050" h="1869439">
                  <a:moveTo>
                    <a:pt x="6703885" y="1869090"/>
                  </a:moveTo>
                  <a:lnTo>
                    <a:pt x="46101" y="1869090"/>
                  </a:lnTo>
                  <a:lnTo>
                    <a:pt x="39321" y="1867742"/>
                  </a:lnTo>
                  <a:lnTo>
                    <a:pt x="6742" y="1842792"/>
                  </a:lnTo>
                  <a:lnTo>
                    <a:pt x="0" y="1822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1822989"/>
                  </a:lnTo>
                  <a:lnTo>
                    <a:pt x="6729434" y="1858507"/>
                  </a:lnTo>
                  <a:lnTo>
                    <a:pt x="6703885" y="186909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271105" y="1562099"/>
              <a:ext cx="6750050" cy="1869439"/>
            </a:xfrm>
            <a:custGeom>
              <a:avLst/>
              <a:gdLst/>
              <a:ahLst/>
              <a:cxnLst/>
              <a:rect l="l" t="t" r="r" b="b"/>
              <a:pathLst>
                <a:path w="6750050" h="1869439">
                  <a:moveTo>
                    <a:pt x="6703885" y="1869090"/>
                  </a:moveTo>
                  <a:lnTo>
                    <a:pt x="46101" y="1869090"/>
                  </a:lnTo>
                  <a:lnTo>
                    <a:pt x="39321" y="1867742"/>
                  </a:lnTo>
                  <a:lnTo>
                    <a:pt x="6742" y="1842792"/>
                  </a:lnTo>
                  <a:lnTo>
                    <a:pt x="0" y="1822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1821814"/>
                  </a:lnTo>
                  <a:lnTo>
                    <a:pt x="30773" y="1854613"/>
                  </a:lnTo>
                  <a:lnTo>
                    <a:pt x="47276" y="1860232"/>
                  </a:lnTo>
                  <a:lnTo>
                    <a:pt x="6726852" y="1860232"/>
                  </a:lnTo>
                  <a:lnTo>
                    <a:pt x="6723686" y="1862347"/>
                  </a:lnTo>
                  <a:lnTo>
                    <a:pt x="6710664" y="1867742"/>
                  </a:lnTo>
                  <a:lnTo>
                    <a:pt x="6703885" y="1869090"/>
                  </a:lnTo>
                  <a:close/>
                </a:path>
                <a:path w="6750050" h="1869439">
                  <a:moveTo>
                    <a:pt x="6726852" y="1860232"/>
                  </a:moveTo>
                  <a:lnTo>
                    <a:pt x="6702710" y="1860232"/>
                  </a:lnTo>
                  <a:lnTo>
                    <a:pt x="6708359" y="1859108"/>
                  </a:lnTo>
                  <a:lnTo>
                    <a:pt x="6719211" y="1854613"/>
                  </a:lnTo>
                  <a:lnTo>
                    <a:pt x="6741127" y="1821814"/>
                  </a:lnTo>
                  <a:lnTo>
                    <a:pt x="6741127" y="47276"/>
                  </a:lnTo>
                  <a:lnTo>
                    <a:pt x="6719211" y="14477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1822989"/>
                  </a:lnTo>
                  <a:lnTo>
                    <a:pt x="6748637" y="1829768"/>
                  </a:lnTo>
                  <a:lnTo>
                    <a:pt x="6743242" y="1842792"/>
                  </a:lnTo>
                  <a:lnTo>
                    <a:pt x="6739402" y="1848539"/>
                  </a:lnTo>
                  <a:lnTo>
                    <a:pt x="6729434" y="1858507"/>
                  </a:lnTo>
                  <a:lnTo>
                    <a:pt x="6726852" y="186023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206239" y="4066031"/>
              <a:ext cx="6823709" cy="2005964"/>
            </a:xfrm>
            <a:custGeom>
              <a:avLst/>
              <a:gdLst/>
              <a:ahLst/>
              <a:cxnLst/>
              <a:rect l="l" t="t" r="r" b="b"/>
              <a:pathLst>
                <a:path w="6823709" h="2005964">
                  <a:moveTo>
                    <a:pt x="6823709" y="2005583"/>
                  </a:moveTo>
                  <a:lnTo>
                    <a:pt x="0" y="2005583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7243"/>
                  </a:lnTo>
                  <a:lnTo>
                    <a:pt x="110966" y="47243"/>
                  </a:lnTo>
                  <a:lnTo>
                    <a:pt x="104186" y="48592"/>
                  </a:lnTo>
                  <a:lnTo>
                    <a:pt x="71607" y="73541"/>
                  </a:lnTo>
                  <a:lnTo>
                    <a:pt x="64864" y="93344"/>
                  </a:lnTo>
                  <a:lnTo>
                    <a:pt x="64864" y="1879090"/>
                  </a:lnTo>
                  <a:lnTo>
                    <a:pt x="85415" y="1914608"/>
                  </a:lnTo>
                  <a:lnTo>
                    <a:pt x="110966" y="1925192"/>
                  </a:lnTo>
                  <a:lnTo>
                    <a:pt x="6823709" y="1925192"/>
                  </a:lnTo>
                  <a:lnTo>
                    <a:pt x="6823709" y="2005583"/>
                  </a:lnTo>
                  <a:close/>
                </a:path>
                <a:path w="6823709" h="2005964">
                  <a:moveTo>
                    <a:pt x="6823709" y="1925192"/>
                  </a:moveTo>
                  <a:lnTo>
                    <a:pt x="6768749" y="1925192"/>
                  </a:lnTo>
                  <a:lnTo>
                    <a:pt x="6775528" y="1923843"/>
                  </a:lnTo>
                  <a:lnTo>
                    <a:pt x="6788551" y="1918449"/>
                  </a:lnTo>
                  <a:lnTo>
                    <a:pt x="6813502" y="1885870"/>
                  </a:lnTo>
                  <a:lnTo>
                    <a:pt x="6814850" y="1879090"/>
                  </a:lnTo>
                  <a:lnTo>
                    <a:pt x="6814850" y="93344"/>
                  </a:lnTo>
                  <a:lnTo>
                    <a:pt x="6794299" y="57827"/>
                  </a:lnTo>
                  <a:lnTo>
                    <a:pt x="6768749" y="47243"/>
                  </a:lnTo>
                  <a:lnTo>
                    <a:pt x="6823709" y="47243"/>
                  </a:lnTo>
                  <a:lnTo>
                    <a:pt x="6823709" y="1925192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71105" y="4113275"/>
              <a:ext cx="6750050" cy="1878330"/>
            </a:xfrm>
            <a:custGeom>
              <a:avLst/>
              <a:gdLst/>
              <a:ahLst/>
              <a:cxnLst/>
              <a:rect l="l" t="t" r="r" b="b"/>
              <a:pathLst>
                <a:path w="6750050" h="1878329">
                  <a:moveTo>
                    <a:pt x="6703885" y="1877948"/>
                  </a:moveTo>
                  <a:lnTo>
                    <a:pt x="46101" y="1877948"/>
                  </a:lnTo>
                  <a:lnTo>
                    <a:pt x="39321" y="1876599"/>
                  </a:lnTo>
                  <a:lnTo>
                    <a:pt x="6742" y="1851649"/>
                  </a:lnTo>
                  <a:lnTo>
                    <a:pt x="0" y="183184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1831846"/>
                  </a:lnTo>
                  <a:lnTo>
                    <a:pt x="6729434" y="1867364"/>
                  </a:lnTo>
                  <a:lnTo>
                    <a:pt x="6703885" y="1877948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71105" y="4113275"/>
              <a:ext cx="6750050" cy="1878330"/>
            </a:xfrm>
            <a:custGeom>
              <a:avLst/>
              <a:gdLst/>
              <a:ahLst/>
              <a:cxnLst/>
              <a:rect l="l" t="t" r="r" b="b"/>
              <a:pathLst>
                <a:path w="6750050" h="1878329">
                  <a:moveTo>
                    <a:pt x="6703885" y="1877948"/>
                  </a:moveTo>
                  <a:lnTo>
                    <a:pt x="46101" y="1877948"/>
                  </a:lnTo>
                  <a:lnTo>
                    <a:pt x="39321" y="1876599"/>
                  </a:lnTo>
                  <a:lnTo>
                    <a:pt x="6742" y="1851649"/>
                  </a:lnTo>
                  <a:lnTo>
                    <a:pt x="0" y="183184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5"/>
                  </a:lnTo>
                  <a:lnTo>
                    <a:pt x="8858" y="47275"/>
                  </a:lnTo>
                  <a:lnTo>
                    <a:pt x="8858" y="1830672"/>
                  </a:lnTo>
                  <a:lnTo>
                    <a:pt x="30773" y="1863471"/>
                  </a:lnTo>
                  <a:lnTo>
                    <a:pt x="47276" y="1869090"/>
                  </a:lnTo>
                  <a:lnTo>
                    <a:pt x="6726851" y="1869090"/>
                  </a:lnTo>
                  <a:lnTo>
                    <a:pt x="6723686" y="1871205"/>
                  </a:lnTo>
                  <a:lnTo>
                    <a:pt x="6710664" y="1876599"/>
                  </a:lnTo>
                  <a:lnTo>
                    <a:pt x="6703885" y="1877948"/>
                  </a:lnTo>
                  <a:close/>
                </a:path>
                <a:path w="6750050" h="1878329">
                  <a:moveTo>
                    <a:pt x="6726851" y="1869090"/>
                  </a:moveTo>
                  <a:lnTo>
                    <a:pt x="6702710" y="1869090"/>
                  </a:lnTo>
                  <a:lnTo>
                    <a:pt x="6708359" y="1867966"/>
                  </a:lnTo>
                  <a:lnTo>
                    <a:pt x="6719211" y="1863471"/>
                  </a:lnTo>
                  <a:lnTo>
                    <a:pt x="6741127" y="1830672"/>
                  </a:lnTo>
                  <a:lnTo>
                    <a:pt x="6741127" y="47275"/>
                  </a:lnTo>
                  <a:lnTo>
                    <a:pt x="6719211" y="14476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1831846"/>
                  </a:lnTo>
                  <a:lnTo>
                    <a:pt x="6748637" y="1838626"/>
                  </a:lnTo>
                  <a:lnTo>
                    <a:pt x="6743242" y="1851649"/>
                  </a:lnTo>
                  <a:lnTo>
                    <a:pt x="6739402" y="1857397"/>
                  </a:lnTo>
                  <a:lnTo>
                    <a:pt x="6729434" y="1867364"/>
                  </a:lnTo>
                  <a:lnTo>
                    <a:pt x="6726851" y="1869090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4465987" y="4308157"/>
            <a:ext cx="6369685" cy="744220"/>
            <a:chOff x="4465987" y="4308157"/>
            <a:chExt cx="6369685" cy="744220"/>
          </a:xfrm>
        </p:grpSpPr>
        <p:sp>
          <p:nvSpPr>
            <p:cNvPr id="18" name="object 18"/>
            <p:cNvSpPr/>
            <p:nvPr/>
          </p:nvSpPr>
          <p:spPr>
            <a:xfrm>
              <a:off x="4465980" y="4308157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243108" y="0"/>
                  </a:lnTo>
                  <a:lnTo>
                    <a:pt x="211712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2117128" y="372046"/>
                  </a:lnTo>
                  <a:lnTo>
                    <a:pt x="4243108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465980" y="4680203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243108" y="0"/>
                  </a:lnTo>
                  <a:lnTo>
                    <a:pt x="2117128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2117128" y="372046"/>
                  </a:lnTo>
                  <a:lnTo>
                    <a:pt x="4243108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/>
          <p:nvPr/>
        </p:nvSpPr>
        <p:spPr>
          <a:xfrm>
            <a:off x="4465980" y="5424296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4243108" y="0"/>
                </a:lnTo>
                <a:lnTo>
                  <a:pt x="2117128" y="0"/>
                </a:lnTo>
                <a:lnTo>
                  <a:pt x="0" y="0"/>
                </a:lnTo>
                <a:lnTo>
                  <a:pt x="0" y="372046"/>
                </a:lnTo>
                <a:lnTo>
                  <a:pt x="2117128" y="372046"/>
                </a:lnTo>
                <a:lnTo>
                  <a:pt x="4243108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1" name="object 21"/>
          <p:cNvGrpSpPr/>
          <p:nvPr/>
        </p:nvGrpSpPr>
        <p:grpSpPr>
          <a:xfrm>
            <a:off x="400049" y="871156"/>
            <a:ext cx="3571875" cy="5341620"/>
            <a:chOff x="400049" y="871156"/>
            <a:chExt cx="3571875" cy="5341620"/>
          </a:xfrm>
        </p:grpSpPr>
        <p:sp>
          <p:nvSpPr>
            <p:cNvPr id="22" name="object 22"/>
            <p:cNvSpPr/>
            <p:nvPr/>
          </p:nvSpPr>
          <p:spPr>
            <a:xfrm>
              <a:off x="400049" y="871156"/>
              <a:ext cx="3571875" cy="5341620"/>
            </a:xfrm>
            <a:custGeom>
              <a:avLst/>
              <a:gdLst/>
              <a:ahLst/>
              <a:cxnLst/>
              <a:rect l="l" t="t" r="r" b="b"/>
              <a:pathLst>
                <a:path w="3571875" h="534162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341620">
                  <a:moveTo>
                    <a:pt x="3571493" y="5341524"/>
                  </a:moveTo>
                  <a:lnTo>
                    <a:pt x="3461762" y="5341524"/>
                  </a:lnTo>
                  <a:lnTo>
                    <a:pt x="3468544" y="5340175"/>
                  </a:lnTo>
                  <a:lnTo>
                    <a:pt x="3481567" y="5334780"/>
                  </a:lnTo>
                  <a:lnTo>
                    <a:pt x="3506517" y="5302201"/>
                  </a:lnTo>
                  <a:lnTo>
                    <a:pt x="3507866" y="5295422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341524"/>
                  </a:lnTo>
                  <a:close/>
                </a:path>
                <a:path w="3571875" h="5341620">
                  <a:moveTo>
                    <a:pt x="46104" y="5341524"/>
                  </a:moveTo>
                  <a:lnTo>
                    <a:pt x="0" y="5341524"/>
                  </a:lnTo>
                  <a:lnTo>
                    <a:pt x="0" y="5295422"/>
                  </a:lnTo>
                  <a:lnTo>
                    <a:pt x="1348" y="5302201"/>
                  </a:lnTo>
                  <a:lnTo>
                    <a:pt x="6742" y="5315225"/>
                  </a:lnTo>
                  <a:lnTo>
                    <a:pt x="10583" y="5320972"/>
                  </a:lnTo>
                  <a:lnTo>
                    <a:pt x="20550" y="5330940"/>
                  </a:lnTo>
                  <a:lnTo>
                    <a:pt x="26298" y="5334780"/>
                  </a:lnTo>
                  <a:lnTo>
                    <a:pt x="39321" y="5340175"/>
                  </a:lnTo>
                  <a:lnTo>
                    <a:pt x="46104" y="534152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0049" y="871156"/>
              <a:ext cx="3508375" cy="5341620"/>
            </a:xfrm>
            <a:custGeom>
              <a:avLst/>
              <a:gdLst/>
              <a:ahLst/>
              <a:cxnLst/>
              <a:rect l="l" t="t" r="r" b="b"/>
              <a:pathLst>
                <a:path w="3508375" h="5341620">
                  <a:moveTo>
                    <a:pt x="3461765" y="5341524"/>
                  </a:moveTo>
                  <a:lnTo>
                    <a:pt x="46101" y="5341524"/>
                  </a:lnTo>
                  <a:lnTo>
                    <a:pt x="39321" y="5340175"/>
                  </a:lnTo>
                  <a:lnTo>
                    <a:pt x="6742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295422"/>
                  </a:lnTo>
                  <a:lnTo>
                    <a:pt x="3487315" y="5330940"/>
                  </a:lnTo>
                  <a:lnTo>
                    <a:pt x="3461765" y="5341524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0049" y="871156"/>
              <a:ext cx="3508375" cy="5341620"/>
            </a:xfrm>
            <a:custGeom>
              <a:avLst/>
              <a:gdLst/>
              <a:ahLst/>
              <a:cxnLst/>
              <a:rect l="l" t="t" r="r" b="b"/>
              <a:pathLst>
                <a:path w="3508375" h="5341620">
                  <a:moveTo>
                    <a:pt x="3461765" y="5341524"/>
                  </a:moveTo>
                  <a:lnTo>
                    <a:pt x="46101" y="5341524"/>
                  </a:lnTo>
                  <a:lnTo>
                    <a:pt x="39321" y="5340175"/>
                  </a:lnTo>
                  <a:lnTo>
                    <a:pt x="6742" y="5315225"/>
                  </a:lnTo>
                  <a:lnTo>
                    <a:pt x="0" y="5295422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94248"/>
                  </a:lnTo>
                  <a:lnTo>
                    <a:pt x="30773" y="5327046"/>
                  </a:lnTo>
                  <a:lnTo>
                    <a:pt x="47276" y="5332666"/>
                  </a:lnTo>
                  <a:lnTo>
                    <a:pt x="3484732" y="5332666"/>
                  </a:lnTo>
                  <a:lnTo>
                    <a:pt x="3481568" y="5334780"/>
                  </a:lnTo>
                  <a:lnTo>
                    <a:pt x="3468544" y="5340175"/>
                  </a:lnTo>
                  <a:lnTo>
                    <a:pt x="3461765" y="5341524"/>
                  </a:lnTo>
                  <a:close/>
                </a:path>
                <a:path w="3508375" h="5341620">
                  <a:moveTo>
                    <a:pt x="3484732" y="5332666"/>
                  </a:moveTo>
                  <a:lnTo>
                    <a:pt x="3460590" y="5332666"/>
                  </a:lnTo>
                  <a:lnTo>
                    <a:pt x="3466240" y="5331542"/>
                  </a:lnTo>
                  <a:lnTo>
                    <a:pt x="3477093" y="5327046"/>
                  </a:lnTo>
                  <a:lnTo>
                    <a:pt x="3499008" y="5294248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295422"/>
                  </a:lnTo>
                  <a:lnTo>
                    <a:pt x="3506517" y="5302202"/>
                  </a:lnTo>
                  <a:lnTo>
                    <a:pt x="3501123" y="5315225"/>
                  </a:lnTo>
                  <a:lnTo>
                    <a:pt x="3497282" y="5320973"/>
                  </a:lnTo>
                  <a:lnTo>
                    <a:pt x="3487315" y="5330940"/>
                  </a:lnTo>
                  <a:lnTo>
                    <a:pt x="3484732" y="5332666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190053"/>
              <a:ext cx="70866" cy="7086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2323909"/>
              <a:ext cx="70866" cy="7086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66623"/>
              <a:ext cx="70866" cy="70865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290440"/>
              <a:ext cx="70866" cy="70865"/>
            </a:xfrm>
            <a:prstGeom prst="rect">
              <a:avLst/>
            </a:prstGeom>
          </p:spPr>
        </p:pic>
      </p:grpSp>
      <p:sp>
        <p:nvSpPr>
          <p:cNvPr id="29" name="object 29"/>
          <p:cNvSpPr txBox="1"/>
          <p:nvPr/>
        </p:nvSpPr>
        <p:spPr>
          <a:xfrm>
            <a:off x="5613994" y="984715"/>
            <a:ext cx="4064635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-50" dirty="0">
                <a:solidFill>
                  <a:srgbClr val="4E78A6"/>
                </a:solidFill>
                <a:latin typeface="Calibri"/>
                <a:cs typeface="Calibri"/>
              </a:rPr>
              <a:t>Customer</a:t>
            </a:r>
            <a:r>
              <a:rPr sz="2500" b="1" spc="-8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35" dirty="0">
                <a:solidFill>
                  <a:srgbClr val="4E78A6"/>
                </a:solidFill>
                <a:latin typeface="Calibri"/>
                <a:cs typeface="Calibri"/>
              </a:rPr>
              <a:t>Segment</a:t>
            </a:r>
            <a:r>
              <a:rPr sz="2500" b="1" spc="-8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Distribution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4457128" y="1748122"/>
          <a:ext cx="6369682" cy="1485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757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68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757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350" b="1" spc="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Avg.</a:t>
                      </a:r>
                      <a:r>
                        <a:rPr sz="1350" b="1" spc="-4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Consumer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$1,161,401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50.72%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410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$456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Corporate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$706,146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30.45%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245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$515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Home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Office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75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$429,653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18.78%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83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493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$488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" name="object 31"/>
          <p:cNvSpPr txBox="1"/>
          <p:nvPr/>
        </p:nvSpPr>
        <p:spPr>
          <a:xfrm>
            <a:off x="6034483" y="3535890"/>
            <a:ext cx="3223260" cy="4057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500" b="1" spc="-85" dirty="0">
                <a:solidFill>
                  <a:srgbClr val="4E78A6"/>
                </a:solidFill>
                <a:latin typeface="Calibri"/>
                <a:cs typeface="Calibri"/>
              </a:rPr>
              <a:t>Top </a:t>
            </a:r>
            <a:r>
              <a:rPr sz="2500" b="1" spc="-45" dirty="0">
                <a:solidFill>
                  <a:srgbClr val="4E78A6"/>
                </a:solidFill>
                <a:latin typeface="Calibri"/>
                <a:cs typeface="Calibri"/>
              </a:rPr>
              <a:t>Customers</a:t>
            </a:r>
            <a:r>
              <a:rPr sz="2500" b="1" spc="-8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30" dirty="0">
                <a:solidFill>
                  <a:srgbClr val="4E78A6"/>
                </a:solidFill>
                <a:latin typeface="Calibri"/>
                <a:cs typeface="Calibri"/>
              </a:rPr>
              <a:t>by</a:t>
            </a:r>
            <a:r>
              <a:rPr sz="2500" b="1" spc="-8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20" dirty="0">
                <a:solidFill>
                  <a:srgbClr val="4E78A6"/>
                </a:solidFill>
                <a:latin typeface="Calibri"/>
                <a:cs typeface="Calibri"/>
              </a:rPr>
              <a:t>Orders</a:t>
            </a:r>
            <a:endParaRPr sz="2500">
              <a:latin typeface="Calibri"/>
              <a:cs typeface="Calibri"/>
            </a:endParaRPr>
          </a:p>
        </p:txBody>
      </p:sp>
      <p:graphicFrame>
        <p:nvGraphicFramePr>
          <p:cNvPr id="32" name="object 32"/>
          <p:cNvGraphicFramePr>
            <a:graphicFrameLocks noGrp="1"/>
          </p:cNvGraphicFramePr>
          <p:nvPr/>
        </p:nvGraphicFramePr>
        <p:xfrm>
          <a:off x="4457128" y="4299298"/>
          <a:ext cx="6369049" cy="1494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259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70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9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b="1" spc="-9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Emily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Phan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$17,485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Sean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Miller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$14,738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Adrian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Barton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$13,156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object 33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18415">
              <a:lnSpc>
                <a:spcPct val="107300"/>
              </a:lnSpc>
              <a:spcBef>
                <a:spcPts val="100"/>
              </a:spcBef>
            </a:pPr>
            <a:r>
              <a:rPr dirty="0"/>
              <a:t>Consumer</a:t>
            </a:r>
            <a:r>
              <a:rPr spc="-95" dirty="0"/>
              <a:t> </a:t>
            </a:r>
            <a:r>
              <a:rPr spc="-10" dirty="0"/>
              <a:t>segment </a:t>
            </a:r>
            <a:r>
              <a:rPr dirty="0"/>
              <a:t>dominates</a:t>
            </a:r>
            <a:r>
              <a:rPr spc="-65" dirty="0"/>
              <a:t> </a:t>
            </a:r>
            <a:r>
              <a:rPr dirty="0"/>
              <a:t>with</a:t>
            </a:r>
            <a:r>
              <a:rPr spc="-60" dirty="0"/>
              <a:t> </a:t>
            </a:r>
            <a:r>
              <a:rPr spc="-10" dirty="0"/>
              <a:t>50.7% </a:t>
            </a:r>
            <a:r>
              <a:rPr dirty="0"/>
              <a:t>of total </a:t>
            </a:r>
            <a:r>
              <a:rPr spc="-10" dirty="0"/>
              <a:t>sales</a:t>
            </a:r>
          </a:p>
          <a:p>
            <a:pPr marL="70485" marR="266700">
              <a:lnSpc>
                <a:spcPct val="108800"/>
              </a:lnSpc>
              <a:spcBef>
                <a:spcPts val="1360"/>
              </a:spcBef>
            </a:pPr>
            <a:r>
              <a:rPr dirty="0"/>
              <a:t>Corporate</a:t>
            </a:r>
            <a:r>
              <a:rPr spc="-90" dirty="0"/>
              <a:t> </a:t>
            </a:r>
            <a:r>
              <a:rPr spc="-10" dirty="0"/>
              <a:t>(30.45%)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Home</a:t>
            </a:r>
            <a:r>
              <a:rPr spc="-40" dirty="0"/>
              <a:t> </a:t>
            </a:r>
            <a:r>
              <a:rPr spc="-10" dirty="0"/>
              <a:t>Office </a:t>
            </a:r>
            <a:r>
              <a:rPr dirty="0"/>
              <a:t>(18.78%)</a:t>
            </a:r>
            <a:r>
              <a:rPr spc="-85" dirty="0"/>
              <a:t> </a:t>
            </a:r>
            <a:r>
              <a:rPr spc="-10" dirty="0"/>
              <a:t>segments</a:t>
            </a:r>
          </a:p>
          <a:p>
            <a:pPr marL="70485" marR="212090">
              <a:lnSpc>
                <a:spcPct val="110300"/>
              </a:lnSpc>
              <a:spcBef>
                <a:spcPts val="1325"/>
              </a:spcBef>
            </a:pPr>
            <a:r>
              <a:rPr spc="-55" dirty="0"/>
              <a:t>Top</a:t>
            </a:r>
            <a:r>
              <a:rPr spc="-40" dirty="0"/>
              <a:t> </a:t>
            </a:r>
            <a:r>
              <a:rPr dirty="0"/>
              <a:t>customer:</a:t>
            </a:r>
            <a:r>
              <a:rPr spc="-40" dirty="0"/>
              <a:t> </a:t>
            </a:r>
            <a:r>
              <a:rPr spc="-10" dirty="0"/>
              <a:t>Emily </a:t>
            </a:r>
            <a:r>
              <a:rPr dirty="0"/>
              <a:t>Phan</a:t>
            </a:r>
            <a:r>
              <a:rPr spc="-35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dirty="0"/>
              <a:t>17</a:t>
            </a:r>
            <a:r>
              <a:rPr spc="-35" dirty="0"/>
              <a:t> </a:t>
            </a:r>
            <a:r>
              <a:rPr spc="-10" dirty="0"/>
              <a:t>orders</a:t>
            </a:r>
          </a:p>
          <a:p>
            <a:pPr marL="70485" marR="5080">
              <a:lnSpc>
                <a:spcPct val="107300"/>
              </a:lnSpc>
              <a:spcBef>
                <a:spcPts val="1395"/>
              </a:spcBef>
            </a:pPr>
            <a:r>
              <a:rPr dirty="0"/>
              <a:t>793</a:t>
            </a:r>
            <a:r>
              <a:rPr spc="-50" dirty="0"/>
              <a:t> </a:t>
            </a:r>
            <a:r>
              <a:rPr dirty="0"/>
              <a:t>unique</a:t>
            </a:r>
            <a:r>
              <a:rPr spc="-45" dirty="0"/>
              <a:t> </a:t>
            </a:r>
            <a:r>
              <a:rPr spc="-10" dirty="0"/>
              <a:t>customers </a:t>
            </a:r>
            <a:r>
              <a:rPr dirty="0"/>
              <a:t>served</a:t>
            </a:r>
            <a:r>
              <a:rPr spc="-30" dirty="0"/>
              <a:t> </a:t>
            </a:r>
            <a:r>
              <a:rPr dirty="0"/>
              <a:t>across</a:t>
            </a:r>
            <a:r>
              <a:rPr spc="-30" dirty="0"/>
              <a:t> </a:t>
            </a:r>
            <a:r>
              <a:rPr spc="-25" dirty="0"/>
              <a:t>all </a:t>
            </a:r>
            <a:r>
              <a:rPr spc="-10" dirty="0"/>
              <a:t>segments</a:t>
            </a:r>
          </a:p>
        </p:txBody>
      </p:sp>
      <p:sp>
        <p:nvSpPr>
          <p:cNvPr id="34" name="object 34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10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40" dirty="0"/>
              <a:t>Key</a:t>
            </a:r>
            <a:r>
              <a:rPr spc="-100" dirty="0"/>
              <a:t> </a:t>
            </a:r>
            <a:r>
              <a:rPr spc="-50" dirty="0"/>
              <a:t>Performance</a:t>
            </a:r>
            <a:r>
              <a:rPr spc="-95" dirty="0"/>
              <a:t> </a:t>
            </a:r>
            <a:r>
              <a:rPr spc="-10" dirty="0"/>
              <a:t>Drivers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7"/>
            <a:ext cx="5379085" cy="5359400"/>
            <a:chOff x="400049" y="862297"/>
            <a:chExt cx="5379085" cy="5359400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5379085" cy="5359400"/>
            </a:xfrm>
            <a:custGeom>
              <a:avLst/>
              <a:gdLst/>
              <a:ahLst/>
              <a:cxnLst/>
              <a:rect l="l" t="t" r="r" b="b"/>
              <a:pathLst>
                <a:path w="5379085" h="53594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5359400">
                  <a:moveTo>
                    <a:pt x="5378957" y="5359241"/>
                  </a:moveTo>
                  <a:lnTo>
                    <a:pt x="5268844" y="5359241"/>
                  </a:lnTo>
                  <a:lnTo>
                    <a:pt x="5275627" y="5357891"/>
                  </a:lnTo>
                  <a:lnTo>
                    <a:pt x="5288650" y="5352497"/>
                  </a:lnTo>
                  <a:lnTo>
                    <a:pt x="5313600" y="5319918"/>
                  </a:lnTo>
                  <a:lnTo>
                    <a:pt x="5314949" y="5313138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5359241"/>
                  </a:lnTo>
                  <a:close/>
                </a:path>
                <a:path w="5379085" h="5359400">
                  <a:moveTo>
                    <a:pt x="46104" y="5359241"/>
                  </a:moveTo>
                  <a:lnTo>
                    <a:pt x="0" y="5359241"/>
                  </a:lnTo>
                  <a:lnTo>
                    <a:pt x="0" y="5313139"/>
                  </a:lnTo>
                  <a:lnTo>
                    <a:pt x="1348" y="5319918"/>
                  </a:lnTo>
                  <a:lnTo>
                    <a:pt x="6742" y="5332941"/>
                  </a:lnTo>
                  <a:lnTo>
                    <a:pt x="10583" y="5338689"/>
                  </a:lnTo>
                  <a:lnTo>
                    <a:pt x="20550" y="5348656"/>
                  </a:lnTo>
                  <a:lnTo>
                    <a:pt x="26298" y="5352497"/>
                  </a:lnTo>
                  <a:lnTo>
                    <a:pt x="39321" y="5357891"/>
                  </a:lnTo>
                  <a:lnTo>
                    <a:pt x="46104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8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2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8" y="0"/>
                  </a:lnTo>
                  <a:lnTo>
                    <a:pt x="5304366" y="20550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294398" y="5348656"/>
                  </a:lnTo>
                  <a:lnTo>
                    <a:pt x="5268848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7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7" y="0"/>
                  </a:lnTo>
                  <a:lnTo>
                    <a:pt x="5275627" y="1348"/>
                  </a:lnTo>
                  <a:lnTo>
                    <a:pt x="5288651" y="6742"/>
                  </a:lnTo>
                  <a:lnTo>
                    <a:pt x="529181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291815" y="5350382"/>
                  </a:lnTo>
                  <a:lnTo>
                    <a:pt x="5288651" y="5352497"/>
                  </a:lnTo>
                  <a:lnTo>
                    <a:pt x="5275627" y="5357891"/>
                  </a:lnTo>
                  <a:lnTo>
                    <a:pt x="5268847" y="5359240"/>
                  </a:lnTo>
                  <a:close/>
                </a:path>
                <a:path w="5314950" h="5359400">
                  <a:moveTo>
                    <a:pt x="5291815" y="5350382"/>
                  </a:moveTo>
                  <a:lnTo>
                    <a:pt x="5267673" y="5350382"/>
                  </a:lnTo>
                  <a:lnTo>
                    <a:pt x="5273323" y="5349258"/>
                  </a:lnTo>
                  <a:lnTo>
                    <a:pt x="5284176" y="5344763"/>
                  </a:lnTo>
                  <a:lnTo>
                    <a:pt x="5306091" y="5311965"/>
                  </a:lnTo>
                  <a:lnTo>
                    <a:pt x="5306091" y="47276"/>
                  </a:lnTo>
                  <a:lnTo>
                    <a:pt x="5284176" y="14477"/>
                  </a:lnTo>
                  <a:lnTo>
                    <a:pt x="5267673" y="8858"/>
                  </a:lnTo>
                  <a:lnTo>
                    <a:pt x="5291816" y="8858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313600" y="5319918"/>
                  </a:lnTo>
                  <a:lnTo>
                    <a:pt x="5308206" y="5332941"/>
                  </a:lnTo>
                  <a:lnTo>
                    <a:pt x="5304365" y="5338689"/>
                  </a:lnTo>
                  <a:lnTo>
                    <a:pt x="5294398" y="5348656"/>
                  </a:lnTo>
                  <a:lnTo>
                    <a:pt x="5291815" y="535038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3322319"/>
              <a:ext cx="5072380" cy="2377440"/>
            </a:xfrm>
            <a:custGeom>
              <a:avLst/>
              <a:gdLst/>
              <a:ahLst/>
              <a:cxnLst/>
              <a:rect l="l" t="t" r="r" b="b"/>
              <a:pathLst>
                <a:path w="5072380" h="2377440">
                  <a:moveTo>
                    <a:pt x="5071871" y="2377439"/>
                  </a:moveTo>
                  <a:lnTo>
                    <a:pt x="0" y="2377439"/>
                  </a:lnTo>
                  <a:lnTo>
                    <a:pt x="0" y="0"/>
                  </a:lnTo>
                  <a:lnTo>
                    <a:pt x="5071871" y="0"/>
                  </a:lnTo>
                  <a:lnTo>
                    <a:pt x="5071871" y="46862"/>
                  </a:lnTo>
                  <a:lnTo>
                    <a:pt x="110966" y="46862"/>
                  </a:lnTo>
                  <a:lnTo>
                    <a:pt x="104186" y="48211"/>
                  </a:lnTo>
                  <a:lnTo>
                    <a:pt x="71608" y="73161"/>
                  </a:lnTo>
                  <a:lnTo>
                    <a:pt x="64865" y="92964"/>
                  </a:lnTo>
                  <a:lnTo>
                    <a:pt x="64865" y="2250756"/>
                  </a:lnTo>
                  <a:lnTo>
                    <a:pt x="85416" y="2286274"/>
                  </a:lnTo>
                  <a:lnTo>
                    <a:pt x="110966" y="2296858"/>
                  </a:lnTo>
                  <a:lnTo>
                    <a:pt x="5071871" y="2296858"/>
                  </a:lnTo>
                  <a:lnTo>
                    <a:pt x="5071871" y="2377439"/>
                  </a:lnTo>
                  <a:close/>
                </a:path>
                <a:path w="5072380" h="2377440">
                  <a:moveTo>
                    <a:pt x="5071871" y="2296858"/>
                  </a:moveTo>
                  <a:lnTo>
                    <a:pt x="4961666" y="2296858"/>
                  </a:lnTo>
                  <a:lnTo>
                    <a:pt x="4968446" y="2295509"/>
                  </a:lnTo>
                  <a:lnTo>
                    <a:pt x="4981469" y="2290115"/>
                  </a:lnTo>
                  <a:lnTo>
                    <a:pt x="5006419" y="2257536"/>
                  </a:lnTo>
                  <a:lnTo>
                    <a:pt x="5007768" y="2250756"/>
                  </a:lnTo>
                  <a:lnTo>
                    <a:pt x="5007768" y="92964"/>
                  </a:lnTo>
                  <a:lnTo>
                    <a:pt x="4987217" y="57446"/>
                  </a:lnTo>
                  <a:lnTo>
                    <a:pt x="4961666" y="46862"/>
                  </a:lnTo>
                  <a:lnTo>
                    <a:pt x="5071871" y="46862"/>
                  </a:lnTo>
                  <a:lnTo>
                    <a:pt x="5071871" y="2296858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3369182"/>
              <a:ext cx="4943475" cy="2250440"/>
            </a:xfrm>
            <a:custGeom>
              <a:avLst/>
              <a:gdLst/>
              <a:ahLst/>
              <a:cxnLst/>
              <a:rect l="l" t="t" r="r" b="b"/>
              <a:pathLst>
                <a:path w="4943475" h="2250440">
                  <a:moveTo>
                    <a:pt x="4896801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2203893"/>
                  </a:lnTo>
                  <a:lnTo>
                    <a:pt x="4922352" y="2239412"/>
                  </a:lnTo>
                  <a:lnTo>
                    <a:pt x="4896801" y="224999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3369182"/>
              <a:ext cx="4943475" cy="2250440"/>
            </a:xfrm>
            <a:custGeom>
              <a:avLst/>
              <a:gdLst/>
              <a:ahLst/>
              <a:cxnLst/>
              <a:rect l="l" t="t" r="r" b="b"/>
              <a:pathLst>
                <a:path w="4943475" h="2250440">
                  <a:moveTo>
                    <a:pt x="4896801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03581" y="1348"/>
                  </a:lnTo>
                  <a:lnTo>
                    <a:pt x="4916604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5"/>
                  </a:lnTo>
                  <a:lnTo>
                    <a:pt x="8858" y="47275"/>
                  </a:lnTo>
                  <a:lnTo>
                    <a:pt x="8858" y="2202719"/>
                  </a:lnTo>
                  <a:lnTo>
                    <a:pt x="30773" y="2235518"/>
                  </a:lnTo>
                  <a:lnTo>
                    <a:pt x="47276" y="2241137"/>
                  </a:lnTo>
                  <a:lnTo>
                    <a:pt x="4919769" y="2241137"/>
                  </a:lnTo>
                  <a:lnTo>
                    <a:pt x="4916604" y="2243252"/>
                  </a:lnTo>
                  <a:lnTo>
                    <a:pt x="4903581" y="2248646"/>
                  </a:lnTo>
                  <a:lnTo>
                    <a:pt x="4896801" y="2249995"/>
                  </a:lnTo>
                  <a:close/>
                </a:path>
                <a:path w="4943475" h="2250440">
                  <a:moveTo>
                    <a:pt x="4919769" y="2241137"/>
                  </a:moveTo>
                  <a:lnTo>
                    <a:pt x="4895627" y="2241137"/>
                  </a:lnTo>
                  <a:lnTo>
                    <a:pt x="4901276" y="2240013"/>
                  </a:lnTo>
                  <a:lnTo>
                    <a:pt x="4912129" y="2235518"/>
                  </a:lnTo>
                  <a:lnTo>
                    <a:pt x="4934044" y="2202719"/>
                  </a:lnTo>
                  <a:lnTo>
                    <a:pt x="4934044" y="47275"/>
                  </a:lnTo>
                  <a:lnTo>
                    <a:pt x="4912129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2203893"/>
                  </a:lnTo>
                  <a:lnTo>
                    <a:pt x="4941553" y="2210673"/>
                  </a:lnTo>
                  <a:lnTo>
                    <a:pt x="4936159" y="2223696"/>
                  </a:lnTo>
                  <a:lnTo>
                    <a:pt x="4932318" y="2229444"/>
                  </a:lnTo>
                  <a:lnTo>
                    <a:pt x="4922352" y="2239411"/>
                  </a:lnTo>
                  <a:lnTo>
                    <a:pt x="4919769" y="2241137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3564064"/>
            <a:ext cx="4562475" cy="744220"/>
            <a:chOff x="780954" y="3564064"/>
            <a:chExt cx="4562475" cy="744220"/>
          </a:xfrm>
        </p:grpSpPr>
        <p:sp>
          <p:nvSpPr>
            <p:cNvPr id="11" name="object 11"/>
            <p:cNvSpPr/>
            <p:nvPr/>
          </p:nvSpPr>
          <p:spPr>
            <a:xfrm>
              <a:off x="780948" y="3564064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3936110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4680203"/>
            <a:ext cx="4562475" cy="372110"/>
          </a:xfrm>
          <a:custGeom>
            <a:avLst/>
            <a:gdLst/>
            <a:ahLst/>
            <a:cxnLst/>
            <a:rect l="l" t="t" r="r" b="b"/>
            <a:pathLst>
              <a:path w="4562475" h="372110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72046"/>
                </a:lnTo>
                <a:lnTo>
                  <a:pt x="1514767" y="372046"/>
                </a:lnTo>
                <a:lnTo>
                  <a:pt x="3038386" y="372046"/>
                </a:lnTo>
                <a:lnTo>
                  <a:pt x="4562005" y="372046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3555205"/>
          <a:ext cx="4561203" cy="186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Ship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Mode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350" b="1" spc="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Avg.</a:t>
                      </a:r>
                      <a:r>
                        <a:rPr sz="1350" b="1" spc="-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Ship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Days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Standard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59.83%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5.03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Second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18.48%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3.16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First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Class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15.27%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2.24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Same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6.42%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0.89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827775" y="862297"/>
            <a:ext cx="5202555" cy="5359400"/>
            <a:chOff x="5827775" y="862297"/>
            <a:chExt cx="5202555" cy="5359400"/>
          </a:xfrm>
        </p:grpSpPr>
        <p:sp>
          <p:nvSpPr>
            <p:cNvPr id="16" name="object 16"/>
            <p:cNvSpPr/>
            <p:nvPr/>
          </p:nvSpPr>
          <p:spPr>
            <a:xfrm>
              <a:off x="5827775" y="862298"/>
              <a:ext cx="110489" cy="5359400"/>
            </a:xfrm>
            <a:custGeom>
              <a:avLst/>
              <a:gdLst/>
              <a:ahLst/>
              <a:cxnLst/>
              <a:rect l="l" t="t" r="r" b="b"/>
              <a:pathLst>
                <a:path w="110489" h="5359400">
                  <a:moveTo>
                    <a:pt x="110493" y="5359241"/>
                  </a:moveTo>
                  <a:lnTo>
                    <a:pt x="0" y="5359241"/>
                  </a:lnTo>
                  <a:lnTo>
                    <a:pt x="0" y="0"/>
                  </a:lnTo>
                  <a:lnTo>
                    <a:pt x="110489" y="0"/>
                  </a:lnTo>
                  <a:lnTo>
                    <a:pt x="103710" y="1348"/>
                  </a:lnTo>
                  <a:lnTo>
                    <a:pt x="90686" y="6742"/>
                  </a:lnTo>
                  <a:lnTo>
                    <a:pt x="65737" y="39321"/>
                  </a:lnTo>
                  <a:lnTo>
                    <a:pt x="64388" y="46101"/>
                  </a:lnTo>
                  <a:lnTo>
                    <a:pt x="64388" y="5313138"/>
                  </a:lnTo>
                  <a:lnTo>
                    <a:pt x="84939" y="5348656"/>
                  </a:lnTo>
                  <a:lnTo>
                    <a:pt x="103710" y="5357891"/>
                  </a:lnTo>
                  <a:lnTo>
                    <a:pt x="110493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101" y="5359241"/>
                  </a:lnTo>
                  <a:lnTo>
                    <a:pt x="10582" y="5338689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097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137785" y="5350382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3703" y="3322319"/>
              <a:ext cx="5016500" cy="2749550"/>
            </a:xfrm>
            <a:custGeom>
              <a:avLst/>
              <a:gdLst/>
              <a:ahLst/>
              <a:cxnLst/>
              <a:rect l="l" t="t" r="r" b="b"/>
              <a:pathLst>
                <a:path w="5016500" h="2749550">
                  <a:moveTo>
                    <a:pt x="5016245" y="2749295"/>
                  </a:moveTo>
                  <a:lnTo>
                    <a:pt x="0" y="2749295"/>
                  </a:lnTo>
                  <a:lnTo>
                    <a:pt x="0" y="0"/>
                  </a:lnTo>
                  <a:lnTo>
                    <a:pt x="5016245" y="0"/>
                  </a:lnTo>
                  <a:lnTo>
                    <a:pt x="5016245" y="46862"/>
                  </a:lnTo>
                  <a:lnTo>
                    <a:pt x="110585" y="46862"/>
                  </a:lnTo>
                  <a:lnTo>
                    <a:pt x="103805" y="48211"/>
                  </a:lnTo>
                  <a:lnTo>
                    <a:pt x="71226" y="73161"/>
                  </a:lnTo>
                  <a:lnTo>
                    <a:pt x="64483" y="92964"/>
                  </a:lnTo>
                  <a:lnTo>
                    <a:pt x="64483" y="2622802"/>
                  </a:lnTo>
                  <a:lnTo>
                    <a:pt x="85034" y="2658320"/>
                  </a:lnTo>
                  <a:lnTo>
                    <a:pt x="110585" y="2668904"/>
                  </a:lnTo>
                  <a:lnTo>
                    <a:pt x="5016245" y="2668904"/>
                  </a:lnTo>
                  <a:lnTo>
                    <a:pt x="5016245" y="2749295"/>
                  </a:lnTo>
                  <a:close/>
                </a:path>
                <a:path w="5016500" h="2749550">
                  <a:moveTo>
                    <a:pt x="5016245" y="2668904"/>
                  </a:moveTo>
                  <a:lnTo>
                    <a:pt x="4961285" y="2668904"/>
                  </a:lnTo>
                  <a:lnTo>
                    <a:pt x="4968064" y="2667555"/>
                  </a:lnTo>
                  <a:lnTo>
                    <a:pt x="4981087" y="2662161"/>
                  </a:lnTo>
                  <a:lnTo>
                    <a:pt x="5006038" y="2629582"/>
                  </a:lnTo>
                  <a:lnTo>
                    <a:pt x="5007386" y="2622802"/>
                  </a:lnTo>
                  <a:lnTo>
                    <a:pt x="5007386" y="92964"/>
                  </a:lnTo>
                  <a:lnTo>
                    <a:pt x="4986835" y="57446"/>
                  </a:lnTo>
                  <a:lnTo>
                    <a:pt x="4961285" y="46862"/>
                  </a:lnTo>
                  <a:lnTo>
                    <a:pt x="5016245" y="46862"/>
                  </a:lnTo>
                  <a:lnTo>
                    <a:pt x="5016245" y="2668904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8187" y="3369182"/>
              <a:ext cx="4943475" cy="2622550"/>
            </a:xfrm>
            <a:custGeom>
              <a:avLst/>
              <a:gdLst/>
              <a:ahLst/>
              <a:cxnLst/>
              <a:rect l="l" t="t" r="r" b="b"/>
              <a:pathLst>
                <a:path w="4943475" h="2622550">
                  <a:moveTo>
                    <a:pt x="4896802" y="2622041"/>
                  </a:moveTo>
                  <a:lnTo>
                    <a:pt x="46101" y="2622041"/>
                  </a:lnTo>
                  <a:lnTo>
                    <a:pt x="39321" y="2620692"/>
                  </a:lnTo>
                  <a:lnTo>
                    <a:pt x="6742" y="2595742"/>
                  </a:lnTo>
                  <a:lnTo>
                    <a:pt x="0" y="2575939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2575939"/>
                  </a:lnTo>
                  <a:lnTo>
                    <a:pt x="4922351" y="2611457"/>
                  </a:lnTo>
                  <a:lnTo>
                    <a:pt x="4896802" y="262204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8187" y="3369182"/>
              <a:ext cx="4943475" cy="2622550"/>
            </a:xfrm>
            <a:custGeom>
              <a:avLst/>
              <a:gdLst/>
              <a:ahLst/>
              <a:cxnLst/>
              <a:rect l="l" t="t" r="r" b="b"/>
              <a:pathLst>
                <a:path w="4943475" h="2622550">
                  <a:moveTo>
                    <a:pt x="4896802" y="2622041"/>
                  </a:moveTo>
                  <a:lnTo>
                    <a:pt x="46101" y="2622041"/>
                  </a:lnTo>
                  <a:lnTo>
                    <a:pt x="39321" y="2620692"/>
                  </a:lnTo>
                  <a:lnTo>
                    <a:pt x="6742" y="2595742"/>
                  </a:lnTo>
                  <a:lnTo>
                    <a:pt x="0" y="2575939"/>
                  </a:lnTo>
                  <a:lnTo>
                    <a:pt x="0" y="46101"/>
                  </a:lnTo>
                  <a:lnTo>
                    <a:pt x="20551" y="10583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03581" y="1348"/>
                  </a:lnTo>
                  <a:lnTo>
                    <a:pt x="4916603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5"/>
                  </a:lnTo>
                  <a:lnTo>
                    <a:pt x="8858" y="47275"/>
                  </a:lnTo>
                  <a:lnTo>
                    <a:pt x="8858" y="2574765"/>
                  </a:lnTo>
                  <a:lnTo>
                    <a:pt x="30772" y="2607564"/>
                  </a:lnTo>
                  <a:lnTo>
                    <a:pt x="47276" y="2613183"/>
                  </a:lnTo>
                  <a:lnTo>
                    <a:pt x="4919768" y="2613183"/>
                  </a:lnTo>
                  <a:lnTo>
                    <a:pt x="4916603" y="2615298"/>
                  </a:lnTo>
                  <a:lnTo>
                    <a:pt x="4903581" y="2620692"/>
                  </a:lnTo>
                  <a:lnTo>
                    <a:pt x="4896802" y="2622041"/>
                  </a:lnTo>
                  <a:close/>
                </a:path>
                <a:path w="4943475" h="2622550">
                  <a:moveTo>
                    <a:pt x="4919768" y="2613183"/>
                  </a:moveTo>
                  <a:lnTo>
                    <a:pt x="4895627" y="2613183"/>
                  </a:lnTo>
                  <a:lnTo>
                    <a:pt x="4901276" y="2612059"/>
                  </a:lnTo>
                  <a:lnTo>
                    <a:pt x="4912128" y="2607564"/>
                  </a:lnTo>
                  <a:lnTo>
                    <a:pt x="4934044" y="2574765"/>
                  </a:lnTo>
                  <a:lnTo>
                    <a:pt x="4934044" y="47275"/>
                  </a:lnTo>
                  <a:lnTo>
                    <a:pt x="4912128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2575939"/>
                  </a:lnTo>
                  <a:lnTo>
                    <a:pt x="4941554" y="2582719"/>
                  </a:lnTo>
                  <a:lnTo>
                    <a:pt x="4936159" y="2595742"/>
                  </a:lnTo>
                  <a:lnTo>
                    <a:pt x="4932319" y="2601490"/>
                  </a:lnTo>
                  <a:lnTo>
                    <a:pt x="4922351" y="2611457"/>
                  </a:lnTo>
                  <a:lnTo>
                    <a:pt x="4919768" y="2613183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273070" y="3564064"/>
            <a:ext cx="4562475" cy="744220"/>
            <a:chOff x="6273070" y="3564064"/>
            <a:chExt cx="4562475" cy="744220"/>
          </a:xfrm>
        </p:grpSpPr>
        <p:sp>
          <p:nvSpPr>
            <p:cNvPr id="23" name="object 23"/>
            <p:cNvSpPr/>
            <p:nvPr/>
          </p:nvSpPr>
          <p:spPr>
            <a:xfrm>
              <a:off x="6273063" y="3564064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3063" y="3936110"/>
              <a:ext cx="4562475" cy="372110"/>
            </a:xfrm>
            <a:custGeom>
              <a:avLst/>
              <a:gdLst/>
              <a:ahLst/>
              <a:cxnLst/>
              <a:rect l="l" t="t" r="r" b="b"/>
              <a:pathLst>
                <a:path w="4562475" h="372110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14767" y="372046"/>
                  </a:lnTo>
                  <a:lnTo>
                    <a:pt x="3038386" y="372046"/>
                  </a:lnTo>
                  <a:lnTo>
                    <a:pt x="4562005" y="372046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273063" y="4680203"/>
            <a:ext cx="4562475" cy="372110"/>
          </a:xfrm>
          <a:custGeom>
            <a:avLst/>
            <a:gdLst/>
            <a:ahLst/>
            <a:cxnLst/>
            <a:rect l="l" t="t" r="r" b="b"/>
            <a:pathLst>
              <a:path w="4562475" h="372110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72046"/>
                </a:lnTo>
                <a:lnTo>
                  <a:pt x="1514767" y="372046"/>
                </a:lnTo>
                <a:lnTo>
                  <a:pt x="3038386" y="372046"/>
                </a:lnTo>
                <a:lnTo>
                  <a:pt x="4562005" y="372046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273063" y="5424296"/>
            <a:ext cx="4562475" cy="381000"/>
          </a:xfrm>
          <a:custGeom>
            <a:avLst/>
            <a:gdLst/>
            <a:ahLst/>
            <a:cxnLst/>
            <a:rect l="l" t="t" r="r" b="b"/>
            <a:pathLst>
              <a:path w="4562475" h="381000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80911"/>
                </a:lnTo>
                <a:lnTo>
                  <a:pt x="1514767" y="380911"/>
                </a:lnTo>
                <a:lnTo>
                  <a:pt x="3038386" y="380911"/>
                </a:lnTo>
                <a:lnTo>
                  <a:pt x="4562005" y="380911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7" name="object 27"/>
          <p:cNvGraphicFramePr>
            <a:graphicFrameLocks noGrp="1"/>
          </p:cNvGraphicFramePr>
          <p:nvPr/>
        </p:nvGraphicFramePr>
        <p:xfrm>
          <a:off x="6264211" y="3555205"/>
          <a:ext cx="4561203" cy="22377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Sub-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Profit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Margin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Phones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$330,007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19.8%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Chairs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$328,449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9.3%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Storage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$223,843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6.7%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$206,966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8.2%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Binders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$203,413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14.5%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28" name="object 28"/>
          <p:cNvGrpSpPr/>
          <p:nvPr/>
        </p:nvGrpSpPr>
        <p:grpSpPr>
          <a:xfrm>
            <a:off x="931544" y="1694973"/>
            <a:ext cx="71120" cy="885825"/>
            <a:chOff x="931544" y="1694973"/>
            <a:chExt cx="71120" cy="885825"/>
          </a:xfrm>
        </p:grpSpPr>
        <p:pic>
          <p:nvPicPr>
            <p:cNvPr id="29" name="object 2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694973"/>
              <a:ext cx="70866" cy="708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31544" y="2509932"/>
              <a:ext cx="70866" cy="70865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1118986" y="975856"/>
            <a:ext cx="4093210" cy="2021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R="207645" algn="ctr">
              <a:lnSpc>
                <a:spcPct val="100000"/>
              </a:lnSpc>
              <a:spcBef>
                <a:spcPts val="90"/>
              </a:spcBef>
            </a:pP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Shipping</a:t>
            </a:r>
            <a:r>
              <a:rPr sz="2500" b="1" spc="-7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Performance</a:t>
            </a:r>
            <a:endParaRPr sz="2500">
              <a:latin typeface="Calibri"/>
              <a:cs typeface="Calibri"/>
            </a:endParaRPr>
          </a:p>
          <a:p>
            <a:pPr marL="12700" marR="377825">
              <a:lnSpc>
                <a:spcPct val="107300"/>
              </a:lnSpc>
              <a:spcBef>
                <a:spcPts val="128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Mode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is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the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primary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factor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in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reducing</a:t>
            </a:r>
            <a:r>
              <a:rPr sz="1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shipping</a:t>
            </a:r>
            <a:r>
              <a:rPr sz="195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days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7300"/>
              </a:lnSpc>
              <a:spcBef>
                <a:spcPts val="139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Same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Day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shipping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reduces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average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shipping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by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4.14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days</a:t>
            </a:r>
            <a:endParaRPr sz="1950"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423659" y="1694973"/>
            <a:ext cx="71120" cy="885825"/>
            <a:chOff x="6423659" y="1694973"/>
            <a:chExt cx="71120" cy="885825"/>
          </a:xfrm>
        </p:grpSpPr>
        <p:pic>
          <p:nvPicPr>
            <p:cNvPr id="33" name="object 3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23659" y="1694973"/>
              <a:ext cx="70866" cy="70865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23659" y="2509932"/>
              <a:ext cx="70866" cy="70865"/>
            </a:xfrm>
            <a:prstGeom prst="rect">
              <a:avLst/>
            </a:prstGeom>
          </p:spPr>
        </p:pic>
      </p:grpSp>
      <p:sp>
        <p:nvSpPr>
          <p:cNvPr id="35" name="object 35"/>
          <p:cNvSpPr txBox="1"/>
          <p:nvPr/>
        </p:nvSpPr>
        <p:spPr>
          <a:xfrm>
            <a:off x="6611101" y="975856"/>
            <a:ext cx="4175125" cy="20218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15695">
              <a:lnSpc>
                <a:spcPct val="100000"/>
              </a:lnSpc>
              <a:spcBef>
                <a:spcPts val="90"/>
              </a:spcBef>
            </a:pPr>
            <a:r>
              <a:rPr sz="2500" b="1" dirty="0">
                <a:solidFill>
                  <a:srgbClr val="4E78A6"/>
                </a:solidFill>
                <a:latin typeface="Calibri"/>
                <a:cs typeface="Calibri"/>
              </a:rPr>
              <a:t>Sales</a:t>
            </a:r>
            <a:r>
              <a:rPr sz="2500" b="1" spc="-10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Drivers</a:t>
            </a:r>
            <a:endParaRPr sz="2500">
              <a:latin typeface="Calibri"/>
              <a:cs typeface="Calibri"/>
            </a:endParaRPr>
          </a:p>
          <a:p>
            <a:pPr marL="12700" marR="5080">
              <a:lnSpc>
                <a:spcPct val="107300"/>
              </a:lnSpc>
              <a:spcBef>
                <a:spcPts val="128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Product sub-category most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influences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total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endParaRPr sz="1950">
              <a:latin typeface="Arial"/>
              <a:cs typeface="Arial"/>
            </a:endParaRPr>
          </a:p>
          <a:p>
            <a:pPr marL="12700" marR="105410">
              <a:lnSpc>
                <a:spcPct val="107300"/>
              </a:lnSpc>
              <a:spcBef>
                <a:spcPts val="1395"/>
              </a:spcBef>
            </a:pP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Tables,</a:t>
            </a:r>
            <a:r>
              <a:rPr sz="1950" spc="-6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Chairs,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9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Technology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drive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highest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increases</a:t>
            </a:r>
            <a:endParaRPr sz="19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11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Project</a:t>
            </a:r>
            <a:r>
              <a:rPr spc="-95" dirty="0"/>
              <a:t> </a:t>
            </a:r>
            <a:r>
              <a:rPr spc="-10" dirty="0"/>
              <a:t>Highlights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5386070"/>
            <a:chOff x="400049" y="853439"/>
            <a:chExt cx="10629900" cy="5386070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38607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386070">
                  <a:moveTo>
                    <a:pt x="10629899" y="5385815"/>
                  </a:moveTo>
                  <a:lnTo>
                    <a:pt x="10583795" y="5385815"/>
                  </a:lnTo>
                  <a:lnTo>
                    <a:pt x="10590576" y="5384466"/>
                  </a:lnTo>
                  <a:lnTo>
                    <a:pt x="10603599" y="5379072"/>
                  </a:lnTo>
                  <a:lnTo>
                    <a:pt x="10628550" y="5346493"/>
                  </a:lnTo>
                  <a:lnTo>
                    <a:pt x="10629899" y="5339713"/>
                  </a:lnTo>
                  <a:lnTo>
                    <a:pt x="10629899" y="5385815"/>
                  </a:lnTo>
                  <a:close/>
                </a:path>
                <a:path w="10629900" h="5386070">
                  <a:moveTo>
                    <a:pt x="46102" y="5385815"/>
                  </a:moveTo>
                  <a:lnTo>
                    <a:pt x="0" y="5385815"/>
                  </a:lnTo>
                  <a:lnTo>
                    <a:pt x="0" y="5339713"/>
                  </a:lnTo>
                  <a:lnTo>
                    <a:pt x="1348" y="5346493"/>
                  </a:lnTo>
                  <a:lnTo>
                    <a:pt x="6742" y="5359516"/>
                  </a:lnTo>
                  <a:lnTo>
                    <a:pt x="10583" y="5365264"/>
                  </a:lnTo>
                  <a:lnTo>
                    <a:pt x="20550" y="5375231"/>
                  </a:lnTo>
                  <a:lnTo>
                    <a:pt x="26298" y="5379072"/>
                  </a:lnTo>
                  <a:lnTo>
                    <a:pt x="39321" y="5384466"/>
                  </a:lnTo>
                  <a:lnTo>
                    <a:pt x="46102" y="538581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10583797" y="5385815"/>
                  </a:moveTo>
                  <a:lnTo>
                    <a:pt x="46101" y="5385815"/>
                  </a:lnTo>
                  <a:lnTo>
                    <a:pt x="39321" y="5384467"/>
                  </a:lnTo>
                  <a:lnTo>
                    <a:pt x="6742" y="5359516"/>
                  </a:lnTo>
                  <a:lnTo>
                    <a:pt x="0" y="533971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5339713"/>
                  </a:lnTo>
                  <a:lnTo>
                    <a:pt x="10609348" y="5375232"/>
                  </a:lnTo>
                  <a:lnTo>
                    <a:pt x="10583797" y="538581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53439"/>
              <a:ext cx="10629900" cy="5386070"/>
            </a:xfrm>
            <a:custGeom>
              <a:avLst/>
              <a:gdLst/>
              <a:ahLst/>
              <a:cxnLst/>
              <a:rect l="l" t="t" r="r" b="b"/>
              <a:pathLst>
                <a:path w="10629900" h="5386070">
                  <a:moveTo>
                    <a:pt x="10583797" y="5385815"/>
                  </a:moveTo>
                  <a:lnTo>
                    <a:pt x="46101" y="5385815"/>
                  </a:lnTo>
                  <a:lnTo>
                    <a:pt x="39321" y="5384467"/>
                  </a:lnTo>
                  <a:lnTo>
                    <a:pt x="6742" y="5359516"/>
                  </a:lnTo>
                  <a:lnTo>
                    <a:pt x="0" y="5339713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38539"/>
                  </a:lnTo>
                  <a:lnTo>
                    <a:pt x="30773" y="5371338"/>
                  </a:lnTo>
                  <a:lnTo>
                    <a:pt x="47276" y="5376957"/>
                  </a:lnTo>
                  <a:lnTo>
                    <a:pt x="10606765" y="5376957"/>
                  </a:lnTo>
                  <a:lnTo>
                    <a:pt x="10603599" y="5379072"/>
                  </a:lnTo>
                  <a:lnTo>
                    <a:pt x="10590576" y="5384467"/>
                  </a:lnTo>
                  <a:lnTo>
                    <a:pt x="10583797" y="5385815"/>
                  </a:lnTo>
                  <a:close/>
                </a:path>
                <a:path w="10629900" h="5386070">
                  <a:moveTo>
                    <a:pt x="10606765" y="5376957"/>
                  </a:moveTo>
                  <a:lnTo>
                    <a:pt x="10582623" y="5376957"/>
                  </a:lnTo>
                  <a:lnTo>
                    <a:pt x="10588273" y="5375833"/>
                  </a:lnTo>
                  <a:lnTo>
                    <a:pt x="10599125" y="5371338"/>
                  </a:lnTo>
                  <a:lnTo>
                    <a:pt x="10621040" y="5338539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5339713"/>
                  </a:lnTo>
                  <a:lnTo>
                    <a:pt x="10628551" y="5346493"/>
                  </a:lnTo>
                  <a:lnTo>
                    <a:pt x="10623156" y="5359516"/>
                  </a:lnTo>
                  <a:lnTo>
                    <a:pt x="10619316" y="5365264"/>
                  </a:lnTo>
                  <a:lnTo>
                    <a:pt x="10609347" y="5375231"/>
                  </a:lnTo>
                  <a:lnTo>
                    <a:pt x="10606765" y="5376957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3730751"/>
              <a:ext cx="10387965" cy="2377440"/>
            </a:xfrm>
            <a:custGeom>
              <a:avLst/>
              <a:gdLst/>
              <a:ahLst/>
              <a:cxnLst/>
              <a:rect l="l" t="t" r="r" b="b"/>
              <a:pathLst>
                <a:path w="10387965" h="2377440">
                  <a:moveTo>
                    <a:pt x="10387583" y="2377439"/>
                  </a:moveTo>
                  <a:lnTo>
                    <a:pt x="0" y="2377439"/>
                  </a:lnTo>
                  <a:lnTo>
                    <a:pt x="0" y="0"/>
                  </a:lnTo>
                  <a:lnTo>
                    <a:pt x="10387583" y="0"/>
                  </a:lnTo>
                  <a:lnTo>
                    <a:pt x="10387583" y="45910"/>
                  </a:lnTo>
                  <a:lnTo>
                    <a:pt x="110966" y="45910"/>
                  </a:lnTo>
                  <a:lnTo>
                    <a:pt x="104186" y="47258"/>
                  </a:lnTo>
                  <a:lnTo>
                    <a:pt x="71608" y="72208"/>
                  </a:lnTo>
                  <a:lnTo>
                    <a:pt x="64865" y="92011"/>
                  </a:lnTo>
                  <a:lnTo>
                    <a:pt x="64865" y="2249804"/>
                  </a:lnTo>
                  <a:lnTo>
                    <a:pt x="85416" y="2285322"/>
                  </a:lnTo>
                  <a:lnTo>
                    <a:pt x="110966" y="2295905"/>
                  </a:lnTo>
                  <a:lnTo>
                    <a:pt x="10387583" y="2295905"/>
                  </a:lnTo>
                  <a:lnTo>
                    <a:pt x="10387583" y="2377439"/>
                  </a:lnTo>
                  <a:close/>
                </a:path>
                <a:path w="10387965" h="2377440">
                  <a:moveTo>
                    <a:pt x="10387583" y="2295905"/>
                  </a:moveTo>
                  <a:lnTo>
                    <a:pt x="10276616" y="2295905"/>
                  </a:lnTo>
                  <a:lnTo>
                    <a:pt x="10283395" y="2294556"/>
                  </a:lnTo>
                  <a:lnTo>
                    <a:pt x="10296418" y="2289162"/>
                  </a:lnTo>
                  <a:lnTo>
                    <a:pt x="10321368" y="2256583"/>
                  </a:lnTo>
                  <a:lnTo>
                    <a:pt x="10322717" y="2249804"/>
                  </a:lnTo>
                  <a:lnTo>
                    <a:pt x="10322717" y="92011"/>
                  </a:lnTo>
                  <a:lnTo>
                    <a:pt x="10302165" y="56493"/>
                  </a:lnTo>
                  <a:lnTo>
                    <a:pt x="10276616" y="45910"/>
                  </a:lnTo>
                  <a:lnTo>
                    <a:pt x="10387583" y="45910"/>
                  </a:lnTo>
                  <a:lnTo>
                    <a:pt x="10387583" y="229590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3776662"/>
              <a:ext cx="10258425" cy="2250440"/>
            </a:xfrm>
            <a:custGeom>
              <a:avLst/>
              <a:gdLst/>
              <a:ahLst/>
              <a:cxnLst/>
              <a:rect l="l" t="t" r="r" b="b"/>
              <a:pathLst>
                <a:path w="10258425" h="2250440">
                  <a:moveTo>
                    <a:pt x="10211752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2" y="0"/>
                  </a:lnTo>
                  <a:lnTo>
                    <a:pt x="10247269" y="20550"/>
                  </a:lnTo>
                  <a:lnTo>
                    <a:pt x="10257853" y="46101"/>
                  </a:lnTo>
                  <a:lnTo>
                    <a:pt x="10257853" y="2203893"/>
                  </a:lnTo>
                  <a:lnTo>
                    <a:pt x="10237301" y="2239411"/>
                  </a:lnTo>
                  <a:lnTo>
                    <a:pt x="10211752" y="2249995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3776662"/>
              <a:ext cx="10258425" cy="2250440"/>
            </a:xfrm>
            <a:custGeom>
              <a:avLst/>
              <a:gdLst/>
              <a:ahLst/>
              <a:cxnLst/>
              <a:rect l="l" t="t" r="r" b="b"/>
              <a:pathLst>
                <a:path w="10258425" h="2250440">
                  <a:moveTo>
                    <a:pt x="10211751" y="2249995"/>
                  </a:moveTo>
                  <a:lnTo>
                    <a:pt x="46101" y="2249995"/>
                  </a:lnTo>
                  <a:lnTo>
                    <a:pt x="39321" y="2248646"/>
                  </a:lnTo>
                  <a:lnTo>
                    <a:pt x="6742" y="2223696"/>
                  </a:lnTo>
                  <a:lnTo>
                    <a:pt x="0" y="2203893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1" y="0"/>
                  </a:lnTo>
                  <a:lnTo>
                    <a:pt x="10218530" y="1348"/>
                  </a:lnTo>
                  <a:lnTo>
                    <a:pt x="10231553" y="6742"/>
                  </a:lnTo>
                  <a:lnTo>
                    <a:pt x="1023472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5"/>
                  </a:lnTo>
                  <a:lnTo>
                    <a:pt x="8858" y="47275"/>
                  </a:lnTo>
                  <a:lnTo>
                    <a:pt x="8858" y="2202719"/>
                  </a:lnTo>
                  <a:lnTo>
                    <a:pt x="30773" y="2235517"/>
                  </a:lnTo>
                  <a:lnTo>
                    <a:pt x="47276" y="2241136"/>
                  </a:lnTo>
                  <a:lnTo>
                    <a:pt x="10234719" y="2241136"/>
                  </a:lnTo>
                  <a:lnTo>
                    <a:pt x="10231553" y="2243251"/>
                  </a:lnTo>
                  <a:lnTo>
                    <a:pt x="10218530" y="2248646"/>
                  </a:lnTo>
                  <a:lnTo>
                    <a:pt x="10211751" y="2249995"/>
                  </a:lnTo>
                  <a:close/>
                </a:path>
                <a:path w="10258425" h="2250440">
                  <a:moveTo>
                    <a:pt x="10234719" y="2241136"/>
                  </a:moveTo>
                  <a:lnTo>
                    <a:pt x="10210576" y="2241136"/>
                  </a:lnTo>
                  <a:lnTo>
                    <a:pt x="10216225" y="2240012"/>
                  </a:lnTo>
                  <a:lnTo>
                    <a:pt x="10227079" y="2235517"/>
                  </a:lnTo>
                  <a:lnTo>
                    <a:pt x="10248994" y="2202719"/>
                  </a:lnTo>
                  <a:lnTo>
                    <a:pt x="10248994" y="47275"/>
                  </a:lnTo>
                  <a:lnTo>
                    <a:pt x="10227079" y="14477"/>
                  </a:lnTo>
                  <a:lnTo>
                    <a:pt x="10210576" y="8858"/>
                  </a:lnTo>
                  <a:lnTo>
                    <a:pt x="10234720" y="8858"/>
                  </a:lnTo>
                  <a:lnTo>
                    <a:pt x="10257852" y="46101"/>
                  </a:lnTo>
                  <a:lnTo>
                    <a:pt x="10257852" y="2203893"/>
                  </a:lnTo>
                  <a:lnTo>
                    <a:pt x="10256503" y="2210673"/>
                  </a:lnTo>
                  <a:lnTo>
                    <a:pt x="10251108" y="2223696"/>
                  </a:lnTo>
                  <a:lnTo>
                    <a:pt x="10247269" y="2229444"/>
                  </a:lnTo>
                  <a:lnTo>
                    <a:pt x="10237301" y="2239411"/>
                  </a:lnTo>
                  <a:lnTo>
                    <a:pt x="10234719" y="2241136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3971543"/>
            <a:ext cx="9877425" cy="744220"/>
            <a:chOff x="780954" y="3971543"/>
            <a:chExt cx="9877425" cy="744220"/>
          </a:xfrm>
        </p:grpSpPr>
        <p:sp>
          <p:nvSpPr>
            <p:cNvPr id="11" name="object 11"/>
            <p:cNvSpPr/>
            <p:nvPr/>
          </p:nvSpPr>
          <p:spPr>
            <a:xfrm>
              <a:off x="780948" y="3971543"/>
              <a:ext cx="9877425" cy="372110"/>
            </a:xfrm>
            <a:custGeom>
              <a:avLst/>
              <a:gdLst/>
              <a:ahLst/>
              <a:cxnLst/>
              <a:rect l="l" t="t" r="r" b="b"/>
              <a:pathLst>
                <a:path w="9877425" h="372110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3286417" y="372046"/>
                  </a:lnTo>
                  <a:lnTo>
                    <a:pt x="6581686" y="372046"/>
                  </a:lnTo>
                  <a:lnTo>
                    <a:pt x="9876955" y="372046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4343590"/>
              <a:ext cx="9877425" cy="372110"/>
            </a:xfrm>
            <a:custGeom>
              <a:avLst/>
              <a:gdLst/>
              <a:ahLst/>
              <a:cxnLst/>
              <a:rect l="l" t="t" r="r" b="b"/>
              <a:pathLst>
                <a:path w="9877425" h="372110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3286417" y="372046"/>
                  </a:lnTo>
                  <a:lnTo>
                    <a:pt x="6581686" y="372046"/>
                  </a:lnTo>
                  <a:lnTo>
                    <a:pt x="9876955" y="372046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5087683"/>
            <a:ext cx="9877425" cy="372110"/>
          </a:xfrm>
          <a:custGeom>
            <a:avLst/>
            <a:gdLst/>
            <a:ahLst/>
            <a:cxnLst/>
            <a:rect l="l" t="t" r="r" b="b"/>
            <a:pathLst>
              <a:path w="9877425" h="372110">
                <a:moveTo>
                  <a:pt x="9876955" y="0"/>
                </a:moveTo>
                <a:lnTo>
                  <a:pt x="6581686" y="0"/>
                </a:lnTo>
                <a:lnTo>
                  <a:pt x="3286417" y="0"/>
                </a:lnTo>
                <a:lnTo>
                  <a:pt x="0" y="0"/>
                </a:lnTo>
                <a:lnTo>
                  <a:pt x="0" y="372046"/>
                </a:lnTo>
                <a:lnTo>
                  <a:pt x="3286417" y="372046"/>
                </a:lnTo>
                <a:lnTo>
                  <a:pt x="6581686" y="372046"/>
                </a:lnTo>
                <a:lnTo>
                  <a:pt x="9876955" y="372046"/>
                </a:lnTo>
                <a:lnTo>
                  <a:pt x="987695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3962685"/>
          <a:ext cx="9876155" cy="1866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36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Metric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Value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Insight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(2015-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2018)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$2,781,715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Consistent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growth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pattern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spc="-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6,600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value: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$421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Total</a:t>
                      </a:r>
                      <a:r>
                        <a:rPr sz="1350" spc="-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793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Average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orders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customer: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8.3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Profit</a:t>
                      </a:r>
                      <a:r>
                        <a:rPr sz="1350" spc="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Margin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48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12.4%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has highest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margin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738627" y="1172336"/>
            <a:ext cx="71120" cy="2046605"/>
            <a:chOff x="2738627" y="1172336"/>
            <a:chExt cx="71120" cy="2046605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1172336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1659540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2155602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38627" y="2651664"/>
              <a:ext cx="70866" cy="708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38627" y="3147726"/>
              <a:ext cx="70866" cy="70865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1755">
              <a:lnSpc>
                <a:spcPct val="100000"/>
              </a:lnSpc>
              <a:spcBef>
                <a:spcPts val="100"/>
              </a:spcBef>
            </a:pPr>
            <a:r>
              <a:rPr sz="1950" dirty="0"/>
              <a:t>Clear</a:t>
            </a:r>
            <a:r>
              <a:rPr sz="1950" spc="-35" dirty="0"/>
              <a:t> </a:t>
            </a:r>
            <a:r>
              <a:rPr sz="1950" dirty="0"/>
              <a:t>upward</a:t>
            </a:r>
            <a:r>
              <a:rPr sz="1950" spc="-30" dirty="0"/>
              <a:t> </a:t>
            </a:r>
            <a:r>
              <a:rPr sz="1950" dirty="0"/>
              <a:t>trend</a:t>
            </a:r>
            <a:r>
              <a:rPr sz="1950" spc="-35" dirty="0"/>
              <a:t> </a:t>
            </a:r>
            <a:r>
              <a:rPr sz="1950" dirty="0"/>
              <a:t>in</a:t>
            </a:r>
            <a:r>
              <a:rPr sz="1950" spc="-30" dirty="0"/>
              <a:t> </a:t>
            </a:r>
            <a:r>
              <a:rPr sz="1950" dirty="0"/>
              <a:t>sales</a:t>
            </a:r>
            <a:r>
              <a:rPr sz="1950" spc="-35" dirty="0"/>
              <a:t> </a:t>
            </a:r>
            <a:r>
              <a:rPr sz="1950" dirty="0"/>
              <a:t>and</a:t>
            </a:r>
            <a:r>
              <a:rPr sz="1950" spc="-30" dirty="0"/>
              <a:t> </a:t>
            </a:r>
            <a:r>
              <a:rPr sz="1950" dirty="0"/>
              <a:t>orders</a:t>
            </a:r>
            <a:r>
              <a:rPr sz="1950" spc="-35" dirty="0"/>
              <a:t> </a:t>
            </a:r>
            <a:r>
              <a:rPr sz="1950" dirty="0"/>
              <a:t>from</a:t>
            </a:r>
            <a:r>
              <a:rPr sz="1950" spc="-30" dirty="0"/>
              <a:t> </a:t>
            </a:r>
            <a:r>
              <a:rPr sz="1950" spc="-10" dirty="0"/>
              <a:t>2015-</a:t>
            </a:r>
            <a:r>
              <a:rPr sz="1950" spc="-20" dirty="0"/>
              <a:t>2018</a:t>
            </a:r>
            <a:endParaRPr sz="1950" dirty="0"/>
          </a:p>
          <a:p>
            <a:pPr marL="71755" marR="460375">
              <a:lnSpc>
                <a:spcPts val="3910"/>
              </a:lnSpc>
              <a:spcBef>
                <a:spcPts val="120"/>
              </a:spcBef>
            </a:pPr>
            <a:r>
              <a:rPr sz="1950" dirty="0"/>
              <a:t>West</a:t>
            </a:r>
            <a:r>
              <a:rPr sz="1950" spc="-55" dirty="0"/>
              <a:t> </a:t>
            </a:r>
            <a:r>
              <a:rPr sz="1950" dirty="0"/>
              <a:t>region</a:t>
            </a:r>
            <a:r>
              <a:rPr sz="1950" spc="-55" dirty="0"/>
              <a:t> </a:t>
            </a:r>
            <a:r>
              <a:rPr sz="1950" dirty="0"/>
              <a:t>and</a:t>
            </a:r>
            <a:r>
              <a:rPr sz="1950" spc="-50" dirty="0"/>
              <a:t> </a:t>
            </a:r>
            <a:r>
              <a:rPr sz="1950" dirty="0"/>
              <a:t>California</a:t>
            </a:r>
            <a:r>
              <a:rPr sz="1950" spc="-55" dirty="0"/>
              <a:t> </a:t>
            </a:r>
            <a:r>
              <a:rPr sz="1950" dirty="0"/>
              <a:t>are</a:t>
            </a:r>
            <a:r>
              <a:rPr sz="1950" spc="-55" dirty="0"/>
              <a:t> </a:t>
            </a:r>
            <a:r>
              <a:rPr sz="1950" dirty="0"/>
              <a:t>dominant</a:t>
            </a:r>
            <a:r>
              <a:rPr sz="1950" spc="-50" dirty="0"/>
              <a:t> </a:t>
            </a:r>
            <a:r>
              <a:rPr sz="1950" spc="-10" dirty="0"/>
              <a:t>markets </a:t>
            </a:r>
            <a:r>
              <a:rPr sz="1950" dirty="0"/>
              <a:t>Consumer</a:t>
            </a:r>
            <a:r>
              <a:rPr sz="1950" spc="-50" dirty="0"/>
              <a:t> </a:t>
            </a:r>
            <a:r>
              <a:rPr sz="1950" dirty="0"/>
              <a:t>segment</a:t>
            </a:r>
            <a:r>
              <a:rPr sz="1950" spc="-40" dirty="0"/>
              <a:t> </a:t>
            </a:r>
            <a:r>
              <a:rPr sz="1950" dirty="0"/>
              <a:t>is</a:t>
            </a:r>
            <a:r>
              <a:rPr sz="1950" spc="-40" dirty="0"/>
              <a:t> </a:t>
            </a:r>
            <a:r>
              <a:rPr sz="1950" dirty="0"/>
              <a:t>the</a:t>
            </a:r>
            <a:r>
              <a:rPr sz="1950" spc="-40" dirty="0"/>
              <a:t> </a:t>
            </a:r>
            <a:r>
              <a:rPr sz="1950" dirty="0"/>
              <a:t>primary</a:t>
            </a:r>
            <a:r>
              <a:rPr sz="1950" spc="-40" dirty="0"/>
              <a:t> </a:t>
            </a:r>
            <a:r>
              <a:rPr sz="1950" dirty="0"/>
              <a:t>revenue</a:t>
            </a:r>
            <a:r>
              <a:rPr sz="1950" spc="-40" dirty="0"/>
              <a:t> </a:t>
            </a:r>
            <a:r>
              <a:rPr sz="1950" spc="-10" dirty="0"/>
              <a:t>driver </a:t>
            </a:r>
            <a:r>
              <a:rPr sz="1950" dirty="0"/>
              <a:t>Standard</a:t>
            </a:r>
            <a:r>
              <a:rPr sz="1950" spc="-25" dirty="0"/>
              <a:t> </a:t>
            </a:r>
            <a:r>
              <a:rPr sz="1950" dirty="0"/>
              <a:t>Class</a:t>
            </a:r>
            <a:r>
              <a:rPr sz="1950" spc="-25" dirty="0"/>
              <a:t> </a:t>
            </a:r>
            <a:r>
              <a:rPr sz="1950" dirty="0"/>
              <a:t>shipping</a:t>
            </a:r>
            <a:r>
              <a:rPr sz="1950" spc="-20" dirty="0"/>
              <a:t> </a:t>
            </a:r>
            <a:r>
              <a:rPr sz="1950" dirty="0"/>
              <a:t>is</a:t>
            </a:r>
            <a:r>
              <a:rPr sz="1950" spc="-25" dirty="0"/>
              <a:t> </a:t>
            </a:r>
            <a:r>
              <a:rPr sz="1950" dirty="0"/>
              <a:t>most</a:t>
            </a:r>
            <a:r>
              <a:rPr sz="1950" spc="-20" dirty="0"/>
              <a:t> </a:t>
            </a:r>
            <a:r>
              <a:rPr sz="1950" dirty="0"/>
              <a:t>common</a:t>
            </a:r>
            <a:r>
              <a:rPr sz="1950" spc="-25" dirty="0"/>
              <a:t> </a:t>
            </a:r>
            <a:r>
              <a:rPr sz="1950" spc="-10" dirty="0"/>
              <a:t>(59.83%) </a:t>
            </a:r>
            <a:r>
              <a:rPr sz="1950" dirty="0"/>
              <a:t>Average</a:t>
            </a:r>
            <a:r>
              <a:rPr sz="1950" spc="-25" dirty="0"/>
              <a:t> </a:t>
            </a:r>
            <a:r>
              <a:rPr sz="1950" dirty="0"/>
              <a:t>shipment</a:t>
            </a:r>
            <a:r>
              <a:rPr sz="1950" spc="-25" dirty="0"/>
              <a:t> </a:t>
            </a:r>
            <a:r>
              <a:rPr sz="1950" dirty="0"/>
              <a:t>time</a:t>
            </a:r>
            <a:r>
              <a:rPr sz="1950" spc="-25" dirty="0"/>
              <a:t> </a:t>
            </a:r>
            <a:r>
              <a:rPr sz="1950" dirty="0"/>
              <a:t>is</a:t>
            </a:r>
            <a:r>
              <a:rPr sz="1950" spc="-25" dirty="0"/>
              <a:t> </a:t>
            </a:r>
            <a:r>
              <a:rPr sz="1950" dirty="0"/>
              <a:t>4</a:t>
            </a:r>
            <a:r>
              <a:rPr sz="1950" spc="-25" dirty="0"/>
              <a:t> </a:t>
            </a:r>
            <a:r>
              <a:rPr sz="1950" spc="-20" dirty="0"/>
              <a:t>days</a:t>
            </a:r>
            <a:endParaRPr sz="1950" dirty="0"/>
          </a:p>
        </p:txBody>
      </p:sp>
      <p:sp>
        <p:nvSpPr>
          <p:cNvPr id="22" name="object 22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0" dirty="0"/>
              <a:t>Strategic</a:t>
            </a:r>
            <a:r>
              <a:rPr spc="-65" dirty="0"/>
              <a:t> </a:t>
            </a:r>
            <a:r>
              <a:rPr spc="-30" dirty="0"/>
              <a:t>Recommendations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53439"/>
            <a:ext cx="10629900" cy="5377180"/>
            <a:chOff x="400049" y="853439"/>
            <a:chExt cx="10629900" cy="5377180"/>
          </a:xfrm>
        </p:grpSpPr>
        <p:sp>
          <p:nvSpPr>
            <p:cNvPr id="4" name="object 4"/>
            <p:cNvSpPr/>
            <p:nvPr/>
          </p:nvSpPr>
          <p:spPr>
            <a:xfrm>
              <a:off x="400049" y="853439"/>
              <a:ext cx="10629900" cy="5377180"/>
            </a:xfrm>
            <a:custGeom>
              <a:avLst/>
              <a:gdLst/>
              <a:ahLst/>
              <a:cxnLst/>
              <a:rect l="l" t="t" r="r" b="b"/>
              <a:pathLst>
                <a:path w="10629900" h="537718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537718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5377180">
                  <a:moveTo>
                    <a:pt x="10629899" y="5376957"/>
                  </a:moveTo>
                  <a:lnTo>
                    <a:pt x="10583794" y="5376957"/>
                  </a:lnTo>
                  <a:lnTo>
                    <a:pt x="10590576" y="5375608"/>
                  </a:lnTo>
                  <a:lnTo>
                    <a:pt x="10603599" y="5370214"/>
                  </a:lnTo>
                  <a:lnTo>
                    <a:pt x="10628550" y="5337635"/>
                  </a:lnTo>
                  <a:lnTo>
                    <a:pt x="10629899" y="5330855"/>
                  </a:lnTo>
                  <a:lnTo>
                    <a:pt x="10629899" y="5376957"/>
                  </a:lnTo>
                  <a:close/>
                </a:path>
                <a:path w="10629900" h="5377180">
                  <a:moveTo>
                    <a:pt x="46104" y="5376957"/>
                  </a:moveTo>
                  <a:lnTo>
                    <a:pt x="0" y="5376957"/>
                  </a:lnTo>
                  <a:lnTo>
                    <a:pt x="0" y="5330856"/>
                  </a:lnTo>
                  <a:lnTo>
                    <a:pt x="1348" y="5337635"/>
                  </a:lnTo>
                  <a:lnTo>
                    <a:pt x="6742" y="5350658"/>
                  </a:lnTo>
                  <a:lnTo>
                    <a:pt x="10583" y="5356406"/>
                  </a:lnTo>
                  <a:lnTo>
                    <a:pt x="20550" y="5366373"/>
                  </a:lnTo>
                  <a:lnTo>
                    <a:pt x="26298" y="5370214"/>
                  </a:lnTo>
                  <a:lnTo>
                    <a:pt x="39321" y="5375608"/>
                  </a:lnTo>
                  <a:lnTo>
                    <a:pt x="46104" y="5376957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53439"/>
              <a:ext cx="10629900" cy="5377180"/>
            </a:xfrm>
            <a:custGeom>
              <a:avLst/>
              <a:gdLst/>
              <a:ahLst/>
              <a:cxnLst/>
              <a:rect l="l" t="t" r="r" b="b"/>
              <a:pathLst>
                <a:path w="10629900" h="5377180">
                  <a:moveTo>
                    <a:pt x="10583797" y="5376957"/>
                  </a:moveTo>
                  <a:lnTo>
                    <a:pt x="46101" y="5376957"/>
                  </a:lnTo>
                  <a:lnTo>
                    <a:pt x="39321" y="5375608"/>
                  </a:lnTo>
                  <a:lnTo>
                    <a:pt x="6742" y="5350659"/>
                  </a:lnTo>
                  <a:lnTo>
                    <a:pt x="0" y="533085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5330856"/>
                  </a:lnTo>
                  <a:lnTo>
                    <a:pt x="10609348" y="5366373"/>
                  </a:lnTo>
                  <a:lnTo>
                    <a:pt x="10583797" y="5376957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53439"/>
              <a:ext cx="10629900" cy="5377180"/>
            </a:xfrm>
            <a:custGeom>
              <a:avLst/>
              <a:gdLst/>
              <a:ahLst/>
              <a:cxnLst/>
              <a:rect l="l" t="t" r="r" b="b"/>
              <a:pathLst>
                <a:path w="10629900" h="5377180">
                  <a:moveTo>
                    <a:pt x="10583797" y="5376957"/>
                  </a:moveTo>
                  <a:lnTo>
                    <a:pt x="46101" y="5376957"/>
                  </a:lnTo>
                  <a:lnTo>
                    <a:pt x="39321" y="5375608"/>
                  </a:lnTo>
                  <a:lnTo>
                    <a:pt x="6742" y="5350658"/>
                  </a:lnTo>
                  <a:lnTo>
                    <a:pt x="0" y="533085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29681"/>
                  </a:lnTo>
                  <a:lnTo>
                    <a:pt x="30773" y="5362479"/>
                  </a:lnTo>
                  <a:lnTo>
                    <a:pt x="47276" y="5368099"/>
                  </a:lnTo>
                  <a:lnTo>
                    <a:pt x="10606765" y="5368099"/>
                  </a:lnTo>
                  <a:lnTo>
                    <a:pt x="10603599" y="5370214"/>
                  </a:lnTo>
                  <a:lnTo>
                    <a:pt x="10590576" y="5375608"/>
                  </a:lnTo>
                  <a:lnTo>
                    <a:pt x="10583797" y="5376957"/>
                  </a:lnTo>
                  <a:close/>
                </a:path>
                <a:path w="10629900" h="5377180">
                  <a:moveTo>
                    <a:pt x="10606765" y="5368099"/>
                  </a:moveTo>
                  <a:lnTo>
                    <a:pt x="10582623" y="5368099"/>
                  </a:lnTo>
                  <a:lnTo>
                    <a:pt x="10588273" y="5366975"/>
                  </a:lnTo>
                  <a:lnTo>
                    <a:pt x="10599125" y="5362479"/>
                  </a:lnTo>
                  <a:lnTo>
                    <a:pt x="10621040" y="5329681"/>
                  </a:lnTo>
                  <a:lnTo>
                    <a:pt x="10621040" y="47276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5330856"/>
                  </a:lnTo>
                  <a:lnTo>
                    <a:pt x="10628551" y="5337635"/>
                  </a:lnTo>
                  <a:lnTo>
                    <a:pt x="10623156" y="5350658"/>
                  </a:lnTo>
                  <a:lnTo>
                    <a:pt x="10619316" y="5356406"/>
                  </a:lnTo>
                  <a:lnTo>
                    <a:pt x="10609347" y="5366373"/>
                  </a:lnTo>
                  <a:lnTo>
                    <a:pt x="10606765" y="536809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3925823"/>
              <a:ext cx="10387965" cy="2182495"/>
            </a:xfrm>
            <a:custGeom>
              <a:avLst/>
              <a:gdLst/>
              <a:ahLst/>
              <a:cxnLst/>
              <a:rect l="l" t="t" r="r" b="b"/>
              <a:pathLst>
                <a:path w="10387965" h="2182495">
                  <a:moveTo>
                    <a:pt x="10387583" y="2182367"/>
                  </a:moveTo>
                  <a:lnTo>
                    <a:pt x="0" y="2182367"/>
                  </a:lnTo>
                  <a:lnTo>
                    <a:pt x="0" y="0"/>
                  </a:lnTo>
                  <a:lnTo>
                    <a:pt x="10387583" y="0"/>
                  </a:lnTo>
                  <a:lnTo>
                    <a:pt x="10387583" y="45719"/>
                  </a:lnTo>
                  <a:lnTo>
                    <a:pt x="110966" y="45719"/>
                  </a:lnTo>
                  <a:lnTo>
                    <a:pt x="104186" y="47068"/>
                  </a:lnTo>
                  <a:lnTo>
                    <a:pt x="71608" y="72017"/>
                  </a:lnTo>
                  <a:lnTo>
                    <a:pt x="64865" y="91820"/>
                  </a:lnTo>
                  <a:lnTo>
                    <a:pt x="64865" y="2054732"/>
                  </a:lnTo>
                  <a:lnTo>
                    <a:pt x="85416" y="2090250"/>
                  </a:lnTo>
                  <a:lnTo>
                    <a:pt x="110966" y="2100833"/>
                  </a:lnTo>
                  <a:lnTo>
                    <a:pt x="10387583" y="2100833"/>
                  </a:lnTo>
                  <a:lnTo>
                    <a:pt x="10387583" y="2182367"/>
                  </a:lnTo>
                  <a:close/>
                </a:path>
                <a:path w="10387965" h="2182495">
                  <a:moveTo>
                    <a:pt x="10387583" y="2100833"/>
                  </a:moveTo>
                  <a:lnTo>
                    <a:pt x="10276616" y="2100833"/>
                  </a:lnTo>
                  <a:lnTo>
                    <a:pt x="10283395" y="2099484"/>
                  </a:lnTo>
                  <a:lnTo>
                    <a:pt x="10296418" y="2094090"/>
                  </a:lnTo>
                  <a:lnTo>
                    <a:pt x="10321368" y="2061511"/>
                  </a:lnTo>
                  <a:lnTo>
                    <a:pt x="10322717" y="2054732"/>
                  </a:lnTo>
                  <a:lnTo>
                    <a:pt x="10322717" y="91820"/>
                  </a:lnTo>
                  <a:lnTo>
                    <a:pt x="10302165" y="56302"/>
                  </a:lnTo>
                  <a:lnTo>
                    <a:pt x="10276616" y="45719"/>
                  </a:lnTo>
                  <a:lnTo>
                    <a:pt x="10387583" y="45719"/>
                  </a:lnTo>
                  <a:lnTo>
                    <a:pt x="10387583" y="210083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3971543"/>
              <a:ext cx="10258425" cy="2055495"/>
            </a:xfrm>
            <a:custGeom>
              <a:avLst/>
              <a:gdLst/>
              <a:ahLst/>
              <a:cxnLst/>
              <a:rect l="l" t="t" r="r" b="b"/>
              <a:pathLst>
                <a:path w="10258425" h="2055495">
                  <a:moveTo>
                    <a:pt x="10211752" y="2055113"/>
                  </a:moveTo>
                  <a:lnTo>
                    <a:pt x="46101" y="2055113"/>
                  </a:lnTo>
                  <a:lnTo>
                    <a:pt x="39321" y="2053764"/>
                  </a:lnTo>
                  <a:lnTo>
                    <a:pt x="6742" y="2028815"/>
                  </a:lnTo>
                  <a:lnTo>
                    <a:pt x="0" y="2009012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2" y="0"/>
                  </a:lnTo>
                  <a:lnTo>
                    <a:pt x="10247269" y="20550"/>
                  </a:lnTo>
                  <a:lnTo>
                    <a:pt x="10257853" y="46101"/>
                  </a:lnTo>
                  <a:lnTo>
                    <a:pt x="10257853" y="2009012"/>
                  </a:lnTo>
                  <a:lnTo>
                    <a:pt x="10237301" y="2044530"/>
                  </a:lnTo>
                  <a:lnTo>
                    <a:pt x="10211752" y="2055113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3971543"/>
              <a:ext cx="10258425" cy="2055495"/>
            </a:xfrm>
            <a:custGeom>
              <a:avLst/>
              <a:gdLst/>
              <a:ahLst/>
              <a:cxnLst/>
              <a:rect l="l" t="t" r="r" b="b"/>
              <a:pathLst>
                <a:path w="10258425" h="2055495">
                  <a:moveTo>
                    <a:pt x="10211751" y="2055113"/>
                  </a:moveTo>
                  <a:lnTo>
                    <a:pt x="46101" y="2055113"/>
                  </a:lnTo>
                  <a:lnTo>
                    <a:pt x="39321" y="2053764"/>
                  </a:lnTo>
                  <a:lnTo>
                    <a:pt x="6742" y="2028814"/>
                  </a:lnTo>
                  <a:lnTo>
                    <a:pt x="0" y="2009012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10211751" y="0"/>
                  </a:lnTo>
                  <a:lnTo>
                    <a:pt x="10218530" y="1348"/>
                  </a:lnTo>
                  <a:lnTo>
                    <a:pt x="10231553" y="6742"/>
                  </a:lnTo>
                  <a:lnTo>
                    <a:pt x="1023472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5"/>
                  </a:lnTo>
                  <a:lnTo>
                    <a:pt x="8858" y="2007837"/>
                  </a:lnTo>
                  <a:lnTo>
                    <a:pt x="30773" y="2040635"/>
                  </a:lnTo>
                  <a:lnTo>
                    <a:pt x="47276" y="2046255"/>
                  </a:lnTo>
                  <a:lnTo>
                    <a:pt x="10234719" y="2046255"/>
                  </a:lnTo>
                  <a:lnTo>
                    <a:pt x="10231553" y="2048370"/>
                  </a:lnTo>
                  <a:lnTo>
                    <a:pt x="10218530" y="2053764"/>
                  </a:lnTo>
                  <a:lnTo>
                    <a:pt x="10211751" y="2055113"/>
                  </a:lnTo>
                  <a:close/>
                </a:path>
                <a:path w="10258425" h="2055495">
                  <a:moveTo>
                    <a:pt x="10234719" y="2046255"/>
                  </a:moveTo>
                  <a:lnTo>
                    <a:pt x="10210576" y="2046255"/>
                  </a:lnTo>
                  <a:lnTo>
                    <a:pt x="10216225" y="2045131"/>
                  </a:lnTo>
                  <a:lnTo>
                    <a:pt x="10227079" y="2040635"/>
                  </a:lnTo>
                  <a:lnTo>
                    <a:pt x="10248994" y="2007837"/>
                  </a:lnTo>
                  <a:lnTo>
                    <a:pt x="10248994" y="47275"/>
                  </a:lnTo>
                  <a:lnTo>
                    <a:pt x="10227079" y="14477"/>
                  </a:lnTo>
                  <a:lnTo>
                    <a:pt x="10210576" y="8858"/>
                  </a:lnTo>
                  <a:lnTo>
                    <a:pt x="10234720" y="8858"/>
                  </a:lnTo>
                  <a:lnTo>
                    <a:pt x="10257852" y="46101"/>
                  </a:lnTo>
                  <a:lnTo>
                    <a:pt x="10257852" y="2009012"/>
                  </a:lnTo>
                  <a:lnTo>
                    <a:pt x="10256503" y="2015791"/>
                  </a:lnTo>
                  <a:lnTo>
                    <a:pt x="10251108" y="2028814"/>
                  </a:lnTo>
                  <a:lnTo>
                    <a:pt x="10247269" y="2034562"/>
                  </a:lnTo>
                  <a:lnTo>
                    <a:pt x="10237301" y="2044530"/>
                  </a:lnTo>
                  <a:lnTo>
                    <a:pt x="10234719" y="2046255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4157566"/>
            <a:ext cx="9877425" cy="673735"/>
            <a:chOff x="780954" y="4157566"/>
            <a:chExt cx="9877425" cy="673735"/>
          </a:xfrm>
        </p:grpSpPr>
        <p:sp>
          <p:nvSpPr>
            <p:cNvPr id="11" name="object 11"/>
            <p:cNvSpPr/>
            <p:nvPr/>
          </p:nvSpPr>
          <p:spPr>
            <a:xfrm>
              <a:off x="780948" y="4157573"/>
              <a:ext cx="9877425" cy="337185"/>
            </a:xfrm>
            <a:custGeom>
              <a:avLst/>
              <a:gdLst/>
              <a:ahLst/>
              <a:cxnLst/>
              <a:rect l="l" t="t" r="r" b="b"/>
              <a:pathLst>
                <a:path w="9877425" h="337185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36613"/>
                  </a:lnTo>
                  <a:lnTo>
                    <a:pt x="3286417" y="336613"/>
                  </a:lnTo>
                  <a:lnTo>
                    <a:pt x="6581686" y="336613"/>
                  </a:lnTo>
                  <a:lnTo>
                    <a:pt x="9876955" y="336613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4494186"/>
              <a:ext cx="9877425" cy="337185"/>
            </a:xfrm>
            <a:custGeom>
              <a:avLst/>
              <a:gdLst/>
              <a:ahLst/>
              <a:cxnLst/>
              <a:rect l="l" t="t" r="r" b="b"/>
              <a:pathLst>
                <a:path w="9877425" h="337185">
                  <a:moveTo>
                    <a:pt x="9876955" y="0"/>
                  </a:moveTo>
                  <a:lnTo>
                    <a:pt x="6581686" y="0"/>
                  </a:lnTo>
                  <a:lnTo>
                    <a:pt x="3286417" y="0"/>
                  </a:lnTo>
                  <a:lnTo>
                    <a:pt x="0" y="0"/>
                  </a:lnTo>
                  <a:lnTo>
                    <a:pt x="0" y="336613"/>
                  </a:lnTo>
                  <a:lnTo>
                    <a:pt x="3286417" y="336613"/>
                  </a:lnTo>
                  <a:lnTo>
                    <a:pt x="6581686" y="336613"/>
                  </a:lnTo>
                  <a:lnTo>
                    <a:pt x="9876955" y="336613"/>
                  </a:lnTo>
                  <a:lnTo>
                    <a:pt x="987695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5167414"/>
            <a:ext cx="9877425" cy="328295"/>
          </a:xfrm>
          <a:custGeom>
            <a:avLst/>
            <a:gdLst/>
            <a:ahLst/>
            <a:cxnLst/>
            <a:rect l="l" t="t" r="r" b="b"/>
            <a:pathLst>
              <a:path w="9877425" h="328295">
                <a:moveTo>
                  <a:pt x="9876955" y="0"/>
                </a:moveTo>
                <a:lnTo>
                  <a:pt x="6581686" y="0"/>
                </a:lnTo>
                <a:lnTo>
                  <a:pt x="3286417" y="0"/>
                </a:lnTo>
                <a:lnTo>
                  <a:pt x="0" y="0"/>
                </a:lnTo>
                <a:lnTo>
                  <a:pt x="0" y="327748"/>
                </a:lnTo>
                <a:lnTo>
                  <a:pt x="3286417" y="327748"/>
                </a:lnTo>
                <a:lnTo>
                  <a:pt x="6581686" y="327748"/>
                </a:lnTo>
                <a:lnTo>
                  <a:pt x="9876955" y="327748"/>
                </a:lnTo>
                <a:lnTo>
                  <a:pt x="987695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4157566"/>
          <a:ext cx="9876155" cy="1673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950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6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95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Strategy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Timeline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Expected</a:t>
                      </a:r>
                      <a:r>
                        <a:rPr sz="1200" b="1" spc="5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Impact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Regional</a:t>
                      </a:r>
                      <a:r>
                        <a:rPr sz="1200" spc="1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marketing</a:t>
                      </a:r>
                      <a:r>
                        <a:rPr sz="1200" spc="10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campaigns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Q2</a:t>
                      </a:r>
                      <a:r>
                        <a:rPr sz="12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15%</a:t>
                      </a:r>
                      <a:r>
                        <a:rPr sz="1200" spc="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increase</a:t>
                      </a:r>
                      <a:r>
                        <a:rPr sz="1200" spc="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West/East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Shipping</a:t>
                      </a:r>
                      <a:r>
                        <a:rPr sz="1200" spc="114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optimization</a:t>
                      </a:r>
                      <a:r>
                        <a:rPr sz="1200" spc="114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program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Q3</a:t>
                      </a:r>
                      <a:r>
                        <a:rPr sz="120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10%</a:t>
                      </a:r>
                      <a:r>
                        <a:rPr sz="1200" spc="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reduction</a:t>
                      </a:r>
                      <a:r>
                        <a:rPr sz="1200" spc="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7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delivery</a:t>
                      </a:r>
                      <a:r>
                        <a:rPr sz="1200" spc="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time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200" spc="7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segment</a:t>
                      </a:r>
                      <a:r>
                        <a:rPr sz="1200" spc="7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targeting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Q2-Q4</a:t>
                      </a:r>
                      <a:r>
                        <a:rPr sz="1200" spc="4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20%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increase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repeat</a:t>
                      </a:r>
                      <a:r>
                        <a:rPr sz="1200" spc="6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purchases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6604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200" spc="7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inventory</a:t>
                      </a:r>
                      <a:r>
                        <a:rPr sz="1200" spc="7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management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Immediate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5%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reduction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in</a:t>
                      </a:r>
                      <a:r>
                        <a:rPr sz="1200" spc="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stockouts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2685478" y="1163478"/>
            <a:ext cx="71120" cy="1842770"/>
            <a:chOff x="2685478" y="1163478"/>
            <a:chExt cx="71120" cy="1842770"/>
          </a:xfrm>
        </p:grpSpPr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1163478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1606390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2049303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2492215"/>
              <a:ext cx="70866" cy="7086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85478" y="2935128"/>
              <a:ext cx="70866" cy="70866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Focus</a:t>
            </a:r>
            <a:r>
              <a:rPr spc="-60" dirty="0"/>
              <a:t> </a:t>
            </a:r>
            <a:r>
              <a:rPr dirty="0"/>
              <a:t>marketing</a:t>
            </a:r>
            <a:r>
              <a:rPr spc="-55" dirty="0"/>
              <a:t> </a:t>
            </a:r>
            <a:r>
              <a:rPr dirty="0"/>
              <a:t>efforts</a:t>
            </a:r>
            <a:r>
              <a:rPr spc="-60" dirty="0"/>
              <a:t> </a:t>
            </a:r>
            <a:r>
              <a:rPr dirty="0"/>
              <a:t>on</a:t>
            </a:r>
            <a:r>
              <a:rPr spc="-55" dirty="0"/>
              <a:t> </a:t>
            </a:r>
            <a:r>
              <a:rPr dirty="0"/>
              <a:t>West</a:t>
            </a:r>
            <a:r>
              <a:rPr spc="-6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dirty="0"/>
              <a:t>East</a:t>
            </a:r>
            <a:r>
              <a:rPr spc="-60" dirty="0"/>
              <a:t> </a:t>
            </a:r>
            <a:r>
              <a:rPr spc="-10" dirty="0"/>
              <a:t>regions</a:t>
            </a:r>
          </a:p>
          <a:p>
            <a:pPr marL="12700" marR="5080">
              <a:lnSpc>
                <a:spcPct val="166100"/>
              </a:lnSpc>
            </a:pPr>
            <a:r>
              <a:rPr dirty="0"/>
              <a:t>Promote</a:t>
            </a:r>
            <a:r>
              <a:rPr spc="-60" dirty="0"/>
              <a:t> </a:t>
            </a:r>
            <a:r>
              <a:rPr dirty="0"/>
              <a:t>fast</a:t>
            </a:r>
            <a:r>
              <a:rPr spc="-55" dirty="0"/>
              <a:t> </a:t>
            </a:r>
            <a:r>
              <a:rPr dirty="0"/>
              <a:t>shipping</a:t>
            </a:r>
            <a:r>
              <a:rPr spc="-60" dirty="0"/>
              <a:t> </a:t>
            </a:r>
            <a:r>
              <a:rPr dirty="0"/>
              <a:t>options</a:t>
            </a:r>
            <a:r>
              <a:rPr spc="-55" dirty="0"/>
              <a:t> </a:t>
            </a:r>
            <a:r>
              <a:rPr dirty="0"/>
              <a:t>to</a:t>
            </a:r>
            <a:r>
              <a:rPr spc="-60" dirty="0"/>
              <a:t> </a:t>
            </a:r>
            <a:r>
              <a:rPr dirty="0"/>
              <a:t>improve</a:t>
            </a:r>
            <a:r>
              <a:rPr spc="-55" dirty="0"/>
              <a:t> </a:t>
            </a:r>
            <a:r>
              <a:rPr dirty="0"/>
              <a:t>customer</a:t>
            </a:r>
            <a:r>
              <a:rPr spc="-60" dirty="0"/>
              <a:t> </a:t>
            </a:r>
            <a:r>
              <a:rPr spc="-10" dirty="0"/>
              <a:t>satisfaction </a:t>
            </a:r>
            <a:r>
              <a:rPr dirty="0"/>
              <a:t>Maintain</a:t>
            </a:r>
            <a:r>
              <a:rPr spc="-55" dirty="0"/>
              <a:t> </a:t>
            </a:r>
            <a:r>
              <a:rPr dirty="0"/>
              <a:t>strong</a:t>
            </a:r>
            <a:r>
              <a:rPr spc="-55" dirty="0"/>
              <a:t> </a:t>
            </a:r>
            <a:r>
              <a:rPr dirty="0"/>
              <a:t>inventory</a:t>
            </a:r>
            <a:r>
              <a:rPr spc="-5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spc="-10" dirty="0"/>
              <a:t>top-</a:t>
            </a:r>
            <a:r>
              <a:rPr dirty="0"/>
              <a:t>selling</a:t>
            </a:r>
            <a:r>
              <a:rPr spc="-55" dirty="0"/>
              <a:t> </a:t>
            </a:r>
            <a:r>
              <a:rPr spc="-10" dirty="0"/>
              <a:t>products</a:t>
            </a:r>
          </a:p>
          <a:p>
            <a:pPr marL="12700" marR="336550">
              <a:lnSpc>
                <a:spcPct val="166100"/>
              </a:lnSpc>
            </a:pPr>
            <a:r>
              <a:rPr dirty="0"/>
              <a:t>Develop</a:t>
            </a:r>
            <a:r>
              <a:rPr spc="-70" dirty="0"/>
              <a:t> </a:t>
            </a:r>
            <a:r>
              <a:rPr dirty="0"/>
              <a:t>targeted</a:t>
            </a:r>
            <a:r>
              <a:rPr spc="-70" dirty="0"/>
              <a:t> </a:t>
            </a:r>
            <a:r>
              <a:rPr dirty="0"/>
              <a:t>campaigns</a:t>
            </a:r>
            <a:r>
              <a:rPr spc="-6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Consumer</a:t>
            </a:r>
            <a:r>
              <a:rPr spc="-65" dirty="0"/>
              <a:t> </a:t>
            </a:r>
            <a:r>
              <a:rPr spc="-10" dirty="0"/>
              <a:t>segment </a:t>
            </a:r>
            <a:r>
              <a:rPr dirty="0"/>
              <a:t>Implement</a:t>
            </a:r>
            <a:r>
              <a:rPr spc="-75" dirty="0"/>
              <a:t> </a:t>
            </a:r>
            <a:r>
              <a:rPr dirty="0"/>
              <a:t>personalized</a:t>
            </a:r>
            <a:r>
              <a:rPr spc="-70" dirty="0"/>
              <a:t> </a:t>
            </a:r>
            <a:r>
              <a:rPr dirty="0"/>
              <a:t>marketing</a:t>
            </a:r>
            <a:r>
              <a:rPr spc="-70" dirty="0"/>
              <a:t> </a:t>
            </a:r>
            <a:r>
              <a:rPr dirty="0"/>
              <a:t>based</a:t>
            </a:r>
            <a:r>
              <a:rPr spc="-75" dirty="0"/>
              <a:t> </a:t>
            </a:r>
            <a:r>
              <a:rPr dirty="0"/>
              <a:t>on</a:t>
            </a:r>
            <a:r>
              <a:rPr spc="-70" dirty="0"/>
              <a:t> </a:t>
            </a:r>
            <a:r>
              <a:rPr dirty="0"/>
              <a:t>customer</a:t>
            </a:r>
            <a:r>
              <a:rPr spc="-70" dirty="0"/>
              <a:t> </a:t>
            </a:r>
            <a:r>
              <a:rPr spc="-20" dirty="0"/>
              <a:t>data</a:t>
            </a:r>
          </a:p>
          <a:p>
            <a:pPr>
              <a:lnSpc>
                <a:spcPct val="100000"/>
              </a:lnSpc>
              <a:spcBef>
                <a:spcPts val="1155"/>
              </a:spcBef>
            </a:pPr>
            <a:endParaRPr spc="-20" dirty="0"/>
          </a:p>
          <a:p>
            <a:pPr marR="479425" algn="ctr">
              <a:lnSpc>
                <a:spcPct val="100000"/>
              </a:lnSpc>
              <a:spcBef>
                <a:spcPts val="5"/>
              </a:spcBef>
            </a:pPr>
            <a:r>
              <a:rPr sz="2200" b="1" spc="-20" dirty="0">
                <a:solidFill>
                  <a:srgbClr val="4E78A6"/>
                </a:solidFill>
                <a:latin typeface="Calibri"/>
                <a:cs typeface="Calibri"/>
              </a:rPr>
              <a:t>Implementation</a:t>
            </a:r>
            <a:r>
              <a:rPr sz="2200" b="1" spc="-4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4E78A6"/>
                </a:solidFill>
                <a:latin typeface="Calibri"/>
                <a:cs typeface="Calibri"/>
              </a:rPr>
              <a:t>Timeline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43649"/>
            <a:ext cx="504825" cy="209550"/>
          </a:xfrm>
          <a:custGeom>
            <a:avLst/>
            <a:gdLst/>
            <a:ahLst/>
            <a:cxnLst/>
            <a:rect l="l" t="t" r="r" b="b"/>
            <a:pathLst>
              <a:path w="504825" h="209550">
                <a:moveTo>
                  <a:pt x="504824" y="209549"/>
                </a:moveTo>
                <a:lnTo>
                  <a:pt x="0" y="209549"/>
                </a:lnTo>
                <a:lnTo>
                  <a:pt x="0" y="0"/>
                </a:lnTo>
                <a:lnTo>
                  <a:pt x="504824" y="0"/>
                </a:lnTo>
                <a:lnTo>
                  <a:pt x="504824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13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C43E9-B889-C5C5-8AF8-2BC6F0430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46276"/>
          </a:xfrm>
        </p:spPr>
        <p:txBody>
          <a:bodyPr/>
          <a:lstStyle/>
          <a:p>
            <a:r>
              <a:rPr lang="en-US" dirty="0"/>
              <a:t>Team Members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BD413-CA02-20A8-4582-7BCC865CD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244483"/>
            <a:ext cx="6180455" cy="225132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000" dirty="0"/>
              <a:t>Mariam Abdelhai Soliman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Samaa Ali Ibrahim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Mohamed Soliman El </a:t>
            </a:r>
            <a:r>
              <a:rPr lang="en-US" sz="2000" dirty="0" err="1"/>
              <a:t>Atroush</a:t>
            </a:r>
            <a:endParaRPr lang="en-US" sz="2000" dirty="0"/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Supervised by: Mohamed </a:t>
            </a:r>
            <a:r>
              <a:rPr lang="en-US" sz="2000" dirty="0" err="1"/>
              <a:t>Atyea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22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595215"/>
            <a:ext cx="274002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25" dirty="0"/>
              <a:t>Project</a:t>
            </a:r>
            <a:r>
              <a:rPr spc="-95" dirty="0"/>
              <a:t> </a:t>
            </a:r>
            <a:r>
              <a:rPr spc="-20" dirty="0"/>
              <a:t>Objectives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1686115"/>
            <a:ext cx="10629900" cy="3712210"/>
            <a:chOff x="400049" y="1686115"/>
            <a:chExt cx="10629900" cy="3712210"/>
          </a:xfrm>
        </p:grpSpPr>
        <p:sp>
          <p:nvSpPr>
            <p:cNvPr id="4" name="object 4"/>
            <p:cNvSpPr/>
            <p:nvPr/>
          </p:nvSpPr>
          <p:spPr>
            <a:xfrm>
              <a:off x="400049" y="1686115"/>
              <a:ext cx="10629900" cy="3712210"/>
            </a:xfrm>
            <a:custGeom>
              <a:avLst/>
              <a:gdLst/>
              <a:ahLst/>
              <a:cxnLst/>
              <a:rect l="l" t="t" r="r" b="b"/>
              <a:pathLst>
                <a:path w="10629900" h="371221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10629900" h="3712210">
                  <a:moveTo>
                    <a:pt x="10629899" y="46104"/>
                  </a:moveTo>
                  <a:lnTo>
                    <a:pt x="10609347" y="10583"/>
                  </a:lnTo>
                  <a:lnTo>
                    <a:pt x="10583797" y="0"/>
                  </a:lnTo>
                  <a:lnTo>
                    <a:pt x="10629899" y="0"/>
                  </a:lnTo>
                  <a:lnTo>
                    <a:pt x="10629899" y="46104"/>
                  </a:lnTo>
                  <a:close/>
                </a:path>
                <a:path w="10629900" h="3712210">
                  <a:moveTo>
                    <a:pt x="10629899" y="3711606"/>
                  </a:moveTo>
                  <a:lnTo>
                    <a:pt x="10583794" y="3711606"/>
                  </a:lnTo>
                  <a:lnTo>
                    <a:pt x="10590576" y="3710257"/>
                  </a:lnTo>
                  <a:lnTo>
                    <a:pt x="10603599" y="3704863"/>
                  </a:lnTo>
                  <a:lnTo>
                    <a:pt x="10628550" y="3672283"/>
                  </a:lnTo>
                  <a:lnTo>
                    <a:pt x="10629899" y="3665504"/>
                  </a:lnTo>
                  <a:lnTo>
                    <a:pt x="10629899" y="3711606"/>
                  </a:lnTo>
                  <a:close/>
                </a:path>
                <a:path w="10629900" h="3712210">
                  <a:moveTo>
                    <a:pt x="46104" y="3711606"/>
                  </a:moveTo>
                  <a:lnTo>
                    <a:pt x="0" y="3711606"/>
                  </a:lnTo>
                  <a:lnTo>
                    <a:pt x="0" y="3665504"/>
                  </a:lnTo>
                  <a:lnTo>
                    <a:pt x="1348" y="3672283"/>
                  </a:lnTo>
                  <a:lnTo>
                    <a:pt x="6742" y="3685306"/>
                  </a:lnTo>
                  <a:lnTo>
                    <a:pt x="10583" y="3691054"/>
                  </a:lnTo>
                  <a:lnTo>
                    <a:pt x="20550" y="3701022"/>
                  </a:lnTo>
                  <a:lnTo>
                    <a:pt x="26298" y="3704863"/>
                  </a:lnTo>
                  <a:lnTo>
                    <a:pt x="39321" y="3710257"/>
                  </a:lnTo>
                  <a:lnTo>
                    <a:pt x="46104" y="371160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1686115"/>
              <a:ext cx="10629900" cy="3712210"/>
            </a:xfrm>
            <a:custGeom>
              <a:avLst/>
              <a:gdLst/>
              <a:ahLst/>
              <a:cxnLst/>
              <a:rect l="l" t="t" r="r" b="b"/>
              <a:pathLst>
                <a:path w="10629900" h="3712210">
                  <a:moveTo>
                    <a:pt x="10583797" y="3711606"/>
                  </a:moveTo>
                  <a:lnTo>
                    <a:pt x="46101" y="3711606"/>
                  </a:lnTo>
                  <a:lnTo>
                    <a:pt x="39321" y="3710257"/>
                  </a:lnTo>
                  <a:lnTo>
                    <a:pt x="6742" y="3685307"/>
                  </a:lnTo>
                  <a:lnTo>
                    <a:pt x="0" y="36655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619316" y="20550"/>
                  </a:lnTo>
                  <a:lnTo>
                    <a:pt x="10629899" y="46101"/>
                  </a:lnTo>
                  <a:lnTo>
                    <a:pt x="10629899" y="3665504"/>
                  </a:lnTo>
                  <a:lnTo>
                    <a:pt x="10609348" y="3701022"/>
                  </a:lnTo>
                  <a:lnTo>
                    <a:pt x="10583797" y="3711606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1686115"/>
              <a:ext cx="10629900" cy="3712210"/>
            </a:xfrm>
            <a:custGeom>
              <a:avLst/>
              <a:gdLst/>
              <a:ahLst/>
              <a:cxnLst/>
              <a:rect l="l" t="t" r="r" b="b"/>
              <a:pathLst>
                <a:path w="10629900" h="3712210">
                  <a:moveTo>
                    <a:pt x="10583797" y="3711606"/>
                  </a:moveTo>
                  <a:lnTo>
                    <a:pt x="46101" y="3711606"/>
                  </a:lnTo>
                  <a:lnTo>
                    <a:pt x="39321" y="3710257"/>
                  </a:lnTo>
                  <a:lnTo>
                    <a:pt x="6742" y="3685306"/>
                  </a:lnTo>
                  <a:lnTo>
                    <a:pt x="0" y="3665504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10583797" y="0"/>
                  </a:lnTo>
                  <a:lnTo>
                    <a:pt x="10590576" y="1348"/>
                  </a:lnTo>
                  <a:lnTo>
                    <a:pt x="10603599" y="6742"/>
                  </a:lnTo>
                  <a:lnTo>
                    <a:pt x="1060676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5"/>
                  </a:lnTo>
                  <a:lnTo>
                    <a:pt x="8858" y="3664330"/>
                  </a:lnTo>
                  <a:lnTo>
                    <a:pt x="30773" y="3697128"/>
                  </a:lnTo>
                  <a:lnTo>
                    <a:pt x="47276" y="3702748"/>
                  </a:lnTo>
                  <a:lnTo>
                    <a:pt x="10606765" y="3702748"/>
                  </a:lnTo>
                  <a:lnTo>
                    <a:pt x="10603599" y="3704863"/>
                  </a:lnTo>
                  <a:lnTo>
                    <a:pt x="10590576" y="3710257"/>
                  </a:lnTo>
                  <a:lnTo>
                    <a:pt x="10583797" y="3711606"/>
                  </a:lnTo>
                  <a:close/>
                </a:path>
                <a:path w="10629900" h="3712210">
                  <a:moveTo>
                    <a:pt x="10606765" y="3702748"/>
                  </a:moveTo>
                  <a:lnTo>
                    <a:pt x="10582623" y="3702748"/>
                  </a:lnTo>
                  <a:lnTo>
                    <a:pt x="10588273" y="3701624"/>
                  </a:lnTo>
                  <a:lnTo>
                    <a:pt x="10599125" y="3697128"/>
                  </a:lnTo>
                  <a:lnTo>
                    <a:pt x="10621040" y="3664330"/>
                  </a:lnTo>
                  <a:lnTo>
                    <a:pt x="10621040" y="47275"/>
                  </a:lnTo>
                  <a:lnTo>
                    <a:pt x="10599125" y="14477"/>
                  </a:lnTo>
                  <a:lnTo>
                    <a:pt x="10582623" y="8858"/>
                  </a:lnTo>
                  <a:lnTo>
                    <a:pt x="10606765" y="8858"/>
                  </a:lnTo>
                  <a:lnTo>
                    <a:pt x="10629899" y="46101"/>
                  </a:lnTo>
                  <a:lnTo>
                    <a:pt x="10629899" y="3665504"/>
                  </a:lnTo>
                  <a:lnTo>
                    <a:pt x="10628551" y="3672284"/>
                  </a:lnTo>
                  <a:lnTo>
                    <a:pt x="10623156" y="3685306"/>
                  </a:lnTo>
                  <a:lnTo>
                    <a:pt x="10619316" y="3691054"/>
                  </a:lnTo>
                  <a:lnTo>
                    <a:pt x="10609347" y="3701022"/>
                  </a:lnTo>
                  <a:lnTo>
                    <a:pt x="10606765" y="3702748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2005012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2501074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2997136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3493198"/>
              <a:ext cx="70866" cy="7086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12251" y="3989260"/>
              <a:ext cx="70866" cy="70865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2204398" y="1850580"/>
            <a:ext cx="7567295" cy="2307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Evaluate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overall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performance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identify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key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trends</a:t>
            </a:r>
            <a:endParaRPr sz="1950">
              <a:latin typeface="Arial"/>
              <a:cs typeface="Arial"/>
            </a:endParaRPr>
          </a:p>
          <a:p>
            <a:pPr marL="12700" marR="2127885">
              <a:lnSpc>
                <a:spcPct val="166900"/>
              </a:lnSpc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Determine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best-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selling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products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4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categories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Analyze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customer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segments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their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distribution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66900"/>
              </a:lnSpc>
              <a:spcBef>
                <a:spcPts val="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Examine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order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trends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across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time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periods,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regions,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3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channels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Support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data-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driven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decision-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making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in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marketing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and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strategy</a:t>
            </a:r>
            <a:endParaRPr sz="19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2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7349" y="232027"/>
            <a:ext cx="3818254" cy="46038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pc="-60" dirty="0"/>
              <a:t>Project Scope</a:t>
            </a:r>
            <a:endParaRPr spc="-25" dirty="0"/>
          </a:p>
        </p:txBody>
      </p:sp>
      <p:grpSp>
        <p:nvGrpSpPr>
          <p:cNvPr id="3" name="object 3"/>
          <p:cNvGrpSpPr/>
          <p:nvPr/>
        </p:nvGrpSpPr>
        <p:grpSpPr>
          <a:xfrm>
            <a:off x="400049" y="959738"/>
            <a:ext cx="3571875" cy="5164455"/>
            <a:chOff x="400049" y="959738"/>
            <a:chExt cx="3571875" cy="5164455"/>
          </a:xfrm>
        </p:grpSpPr>
        <p:sp>
          <p:nvSpPr>
            <p:cNvPr id="4" name="object 4"/>
            <p:cNvSpPr/>
            <p:nvPr/>
          </p:nvSpPr>
          <p:spPr>
            <a:xfrm>
              <a:off x="400049" y="959738"/>
              <a:ext cx="3571875" cy="5164455"/>
            </a:xfrm>
            <a:custGeom>
              <a:avLst/>
              <a:gdLst/>
              <a:ahLst/>
              <a:cxnLst/>
              <a:rect l="l" t="t" r="r" b="b"/>
              <a:pathLst>
                <a:path w="3571875" h="516445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164455">
                  <a:moveTo>
                    <a:pt x="3571493" y="5164359"/>
                  </a:moveTo>
                  <a:lnTo>
                    <a:pt x="3461762" y="5164359"/>
                  </a:lnTo>
                  <a:lnTo>
                    <a:pt x="3468544" y="5163010"/>
                  </a:lnTo>
                  <a:lnTo>
                    <a:pt x="3481567" y="5157615"/>
                  </a:lnTo>
                  <a:lnTo>
                    <a:pt x="3506517" y="5125036"/>
                  </a:lnTo>
                  <a:lnTo>
                    <a:pt x="3507866" y="5118257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164359"/>
                  </a:lnTo>
                  <a:close/>
                </a:path>
                <a:path w="3571875" h="5164455">
                  <a:moveTo>
                    <a:pt x="46104" y="5164359"/>
                  </a:moveTo>
                  <a:lnTo>
                    <a:pt x="0" y="5164359"/>
                  </a:lnTo>
                  <a:lnTo>
                    <a:pt x="0" y="5118257"/>
                  </a:lnTo>
                  <a:lnTo>
                    <a:pt x="1348" y="5125036"/>
                  </a:lnTo>
                  <a:lnTo>
                    <a:pt x="6742" y="5138060"/>
                  </a:lnTo>
                  <a:lnTo>
                    <a:pt x="10583" y="5143808"/>
                  </a:lnTo>
                  <a:lnTo>
                    <a:pt x="20550" y="5153775"/>
                  </a:lnTo>
                  <a:lnTo>
                    <a:pt x="26298" y="5157615"/>
                  </a:lnTo>
                  <a:lnTo>
                    <a:pt x="39321" y="5163010"/>
                  </a:lnTo>
                  <a:lnTo>
                    <a:pt x="46104" y="516435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959738"/>
              <a:ext cx="3508375" cy="5164455"/>
            </a:xfrm>
            <a:custGeom>
              <a:avLst/>
              <a:gdLst/>
              <a:ahLst/>
              <a:cxnLst/>
              <a:rect l="l" t="t" r="r" b="b"/>
              <a:pathLst>
                <a:path w="3508375" h="5164455">
                  <a:moveTo>
                    <a:pt x="3461765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118257"/>
                  </a:lnTo>
                  <a:lnTo>
                    <a:pt x="3487315" y="5153775"/>
                  </a:lnTo>
                  <a:lnTo>
                    <a:pt x="3461765" y="5164359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959738"/>
              <a:ext cx="3508375" cy="5164455"/>
            </a:xfrm>
            <a:custGeom>
              <a:avLst/>
              <a:gdLst/>
              <a:ahLst/>
              <a:cxnLst/>
              <a:rect l="l" t="t" r="r" b="b"/>
              <a:pathLst>
                <a:path w="3508375" h="5164455">
                  <a:moveTo>
                    <a:pt x="3461765" y="5164359"/>
                  </a:moveTo>
                  <a:lnTo>
                    <a:pt x="46101" y="5164359"/>
                  </a:lnTo>
                  <a:lnTo>
                    <a:pt x="39321" y="5163010"/>
                  </a:lnTo>
                  <a:lnTo>
                    <a:pt x="6742" y="5138060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117083"/>
                  </a:lnTo>
                  <a:lnTo>
                    <a:pt x="30773" y="5149882"/>
                  </a:lnTo>
                  <a:lnTo>
                    <a:pt x="47276" y="5155501"/>
                  </a:lnTo>
                  <a:lnTo>
                    <a:pt x="3484732" y="5155501"/>
                  </a:lnTo>
                  <a:lnTo>
                    <a:pt x="3481568" y="5157615"/>
                  </a:lnTo>
                  <a:lnTo>
                    <a:pt x="3468544" y="5163010"/>
                  </a:lnTo>
                  <a:lnTo>
                    <a:pt x="3461765" y="5164359"/>
                  </a:lnTo>
                  <a:close/>
                </a:path>
                <a:path w="3508375" h="5164455">
                  <a:moveTo>
                    <a:pt x="3484732" y="5155501"/>
                  </a:moveTo>
                  <a:lnTo>
                    <a:pt x="3460590" y="5155501"/>
                  </a:lnTo>
                  <a:lnTo>
                    <a:pt x="3466240" y="5154377"/>
                  </a:lnTo>
                  <a:lnTo>
                    <a:pt x="3477093" y="5149882"/>
                  </a:lnTo>
                  <a:lnTo>
                    <a:pt x="3499008" y="5117083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118257"/>
                  </a:lnTo>
                  <a:lnTo>
                    <a:pt x="3506517" y="5125037"/>
                  </a:lnTo>
                  <a:lnTo>
                    <a:pt x="3501123" y="5138060"/>
                  </a:lnTo>
                  <a:lnTo>
                    <a:pt x="3497282" y="5143808"/>
                  </a:lnTo>
                  <a:lnTo>
                    <a:pt x="3487315" y="5153775"/>
                  </a:lnTo>
                  <a:lnTo>
                    <a:pt x="3484732" y="5155501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95" y="1269777"/>
              <a:ext cx="70866" cy="708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8395" y="2580798"/>
              <a:ext cx="70866" cy="7086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95" y="3307174"/>
              <a:ext cx="70866" cy="7086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8395" y="4325873"/>
              <a:ext cx="70866" cy="70865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4020311" y="959738"/>
            <a:ext cx="7009765" cy="5164455"/>
            <a:chOff x="4020311" y="959738"/>
            <a:chExt cx="7009765" cy="5164455"/>
          </a:xfrm>
        </p:grpSpPr>
        <p:sp>
          <p:nvSpPr>
            <p:cNvPr id="12" name="object 12"/>
            <p:cNvSpPr/>
            <p:nvPr/>
          </p:nvSpPr>
          <p:spPr>
            <a:xfrm>
              <a:off x="4020311" y="959738"/>
              <a:ext cx="111125" cy="5164455"/>
            </a:xfrm>
            <a:custGeom>
              <a:avLst/>
              <a:gdLst/>
              <a:ahLst/>
              <a:cxnLst/>
              <a:rect l="l" t="t" r="r" b="b"/>
              <a:pathLst>
                <a:path w="111125" h="5164455">
                  <a:moveTo>
                    <a:pt x="110874" y="5164359"/>
                  </a:moveTo>
                  <a:lnTo>
                    <a:pt x="0" y="5164359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118257"/>
                  </a:lnTo>
                  <a:lnTo>
                    <a:pt x="85320" y="5153775"/>
                  </a:lnTo>
                  <a:lnTo>
                    <a:pt x="104091" y="5163010"/>
                  </a:lnTo>
                  <a:lnTo>
                    <a:pt x="110874" y="5164359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85081" y="959738"/>
              <a:ext cx="6944995" cy="5164455"/>
            </a:xfrm>
            <a:custGeom>
              <a:avLst/>
              <a:gdLst/>
              <a:ahLst/>
              <a:cxnLst/>
              <a:rect l="l" t="t" r="r" b="b"/>
              <a:pathLst>
                <a:path w="6944995" h="5164455">
                  <a:moveTo>
                    <a:pt x="6944868" y="5164359"/>
                  </a:moveTo>
                  <a:lnTo>
                    <a:pt x="46101" y="5164360"/>
                  </a:lnTo>
                  <a:lnTo>
                    <a:pt x="10583" y="5143808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164359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4" name="object 14"/>
            <p:cNvSpPr/>
            <p:nvPr/>
          </p:nvSpPr>
          <p:spPr>
            <a:xfrm>
              <a:off x="4085081" y="959738"/>
              <a:ext cx="6944995" cy="5164455"/>
            </a:xfrm>
            <a:custGeom>
              <a:avLst/>
              <a:gdLst/>
              <a:ahLst/>
              <a:cxnLst/>
              <a:rect l="l" t="t" r="r" b="b"/>
              <a:pathLst>
                <a:path w="6944995" h="5164455">
                  <a:moveTo>
                    <a:pt x="6944868" y="5164359"/>
                  </a:moveTo>
                  <a:lnTo>
                    <a:pt x="46098" y="5164359"/>
                  </a:lnTo>
                  <a:lnTo>
                    <a:pt x="39321" y="5163010"/>
                  </a:lnTo>
                  <a:lnTo>
                    <a:pt x="6743" y="5138060"/>
                  </a:lnTo>
                  <a:lnTo>
                    <a:pt x="0" y="5118257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117083"/>
                  </a:lnTo>
                  <a:lnTo>
                    <a:pt x="30773" y="5149882"/>
                  </a:lnTo>
                  <a:lnTo>
                    <a:pt x="47276" y="5155501"/>
                  </a:lnTo>
                  <a:lnTo>
                    <a:pt x="6944868" y="5155501"/>
                  </a:lnTo>
                  <a:lnTo>
                    <a:pt x="6944868" y="516435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1783555"/>
              <a:ext cx="70866" cy="70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2279617"/>
              <a:ext cx="70866" cy="7086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2775679"/>
              <a:ext cx="70866" cy="7086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3271741"/>
              <a:ext cx="70866" cy="7086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0118" y="3767803"/>
              <a:ext cx="70866" cy="70865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08001" rIns="0" bIns="0" rtlCol="0">
            <a:spAutoFit/>
          </a:bodyPr>
          <a:lstStyle/>
          <a:p>
            <a:pPr marL="12700" marR="5080">
              <a:lnSpc>
                <a:spcPct val="108500"/>
              </a:lnSpc>
              <a:spcBef>
                <a:spcPts val="125"/>
              </a:spcBef>
            </a:pPr>
            <a:r>
              <a:rPr sz="1750" dirty="0"/>
              <a:t>Dataset:</a:t>
            </a:r>
            <a:r>
              <a:rPr sz="1750" spc="-85" dirty="0"/>
              <a:t> </a:t>
            </a:r>
            <a:r>
              <a:rPr sz="1750" dirty="0"/>
              <a:t>Superstore</a:t>
            </a:r>
            <a:r>
              <a:rPr sz="1750" spc="-80" dirty="0"/>
              <a:t> </a:t>
            </a:r>
            <a:r>
              <a:rPr sz="1750" spc="-10" dirty="0"/>
              <a:t>sales </a:t>
            </a:r>
            <a:r>
              <a:rPr sz="1750" dirty="0"/>
              <a:t>data</a:t>
            </a:r>
            <a:r>
              <a:rPr sz="1750" spc="-45" dirty="0"/>
              <a:t> </a:t>
            </a:r>
            <a:r>
              <a:rPr sz="1750" dirty="0"/>
              <a:t>with</a:t>
            </a:r>
            <a:r>
              <a:rPr sz="1750" spc="-40" dirty="0"/>
              <a:t> </a:t>
            </a:r>
            <a:r>
              <a:rPr sz="1750" dirty="0"/>
              <a:t>order</a:t>
            </a:r>
            <a:r>
              <a:rPr sz="1750" spc="-40" dirty="0"/>
              <a:t> </a:t>
            </a:r>
            <a:r>
              <a:rPr sz="1750" spc="-10" dirty="0"/>
              <a:t>details, </a:t>
            </a:r>
            <a:r>
              <a:rPr sz="1750" dirty="0"/>
              <a:t>customer</a:t>
            </a:r>
            <a:r>
              <a:rPr sz="1750" spc="-90" dirty="0"/>
              <a:t> </a:t>
            </a:r>
            <a:r>
              <a:rPr sz="1750" dirty="0"/>
              <a:t>information,</a:t>
            </a:r>
            <a:r>
              <a:rPr sz="1750" spc="-85" dirty="0"/>
              <a:t> </a:t>
            </a:r>
            <a:r>
              <a:rPr sz="1750" spc="-25" dirty="0"/>
              <a:t>and </a:t>
            </a:r>
            <a:r>
              <a:rPr sz="1750" dirty="0"/>
              <a:t>product</a:t>
            </a:r>
            <a:r>
              <a:rPr sz="1750" spc="-65" dirty="0"/>
              <a:t> </a:t>
            </a:r>
            <a:r>
              <a:rPr sz="1750" spc="-20" dirty="0"/>
              <a:t>data</a:t>
            </a:r>
            <a:endParaRPr sz="1750"/>
          </a:p>
          <a:p>
            <a:pPr marL="12700" marR="263525">
              <a:lnSpc>
                <a:spcPct val="106300"/>
              </a:lnSpc>
              <a:spcBef>
                <a:spcPts val="1255"/>
              </a:spcBef>
            </a:pPr>
            <a:r>
              <a:rPr sz="1750" spc="-30" dirty="0"/>
              <a:t>Tools:</a:t>
            </a:r>
            <a:r>
              <a:rPr sz="1750" spc="-50" dirty="0"/>
              <a:t> </a:t>
            </a:r>
            <a:r>
              <a:rPr sz="1750" dirty="0"/>
              <a:t>Power</a:t>
            </a:r>
            <a:r>
              <a:rPr sz="1750" spc="-50" dirty="0"/>
              <a:t> </a:t>
            </a:r>
            <a:r>
              <a:rPr sz="1750" dirty="0"/>
              <a:t>BI</a:t>
            </a:r>
            <a:r>
              <a:rPr sz="1750" spc="-45" dirty="0"/>
              <a:t> </a:t>
            </a:r>
            <a:r>
              <a:rPr sz="1750" spc="-10" dirty="0"/>
              <a:t>(Power </a:t>
            </a:r>
            <a:r>
              <a:rPr sz="1750" dirty="0"/>
              <a:t>Query</a:t>
            </a:r>
            <a:r>
              <a:rPr sz="1750" spc="-35" dirty="0"/>
              <a:t> </a:t>
            </a:r>
            <a:r>
              <a:rPr sz="1750" dirty="0"/>
              <a:t>–</a:t>
            </a:r>
            <a:r>
              <a:rPr sz="1750" spc="-35" dirty="0"/>
              <a:t> </a:t>
            </a:r>
            <a:r>
              <a:rPr sz="1750" spc="-20" dirty="0"/>
              <a:t>DAX)</a:t>
            </a:r>
            <a:endParaRPr sz="1750"/>
          </a:p>
          <a:p>
            <a:pPr marL="12700" marR="226060">
              <a:lnSpc>
                <a:spcPct val="107900"/>
              </a:lnSpc>
              <a:spcBef>
                <a:spcPts val="1220"/>
              </a:spcBef>
            </a:pPr>
            <a:r>
              <a:rPr sz="1750" dirty="0"/>
              <a:t>Methodology:</a:t>
            </a:r>
            <a:r>
              <a:rPr sz="1750" spc="-114" dirty="0"/>
              <a:t> </a:t>
            </a:r>
            <a:r>
              <a:rPr sz="1750" spc="-20" dirty="0"/>
              <a:t>Data </a:t>
            </a:r>
            <a:r>
              <a:rPr sz="1750" dirty="0"/>
              <a:t>cleaning,</a:t>
            </a:r>
            <a:r>
              <a:rPr sz="1750" spc="-80" dirty="0"/>
              <a:t> </a:t>
            </a:r>
            <a:r>
              <a:rPr sz="1750" dirty="0"/>
              <a:t>modeling,</a:t>
            </a:r>
            <a:r>
              <a:rPr sz="1750" spc="-80" dirty="0"/>
              <a:t> </a:t>
            </a:r>
            <a:r>
              <a:rPr sz="1750" spc="-25" dirty="0"/>
              <a:t>and </a:t>
            </a:r>
            <a:r>
              <a:rPr sz="1750" spc="-10" dirty="0"/>
              <a:t>visualization</a:t>
            </a:r>
            <a:endParaRPr sz="1750"/>
          </a:p>
          <a:p>
            <a:pPr marL="12700" marR="398780">
              <a:lnSpc>
                <a:spcPct val="107900"/>
              </a:lnSpc>
              <a:spcBef>
                <a:spcPts val="1220"/>
              </a:spcBef>
            </a:pPr>
            <a:r>
              <a:rPr sz="1750" dirty="0"/>
              <a:t>Analysis</a:t>
            </a:r>
            <a:r>
              <a:rPr sz="1750" spc="-65" dirty="0"/>
              <a:t> </a:t>
            </a:r>
            <a:r>
              <a:rPr sz="1750" dirty="0"/>
              <a:t>Focus:</a:t>
            </a:r>
            <a:r>
              <a:rPr sz="1750" spc="-65" dirty="0"/>
              <a:t> </a:t>
            </a:r>
            <a:r>
              <a:rPr sz="1750" spc="-10" dirty="0"/>
              <a:t>Sales </a:t>
            </a:r>
            <a:r>
              <a:rPr sz="1750" dirty="0"/>
              <a:t>trends,</a:t>
            </a:r>
            <a:r>
              <a:rPr sz="1750" spc="-60" dirty="0"/>
              <a:t> </a:t>
            </a:r>
            <a:r>
              <a:rPr sz="1750" spc="-10" dirty="0"/>
              <a:t>regional </a:t>
            </a:r>
            <a:r>
              <a:rPr sz="1750" dirty="0"/>
              <a:t>performance,</a:t>
            </a:r>
            <a:r>
              <a:rPr sz="1750" spc="-110" dirty="0"/>
              <a:t> </a:t>
            </a:r>
            <a:r>
              <a:rPr sz="1750" spc="-10" dirty="0"/>
              <a:t>product </a:t>
            </a:r>
            <a:r>
              <a:rPr sz="1750" dirty="0"/>
              <a:t>categories,</a:t>
            </a:r>
            <a:r>
              <a:rPr sz="1750" spc="-95" dirty="0"/>
              <a:t> </a:t>
            </a:r>
            <a:r>
              <a:rPr sz="1750" spc="-10" dirty="0"/>
              <a:t>customer segments</a:t>
            </a:r>
            <a:endParaRPr sz="1750"/>
          </a:p>
        </p:txBody>
      </p:sp>
      <p:sp>
        <p:nvSpPr>
          <p:cNvPr id="21" name="object 21"/>
          <p:cNvSpPr txBox="1"/>
          <p:nvPr/>
        </p:nvSpPr>
        <p:spPr>
          <a:xfrm>
            <a:off x="5707144" y="1073297"/>
            <a:ext cx="4424045" cy="288155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40055">
              <a:lnSpc>
                <a:spcPct val="100000"/>
              </a:lnSpc>
              <a:spcBef>
                <a:spcPts val="90"/>
              </a:spcBef>
            </a:pPr>
            <a:r>
              <a:rPr sz="2500" b="1" spc="-60" dirty="0">
                <a:solidFill>
                  <a:srgbClr val="4E78A6"/>
                </a:solidFill>
                <a:latin typeface="Calibri"/>
                <a:cs typeface="Calibri"/>
              </a:rPr>
              <a:t>Data</a:t>
            </a:r>
            <a:r>
              <a:rPr sz="2500" b="1" spc="-75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40" dirty="0">
                <a:solidFill>
                  <a:srgbClr val="4E78A6"/>
                </a:solidFill>
                <a:latin typeface="Calibri"/>
                <a:cs typeface="Calibri"/>
              </a:rPr>
              <a:t>Analysis</a:t>
            </a:r>
            <a:r>
              <a:rPr sz="2500" b="1" spc="-7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500" b="1" spc="-10" dirty="0">
                <a:solidFill>
                  <a:srgbClr val="4E78A6"/>
                </a:solidFill>
                <a:latin typeface="Calibri"/>
                <a:cs typeface="Calibri"/>
              </a:rPr>
              <a:t>Workflow</a:t>
            </a:r>
            <a:endParaRPr lang="en-US" sz="2500" dirty="0">
              <a:latin typeface="Calibri"/>
              <a:cs typeface="Calibri"/>
            </a:endParaRPr>
          </a:p>
          <a:p>
            <a:pPr marL="12700" marR="873760">
              <a:lnSpc>
                <a:spcPts val="3910"/>
              </a:lnSpc>
              <a:spcBef>
                <a:spcPts val="210"/>
              </a:spcBef>
            </a:pP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Collection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spc="-10" dirty="0">
                <a:solidFill>
                  <a:srgbClr val="212121"/>
                </a:solidFill>
                <a:latin typeface="Arial"/>
                <a:cs typeface="Arial"/>
              </a:rPr>
              <a:t>Extraction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Cleaning</a:t>
            </a:r>
            <a:r>
              <a:rPr lang="en-US"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lang="en-US"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spc="-10" dirty="0">
                <a:solidFill>
                  <a:srgbClr val="212121"/>
                </a:solidFill>
                <a:latin typeface="Arial"/>
                <a:cs typeface="Arial"/>
              </a:rPr>
              <a:t>Transformation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Data</a:t>
            </a:r>
            <a:r>
              <a:rPr lang="en-US"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Modeling</a:t>
            </a:r>
            <a:r>
              <a:rPr lang="en-US"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lang="en-US" sz="1950" spc="-2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lang="en-US" sz="1950" spc="-10" dirty="0">
                <a:solidFill>
                  <a:srgbClr val="212121"/>
                </a:solidFill>
                <a:latin typeface="Arial"/>
                <a:cs typeface="Arial"/>
              </a:rPr>
              <a:t>Relationships</a:t>
            </a:r>
            <a:endParaRPr lang="en-US"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Dashboard</a:t>
            </a:r>
            <a:r>
              <a:rPr sz="19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Creation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&amp;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Visualization</a:t>
            </a:r>
            <a:endParaRPr sz="19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65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Insight Generation &amp;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Recommendations</a:t>
            </a:r>
            <a:endParaRPr sz="1950" dirty="0">
              <a:latin typeface="Arial"/>
              <a:cs typeface="Arial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3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46276"/>
          </a:xfrm>
        </p:spPr>
        <p:txBody>
          <a:bodyPr/>
          <a:lstStyle/>
          <a:p>
            <a:r>
              <a:rPr dirty="0"/>
              <a:t>Key Questions We Asked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8628" y="1026763"/>
            <a:ext cx="6180455" cy="3080780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dirty="0"/>
              <a:t>How are sales distributed over time and geography?</a:t>
            </a:r>
          </a:p>
          <a:p>
            <a:pPr>
              <a:lnSpc>
                <a:spcPct val="300000"/>
              </a:lnSpc>
            </a:pPr>
            <a:r>
              <a:rPr dirty="0"/>
              <a:t>Who are our top customers and products?</a:t>
            </a:r>
          </a:p>
          <a:p>
            <a:pPr>
              <a:lnSpc>
                <a:spcPct val="300000"/>
              </a:lnSpc>
            </a:pPr>
            <a:r>
              <a:rPr dirty="0"/>
              <a:t>Which segments drive revenue?</a:t>
            </a:r>
          </a:p>
          <a:p>
            <a:pPr>
              <a:lnSpc>
                <a:spcPct val="300000"/>
              </a:lnSpc>
            </a:pPr>
            <a:r>
              <a:rPr dirty="0"/>
              <a:t>What affects shipping time and sales growth?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5999-EC3B-38A9-82C6-75C55A605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349" y="187736"/>
            <a:ext cx="4295140" cy="446276"/>
          </a:xfrm>
        </p:spPr>
        <p:txBody>
          <a:bodyPr/>
          <a:lstStyle/>
          <a:p>
            <a:r>
              <a:rPr lang="en-US" dirty="0"/>
              <a:t>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CEBFF-FF47-99D3-9D09-4DC1C5228B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57400" y="1050925"/>
            <a:ext cx="6180455" cy="4352474"/>
          </a:xfrm>
        </p:spPr>
        <p:txBody>
          <a:bodyPr/>
          <a:lstStyle/>
          <a:p>
            <a:pPr marL="342900" marR="0" lvl="0" indent="-342900" rtl="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Load Data into Power Query 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Convert Data Types (Ensure that each column has the correct data type):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Remove duplicates and errors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Add Custom Column "Shipping Duration"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Replaced empty cells in Postal Code Column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Defined a new Product Id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9987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latin typeface="Trebuchet MS"/>
                <a:cs typeface="Trebuchet MS"/>
              </a:rPr>
              <a:t>Data</a:t>
            </a:r>
            <a:r>
              <a:rPr spc="-275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Model</a:t>
            </a:r>
            <a:r>
              <a:rPr spc="-270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Structure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20311" y="888872"/>
            <a:ext cx="7009765" cy="5306695"/>
            <a:chOff x="4020311" y="888872"/>
            <a:chExt cx="7009765" cy="5306695"/>
          </a:xfrm>
        </p:grpSpPr>
        <p:sp>
          <p:nvSpPr>
            <p:cNvPr id="4" name="object 4"/>
            <p:cNvSpPr/>
            <p:nvPr/>
          </p:nvSpPr>
          <p:spPr>
            <a:xfrm>
              <a:off x="4020311" y="888872"/>
              <a:ext cx="111125" cy="5306695"/>
            </a:xfrm>
            <a:custGeom>
              <a:avLst/>
              <a:gdLst/>
              <a:ahLst/>
              <a:cxnLst/>
              <a:rect l="l" t="t" r="r" b="b"/>
              <a:pathLst>
                <a:path w="111125" h="5306695">
                  <a:moveTo>
                    <a:pt x="110874" y="5306091"/>
                  </a:moveTo>
                  <a:lnTo>
                    <a:pt x="0" y="5306091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59989"/>
                  </a:lnTo>
                  <a:lnTo>
                    <a:pt x="85320" y="5295507"/>
                  </a:lnTo>
                  <a:lnTo>
                    <a:pt x="104091" y="5304742"/>
                  </a:lnTo>
                  <a:lnTo>
                    <a:pt x="11087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101" y="5306092"/>
                  </a:lnTo>
                  <a:lnTo>
                    <a:pt x="10583" y="5285540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098" y="5306091"/>
                  </a:lnTo>
                  <a:lnTo>
                    <a:pt x="39321" y="5304742"/>
                  </a:lnTo>
                  <a:lnTo>
                    <a:pt x="6743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6944868" y="5297233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206239" y="1560575"/>
              <a:ext cx="6823709" cy="2971800"/>
            </a:xfrm>
            <a:custGeom>
              <a:avLst/>
              <a:gdLst/>
              <a:ahLst/>
              <a:cxnLst/>
              <a:rect l="l" t="t" r="r" b="b"/>
              <a:pathLst>
                <a:path w="6823709" h="2971800">
                  <a:moveTo>
                    <a:pt x="6823709" y="2971799"/>
                  </a:moveTo>
                  <a:lnTo>
                    <a:pt x="0" y="2971799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5815"/>
                  </a:lnTo>
                  <a:lnTo>
                    <a:pt x="110966" y="45815"/>
                  </a:lnTo>
                  <a:lnTo>
                    <a:pt x="104186" y="47163"/>
                  </a:lnTo>
                  <a:lnTo>
                    <a:pt x="71607" y="72113"/>
                  </a:lnTo>
                  <a:lnTo>
                    <a:pt x="64864" y="91916"/>
                  </a:lnTo>
                  <a:lnTo>
                    <a:pt x="64864" y="2843211"/>
                  </a:lnTo>
                  <a:lnTo>
                    <a:pt x="85415" y="2878729"/>
                  </a:lnTo>
                  <a:lnTo>
                    <a:pt x="110966" y="2889313"/>
                  </a:lnTo>
                  <a:lnTo>
                    <a:pt x="6823709" y="2889313"/>
                  </a:lnTo>
                  <a:lnTo>
                    <a:pt x="6823709" y="2971799"/>
                  </a:lnTo>
                  <a:close/>
                </a:path>
                <a:path w="6823709" h="2971800">
                  <a:moveTo>
                    <a:pt x="6823709" y="2889313"/>
                  </a:moveTo>
                  <a:lnTo>
                    <a:pt x="6768749" y="2889313"/>
                  </a:lnTo>
                  <a:lnTo>
                    <a:pt x="6775528" y="2887963"/>
                  </a:lnTo>
                  <a:lnTo>
                    <a:pt x="6788551" y="2882569"/>
                  </a:lnTo>
                  <a:lnTo>
                    <a:pt x="6813502" y="2849991"/>
                  </a:lnTo>
                  <a:lnTo>
                    <a:pt x="6814850" y="2843211"/>
                  </a:lnTo>
                  <a:lnTo>
                    <a:pt x="6814850" y="91916"/>
                  </a:lnTo>
                  <a:lnTo>
                    <a:pt x="6794299" y="56398"/>
                  </a:lnTo>
                  <a:lnTo>
                    <a:pt x="6768749" y="45815"/>
                  </a:lnTo>
                  <a:lnTo>
                    <a:pt x="6823709" y="45815"/>
                  </a:lnTo>
                  <a:lnTo>
                    <a:pt x="6823709" y="288931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29434" y="2832914"/>
                  </a:lnTo>
                  <a:lnTo>
                    <a:pt x="6703885" y="2843497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2796221"/>
                  </a:lnTo>
                  <a:lnTo>
                    <a:pt x="30773" y="2829020"/>
                  </a:lnTo>
                  <a:lnTo>
                    <a:pt x="47276" y="2834639"/>
                  </a:lnTo>
                  <a:lnTo>
                    <a:pt x="6726851" y="2834639"/>
                  </a:lnTo>
                  <a:lnTo>
                    <a:pt x="6723686" y="2836754"/>
                  </a:lnTo>
                  <a:lnTo>
                    <a:pt x="6710664" y="2842148"/>
                  </a:lnTo>
                  <a:lnTo>
                    <a:pt x="6703885" y="2843497"/>
                  </a:lnTo>
                  <a:close/>
                </a:path>
                <a:path w="6750050" h="2843529">
                  <a:moveTo>
                    <a:pt x="6726851" y="2834639"/>
                  </a:moveTo>
                  <a:lnTo>
                    <a:pt x="6702710" y="2834639"/>
                  </a:lnTo>
                  <a:lnTo>
                    <a:pt x="6708359" y="2833516"/>
                  </a:lnTo>
                  <a:lnTo>
                    <a:pt x="6719211" y="2829020"/>
                  </a:lnTo>
                  <a:lnTo>
                    <a:pt x="6741127" y="2796221"/>
                  </a:lnTo>
                  <a:lnTo>
                    <a:pt x="6741127" y="47276"/>
                  </a:lnTo>
                  <a:lnTo>
                    <a:pt x="6719211" y="14477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48637" y="2804176"/>
                  </a:lnTo>
                  <a:lnTo>
                    <a:pt x="6743242" y="2817199"/>
                  </a:lnTo>
                  <a:lnTo>
                    <a:pt x="6739402" y="2822946"/>
                  </a:lnTo>
                  <a:lnTo>
                    <a:pt x="6729434" y="2832914"/>
                  </a:lnTo>
                  <a:lnTo>
                    <a:pt x="6726851" y="283463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4465987" y="1792414"/>
            <a:ext cx="6369685" cy="974725"/>
            <a:chOff x="4465987" y="1792414"/>
            <a:chExt cx="6369685" cy="974725"/>
          </a:xfrm>
        </p:grpSpPr>
        <p:sp>
          <p:nvSpPr>
            <p:cNvPr id="11" name="object 11"/>
            <p:cNvSpPr/>
            <p:nvPr/>
          </p:nvSpPr>
          <p:spPr>
            <a:xfrm>
              <a:off x="4465980" y="1792414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85633" y="372046"/>
                  </a:lnTo>
                  <a:lnTo>
                    <a:pt x="3180118" y="372046"/>
                  </a:lnTo>
                  <a:lnTo>
                    <a:pt x="4774603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465980" y="2164460"/>
              <a:ext cx="6369685" cy="602615"/>
            </a:xfrm>
            <a:custGeom>
              <a:avLst/>
              <a:gdLst/>
              <a:ahLst/>
              <a:cxnLst/>
              <a:rect l="l" t="t" r="r" b="b"/>
              <a:pathLst>
                <a:path w="6369684" h="602614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602361"/>
                  </a:lnTo>
                  <a:lnTo>
                    <a:pt x="1585633" y="602361"/>
                  </a:lnTo>
                  <a:lnTo>
                    <a:pt x="3180118" y="602361"/>
                  </a:lnTo>
                  <a:lnTo>
                    <a:pt x="4774603" y="602361"/>
                  </a:lnTo>
                  <a:lnTo>
                    <a:pt x="6369088" y="602361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4465980" y="3138868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72046"/>
                </a:lnTo>
                <a:lnTo>
                  <a:pt x="1585633" y="372046"/>
                </a:lnTo>
                <a:lnTo>
                  <a:pt x="3180118" y="372046"/>
                </a:lnTo>
                <a:lnTo>
                  <a:pt x="4774603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65980" y="3882961"/>
            <a:ext cx="6369685" cy="381000"/>
          </a:xfrm>
          <a:custGeom>
            <a:avLst/>
            <a:gdLst/>
            <a:ahLst/>
            <a:cxnLst/>
            <a:rect l="l" t="t" r="r" b="b"/>
            <a:pathLst>
              <a:path w="6369684" h="38100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80911"/>
                </a:lnTo>
                <a:lnTo>
                  <a:pt x="1585633" y="380911"/>
                </a:lnTo>
                <a:lnTo>
                  <a:pt x="3180118" y="380911"/>
                </a:lnTo>
                <a:lnTo>
                  <a:pt x="4774603" y="380911"/>
                </a:lnTo>
                <a:lnTo>
                  <a:pt x="6369088" y="380911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/>
          <p:cNvGrpSpPr/>
          <p:nvPr/>
        </p:nvGrpSpPr>
        <p:grpSpPr>
          <a:xfrm>
            <a:off x="400049" y="888872"/>
            <a:ext cx="3571875" cy="5306695"/>
            <a:chOff x="400049" y="888872"/>
            <a:chExt cx="3571875" cy="5306695"/>
          </a:xfrm>
        </p:grpSpPr>
        <p:sp>
          <p:nvSpPr>
            <p:cNvPr id="16" name="object 16"/>
            <p:cNvSpPr/>
            <p:nvPr/>
          </p:nvSpPr>
          <p:spPr>
            <a:xfrm>
              <a:off x="400049" y="888872"/>
              <a:ext cx="3571875" cy="5306695"/>
            </a:xfrm>
            <a:custGeom>
              <a:avLst/>
              <a:gdLst/>
              <a:ahLst/>
              <a:cxnLst/>
              <a:rect l="l" t="t" r="r" b="b"/>
              <a:pathLst>
                <a:path w="3571875" h="530669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306695">
                  <a:moveTo>
                    <a:pt x="3571493" y="5306091"/>
                  </a:moveTo>
                  <a:lnTo>
                    <a:pt x="3461762" y="5306091"/>
                  </a:lnTo>
                  <a:lnTo>
                    <a:pt x="3468544" y="5304742"/>
                  </a:lnTo>
                  <a:lnTo>
                    <a:pt x="3481567" y="5299347"/>
                  </a:lnTo>
                  <a:lnTo>
                    <a:pt x="3506517" y="5266769"/>
                  </a:lnTo>
                  <a:lnTo>
                    <a:pt x="3507866" y="5259989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306091"/>
                  </a:lnTo>
                  <a:close/>
                </a:path>
                <a:path w="3571875" h="5306695">
                  <a:moveTo>
                    <a:pt x="46104" y="5306091"/>
                  </a:moveTo>
                  <a:lnTo>
                    <a:pt x="0" y="5306091"/>
                  </a:lnTo>
                  <a:lnTo>
                    <a:pt x="0" y="5259989"/>
                  </a:lnTo>
                  <a:lnTo>
                    <a:pt x="1348" y="5266769"/>
                  </a:lnTo>
                  <a:lnTo>
                    <a:pt x="6742" y="5279792"/>
                  </a:lnTo>
                  <a:lnTo>
                    <a:pt x="10583" y="5285540"/>
                  </a:lnTo>
                  <a:lnTo>
                    <a:pt x="20550" y="5295507"/>
                  </a:lnTo>
                  <a:lnTo>
                    <a:pt x="26298" y="5299347"/>
                  </a:lnTo>
                  <a:lnTo>
                    <a:pt x="39321" y="5304742"/>
                  </a:lnTo>
                  <a:lnTo>
                    <a:pt x="4610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00049" y="888872"/>
              <a:ext cx="3508375" cy="5306695"/>
            </a:xfrm>
            <a:custGeom>
              <a:avLst/>
              <a:gdLst/>
              <a:ahLst/>
              <a:cxnLst/>
              <a:rect l="l" t="t" r="r" b="b"/>
              <a:pathLst>
                <a:path w="3508375" h="5306695">
                  <a:moveTo>
                    <a:pt x="3461765" y="5306091"/>
                  </a:moveTo>
                  <a:lnTo>
                    <a:pt x="46101" y="5306091"/>
                  </a:lnTo>
                  <a:lnTo>
                    <a:pt x="39321" y="5304742"/>
                  </a:lnTo>
                  <a:lnTo>
                    <a:pt x="6742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259989"/>
                  </a:lnTo>
                  <a:lnTo>
                    <a:pt x="3487315" y="5295507"/>
                  </a:lnTo>
                  <a:lnTo>
                    <a:pt x="3461765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00049" y="888872"/>
              <a:ext cx="3508375" cy="5306695"/>
            </a:xfrm>
            <a:custGeom>
              <a:avLst/>
              <a:gdLst/>
              <a:ahLst/>
              <a:cxnLst/>
              <a:rect l="l" t="t" r="r" b="b"/>
              <a:pathLst>
                <a:path w="3508375" h="5306695">
                  <a:moveTo>
                    <a:pt x="3461765" y="5306091"/>
                  </a:moveTo>
                  <a:lnTo>
                    <a:pt x="46101" y="5306091"/>
                  </a:lnTo>
                  <a:lnTo>
                    <a:pt x="39321" y="5304742"/>
                  </a:lnTo>
                  <a:lnTo>
                    <a:pt x="6742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3484732" y="5297233"/>
                  </a:lnTo>
                  <a:lnTo>
                    <a:pt x="3481568" y="5299347"/>
                  </a:lnTo>
                  <a:lnTo>
                    <a:pt x="3468544" y="5304742"/>
                  </a:lnTo>
                  <a:lnTo>
                    <a:pt x="3461765" y="5306091"/>
                  </a:lnTo>
                  <a:close/>
                </a:path>
                <a:path w="3508375" h="5306695">
                  <a:moveTo>
                    <a:pt x="3484732" y="5297233"/>
                  </a:moveTo>
                  <a:lnTo>
                    <a:pt x="3460590" y="5297233"/>
                  </a:lnTo>
                  <a:lnTo>
                    <a:pt x="3466240" y="5296109"/>
                  </a:lnTo>
                  <a:lnTo>
                    <a:pt x="3477093" y="5291613"/>
                  </a:lnTo>
                  <a:lnTo>
                    <a:pt x="3499008" y="5258815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259989"/>
                  </a:lnTo>
                  <a:lnTo>
                    <a:pt x="3506517" y="5266769"/>
                  </a:lnTo>
                  <a:lnTo>
                    <a:pt x="3501123" y="5279792"/>
                  </a:lnTo>
                  <a:lnTo>
                    <a:pt x="3497282" y="5285540"/>
                  </a:lnTo>
                  <a:lnTo>
                    <a:pt x="3487315" y="5295507"/>
                  </a:lnTo>
                  <a:lnTo>
                    <a:pt x="3484732" y="5297233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207769"/>
              <a:ext cx="70866" cy="7086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341625"/>
              <a:ext cx="70866" cy="7086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84339"/>
              <a:ext cx="70866" cy="70865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627054"/>
              <a:ext cx="70866" cy="70865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>
            <a:off x="6403762" y="1003099"/>
            <a:ext cx="248475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-110" dirty="0">
                <a:solidFill>
                  <a:srgbClr val="4E78A6"/>
                </a:solidFill>
                <a:latin typeface="Trebuchet MS"/>
                <a:cs typeface="Trebuchet MS"/>
              </a:rPr>
              <a:t>Star</a:t>
            </a:r>
            <a:r>
              <a:rPr sz="2450" b="1" spc="-229" dirty="0">
                <a:solidFill>
                  <a:srgbClr val="4E78A6"/>
                </a:solidFill>
                <a:latin typeface="Trebuchet MS"/>
                <a:cs typeface="Trebuchet MS"/>
              </a:rPr>
              <a:t> </a:t>
            </a:r>
            <a:r>
              <a:rPr sz="2450" b="1" spc="-135" dirty="0">
                <a:solidFill>
                  <a:srgbClr val="4E78A6"/>
                </a:solidFill>
                <a:latin typeface="Trebuchet MS"/>
                <a:cs typeface="Trebuchet MS"/>
              </a:rPr>
              <a:t>Schema</a:t>
            </a:r>
            <a:r>
              <a:rPr sz="2450" b="1" spc="-229" dirty="0">
                <a:solidFill>
                  <a:srgbClr val="4E78A6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rgbClr val="4E78A6"/>
                </a:solidFill>
                <a:latin typeface="Trebuchet MS"/>
                <a:cs typeface="Trebuchet MS"/>
              </a:rPr>
              <a:t>Model</a:t>
            </a:r>
            <a:endParaRPr sz="2450">
              <a:latin typeface="Trebuchet MS"/>
              <a:cs typeface="Trebuchet MS"/>
            </a:endParaRPr>
          </a:p>
        </p:txBody>
      </p:sp>
      <p:graphicFrame>
        <p:nvGraphicFramePr>
          <p:cNvPr id="24" name="object 24"/>
          <p:cNvGraphicFramePr>
            <a:graphicFrameLocks noGrp="1"/>
          </p:cNvGraphicFramePr>
          <p:nvPr/>
        </p:nvGraphicFramePr>
        <p:xfrm>
          <a:off x="4457128" y="1792414"/>
          <a:ext cx="6369050" cy="2459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Fields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Related</a:t>
                      </a:r>
                      <a:r>
                        <a:rPr sz="1350" b="1" spc="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8590">
                        <a:lnSpc>
                          <a:spcPct val="107600"/>
                        </a:lnSpc>
                        <a:spcBef>
                          <a:spcPts val="44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ID,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ID,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04800">
                        <a:lnSpc>
                          <a:spcPct val="107600"/>
                        </a:lnSpc>
                        <a:spcBef>
                          <a:spcPts val="44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Product,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Customer,</a:t>
                      </a:r>
                      <a:r>
                        <a:rPr sz="1350" spc="-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Sales,</a:t>
                      </a:r>
                      <a:r>
                        <a:rPr sz="1350" spc="-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/>
          <p:cNvSpPr txBox="1"/>
          <p:nvPr/>
        </p:nvSpPr>
        <p:spPr>
          <a:xfrm>
            <a:off x="1118986" y="1032078"/>
            <a:ext cx="2411095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120">
              <a:lnSpc>
                <a:spcPct val="107300"/>
              </a:lnSpc>
              <a:spcBef>
                <a:spcPts val="10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Star schema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design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fact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dimension</a:t>
            </a:r>
            <a:r>
              <a:rPr sz="195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(Fact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Table):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Order ID, Order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Date,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Sales,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Date,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12700" marR="294640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Dimension</a:t>
            </a:r>
            <a:r>
              <a:rPr sz="1950" spc="-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Tables: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Date,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Product,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Customer,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12700" marR="188595">
              <a:lnSpc>
                <a:spcPct val="108300"/>
              </a:lnSpc>
              <a:spcBef>
                <a:spcPts val="137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One-to-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many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relationships</a:t>
            </a:r>
            <a:r>
              <a:rPr sz="1950" spc="-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efficient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filtering</a:t>
            </a:r>
            <a:r>
              <a:rPr sz="195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6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76EDF-2002-B916-CD2A-D59DF168B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460CB2F-E35F-A87B-E786-6A5D743605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latin typeface="Trebuchet MS"/>
                <a:cs typeface="Trebuchet MS"/>
              </a:rPr>
              <a:t>Data</a:t>
            </a:r>
            <a:r>
              <a:rPr spc="-275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Model</a:t>
            </a:r>
            <a:r>
              <a:rPr spc="-270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Structure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98F62233-6D60-C878-66C5-998E219DF7B7}"/>
              </a:ext>
            </a:extLst>
          </p:cNvPr>
          <p:cNvGrpSpPr/>
          <p:nvPr/>
        </p:nvGrpSpPr>
        <p:grpSpPr>
          <a:xfrm>
            <a:off x="4020311" y="888872"/>
            <a:ext cx="7009765" cy="5306695"/>
            <a:chOff x="4020311" y="888872"/>
            <a:chExt cx="7009765" cy="530669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68007EA5-34AD-78C3-F6A4-E45D78F9E97E}"/>
                </a:ext>
              </a:extLst>
            </p:cNvPr>
            <p:cNvSpPr/>
            <p:nvPr/>
          </p:nvSpPr>
          <p:spPr>
            <a:xfrm>
              <a:off x="4020311" y="888872"/>
              <a:ext cx="111125" cy="5306695"/>
            </a:xfrm>
            <a:custGeom>
              <a:avLst/>
              <a:gdLst/>
              <a:ahLst/>
              <a:cxnLst/>
              <a:rect l="l" t="t" r="r" b="b"/>
              <a:pathLst>
                <a:path w="111125" h="5306695">
                  <a:moveTo>
                    <a:pt x="110874" y="5306091"/>
                  </a:moveTo>
                  <a:lnTo>
                    <a:pt x="0" y="5306091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59989"/>
                  </a:lnTo>
                  <a:lnTo>
                    <a:pt x="85320" y="5295507"/>
                  </a:lnTo>
                  <a:lnTo>
                    <a:pt x="104091" y="5304742"/>
                  </a:lnTo>
                  <a:lnTo>
                    <a:pt x="11087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73EFA282-4194-C149-520C-03F50F476887}"/>
                </a:ext>
              </a:extLst>
            </p:cNvPr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101" y="5306092"/>
                  </a:lnTo>
                  <a:lnTo>
                    <a:pt x="10583" y="5285540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F78A3BC5-4296-70ED-57D1-E4F309E798C4}"/>
                </a:ext>
              </a:extLst>
            </p:cNvPr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098" y="5306091"/>
                  </a:lnTo>
                  <a:lnTo>
                    <a:pt x="39321" y="5304742"/>
                  </a:lnTo>
                  <a:lnTo>
                    <a:pt x="6743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6944868" y="5297233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838495CB-869E-345A-BF1A-F528D96266B2}"/>
                </a:ext>
              </a:extLst>
            </p:cNvPr>
            <p:cNvSpPr/>
            <p:nvPr/>
          </p:nvSpPr>
          <p:spPr>
            <a:xfrm>
              <a:off x="4206239" y="1560575"/>
              <a:ext cx="6823709" cy="2971800"/>
            </a:xfrm>
            <a:custGeom>
              <a:avLst/>
              <a:gdLst/>
              <a:ahLst/>
              <a:cxnLst/>
              <a:rect l="l" t="t" r="r" b="b"/>
              <a:pathLst>
                <a:path w="6823709" h="2971800">
                  <a:moveTo>
                    <a:pt x="6823709" y="2971799"/>
                  </a:moveTo>
                  <a:lnTo>
                    <a:pt x="0" y="2971799"/>
                  </a:lnTo>
                  <a:lnTo>
                    <a:pt x="0" y="0"/>
                  </a:lnTo>
                  <a:lnTo>
                    <a:pt x="6823709" y="0"/>
                  </a:lnTo>
                  <a:lnTo>
                    <a:pt x="6823709" y="45815"/>
                  </a:lnTo>
                  <a:lnTo>
                    <a:pt x="110966" y="45815"/>
                  </a:lnTo>
                  <a:lnTo>
                    <a:pt x="104186" y="47163"/>
                  </a:lnTo>
                  <a:lnTo>
                    <a:pt x="71607" y="72113"/>
                  </a:lnTo>
                  <a:lnTo>
                    <a:pt x="64864" y="91916"/>
                  </a:lnTo>
                  <a:lnTo>
                    <a:pt x="64864" y="2843211"/>
                  </a:lnTo>
                  <a:lnTo>
                    <a:pt x="85415" y="2878729"/>
                  </a:lnTo>
                  <a:lnTo>
                    <a:pt x="110966" y="2889313"/>
                  </a:lnTo>
                  <a:lnTo>
                    <a:pt x="6823709" y="2889313"/>
                  </a:lnTo>
                  <a:lnTo>
                    <a:pt x="6823709" y="2971799"/>
                  </a:lnTo>
                  <a:close/>
                </a:path>
                <a:path w="6823709" h="2971800">
                  <a:moveTo>
                    <a:pt x="6823709" y="2889313"/>
                  </a:moveTo>
                  <a:lnTo>
                    <a:pt x="6768749" y="2889313"/>
                  </a:lnTo>
                  <a:lnTo>
                    <a:pt x="6775528" y="2887963"/>
                  </a:lnTo>
                  <a:lnTo>
                    <a:pt x="6788551" y="2882569"/>
                  </a:lnTo>
                  <a:lnTo>
                    <a:pt x="6813502" y="2849991"/>
                  </a:lnTo>
                  <a:lnTo>
                    <a:pt x="6814850" y="2843211"/>
                  </a:lnTo>
                  <a:lnTo>
                    <a:pt x="6814850" y="91916"/>
                  </a:lnTo>
                  <a:lnTo>
                    <a:pt x="6794299" y="56398"/>
                  </a:lnTo>
                  <a:lnTo>
                    <a:pt x="6768749" y="45815"/>
                  </a:lnTo>
                  <a:lnTo>
                    <a:pt x="6823709" y="45815"/>
                  </a:lnTo>
                  <a:lnTo>
                    <a:pt x="6823709" y="2889313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A85C02B6-FA51-3D86-272A-A6A033DECAA4}"/>
                </a:ext>
              </a:extLst>
            </p:cNvPr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29434" y="2832914"/>
                  </a:lnTo>
                  <a:lnTo>
                    <a:pt x="6703885" y="2843497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A6C52AB5-C5B0-27F1-F6A9-7135E619DA37}"/>
                </a:ext>
              </a:extLst>
            </p:cNvPr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10664" y="1348"/>
                  </a:lnTo>
                  <a:lnTo>
                    <a:pt x="6723686" y="6742"/>
                  </a:lnTo>
                  <a:lnTo>
                    <a:pt x="6726852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2796221"/>
                  </a:lnTo>
                  <a:lnTo>
                    <a:pt x="30773" y="2829020"/>
                  </a:lnTo>
                  <a:lnTo>
                    <a:pt x="47276" y="2834639"/>
                  </a:lnTo>
                  <a:lnTo>
                    <a:pt x="6726851" y="2834639"/>
                  </a:lnTo>
                  <a:lnTo>
                    <a:pt x="6723686" y="2836754"/>
                  </a:lnTo>
                  <a:lnTo>
                    <a:pt x="6710664" y="2842148"/>
                  </a:lnTo>
                  <a:lnTo>
                    <a:pt x="6703885" y="2843497"/>
                  </a:lnTo>
                  <a:close/>
                </a:path>
                <a:path w="6750050" h="2843529">
                  <a:moveTo>
                    <a:pt x="6726851" y="2834639"/>
                  </a:moveTo>
                  <a:lnTo>
                    <a:pt x="6702710" y="2834639"/>
                  </a:lnTo>
                  <a:lnTo>
                    <a:pt x="6708359" y="2833516"/>
                  </a:lnTo>
                  <a:lnTo>
                    <a:pt x="6719211" y="2829020"/>
                  </a:lnTo>
                  <a:lnTo>
                    <a:pt x="6741127" y="2796221"/>
                  </a:lnTo>
                  <a:lnTo>
                    <a:pt x="6741127" y="47276"/>
                  </a:lnTo>
                  <a:lnTo>
                    <a:pt x="6719211" y="14477"/>
                  </a:lnTo>
                  <a:lnTo>
                    <a:pt x="6702710" y="8858"/>
                  </a:lnTo>
                  <a:lnTo>
                    <a:pt x="6726852" y="8858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48637" y="2804176"/>
                  </a:lnTo>
                  <a:lnTo>
                    <a:pt x="6743242" y="2817199"/>
                  </a:lnTo>
                  <a:lnTo>
                    <a:pt x="6739402" y="2822946"/>
                  </a:lnTo>
                  <a:lnTo>
                    <a:pt x="6729434" y="2832914"/>
                  </a:lnTo>
                  <a:lnTo>
                    <a:pt x="6726851" y="2834639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>
            <a:extLst>
              <a:ext uri="{FF2B5EF4-FFF2-40B4-BE49-F238E27FC236}">
                <a16:creationId xmlns:a16="http://schemas.microsoft.com/office/drawing/2014/main" id="{E7AD8F0F-C90A-DEAD-10A3-6AFCC93A45C1}"/>
              </a:ext>
            </a:extLst>
          </p:cNvPr>
          <p:cNvGrpSpPr/>
          <p:nvPr/>
        </p:nvGrpSpPr>
        <p:grpSpPr>
          <a:xfrm>
            <a:off x="4465987" y="1792414"/>
            <a:ext cx="6369685" cy="974725"/>
            <a:chOff x="4465987" y="1792414"/>
            <a:chExt cx="6369685" cy="974725"/>
          </a:xfrm>
        </p:grpSpPr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E1013BEE-2EFA-1010-8142-551760949B47}"/>
                </a:ext>
              </a:extLst>
            </p:cNvPr>
            <p:cNvSpPr/>
            <p:nvPr/>
          </p:nvSpPr>
          <p:spPr>
            <a:xfrm>
              <a:off x="4465980" y="1792414"/>
              <a:ext cx="6369685" cy="372110"/>
            </a:xfrm>
            <a:custGeom>
              <a:avLst/>
              <a:gdLst/>
              <a:ahLst/>
              <a:cxnLst/>
              <a:rect l="l" t="t" r="r" b="b"/>
              <a:pathLst>
                <a:path w="6369684" h="372110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372046"/>
                  </a:lnTo>
                  <a:lnTo>
                    <a:pt x="1585633" y="372046"/>
                  </a:lnTo>
                  <a:lnTo>
                    <a:pt x="3180118" y="372046"/>
                  </a:lnTo>
                  <a:lnTo>
                    <a:pt x="4774603" y="372046"/>
                  </a:lnTo>
                  <a:lnTo>
                    <a:pt x="6369088" y="372046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>
              <a:extLst>
                <a:ext uri="{FF2B5EF4-FFF2-40B4-BE49-F238E27FC236}">
                  <a16:creationId xmlns:a16="http://schemas.microsoft.com/office/drawing/2014/main" id="{B2E78BA4-B83A-C1F3-579A-FD94F6D8ECEE}"/>
                </a:ext>
              </a:extLst>
            </p:cNvPr>
            <p:cNvSpPr/>
            <p:nvPr/>
          </p:nvSpPr>
          <p:spPr>
            <a:xfrm>
              <a:off x="4465980" y="2164460"/>
              <a:ext cx="6369685" cy="602615"/>
            </a:xfrm>
            <a:custGeom>
              <a:avLst/>
              <a:gdLst/>
              <a:ahLst/>
              <a:cxnLst/>
              <a:rect l="l" t="t" r="r" b="b"/>
              <a:pathLst>
                <a:path w="6369684" h="602614">
                  <a:moveTo>
                    <a:pt x="6369088" y="0"/>
                  </a:moveTo>
                  <a:lnTo>
                    <a:pt x="4774603" y="0"/>
                  </a:lnTo>
                  <a:lnTo>
                    <a:pt x="3180118" y="0"/>
                  </a:lnTo>
                  <a:lnTo>
                    <a:pt x="1585633" y="0"/>
                  </a:lnTo>
                  <a:lnTo>
                    <a:pt x="0" y="0"/>
                  </a:lnTo>
                  <a:lnTo>
                    <a:pt x="0" y="602361"/>
                  </a:lnTo>
                  <a:lnTo>
                    <a:pt x="1585633" y="602361"/>
                  </a:lnTo>
                  <a:lnTo>
                    <a:pt x="3180118" y="602361"/>
                  </a:lnTo>
                  <a:lnTo>
                    <a:pt x="4774603" y="602361"/>
                  </a:lnTo>
                  <a:lnTo>
                    <a:pt x="6369088" y="602361"/>
                  </a:lnTo>
                  <a:lnTo>
                    <a:pt x="6369088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>
            <a:extLst>
              <a:ext uri="{FF2B5EF4-FFF2-40B4-BE49-F238E27FC236}">
                <a16:creationId xmlns:a16="http://schemas.microsoft.com/office/drawing/2014/main" id="{BB9BA8EC-8777-CAFA-8AE0-EFA97CEC40E7}"/>
              </a:ext>
            </a:extLst>
          </p:cNvPr>
          <p:cNvSpPr/>
          <p:nvPr/>
        </p:nvSpPr>
        <p:spPr>
          <a:xfrm>
            <a:off x="4465980" y="3138868"/>
            <a:ext cx="6369685" cy="372110"/>
          </a:xfrm>
          <a:custGeom>
            <a:avLst/>
            <a:gdLst/>
            <a:ahLst/>
            <a:cxnLst/>
            <a:rect l="l" t="t" r="r" b="b"/>
            <a:pathLst>
              <a:path w="6369684" h="37211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72046"/>
                </a:lnTo>
                <a:lnTo>
                  <a:pt x="1585633" y="372046"/>
                </a:lnTo>
                <a:lnTo>
                  <a:pt x="3180118" y="372046"/>
                </a:lnTo>
                <a:lnTo>
                  <a:pt x="4774603" y="372046"/>
                </a:lnTo>
                <a:lnTo>
                  <a:pt x="6369088" y="372046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EC97AEB8-128D-49EB-844C-2A8717811E4F}"/>
              </a:ext>
            </a:extLst>
          </p:cNvPr>
          <p:cNvSpPr/>
          <p:nvPr/>
        </p:nvSpPr>
        <p:spPr>
          <a:xfrm>
            <a:off x="4465980" y="3882961"/>
            <a:ext cx="6369685" cy="381000"/>
          </a:xfrm>
          <a:custGeom>
            <a:avLst/>
            <a:gdLst/>
            <a:ahLst/>
            <a:cxnLst/>
            <a:rect l="l" t="t" r="r" b="b"/>
            <a:pathLst>
              <a:path w="6369684" h="381000">
                <a:moveTo>
                  <a:pt x="6369088" y="0"/>
                </a:moveTo>
                <a:lnTo>
                  <a:pt x="4774603" y="0"/>
                </a:lnTo>
                <a:lnTo>
                  <a:pt x="3180118" y="0"/>
                </a:lnTo>
                <a:lnTo>
                  <a:pt x="1585633" y="0"/>
                </a:lnTo>
                <a:lnTo>
                  <a:pt x="0" y="0"/>
                </a:lnTo>
                <a:lnTo>
                  <a:pt x="0" y="380911"/>
                </a:lnTo>
                <a:lnTo>
                  <a:pt x="1585633" y="380911"/>
                </a:lnTo>
                <a:lnTo>
                  <a:pt x="3180118" y="380911"/>
                </a:lnTo>
                <a:lnTo>
                  <a:pt x="4774603" y="380911"/>
                </a:lnTo>
                <a:lnTo>
                  <a:pt x="6369088" y="380911"/>
                </a:lnTo>
                <a:lnTo>
                  <a:pt x="6369088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5" name="object 15">
            <a:extLst>
              <a:ext uri="{FF2B5EF4-FFF2-40B4-BE49-F238E27FC236}">
                <a16:creationId xmlns:a16="http://schemas.microsoft.com/office/drawing/2014/main" id="{94055DAD-D0E1-4CFB-8807-C7B9D8CFD1E2}"/>
              </a:ext>
            </a:extLst>
          </p:cNvPr>
          <p:cNvGrpSpPr/>
          <p:nvPr/>
        </p:nvGrpSpPr>
        <p:grpSpPr>
          <a:xfrm>
            <a:off x="400049" y="888872"/>
            <a:ext cx="3571875" cy="5306695"/>
            <a:chOff x="400049" y="888872"/>
            <a:chExt cx="3571875" cy="5306695"/>
          </a:xfrm>
        </p:grpSpPr>
        <p:sp>
          <p:nvSpPr>
            <p:cNvPr id="16" name="object 16">
              <a:extLst>
                <a:ext uri="{FF2B5EF4-FFF2-40B4-BE49-F238E27FC236}">
                  <a16:creationId xmlns:a16="http://schemas.microsoft.com/office/drawing/2014/main" id="{12D924BC-7DA3-FF85-9E0C-FCBC4DF78D59}"/>
                </a:ext>
              </a:extLst>
            </p:cNvPr>
            <p:cNvSpPr/>
            <p:nvPr/>
          </p:nvSpPr>
          <p:spPr>
            <a:xfrm>
              <a:off x="400049" y="888872"/>
              <a:ext cx="3571875" cy="5306695"/>
            </a:xfrm>
            <a:custGeom>
              <a:avLst/>
              <a:gdLst/>
              <a:ahLst/>
              <a:cxnLst/>
              <a:rect l="l" t="t" r="r" b="b"/>
              <a:pathLst>
                <a:path w="3571875" h="5306695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3571875" h="5306695">
                  <a:moveTo>
                    <a:pt x="3571493" y="5306091"/>
                  </a:moveTo>
                  <a:lnTo>
                    <a:pt x="3461762" y="5306091"/>
                  </a:lnTo>
                  <a:lnTo>
                    <a:pt x="3468544" y="5304742"/>
                  </a:lnTo>
                  <a:lnTo>
                    <a:pt x="3481567" y="5299347"/>
                  </a:lnTo>
                  <a:lnTo>
                    <a:pt x="3506517" y="5266769"/>
                  </a:lnTo>
                  <a:lnTo>
                    <a:pt x="3507866" y="5259989"/>
                  </a:lnTo>
                  <a:lnTo>
                    <a:pt x="3507866" y="46101"/>
                  </a:lnTo>
                  <a:lnTo>
                    <a:pt x="3487315" y="10583"/>
                  </a:lnTo>
                  <a:lnTo>
                    <a:pt x="3461765" y="0"/>
                  </a:lnTo>
                  <a:lnTo>
                    <a:pt x="3571493" y="0"/>
                  </a:lnTo>
                  <a:lnTo>
                    <a:pt x="3571493" y="5306091"/>
                  </a:lnTo>
                  <a:close/>
                </a:path>
                <a:path w="3571875" h="5306695">
                  <a:moveTo>
                    <a:pt x="46104" y="5306091"/>
                  </a:moveTo>
                  <a:lnTo>
                    <a:pt x="0" y="5306091"/>
                  </a:lnTo>
                  <a:lnTo>
                    <a:pt x="0" y="5259989"/>
                  </a:lnTo>
                  <a:lnTo>
                    <a:pt x="1348" y="5266769"/>
                  </a:lnTo>
                  <a:lnTo>
                    <a:pt x="6742" y="5279792"/>
                  </a:lnTo>
                  <a:lnTo>
                    <a:pt x="10583" y="5285540"/>
                  </a:lnTo>
                  <a:lnTo>
                    <a:pt x="20550" y="5295507"/>
                  </a:lnTo>
                  <a:lnTo>
                    <a:pt x="26298" y="5299347"/>
                  </a:lnTo>
                  <a:lnTo>
                    <a:pt x="39321" y="5304742"/>
                  </a:lnTo>
                  <a:lnTo>
                    <a:pt x="4610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>
              <a:extLst>
                <a:ext uri="{FF2B5EF4-FFF2-40B4-BE49-F238E27FC236}">
                  <a16:creationId xmlns:a16="http://schemas.microsoft.com/office/drawing/2014/main" id="{D107CCAC-AD73-D2EE-AF7C-3B6951B1B95C}"/>
                </a:ext>
              </a:extLst>
            </p:cNvPr>
            <p:cNvSpPr/>
            <p:nvPr/>
          </p:nvSpPr>
          <p:spPr>
            <a:xfrm>
              <a:off x="400049" y="888872"/>
              <a:ext cx="3508375" cy="5306695"/>
            </a:xfrm>
            <a:custGeom>
              <a:avLst/>
              <a:gdLst/>
              <a:ahLst/>
              <a:cxnLst/>
              <a:rect l="l" t="t" r="r" b="b"/>
              <a:pathLst>
                <a:path w="3508375" h="5306695">
                  <a:moveTo>
                    <a:pt x="3461765" y="5306091"/>
                  </a:moveTo>
                  <a:lnTo>
                    <a:pt x="46101" y="5306091"/>
                  </a:lnTo>
                  <a:lnTo>
                    <a:pt x="39321" y="5304742"/>
                  </a:lnTo>
                  <a:lnTo>
                    <a:pt x="6742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97282" y="20550"/>
                  </a:lnTo>
                  <a:lnTo>
                    <a:pt x="3507866" y="46101"/>
                  </a:lnTo>
                  <a:lnTo>
                    <a:pt x="3507866" y="5259989"/>
                  </a:lnTo>
                  <a:lnTo>
                    <a:pt x="3487315" y="5295507"/>
                  </a:lnTo>
                  <a:lnTo>
                    <a:pt x="3461765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0DFE2A5A-3F92-1246-865B-3EBB298B451C}"/>
                </a:ext>
              </a:extLst>
            </p:cNvPr>
            <p:cNvSpPr/>
            <p:nvPr/>
          </p:nvSpPr>
          <p:spPr>
            <a:xfrm>
              <a:off x="400049" y="888872"/>
              <a:ext cx="3508375" cy="5306695"/>
            </a:xfrm>
            <a:custGeom>
              <a:avLst/>
              <a:gdLst/>
              <a:ahLst/>
              <a:cxnLst/>
              <a:rect l="l" t="t" r="r" b="b"/>
              <a:pathLst>
                <a:path w="3508375" h="5306695">
                  <a:moveTo>
                    <a:pt x="3461765" y="5306091"/>
                  </a:moveTo>
                  <a:lnTo>
                    <a:pt x="46101" y="5306091"/>
                  </a:lnTo>
                  <a:lnTo>
                    <a:pt x="39321" y="5304742"/>
                  </a:lnTo>
                  <a:lnTo>
                    <a:pt x="6742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3461765" y="0"/>
                  </a:lnTo>
                  <a:lnTo>
                    <a:pt x="3468544" y="1348"/>
                  </a:lnTo>
                  <a:lnTo>
                    <a:pt x="3481568" y="6742"/>
                  </a:lnTo>
                  <a:lnTo>
                    <a:pt x="3484733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3484732" y="5297233"/>
                  </a:lnTo>
                  <a:lnTo>
                    <a:pt x="3481568" y="5299347"/>
                  </a:lnTo>
                  <a:lnTo>
                    <a:pt x="3468544" y="5304742"/>
                  </a:lnTo>
                  <a:lnTo>
                    <a:pt x="3461765" y="5306091"/>
                  </a:lnTo>
                  <a:close/>
                </a:path>
                <a:path w="3508375" h="5306695">
                  <a:moveTo>
                    <a:pt x="3484732" y="5297233"/>
                  </a:moveTo>
                  <a:lnTo>
                    <a:pt x="3460590" y="5297233"/>
                  </a:lnTo>
                  <a:lnTo>
                    <a:pt x="3466240" y="5296109"/>
                  </a:lnTo>
                  <a:lnTo>
                    <a:pt x="3477093" y="5291613"/>
                  </a:lnTo>
                  <a:lnTo>
                    <a:pt x="3499008" y="5258815"/>
                  </a:lnTo>
                  <a:lnTo>
                    <a:pt x="3499008" y="47276"/>
                  </a:lnTo>
                  <a:lnTo>
                    <a:pt x="3477093" y="14477"/>
                  </a:lnTo>
                  <a:lnTo>
                    <a:pt x="3460590" y="8858"/>
                  </a:lnTo>
                  <a:lnTo>
                    <a:pt x="3484733" y="8858"/>
                  </a:lnTo>
                  <a:lnTo>
                    <a:pt x="3507866" y="46101"/>
                  </a:lnTo>
                  <a:lnTo>
                    <a:pt x="3507866" y="5259989"/>
                  </a:lnTo>
                  <a:lnTo>
                    <a:pt x="3506517" y="5266769"/>
                  </a:lnTo>
                  <a:lnTo>
                    <a:pt x="3501123" y="5279792"/>
                  </a:lnTo>
                  <a:lnTo>
                    <a:pt x="3497282" y="5285540"/>
                  </a:lnTo>
                  <a:lnTo>
                    <a:pt x="3487315" y="5295507"/>
                  </a:lnTo>
                  <a:lnTo>
                    <a:pt x="3484732" y="5297233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>
              <a:extLst>
                <a:ext uri="{FF2B5EF4-FFF2-40B4-BE49-F238E27FC236}">
                  <a16:creationId xmlns:a16="http://schemas.microsoft.com/office/drawing/2014/main" id="{4E9CA2DE-A462-50A2-9153-E0F8841EDAAA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1207769"/>
              <a:ext cx="70866" cy="70865"/>
            </a:xfrm>
            <a:prstGeom prst="rect">
              <a:avLst/>
            </a:prstGeom>
          </p:spPr>
        </p:pic>
        <p:pic>
          <p:nvPicPr>
            <p:cNvPr id="20" name="object 20">
              <a:extLst>
                <a:ext uri="{FF2B5EF4-FFF2-40B4-BE49-F238E27FC236}">
                  <a16:creationId xmlns:a16="http://schemas.microsoft.com/office/drawing/2014/main" id="{2E3DA9C6-6004-4647-285D-BD591E8386BB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2341625"/>
              <a:ext cx="70866" cy="70865"/>
            </a:xfrm>
            <a:prstGeom prst="rect">
              <a:avLst/>
            </a:prstGeom>
          </p:spPr>
        </p:pic>
        <p:pic>
          <p:nvPicPr>
            <p:cNvPr id="21" name="object 21">
              <a:extLst>
                <a:ext uri="{FF2B5EF4-FFF2-40B4-BE49-F238E27FC236}">
                  <a16:creationId xmlns:a16="http://schemas.microsoft.com/office/drawing/2014/main" id="{487F8417-B750-2D94-97DF-C66A40F961F4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3484339"/>
              <a:ext cx="70866" cy="70865"/>
            </a:xfrm>
            <a:prstGeom prst="rect">
              <a:avLst/>
            </a:prstGeom>
          </p:spPr>
        </p:pic>
        <p:pic>
          <p:nvPicPr>
            <p:cNvPr id="22" name="object 22">
              <a:extLst>
                <a:ext uri="{FF2B5EF4-FFF2-40B4-BE49-F238E27FC236}">
                  <a16:creationId xmlns:a16="http://schemas.microsoft.com/office/drawing/2014/main" id="{A0D055AA-FF95-D781-DB58-AF1BA3030A45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1544" y="4627054"/>
              <a:ext cx="70866" cy="70865"/>
            </a:xfrm>
            <a:prstGeom prst="rect">
              <a:avLst/>
            </a:prstGeom>
          </p:spPr>
        </p:pic>
      </p:grpSp>
      <p:sp>
        <p:nvSpPr>
          <p:cNvPr id="23" name="object 23">
            <a:extLst>
              <a:ext uri="{FF2B5EF4-FFF2-40B4-BE49-F238E27FC236}">
                <a16:creationId xmlns:a16="http://schemas.microsoft.com/office/drawing/2014/main" id="{AB6E8D4F-1B52-B848-1478-ACE336EF8D35}"/>
              </a:ext>
            </a:extLst>
          </p:cNvPr>
          <p:cNvSpPr txBox="1"/>
          <p:nvPr/>
        </p:nvSpPr>
        <p:spPr>
          <a:xfrm>
            <a:off x="6403762" y="1003099"/>
            <a:ext cx="2484755" cy="40513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50" b="1" spc="-110" dirty="0">
                <a:solidFill>
                  <a:srgbClr val="4E78A6"/>
                </a:solidFill>
                <a:latin typeface="Trebuchet MS"/>
                <a:cs typeface="Trebuchet MS"/>
              </a:rPr>
              <a:t>Star</a:t>
            </a:r>
            <a:r>
              <a:rPr sz="2450" b="1" spc="-229" dirty="0">
                <a:solidFill>
                  <a:srgbClr val="4E78A6"/>
                </a:solidFill>
                <a:latin typeface="Trebuchet MS"/>
                <a:cs typeface="Trebuchet MS"/>
              </a:rPr>
              <a:t> </a:t>
            </a:r>
            <a:r>
              <a:rPr sz="2450" b="1" spc="-135" dirty="0">
                <a:solidFill>
                  <a:srgbClr val="4E78A6"/>
                </a:solidFill>
                <a:latin typeface="Trebuchet MS"/>
                <a:cs typeface="Trebuchet MS"/>
              </a:rPr>
              <a:t>Schema</a:t>
            </a:r>
            <a:r>
              <a:rPr sz="2450" b="1" spc="-229" dirty="0">
                <a:solidFill>
                  <a:srgbClr val="4E78A6"/>
                </a:solidFill>
                <a:latin typeface="Trebuchet MS"/>
                <a:cs typeface="Trebuchet MS"/>
              </a:rPr>
              <a:t> </a:t>
            </a:r>
            <a:r>
              <a:rPr sz="2450" b="1" spc="-100" dirty="0">
                <a:solidFill>
                  <a:srgbClr val="4E78A6"/>
                </a:solidFill>
                <a:latin typeface="Trebuchet MS"/>
                <a:cs typeface="Trebuchet MS"/>
              </a:rPr>
              <a:t>Model</a:t>
            </a:r>
            <a:endParaRPr sz="2450" dirty="0">
              <a:latin typeface="Trebuchet MS"/>
              <a:cs typeface="Trebuchet MS"/>
            </a:endParaRPr>
          </a:p>
        </p:txBody>
      </p:sp>
      <p:graphicFrame>
        <p:nvGraphicFramePr>
          <p:cNvPr id="24" name="object 24">
            <a:extLst>
              <a:ext uri="{FF2B5EF4-FFF2-40B4-BE49-F238E27FC236}">
                <a16:creationId xmlns:a16="http://schemas.microsoft.com/office/drawing/2014/main" id="{D96C5A1C-5B2A-4083-CC49-89BD3EA8F930}"/>
              </a:ext>
            </a:extLst>
          </p:cNvPr>
          <p:cNvGraphicFramePr>
            <a:graphicFrameLocks noGrp="1"/>
          </p:cNvGraphicFramePr>
          <p:nvPr/>
        </p:nvGraphicFramePr>
        <p:xfrm>
          <a:off x="4457128" y="1792414"/>
          <a:ext cx="6369050" cy="24593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44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44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Table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spc="-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Key</a:t>
                      </a:r>
                      <a:r>
                        <a:rPr sz="13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Fields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Related</a:t>
                      </a:r>
                      <a:r>
                        <a:rPr sz="1350" b="1" spc="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Tables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980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Fact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 marR="148590">
                        <a:lnSpc>
                          <a:spcPct val="107600"/>
                        </a:lnSpc>
                        <a:spcBef>
                          <a:spcPts val="44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Order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ID,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ID,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 marR="304800">
                        <a:lnSpc>
                          <a:spcPct val="107600"/>
                        </a:lnSpc>
                        <a:spcBef>
                          <a:spcPts val="44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Product, </a:t>
                      </a: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Customer,</a:t>
                      </a:r>
                      <a:r>
                        <a:rPr sz="1350" spc="-5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5651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Product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49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6286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r>
                        <a:rPr sz="1350" spc="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Sales,</a:t>
                      </a:r>
                      <a:r>
                        <a:rPr sz="1350" spc="-6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Date</a:t>
                      </a:r>
                      <a:r>
                        <a:rPr sz="1350" spc="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1120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Dimension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Address</a:t>
                      </a:r>
                      <a:r>
                        <a:rPr sz="1350" spc="1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50" spc="-2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ID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565"/>
                        </a:spcBef>
                      </a:pPr>
                      <a:r>
                        <a:rPr sz="13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Customer</a:t>
                      </a:r>
                      <a:endParaRPr sz="1350" dirty="0">
                        <a:latin typeface="Arial"/>
                        <a:cs typeface="Arial"/>
                      </a:endParaRPr>
                    </a:p>
                  </a:txBody>
                  <a:tcPr marL="0" marR="0" marT="71755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" name="object 25">
            <a:extLst>
              <a:ext uri="{FF2B5EF4-FFF2-40B4-BE49-F238E27FC236}">
                <a16:creationId xmlns:a16="http://schemas.microsoft.com/office/drawing/2014/main" id="{7C74016A-1D06-E369-0374-420295553043}"/>
              </a:ext>
            </a:extLst>
          </p:cNvPr>
          <p:cNvSpPr txBox="1"/>
          <p:nvPr/>
        </p:nvSpPr>
        <p:spPr>
          <a:xfrm>
            <a:off x="1118986" y="1032078"/>
            <a:ext cx="2411095" cy="4729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8120">
              <a:lnSpc>
                <a:spcPct val="107300"/>
              </a:lnSpc>
              <a:spcBef>
                <a:spcPts val="10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Star schema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design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with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fact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dimension</a:t>
            </a:r>
            <a:r>
              <a:rPr sz="195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</a:t>
            </a:r>
            <a:r>
              <a:rPr sz="1950" spc="-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(Fact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Table):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Order ID, Order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Date,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Sales,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Ship</a:t>
            </a:r>
            <a:r>
              <a:rPr sz="1950" spc="-1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Date,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etc.</a:t>
            </a:r>
            <a:endParaRPr sz="1950">
              <a:latin typeface="Arial"/>
              <a:cs typeface="Arial"/>
            </a:endParaRPr>
          </a:p>
          <a:p>
            <a:pPr marL="12700" marR="294640">
              <a:lnSpc>
                <a:spcPct val="108800"/>
              </a:lnSpc>
              <a:spcBef>
                <a:spcPts val="136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Dimension</a:t>
            </a:r>
            <a:r>
              <a:rPr sz="1950" spc="-13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Tables: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Date,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Product, 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Customer,</a:t>
            </a:r>
            <a:r>
              <a:rPr sz="195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Address</a:t>
            </a:r>
            <a:endParaRPr sz="1950">
              <a:latin typeface="Arial"/>
              <a:cs typeface="Arial"/>
            </a:endParaRPr>
          </a:p>
          <a:p>
            <a:pPr marL="12700" marR="188595">
              <a:lnSpc>
                <a:spcPct val="108300"/>
              </a:lnSpc>
              <a:spcBef>
                <a:spcPts val="1370"/>
              </a:spcBef>
            </a:pP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One-to-</a:t>
            </a:r>
            <a:r>
              <a:rPr sz="1950" spc="-20" dirty="0">
                <a:solidFill>
                  <a:srgbClr val="212121"/>
                </a:solidFill>
                <a:latin typeface="Arial"/>
                <a:cs typeface="Arial"/>
              </a:rPr>
              <a:t>many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relationships</a:t>
            </a:r>
            <a:r>
              <a:rPr sz="1950" spc="-11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for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efficient</a:t>
            </a:r>
            <a:r>
              <a:rPr sz="1950" spc="-5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212121"/>
                </a:solidFill>
                <a:latin typeface="Arial"/>
                <a:cs typeface="Arial"/>
              </a:rPr>
              <a:t>filtering</a:t>
            </a:r>
            <a:r>
              <a:rPr sz="1950" spc="-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212121"/>
                </a:solidFill>
                <a:latin typeface="Arial"/>
                <a:cs typeface="Arial"/>
              </a:rPr>
              <a:t>and </a:t>
            </a:r>
            <a:r>
              <a:rPr sz="1950" spc="-10" dirty="0">
                <a:solidFill>
                  <a:srgbClr val="212121"/>
                </a:solidFill>
                <a:latin typeface="Arial"/>
                <a:cs typeface="Arial"/>
              </a:rPr>
              <a:t>analysis</a:t>
            </a:r>
            <a:endParaRPr sz="1950">
              <a:latin typeface="Arial"/>
              <a:cs typeface="Arial"/>
            </a:endParaRPr>
          </a:p>
        </p:txBody>
      </p:sp>
      <p:sp>
        <p:nvSpPr>
          <p:cNvPr id="26" name="object 26">
            <a:extLst>
              <a:ext uri="{FF2B5EF4-FFF2-40B4-BE49-F238E27FC236}">
                <a16:creationId xmlns:a16="http://schemas.microsoft.com/office/drawing/2014/main" id="{1F194F58-6836-F29A-5F93-AA64C573C654}"/>
              </a:ext>
            </a:extLst>
          </p:cNvPr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4D0F8BD2-D5CF-E9C3-53C8-1D78A61D71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7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833915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B2AA7-8CC6-6540-DFEB-3994D7469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B983519-D847-B79C-37F5-379A679152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70" dirty="0">
                <a:latin typeface="Trebuchet MS"/>
                <a:cs typeface="Trebuchet MS"/>
              </a:rPr>
              <a:t>Data</a:t>
            </a:r>
            <a:r>
              <a:rPr spc="-275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Model</a:t>
            </a:r>
            <a:r>
              <a:rPr spc="-270" dirty="0">
                <a:latin typeface="Trebuchet MS"/>
                <a:cs typeface="Trebuchet MS"/>
              </a:rPr>
              <a:t> </a:t>
            </a:r>
            <a:r>
              <a:rPr spc="-180" dirty="0">
                <a:latin typeface="Trebuchet MS"/>
                <a:cs typeface="Trebuchet MS"/>
              </a:rPr>
              <a:t>Structure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9A534BE-6E80-F1A6-7253-753D4682A9D7}"/>
              </a:ext>
            </a:extLst>
          </p:cNvPr>
          <p:cNvGrpSpPr/>
          <p:nvPr/>
        </p:nvGrpSpPr>
        <p:grpSpPr>
          <a:xfrm>
            <a:off x="457201" y="888872"/>
            <a:ext cx="10572876" cy="5306695"/>
            <a:chOff x="4020311" y="888872"/>
            <a:chExt cx="7009765" cy="5306695"/>
          </a:xfrm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A5E5845F-EF26-49CB-8DE8-C7BB1D5743BE}"/>
                </a:ext>
              </a:extLst>
            </p:cNvPr>
            <p:cNvSpPr/>
            <p:nvPr/>
          </p:nvSpPr>
          <p:spPr>
            <a:xfrm>
              <a:off x="4020311" y="888872"/>
              <a:ext cx="111125" cy="5306695"/>
            </a:xfrm>
            <a:custGeom>
              <a:avLst/>
              <a:gdLst/>
              <a:ahLst/>
              <a:cxnLst/>
              <a:rect l="l" t="t" r="r" b="b"/>
              <a:pathLst>
                <a:path w="111125" h="5306695">
                  <a:moveTo>
                    <a:pt x="110874" y="5306091"/>
                  </a:moveTo>
                  <a:lnTo>
                    <a:pt x="0" y="5306091"/>
                  </a:lnTo>
                  <a:lnTo>
                    <a:pt x="0" y="0"/>
                  </a:lnTo>
                  <a:lnTo>
                    <a:pt x="110870" y="0"/>
                  </a:lnTo>
                  <a:lnTo>
                    <a:pt x="104091" y="1348"/>
                  </a:lnTo>
                  <a:lnTo>
                    <a:pt x="91067" y="6742"/>
                  </a:lnTo>
                  <a:lnTo>
                    <a:pt x="66118" y="39321"/>
                  </a:lnTo>
                  <a:lnTo>
                    <a:pt x="64769" y="46101"/>
                  </a:lnTo>
                  <a:lnTo>
                    <a:pt x="64769" y="5259989"/>
                  </a:lnTo>
                  <a:lnTo>
                    <a:pt x="85320" y="5295507"/>
                  </a:lnTo>
                  <a:lnTo>
                    <a:pt x="104091" y="5304742"/>
                  </a:lnTo>
                  <a:lnTo>
                    <a:pt x="110874" y="530609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F923C7-156E-A42A-9982-9E2B76D6D051}"/>
                </a:ext>
              </a:extLst>
            </p:cNvPr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101" y="5306092"/>
                  </a:lnTo>
                  <a:lnTo>
                    <a:pt x="10583" y="5285540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AC25983F-0BFD-3DE3-E6FF-DD86D2D834C9}"/>
                </a:ext>
              </a:extLst>
            </p:cNvPr>
            <p:cNvSpPr/>
            <p:nvPr/>
          </p:nvSpPr>
          <p:spPr>
            <a:xfrm>
              <a:off x="4085081" y="888872"/>
              <a:ext cx="6944995" cy="5306695"/>
            </a:xfrm>
            <a:custGeom>
              <a:avLst/>
              <a:gdLst/>
              <a:ahLst/>
              <a:cxnLst/>
              <a:rect l="l" t="t" r="r" b="b"/>
              <a:pathLst>
                <a:path w="6944995" h="5306695">
                  <a:moveTo>
                    <a:pt x="6944868" y="5306091"/>
                  </a:moveTo>
                  <a:lnTo>
                    <a:pt x="46098" y="5306091"/>
                  </a:lnTo>
                  <a:lnTo>
                    <a:pt x="39321" y="5304742"/>
                  </a:lnTo>
                  <a:lnTo>
                    <a:pt x="6743" y="5279792"/>
                  </a:lnTo>
                  <a:lnTo>
                    <a:pt x="0" y="525998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944868" y="0"/>
                  </a:lnTo>
                  <a:lnTo>
                    <a:pt x="6944868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258815"/>
                  </a:lnTo>
                  <a:lnTo>
                    <a:pt x="30773" y="5291613"/>
                  </a:lnTo>
                  <a:lnTo>
                    <a:pt x="47276" y="5297233"/>
                  </a:lnTo>
                  <a:lnTo>
                    <a:pt x="6944868" y="5297233"/>
                  </a:lnTo>
                  <a:lnTo>
                    <a:pt x="6944868" y="5306091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66EDF4C8-466A-0B20-989E-4A8D7DC51574}"/>
                </a:ext>
              </a:extLst>
            </p:cNvPr>
            <p:cNvSpPr/>
            <p:nvPr/>
          </p:nvSpPr>
          <p:spPr>
            <a:xfrm>
              <a:off x="4271105" y="1606390"/>
              <a:ext cx="6750050" cy="2843530"/>
            </a:xfrm>
            <a:custGeom>
              <a:avLst/>
              <a:gdLst/>
              <a:ahLst/>
              <a:cxnLst/>
              <a:rect l="l" t="t" r="r" b="b"/>
              <a:pathLst>
                <a:path w="6750050" h="2843529">
                  <a:moveTo>
                    <a:pt x="6703885" y="2843497"/>
                  </a:moveTo>
                  <a:lnTo>
                    <a:pt x="46101" y="2843497"/>
                  </a:lnTo>
                  <a:lnTo>
                    <a:pt x="39321" y="2842148"/>
                  </a:lnTo>
                  <a:lnTo>
                    <a:pt x="6742" y="2817199"/>
                  </a:lnTo>
                  <a:lnTo>
                    <a:pt x="0" y="2797396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6703885" y="0"/>
                  </a:lnTo>
                  <a:lnTo>
                    <a:pt x="6739402" y="20550"/>
                  </a:lnTo>
                  <a:lnTo>
                    <a:pt x="6749986" y="46101"/>
                  </a:lnTo>
                  <a:lnTo>
                    <a:pt x="6749986" y="2797396"/>
                  </a:lnTo>
                  <a:lnTo>
                    <a:pt x="6729434" y="2832914"/>
                  </a:lnTo>
                  <a:lnTo>
                    <a:pt x="6703885" y="2843497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>
            <a:extLst>
              <a:ext uri="{FF2B5EF4-FFF2-40B4-BE49-F238E27FC236}">
                <a16:creationId xmlns:a16="http://schemas.microsoft.com/office/drawing/2014/main" id="{D9042723-F309-C8D8-8531-C489CC6EACAD}"/>
              </a:ext>
            </a:extLst>
          </p:cNvPr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>
            <a:extLst>
              <a:ext uri="{FF2B5EF4-FFF2-40B4-BE49-F238E27FC236}">
                <a16:creationId xmlns:a16="http://schemas.microsoft.com/office/drawing/2014/main" id="{AB663BBC-D2B4-CC17-4B53-791A30A6F1D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8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2087C7F1-81FC-972C-8418-94EEBB2EB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581" y="1203324"/>
            <a:ext cx="9527726" cy="4581653"/>
          </a:xfrm>
          <a:prstGeom prst="rect">
            <a:avLst/>
          </a:prstGeom>
          <a:effectLst>
            <a:outerShdw blurRad="2286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439783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pc="-30" dirty="0"/>
              <a:t>Regional</a:t>
            </a:r>
            <a:r>
              <a:rPr spc="-125" dirty="0"/>
              <a:t> </a:t>
            </a:r>
            <a:r>
              <a:rPr spc="-310" dirty="0"/>
              <a:t>&amp;</a:t>
            </a:r>
            <a:r>
              <a:rPr spc="-100" dirty="0"/>
              <a:t> </a:t>
            </a:r>
            <a:r>
              <a:rPr spc="-10" dirty="0"/>
              <a:t>Product</a:t>
            </a:r>
            <a:r>
              <a:rPr spc="-110" dirty="0"/>
              <a:t> </a:t>
            </a:r>
            <a:r>
              <a:rPr spc="-10" dirty="0"/>
              <a:t>Insights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00049" y="862297"/>
            <a:ext cx="5379085" cy="5359400"/>
            <a:chOff x="400049" y="862297"/>
            <a:chExt cx="5379085" cy="5359400"/>
          </a:xfrm>
        </p:grpSpPr>
        <p:sp>
          <p:nvSpPr>
            <p:cNvPr id="4" name="object 4"/>
            <p:cNvSpPr/>
            <p:nvPr/>
          </p:nvSpPr>
          <p:spPr>
            <a:xfrm>
              <a:off x="400049" y="862298"/>
              <a:ext cx="5379085" cy="5359400"/>
            </a:xfrm>
            <a:custGeom>
              <a:avLst/>
              <a:gdLst/>
              <a:ahLst/>
              <a:cxnLst/>
              <a:rect l="l" t="t" r="r" b="b"/>
              <a:pathLst>
                <a:path w="5379085" h="5359400">
                  <a:moveTo>
                    <a:pt x="0" y="46101"/>
                  </a:moveTo>
                  <a:lnTo>
                    <a:pt x="0" y="0"/>
                  </a:lnTo>
                  <a:lnTo>
                    <a:pt x="46101" y="0"/>
                  </a:lnTo>
                  <a:lnTo>
                    <a:pt x="39321" y="1348"/>
                  </a:lnTo>
                  <a:lnTo>
                    <a:pt x="26298" y="6742"/>
                  </a:lnTo>
                  <a:lnTo>
                    <a:pt x="20550" y="10583"/>
                  </a:lnTo>
                  <a:lnTo>
                    <a:pt x="10583" y="20550"/>
                  </a:lnTo>
                  <a:lnTo>
                    <a:pt x="6742" y="26298"/>
                  </a:lnTo>
                  <a:lnTo>
                    <a:pt x="1348" y="39321"/>
                  </a:lnTo>
                  <a:lnTo>
                    <a:pt x="0" y="46101"/>
                  </a:lnTo>
                  <a:close/>
                </a:path>
                <a:path w="5379085" h="5359400">
                  <a:moveTo>
                    <a:pt x="5378957" y="5359241"/>
                  </a:moveTo>
                  <a:lnTo>
                    <a:pt x="5268844" y="5359241"/>
                  </a:lnTo>
                  <a:lnTo>
                    <a:pt x="5275627" y="5357891"/>
                  </a:lnTo>
                  <a:lnTo>
                    <a:pt x="5288650" y="5352497"/>
                  </a:lnTo>
                  <a:lnTo>
                    <a:pt x="5313600" y="5319918"/>
                  </a:lnTo>
                  <a:lnTo>
                    <a:pt x="5314949" y="5313138"/>
                  </a:lnTo>
                  <a:lnTo>
                    <a:pt x="5314949" y="46101"/>
                  </a:lnTo>
                  <a:lnTo>
                    <a:pt x="5294398" y="10583"/>
                  </a:lnTo>
                  <a:lnTo>
                    <a:pt x="5268847" y="0"/>
                  </a:lnTo>
                  <a:lnTo>
                    <a:pt x="5378957" y="0"/>
                  </a:lnTo>
                  <a:lnTo>
                    <a:pt x="5378957" y="5359241"/>
                  </a:lnTo>
                  <a:close/>
                </a:path>
                <a:path w="5379085" h="5359400">
                  <a:moveTo>
                    <a:pt x="46104" y="5359241"/>
                  </a:moveTo>
                  <a:lnTo>
                    <a:pt x="0" y="5359241"/>
                  </a:lnTo>
                  <a:lnTo>
                    <a:pt x="0" y="5313139"/>
                  </a:lnTo>
                  <a:lnTo>
                    <a:pt x="1348" y="5319918"/>
                  </a:lnTo>
                  <a:lnTo>
                    <a:pt x="6742" y="5332941"/>
                  </a:lnTo>
                  <a:lnTo>
                    <a:pt x="10583" y="5338689"/>
                  </a:lnTo>
                  <a:lnTo>
                    <a:pt x="20550" y="5348656"/>
                  </a:lnTo>
                  <a:lnTo>
                    <a:pt x="26298" y="5352497"/>
                  </a:lnTo>
                  <a:lnTo>
                    <a:pt x="39321" y="5357891"/>
                  </a:lnTo>
                  <a:lnTo>
                    <a:pt x="46104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8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2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8" y="0"/>
                  </a:lnTo>
                  <a:lnTo>
                    <a:pt x="5304366" y="20550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294398" y="5348656"/>
                  </a:lnTo>
                  <a:lnTo>
                    <a:pt x="5268848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0049" y="862297"/>
              <a:ext cx="5314950" cy="5359400"/>
            </a:xfrm>
            <a:custGeom>
              <a:avLst/>
              <a:gdLst/>
              <a:ahLst/>
              <a:cxnLst/>
              <a:rect l="l" t="t" r="r" b="b"/>
              <a:pathLst>
                <a:path w="5314950" h="5359400">
                  <a:moveTo>
                    <a:pt x="5268847" y="5359240"/>
                  </a:moveTo>
                  <a:lnTo>
                    <a:pt x="46101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268847" y="0"/>
                  </a:lnTo>
                  <a:lnTo>
                    <a:pt x="5275627" y="1348"/>
                  </a:lnTo>
                  <a:lnTo>
                    <a:pt x="5288651" y="6742"/>
                  </a:lnTo>
                  <a:lnTo>
                    <a:pt x="5291816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2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291815" y="5350382"/>
                  </a:lnTo>
                  <a:lnTo>
                    <a:pt x="5288651" y="5352497"/>
                  </a:lnTo>
                  <a:lnTo>
                    <a:pt x="5275627" y="5357891"/>
                  </a:lnTo>
                  <a:lnTo>
                    <a:pt x="5268847" y="5359240"/>
                  </a:lnTo>
                  <a:close/>
                </a:path>
                <a:path w="5314950" h="5359400">
                  <a:moveTo>
                    <a:pt x="5291815" y="5350382"/>
                  </a:moveTo>
                  <a:lnTo>
                    <a:pt x="5267673" y="5350382"/>
                  </a:lnTo>
                  <a:lnTo>
                    <a:pt x="5273323" y="5349258"/>
                  </a:lnTo>
                  <a:lnTo>
                    <a:pt x="5284176" y="5344763"/>
                  </a:lnTo>
                  <a:lnTo>
                    <a:pt x="5306091" y="5311965"/>
                  </a:lnTo>
                  <a:lnTo>
                    <a:pt x="5306091" y="47276"/>
                  </a:lnTo>
                  <a:lnTo>
                    <a:pt x="5284176" y="14477"/>
                  </a:lnTo>
                  <a:lnTo>
                    <a:pt x="5267673" y="8858"/>
                  </a:lnTo>
                  <a:lnTo>
                    <a:pt x="5291816" y="8858"/>
                  </a:lnTo>
                  <a:lnTo>
                    <a:pt x="5314949" y="46101"/>
                  </a:lnTo>
                  <a:lnTo>
                    <a:pt x="5314949" y="5313139"/>
                  </a:lnTo>
                  <a:lnTo>
                    <a:pt x="5313600" y="5319918"/>
                  </a:lnTo>
                  <a:lnTo>
                    <a:pt x="5308206" y="5332941"/>
                  </a:lnTo>
                  <a:lnTo>
                    <a:pt x="5304365" y="5338689"/>
                  </a:lnTo>
                  <a:lnTo>
                    <a:pt x="5294398" y="5348656"/>
                  </a:lnTo>
                  <a:lnTo>
                    <a:pt x="5291815" y="535038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21207" y="4306823"/>
              <a:ext cx="5072380" cy="1740535"/>
            </a:xfrm>
            <a:custGeom>
              <a:avLst/>
              <a:gdLst/>
              <a:ahLst/>
              <a:cxnLst/>
              <a:rect l="l" t="t" r="r" b="b"/>
              <a:pathLst>
                <a:path w="5072380" h="1740535">
                  <a:moveTo>
                    <a:pt x="5071871" y="1740407"/>
                  </a:moveTo>
                  <a:lnTo>
                    <a:pt x="0" y="1740407"/>
                  </a:lnTo>
                  <a:lnTo>
                    <a:pt x="0" y="0"/>
                  </a:lnTo>
                  <a:lnTo>
                    <a:pt x="5071871" y="0"/>
                  </a:lnTo>
                  <a:lnTo>
                    <a:pt x="5071871" y="45624"/>
                  </a:lnTo>
                  <a:lnTo>
                    <a:pt x="110966" y="45624"/>
                  </a:lnTo>
                  <a:lnTo>
                    <a:pt x="104186" y="46973"/>
                  </a:lnTo>
                  <a:lnTo>
                    <a:pt x="71608" y="71922"/>
                  </a:lnTo>
                  <a:lnTo>
                    <a:pt x="64865" y="91725"/>
                  </a:lnTo>
                  <a:lnTo>
                    <a:pt x="64865" y="1611724"/>
                  </a:lnTo>
                  <a:lnTo>
                    <a:pt x="85416" y="1647242"/>
                  </a:lnTo>
                  <a:lnTo>
                    <a:pt x="110966" y="1657825"/>
                  </a:lnTo>
                  <a:lnTo>
                    <a:pt x="5071871" y="1657825"/>
                  </a:lnTo>
                  <a:lnTo>
                    <a:pt x="5071871" y="1740407"/>
                  </a:lnTo>
                  <a:close/>
                </a:path>
                <a:path w="5072380" h="1740535">
                  <a:moveTo>
                    <a:pt x="5071871" y="1657825"/>
                  </a:moveTo>
                  <a:lnTo>
                    <a:pt x="4961666" y="1657825"/>
                  </a:lnTo>
                  <a:lnTo>
                    <a:pt x="4968446" y="1656476"/>
                  </a:lnTo>
                  <a:lnTo>
                    <a:pt x="4981469" y="1651082"/>
                  </a:lnTo>
                  <a:lnTo>
                    <a:pt x="5006419" y="1618503"/>
                  </a:lnTo>
                  <a:lnTo>
                    <a:pt x="5007768" y="1611724"/>
                  </a:lnTo>
                  <a:lnTo>
                    <a:pt x="5007768" y="91725"/>
                  </a:lnTo>
                  <a:lnTo>
                    <a:pt x="4987217" y="56207"/>
                  </a:lnTo>
                  <a:lnTo>
                    <a:pt x="4961666" y="45624"/>
                  </a:lnTo>
                  <a:lnTo>
                    <a:pt x="5071871" y="45624"/>
                  </a:lnTo>
                  <a:lnTo>
                    <a:pt x="5071871" y="1657825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86073" y="4352448"/>
              <a:ext cx="4943475" cy="1612265"/>
            </a:xfrm>
            <a:custGeom>
              <a:avLst/>
              <a:gdLst/>
              <a:ahLst/>
              <a:cxnLst/>
              <a:rect l="l" t="t" r="r" b="b"/>
              <a:pathLst>
                <a:path w="4943475" h="1612264">
                  <a:moveTo>
                    <a:pt x="4896801" y="1612201"/>
                  </a:moveTo>
                  <a:lnTo>
                    <a:pt x="46101" y="1612201"/>
                  </a:lnTo>
                  <a:lnTo>
                    <a:pt x="39321" y="1610852"/>
                  </a:lnTo>
                  <a:lnTo>
                    <a:pt x="6742" y="1585902"/>
                  </a:lnTo>
                  <a:lnTo>
                    <a:pt x="0" y="1566099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1566099"/>
                  </a:lnTo>
                  <a:lnTo>
                    <a:pt x="4922352" y="1601617"/>
                  </a:lnTo>
                  <a:lnTo>
                    <a:pt x="4896801" y="1612201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86073" y="4352448"/>
              <a:ext cx="4943475" cy="1612265"/>
            </a:xfrm>
            <a:custGeom>
              <a:avLst/>
              <a:gdLst/>
              <a:ahLst/>
              <a:cxnLst/>
              <a:rect l="l" t="t" r="r" b="b"/>
              <a:pathLst>
                <a:path w="4943475" h="1612264">
                  <a:moveTo>
                    <a:pt x="4896801" y="1612201"/>
                  </a:moveTo>
                  <a:lnTo>
                    <a:pt x="46101" y="1612201"/>
                  </a:lnTo>
                  <a:lnTo>
                    <a:pt x="39321" y="1610852"/>
                  </a:lnTo>
                  <a:lnTo>
                    <a:pt x="6742" y="1585902"/>
                  </a:lnTo>
                  <a:lnTo>
                    <a:pt x="0" y="1566099"/>
                  </a:lnTo>
                  <a:lnTo>
                    <a:pt x="0" y="46101"/>
                  </a:lnTo>
                  <a:lnTo>
                    <a:pt x="20550" y="10582"/>
                  </a:lnTo>
                  <a:lnTo>
                    <a:pt x="46101" y="0"/>
                  </a:lnTo>
                  <a:lnTo>
                    <a:pt x="4896801" y="0"/>
                  </a:lnTo>
                  <a:lnTo>
                    <a:pt x="4903581" y="1348"/>
                  </a:lnTo>
                  <a:lnTo>
                    <a:pt x="4916604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1"/>
                  </a:lnTo>
                  <a:lnTo>
                    <a:pt x="9982" y="41626"/>
                  </a:lnTo>
                  <a:lnTo>
                    <a:pt x="8858" y="47275"/>
                  </a:lnTo>
                  <a:lnTo>
                    <a:pt x="8858" y="1564924"/>
                  </a:lnTo>
                  <a:lnTo>
                    <a:pt x="30773" y="1597723"/>
                  </a:lnTo>
                  <a:lnTo>
                    <a:pt x="47276" y="1603342"/>
                  </a:lnTo>
                  <a:lnTo>
                    <a:pt x="4919769" y="1603342"/>
                  </a:lnTo>
                  <a:lnTo>
                    <a:pt x="4916604" y="1605457"/>
                  </a:lnTo>
                  <a:lnTo>
                    <a:pt x="4903581" y="1610852"/>
                  </a:lnTo>
                  <a:lnTo>
                    <a:pt x="4896801" y="1612201"/>
                  </a:lnTo>
                  <a:close/>
                </a:path>
                <a:path w="4943475" h="1612264">
                  <a:moveTo>
                    <a:pt x="4919769" y="1603342"/>
                  </a:moveTo>
                  <a:lnTo>
                    <a:pt x="4895627" y="1603342"/>
                  </a:lnTo>
                  <a:lnTo>
                    <a:pt x="4901276" y="1602219"/>
                  </a:lnTo>
                  <a:lnTo>
                    <a:pt x="4912129" y="1597723"/>
                  </a:lnTo>
                  <a:lnTo>
                    <a:pt x="4934044" y="1564924"/>
                  </a:lnTo>
                  <a:lnTo>
                    <a:pt x="4934044" y="47275"/>
                  </a:lnTo>
                  <a:lnTo>
                    <a:pt x="4912128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1566099"/>
                  </a:lnTo>
                  <a:lnTo>
                    <a:pt x="4941554" y="1572879"/>
                  </a:lnTo>
                  <a:lnTo>
                    <a:pt x="4936159" y="1585902"/>
                  </a:lnTo>
                  <a:lnTo>
                    <a:pt x="4932318" y="1591650"/>
                  </a:lnTo>
                  <a:lnTo>
                    <a:pt x="4922352" y="1601617"/>
                  </a:lnTo>
                  <a:lnTo>
                    <a:pt x="4919769" y="160334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780954" y="4538471"/>
            <a:ext cx="4562475" cy="620395"/>
            <a:chOff x="780954" y="4538471"/>
            <a:chExt cx="4562475" cy="620395"/>
          </a:xfrm>
        </p:grpSpPr>
        <p:sp>
          <p:nvSpPr>
            <p:cNvPr id="11" name="object 11"/>
            <p:cNvSpPr/>
            <p:nvPr/>
          </p:nvSpPr>
          <p:spPr>
            <a:xfrm>
              <a:off x="780948" y="4538471"/>
              <a:ext cx="4562475" cy="310515"/>
            </a:xfrm>
            <a:custGeom>
              <a:avLst/>
              <a:gdLst/>
              <a:ahLst/>
              <a:cxnLst/>
              <a:rect l="l" t="t" r="r" b="b"/>
              <a:pathLst>
                <a:path w="4562475" h="31051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0045"/>
                  </a:lnTo>
                  <a:lnTo>
                    <a:pt x="1514767" y="310045"/>
                  </a:lnTo>
                  <a:lnTo>
                    <a:pt x="3038386" y="310045"/>
                  </a:lnTo>
                  <a:lnTo>
                    <a:pt x="4562005" y="310045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0948" y="4848517"/>
              <a:ext cx="4562475" cy="310515"/>
            </a:xfrm>
            <a:custGeom>
              <a:avLst/>
              <a:gdLst/>
              <a:ahLst/>
              <a:cxnLst/>
              <a:rect l="l" t="t" r="r" b="b"/>
              <a:pathLst>
                <a:path w="4562475" h="31051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0032"/>
                  </a:lnTo>
                  <a:lnTo>
                    <a:pt x="1514767" y="310032"/>
                  </a:lnTo>
                  <a:lnTo>
                    <a:pt x="3038386" y="310032"/>
                  </a:lnTo>
                  <a:lnTo>
                    <a:pt x="4562005" y="310032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780948" y="5468594"/>
            <a:ext cx="4562475" cy="301625"/>
          </a:xfrm>
          <a:custGeom>
            <a:avLst/>
            <a:gdLst/>
            <a:ahLst/>
            <a:cxnLst/>
            <a:rect l="l" t="t" r="r" b="b"/>
            <a:pathLst>
              <a:path w="4562475" h="301625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01180"/>
                </a:lnTo>
                <a:lnTo>
                  <a:pt x="1514767" y="301180"/>
                </a:lnTo>
                <a:lnTo>
                  <a:pt x="3038386" y="301180"/>
                </a:lnTo>
                <a:lnTo>
                  <a:pt x="4562005" y="301180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772096" y="4538471"/>
          <a:ext cx="4561203" cy="12306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099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State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100" b="1" spc="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100" b="1" spc="2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California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$457,688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16.4%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New</a:t>
                      </a:r>
                      <a:r>
                        <a:rPr sz="110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York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$310,557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11.1%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Texas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5778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$170,185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413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1100" spc="-2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6.1%</a:t>
                      </a:r>
                      <a:endParaRPr sz="1100">
                        <a:latin typeface="Arial"/>
                        <a:cs typeface="Arial"/>
                      </a:endParaRPr>
                    </a:p>
                  </a:txBody>
                  <a:tcPr marL="0" marR="0" marT="5969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15" name="object 15"/>
          <p:cNvGrpSpPr/>
          <p:nvPr/>
        </p:nvGrpSpPr>
        <p:grpSpPr>
          <a:xfrm>
            <a:off x="5827775" y="862297"/>
            <a:ext cx="5202555" cy="5359400"/>
            <a:chOff x="5827775" y="862297"/>
            <a:chExt cx="5202555" cy="5359400"/>
          </a:xfrm>
        </p:grpSpPr>
        <p:sp>
          <p:nvSpPr>
            <p:cNvPr id="16" name="object 16"/>
            <p:cNvSpPr/>
            <p:nvPr/>
          </p:nvSpPr>
          <p:spPr>
            <a:xfrm>
              <a:off x="5827775" y="862298"/>
              <a:ext cx="110489" cy="5359400"/>
            </a:xfrm>
            <a:custGeom>
              <a:avLst/>
              <a:gdLst/>
              <a:ahLst/>
              <a:cxnLst/>
              <a:rect l="l" t="t" r="r" b="b"/>
              <a:pathLst>
                <a:path w="110489" h="5359400">
                  <a:moveTo>
                    <a:pt x="110493" y="5359241"/>
                  </a:moveTo>
                  <a:lnTo>
                    <a:pt x="0" y="5359241"/>
                  </a:lnTo>
                  <a:lnTo>
                    <a:pt x="0" y="0"/>
                  </a:lnTo>
                  <a:lnTo>
                    <a:pt x="110489" y="0"/>
                  </a:lnTo>
                  <a:lnTo>
                    <a:pt x="103710" y="1348"/>
                  </a:lnTo>
                  <a:lnTo>
                    <a:pt x="90686" y="6742"/>
                  </a:lnTo>
                  <a:lnTo>
                    <a:pt x="65737" y="39321"/>
                  </a:lnTo>
                  <a:lnTo>
                    <a:pt x="64388" y="46101"/>
                  </a:lnTo>
                  <a:lnTo>
                    <a:pt x="64388" y="5313138"/>
                  </a:lnTo>
                  <a:lnTo>
                    <a:pt x="84939" y="5348656"/>
                  </a:lnTo>
                  <a:lnTo>
                    <a:pt x="103710" y="5357891"/>
                  </a:lnTo>
                  <a:lnTo>
                    <a:pt x="110493" y="5359241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101" y="5359241"/>
                  </a:lnTo>
                  <a:lnTo>
                    <a:pt x="10582" y="5338689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892164" y="862297"/>
              <a:ext cx="5137785" cy="5359400"/>
            </a:xfrm>
            <a:custGeom>
              <a:avLst/>
              <a:gdLst/>
              <a:ahLst/>
              <a:cxnLst/>
              <a:rect l="l" t="t" r="r" b="b"/>
              <a:pathLst>
                <a:path w="5137784" h="5359400">
                  <a:moveTo>
                    <a:pt x="5137785" y="5359240"/>
                  </a:moveTo>
                  <a:lnTo>
                    <a:pt x="46097" y="5359240"/>
                  </a:lnTo>
                  <a:lnTo>
                    <a:pt x="39321" y="5357891"/>
                  </a:lnTo>
                  <a:lnTo>
                    <a:pt x="6742" y="5332941"/>
                  </a:lnTo>
                  <a:lnTo>
                    <a:pt x="0" y="5313139"/>
                  </a:lnTo>
                  <a:lnTo>
                    <a:pt x="0" y="46101"/>
                  </a:lnTo>
                  <a:lnTo>
                    <a:pt x="20550" y="10583"/>
                  </a:lnTo>
                  <a:lnTo>
                    <a:pt x="46101" y="0"/>
                  </a:lnTo>
                  <a:lnTo>
                    <a:pt x="5137785" y="0"/>
                  </a:lnTo>
                  <a:lnTo>
                    <a:pt x="5137785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6"/>
                  </a:lnTo>
                  <a:lnTo>
                    <a:pt x="8858" y="47276"/>
                  </a:lnTo>
                  <a:lnTo>
                    <a:pt x="8858" y="5311965"/>
                  </a:lnTo>
                  <a:lnTo>
                    <a:pt x="30773" y="5344763"/>
                  </a:lnTo>
                  <a:lnTo>
                    <a:pt x="47276" y="5350382"/>
                  </a:lnTo>
                  <a:lnTo>
                    <a:pt x="5137785" y="5350382"/>
                  </a:lnTo>
                  <a:lnTo>
                    <a:pt x="5137785" y="5359240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013703" y="4288535"/>
              <a:ext cx="5016500" cy="1792605"/>
            </a:xfrm>
            <a:custGeom>
              <a:avLst/>
              <a:gdLst/>
              <a:ahLst/>
              <a:cxnLst/>
              <a:rect l="l" t="t" r="r" b="b"/>
              <a:pathLst>
                <a:path w="5016500" h="1792604">
                  <a:moveTo>
                    <a:pt x="5016245" y="1792223"/>
                  </a:moveTo>
                  <a:lnTo>
                    <a:pt x="0" y="1792223"/>
                  </a:lnTo>
                  <a:lnTo>
                    <a:pt x="0" y="0"/>
                  </a:lnTo>
                  <a:lnTo>
                    <a:pt x="5016245" y="0"/>
                  </a:lnTo>
                  <a:lnTo>
                    <a:pt x="5016245" y="46196"/>
                  </a:lnTo>
                  <a:lnTo>
                    <a:pt x="110585" y="46196"/>
                  </a:lnTo>
                  <a:lnTo>
                    <a:pt x="103805" y="47544"/>
                  </a:lnTo>
                  <a:lnTo>
                    <a:pt x="71226" y="72493"/>
                  </a:lnTo>
                  <a:lnTo>
                    <a:pt x="64483" y="92297"/>
                  </a:lnTo>
                  <a:lnTo>
                    <a:pt x="64483" y="1665445"/>
                  </a:lnTo>
                  <a:lnTo>
                    <a:pt x="85034" y="1700963"/>
                  </a:lnTo>
                  <a:lnTo>
                    <a:pt x="110585" y="1711546"/>
                  </a:lnTo>
                  <a:lnTo>
                    <a:pt x="5016245" y="1711546"/>
                  </a:lnTo>
                  <a:lnTo>
                    <a:pt x="5016245" y="1792223"/>
                  </a:lnTo>
                  <a:close/>
                </a:path>
                <a:path w="5016500" h="1792604">
                  <a:moveTo>
                    <a:pt x="5016245" y="1711546"/>
                  </a:moveTo>
                  <a:lnTo>
                    <a:pt x="4961285" y="1711546"/>
                  </a:lnTo>
                  <a:lnTo>
                    <a:pt x="4968064" y="1710198"/>
                  </a:lnTo>
                  <a:lnTo>
                    <a:pt x="4981087" y="1704803"/>
                  </a:lnTo>
                  <a:lnTo>
                    <a:pt x="5006038" y="1672224"/>
                  </a:lnTo>
                  <a:lnTo>
                    <a:pt x="5007386" y="1665445"/>
                  </a:lnTo>
                  <a:lnTo>
                    <a:pt x="5007386" y="92297"/>
                  </a:lnTo>
                  <a:lnTo>
                    <a:pt x="4986835" y="56779"/>
                  </a:lnTo>
                  <a:lnTo>
                    <a:pt x="4961285" y="46196"/>
                  </a:lnTo>
                  <a:lnTo>
                    <a:pt x="5016245" y="46196"/>
                  </a:lnTo>
                  <a:lnTo>
                    <a:pt x="5016245" y="1711546"/>
                  </a:lnTo>
                  <a:close/>
                </a:path>
              </a:pathLst>
            </a:custGeom>
            <a:solidFill>
              <a:srgbClr val="000000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078187" y="4334731"/>
              <a:ext cx="4943475" cy="1665605"/>
            </a:xfrm>
            <a:custGeom>
              <a:avLst/>
              <a:gdLst/>
              <a:ahLst/>
              <a:cxnLst/>
              <a:rect l="l" t="t" r="r" b="b"/>
              <a:pathLst>
                <a:path w="4943475" h="1665604">
                  <a:moveTo>
                    <a:pt x="4896802" y="1665350"/>
                  </a:moveTo>
                  <a:lnTo>
                    <a:pt x="46101" y="1665350"/>
                  </a:lnTo>
                  <a:lnTo>
                    <a:pt x="39321" y="1664001"/>
                  </a:lnTo>
                  <a:lnTo>
                    <a:pt x="6742" y="1639052"/>
                  </a:lnTo>
                  <a:lnTo>
                    <a:pt x="0" y="1619248"/>
                  </a:lnTo>
                  <a:lnTo>
                    <a:pt x="0" y="46101"/>
                  </a:lnTo>
                  <a:lnTo>
                    <a:pt x="20551" y="10582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32319" y="20550"/>
                  </a:lnTo>
                  <a:lnTo>
                    <a:pt x="4942903" y="46101"/>
                  </a:lnTo>
                  <a:lnTo>
                    <a:pt x="4942903" y="1619248"/>
                  </a:lnTo>
                  <a:lnTo>
                    <a:pt x="4922351" y="1654767"/>
                  </a:lnTo>
                  <a:lnTo>
                    <a:pt x="4896802" y="1665350"/>
                  </a:lnTo>
                  <a:close/>
                </a:path>
              </a:pathLst>
            </a:custGeom>
            <a:solidFill>
              <a:srgbClr val="FFFFFF">
                <a:alpha val="948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078187" y="4334731"/>
              <a:ext cx="4943475" cy="1665605"/>
            </a:xfrm>
            <a:custGeom>
              <a:avLst/>
              <a:gdLst/>
              <a:ahLst/>
              <a:cxnLst/>
              <a:rect l="l" t="t" r="r" b="b"/>
              <a:pathLst>
                <a:path w="4943475" h="1665604">
                  <a:moveTo>
                    <a:pt x="4896802" y="1665350"/>
                  </a:moveTo>
                  <a:lnTo>
                    <a:pt x="46101" y="1665350"/>
                  </a:lnTo>
                  <a:lnTo>
                    <a:pt x="39321" y="1664001"/>
                  </a:lnTo>
                  <a:lnTo>
                    <a:pt x="6742" y="1639052"/>
                  </a:lnTo>
                  <a:lnTo>
                    <a:pt x="0" y="1619248"/>
                  </a:lnTo>
                  <a:lnTo>
                    <a:pt x="0" y="46101"/>
                  </a:lnTo>
                  <a:lnTo>
                    <a:pt x="20551" y="10582"/>
                  </a:lnTo>
                  <a:lnTo>
                    <a:pt x="46101" y="0"/>
                  </a:lnTo>
                  <a:lnTo>
                    <a:pt x="4896802" y="0"/>
                  </a:lnTo>
                  <a:lnTo>
                    <a:pt x="4903581" y="1348"/>
                  </a:lnTo>
                  <a:lnTo>
                    <a:pt x="4916603" y="6742"/>
                  </a:lnTo>
                  <a:lnTo>
                    <a:pt x="4919770" y="8858"/>
                  </a:lnTo>
                  <a:lnTo>
                    <a:pt x="47276" y="8858"/>
                  </a:lnTo>
                  <a:lnTo>
                    <a:pt x="41626" y="9982"/>
                  </a:lnTo>
                  <a:lnTo>
                    <a:pt x="9981" y="41625"/>
                  </a:lnTo>
                  <a:lnTo>
                    <a:pt x="8858" y="47275"/>
                  </a:lnTo>
                  <a:lnTo>
                    <a:pt x="8858" y="1618074"/>
                  </a:lnTo>
                  <a:lnTo>
                    <a:pt x="30772" y="1650873"/>
                  </a:lnTo>
                  <a:lnTo>
                    <a:pt x="47276" y="1656492"/>
                  </a:lnTo>
                  <a:lnTo>
                    <a:pt x="4919769" y="1656492"/>
                  </a:lnTo>
                  <a:lnTo>
                    <a:pt x="4916603" y="1658607"/>
                  </a:lnTo>
                  <a:lnTo>
                    <a:pt x="4903581" y="1664001"/>
                  </a:lnTo>
                  <a:lnTo>
                    <a:pt x="4896802" y="1665350"/>
                  </a:lnTo>
                  <a:close/>
                </a:path>
                <a:path w="4943475" h="1665604">
                  <a:moveTo>
                    <a:pt x="4919769" y="1656492"/>
                  </a:moveTo>
                  <a:lnTo>
                    <a:pt x="4895627" y="1656492"/>
                  </a:lnTo>
                  <a:lnTo>
                    <a:pt x="4901276" y="1655368"/>
                  </a:lnTo>
                  <a:lnTo>
                    <a:pt x="4912128" y="1650873"/>
                  </a:lnTo>
                  <a:lnTo>
                    <a:pt x="4934044" y="1618074"/>
                  </a:lnTo>
                  <a:lnTo>
                    <a:pt x="4934044" y="47275"/>
                  </a:lnTo>
                  <a:lnTo>
                    <a:pt x="4912128" y="14476"/>
                  </a:lnTo>
                  <a:lnTo>
                    <a:pt x="4895627" y="8858"/>
                  </a:lnTo>
                  <a:lnTo>
                    <a:pt x="4919770" y="8858"/>
                  </a:lnTo>
                  <a:lnTo>
                    <a:pt x="4942903" y="46101"/>
                  </a:lnTo>
                  <a:lnTo>
                    <a:pt x="4942903" y="1619248"/>
                  </a:lnTo>
                  <a:lnTo>
                    <a:pt x="4941554" y="1626028"/>
                  </a:lnTo>
                  <a:lnTo>
                    <a:pt x="4936159" y="1639052"/>
                  </a:lnTo>
                  <a:lnTo>
                    <a:pt x="4932319" y="1644799"/>
                  </a:lnTo>
                  <a:lnTo>
                    <a:pt x="4922351" y="1654766"/>
                  </a:lnTo>
                  <a:lnTo>
                    <a:pt x="4919769" y="1656492"/>
                  </a:lnTo>
                  <a:close/>
                </a:path>
              </a:pathLst>
            </a:custGeom>
            <a:solidFill>
              <a:srgbClr val="4E78A6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273070" y="4529613"/>
            <a:ext cx="4562475" cy="638175"/>
            <a:chOff x="6273070" y="4529613"/>
            <a:chExt cx="4562475" cy="638175"/>
          </a:xfrm>
        </p:grpSpPr>
        <p:sp>
          <p:nvSpPr>
            <p:cNvPr id="23" name="object 23"/>
            <p:cNvSpPr/>
            <p:nvPr/>
          </p:nvSpPr>
          <p:spPr>
            <a:xfrm>
              <a:off x="6273063" y="4529619"/>
              <a:ext cx="4562475" cy="319405"/>
            </a:xfrm>
            <a:custGeom>
              <a:avLst/>
              <a:gdLst/>
              <a:ahLst/>
              <a:cxnLst/>
              <a:rect l="l" t="t" r="r" b="b"/>
              <a:pathLst>
                <a:path w="4562475" h="31940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8897"/>
                  </a:lnTo>
                  <a:lnTo>
                    <a:pt x="1514767" y="318897"/>
                  </a:lnTo>
                  <a:lnTo>
                    <a:pt x="3038386" y="318897"/>
                  </a:lnTo>
                  <a:lnTo>
                    <a:pt x="4562005" y="318897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273063" y="4848516"/>
              <a:ext cx="4562475" cy="319405"/>
            </a:xfrm>
            <a:custGeom>
              <a:avLst/>
              <a:gdLst/>
              <a:ahLst/>
              <a:cxnLst/>
              <a:rect l="l" t="t" r="r" b="b"/>
              <a:pathLst>
                <a:path w="4562475" h="319404">
                  <a:moveTo>
                    <a:pt x="4562005" y="0"/>
                  </a:moveTo>
                  <a:lnTo>
                    <a:pt x="3038386" y="0"/>
                  </a:lnTo>
                  <a:lnTo>
                    <a:pt x="1514767" y="0"/>
                  </a:lnTo>
                  <a:lnTo>
                    <a:pt x="0" y="0"/>
                  </a:lnTo>
                  <a:lnTo>
                    <a:pt x="0" y="318897"/>
                  </a:lnTo>
                  <a:lnTo>
                    <a:pt x="1514767" y="318897"/>
                  </a:lnTo>
                  <a:lnTo>
                    <a:pt x="3038386" y="318897"/>
                  </a:lnTo>
                  <a:lnTo>
                    <a:pt x="4562005" y="318897"/>
                  </a:lnTo>
                  <a:lnTo>
                    <a:pt x="4562005" y="0"/>
                  </a:lnTo>
                  <a:close/>
                </a:path>
              </a:pathLst>
            </a:custGeom>
            <a:solidFill>
              <a:srgbClr val="4E78A6">
                <a:alpha val="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6273063" y="5486310"/>
            <a:ext cx="4562475" cy="328295"/>
          </a:xfrm>
          <a:custGeom>
            <a:avLst/>
            <a:gdLst/>
            <a:ahLst/>
            <a:cxnLst/>
            <a:rect l="l" t="t" r="r" b="b"/>
            <a:pathLst>
              <a:path w="4562475" h="328295">
                <a:moveTo>
                  <a:pt x="4562005" y="0"/>
                </a:moveTo>
                <a:lnTo>
                  <a:pt x="3038386" y="0"/>
                </a:lnTo>
                <a:lnTo>
                  <a:pt x="1514767" y="0"/>
                </a:lnTo>
                <a:lnTo>
                  <a:pt x="0" y="0"/>
                </a:lnTo>
                <a:lnTo>
                  <a:pt x="0" y="327748"/>
                </a:lnTo>
                <a:lnTo>
                  <a:pt x="1514767" y="327748"/>
                </a:lnTo>
                <a:lnTo>
                  <a:pt x="3038386" y="327748"/>
                </a:lnTo>
                <a:lnTo>
                  <a:pt x="4562005" y="327748"/>
                </a:lnTo>
                <a:lnTo>
                  <a:pt x="4562005" y="0"/>
                </a:lnTo>
                <a:close/>
              </a:path>
            </a:pathLst>
          </a:custGeom>
          <a:solidFill>
            <a:srgbClr val="4E78A6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26" name="object 26"/>
          <p:cNvGraphicFramePr>
            <a:graphicFrameLocks noGrp="1"/>
          </p:cNvGraphicFramePr>
          <p:nvPr/>
        </p:nvGraphicFramePr>
        <p:xfrm>
          <a:off x="6264211" y="4520755"/>
          <a:ext cx="4561203" cy="12839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233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4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3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87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Category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Sales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%</a:t>
                      </a:r>
                      <a:r>
                        <a:rPr sz="1150" b="1" spc="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of</a:t>
                      </a:r>
                      <a:r>
                        <a:rPr sz="1150" b="1" spc="15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b="1" spc="-10" dirty="0">
                          <a:solidFill>
                            <a:srgbClr val="4E78A6"/>
                          </a:solidFill>
                          <a:latin typeface="Arial"/>
                          <a:cs typeface="Arial"/>
                        </a:rPr>
                        <a:t>Total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101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Technology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$836,154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36.5%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Furniture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$741,999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20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32.4%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53340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Office</a:t>
                      </a:r>
                      <a:r>
                        <a:rPr sz="1150" spc="-5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Supplies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032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$719,047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6675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1150" spc="-10" dirty="0">
                          <a:solidFill>
                            <a:srgbClr val="212121"/>
                          </a:solidFill>
                          <a:latin typeface="Arial"/>
                          <a:cs typeface="Arial"/>
                        </a:rPr>
                        <a:t>31.1%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62229" marB="0">
                    <a:lnL w="9525">
                      <a:solidFill>
                        <a:srgbClr val="4E78A6"/>
                      </a:solidFill>
                      <a:prstDash val="solid"/>
                    </a:lnL>
                    <a:lnR w="9525">
                      <a:solidFill>
                        <a:srgbClr val="4E78A6"/>
                      </a:solidFill>
                      <a:prstDash val="solid"/>
                    </a:lnR>
                    <a:lnT w="9525">
                      <a:solidFill>
                        <a:srgbClr val="4E78A6"/>
                      </a:solidFill>
                      <a:prstDash val="solid"/>
                    </a:lnT>
                    <a:lnB w="9525">
                      <a:solidFill>
                        <a:srgbClr val="4E78A6"/>
                      </a:solidFill>
                      <a:prstDash val="solid"/>
                    </a:lnB>
                    <a:solidFill>
                      <a:srgbClr val="4E78A6">
                        <a:alpha val="50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" name="object 27"/>
          <p:cNvSpPr/>
          <p:nvPr/>
        </p:nvSpPr>
        <p:spPr>
          <a:xfrm>
            <a:off x="1082128" y="1562099"/>
            <a:ext cx="655955" cy="2365375"/>
          </a:xfrm>
          <a:custGeom>
            <a:avLst/>
            <a:gdLst/>
            <a:ahLst/>
            <a:cxnLst/>
            <a:rect l="l" t="t" r="r" b="b"/>
            <a:pathLst>
              <a:path w="655955" h="2365375">
                <a:moveTo>
                  <a:pt x="62014" y="438492"/>
                </a:moveTo>
                <a:lnTo>
                  <a:pt x="35115" y="407479"/>
                </a:lnTo>
                <a:lnTo>
                  <a:pt x="26898" y="407479"/>
                </a:lnTo>
                <a:lnTo>
                  <a:pt x="0" y="434378"/>
                </a:lnTo>
                <a:lnTo>
                  <a:pt x="0" y="442595"/>
                </a:lnTo>
                <a:lnTo>
                  <a:pt x="26898" y="469493"/>
                </a:lnTo>
                <a:lnTo>
                  <a:pt x="35115" y="469493"/>
                </a:lnTo>
                <a:lnTo>
                  <a:pt x="62014" y="438492"/>
                </a:lnTo>
                <a:close/>
              </a:path>
              <a:path w="655955" h="2365375">
                <a:moveTo>
                  <a:pt x="62014" y="31013"/>
                </a:moveTo>
                <a:lnTo>
                  <a:pt x="35115" y="0"/>
                </a:lnTo>
                <a:lnTo>
                  <a:pt x="26898" y="0"/>
                </a:lnTo>
                <a:lnTo>
                  <a:pt x="0" y="26898"/>
                </a:lnTo>
                <a:lnTo>
                  <a:pt x="0" y="35115"/>
                </a:lnTo>
                <a:lnTo>
                  <a:pt x="26898" y="62014"/>
                </a:lnTo>
                <a:lnTo>
                  <a:pt x="35115" y="62014"/>
                </a:lnTo>
                <a:lnTo>
                  <a:pt x="62014" y="31013"/>
                </a:lnTo>
                <a:close/>
              </a:path>
              <a:path w="655955" h="2365375">
                <a:moveTo>
                  <a:pt x="655510" y="2303145"/>
                </a:moveTo>
                <a:lnTo>
                  <a:pt x="593509" y="2303145"/>
                </a:lnTo>
                <a:lnTo>
                  <a:pt x="593509" y="2365159"/>
                </a:lnTo>
                <a:lnTo>
                  <a:pt x="655510" y="2365159"/>
                </a:lnTo>
                <a:lnTo>
                  <a:pt x="655510" y="2303145"/>
                </a:lnTo>
                <a:close/>
              </a:path>
              <a:path w="655955" h="2365375">
                <a:moveTo>
                  <a:pt x="655510" y="1895665"/>
                </a:moveTo>
                <a:lnTo>
                  <a:pt x="593509" y="1895665"/>
                </a:lnTo>
                <a:lnTo>
                  <a:pt x="593509" y="1957679"/>
                </a:lnTo>
                <a:lnTo>
                  <a:pt x="655510" y="1957679"/>
                </a:lnTo>
                <a:lnTo>
                  <a:pt x="655510" y="1895665"/>
                </a:lnTo>
                <a:close/>
              </a:path>
              <a:path w="655955" h="2365375">
                <a:moveTo>
                  <a:pt x="655510" y="1488186"/>
                </a:moveTo>
                <a:lnTo>
                  <a:pt x="593509" y="1488186"/>
                </a:lnTo>
                <a:lnTo>
                  <a:pt x="593509" y="1550200"/>
                </a:lnTo>
                <a:lnTo>
                  <a:pt x="655510" y="1550200"/>
                </a:lnTo>
                <a:lnTo>
                  <a:pt x="655510" y="1488186"/>
                </a:lnTo>
                <a:close/>
              </a:path>
              <a:path w="655955" h="2365375">
                <a:moveTo>
                  <a:pt x="655510" y="1080706"/>
                </a:moveTo>
                <a:lnTo>
                  <a:pt x="593509" y="1080706"/>
                </a:lnTo>
                <a:lnTo>
                  <a:pt x="593509" y="1142720"/>
                </a:lnTo>
                <a:lnTo>
                  <a:pt x="655510" y="1142720"/>
                </a:lnTo>
                <a:lnTo>
                  <a:pt x="655510" y="1080706"/>
                </a:lnTo>
                <a:close/>
              </a:path>
              <a:path w="655955" h="2365375">
                <a:moveTo>
                  <a:pt x="655510" y="673227"/>
                </a:moveTo>
                <a:lnTo>
                  <a:pt x="593509" y="673227"/>
                </a:lnTo>
                <a:lnTo>
                  <a:pt x="593509" y="735241"/>
                </a:lnTo>
                <a:lnTo>
                  <a:pt x="655510" y="735241"/>
                </a:lnTo>
                <a:lnTo>
                  <a:pt x="655510" y="673227"/>
                </a:lnTo>
                <a:close/>
              </a:path>
            </a:pathLst>
          </a:custGeom>
          <a:solidFill>
            <a:srgbClr val="F1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253105" y="825784"/>
            <a:ext cx="4057015" cy="3190875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902335">
              <a:lnSpc>
                <a:spcPct val="100000"/>
              </a:lnSpc>
              <a:spcBef>
                <a:spcPts val="1445"/>
              </a:spcBef>
            </a:pPr>
            <a:r>
              <a:rPr sz="2050" b="1" spc="-30" dirty="0">
                <a:solidFill>
                  <a:srgbClr val="4E78A6"/>
                </a:solidFill>
                <a:latin typeface="Calibri"/>
                <a:cs typeface="Calibri"/>
              </a:rPr>
              <a:t>Regional</a:t>
            </a:r>
            <a:r>
              <a:rPr sz="2050" b="1" spc="-4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050" b="1" spc="-10" dirty="0">
                <a:solidFill>
                  <a:srgbClr val="4E78A6"/>
                </a:solidFill>
                <a:latin typeface="Calibri"/>
                <a:cs typeface="Calibri"/>
              </a:rPr>
              <a:t>Insights</a:t>
            </a:r>
            <a:endParaRPr sz="2050">
              <a:latin typeface="Calibri"/>
              <a:cs typeface="Calibri"/>
            </a:endParaRPr>
          </a:p>
          <a:p>
            <a:pPr marL="12700" marR="5080">
              <a:lnSpc>
                <a:spcPts val="3210"/>
              </a:lnSpc>
              <a:spcBef>
                <a:spcPts val="90"/>
              </a:spcBef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California is the top-performing state in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sales </a:t>
            </a:r>
            <a:r>
              <a:rPr sz="1600" spc="-40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60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cities:</a:t>
            </a:r>
            <a:endParaRPr sz="1600">
              <a:latin typeface="Arial"/>
              <a:cs typeface="Arial"/>
            </a:endParaRPr>
          </a:p>
          <a:p>
            <a:pPr marL="610870">
              <a:lnSpc>
                <a:spcPts val="177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Los</a:t>
            </a:r>
            <a:r>
              <a:rPr sz="1600" spc="-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Angeles</a:t>
            </a:r>
            <a:endParaRPr sz="1600">
              <a:latin typeface="Arial"/>
              <a:cs typeface="Arial"/>
            </a:endParaRPr>
          </a:p>
          <a:p>
            <a:pPr marL="610870" marR="2135505">
              <a:lnSpc>
                <a:spcPct val="167100"/>
              </a:lnSpc>
            </a:pP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New</a:t>
            </a:r>
            <a:r>
              <a:rPr sz="1600" spc="-75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York</a:t>
            </a:r>
            <a:r>
              <a:rPr sz="1600" spc="-4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212121"/>
                </a:solidFill>
                <a:latin typeface="Arial"/>
                <a:cs typeface="Arial"/>
              </a:rPr>
              <a:t>City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Philadelphia </a:t>
            </a:r>
            <a:r>
              <a:rPr sz="1600" dirty="0">
                <a:solidFill>
                  <a:srgbClr val="212121"/>
                </a:solidFill>
                <a:latin typeface="Arial"/>
                <a:cs typeface="Arial"/>
              </a:rPr>
              <a:t>San </a:t>
            </a:r>
            <a:r>
              <a:rPr sz="1600" spc="-10" dirty="0">
                <a:solidFill>
                  <a:srgbClr val="212121"/>
                </a:solidFill>
                <a:latin typeface="Arial"/>
                <a:cs typeface="Arial"/>
              </a:rPr>
              <a:t>Francisco Seattle</a:t>
            </a:r>
            <a:endParaRPr sz="16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7433488" y="1606397"/>
            <a:ext cx="673735" cy="2312035"/>
          </a:xfrm>
          <a:custGeom>
            <a:avLst/>
            <a:gdLst/>
            <a:ahLst/>
            <a:cxnLst/>
            <a:rect l="l" t="t" r="r" b="b"/>
            <a:pathLst>
              <a:path w="673734" h="2312035">
                <a:moveTo>
                  <a:pt x="62014" y="1151890"/>
                </a:moveTo>
                <a:lnTo>
                  <a:pt x="35115" y="1124991"/>
                </a:lnTo>
                <a:lnTo>
                  <a:pt x="26898" y="1124991"/>
                </a:lnTo>
                <a:lnTo>
                  <a:pt x="0" y="1151890"/>
                </a:lnTo>
                <a:lnTo>
                  <a:pt x="0" y="1160106"/>
                </a:lnTo>
                <a:lnTo>
                  <a:pt x="26898" y="1187005"/>
                </a:lnTo>
                <a:lnTo>
                  <a:pt x="35115" y="1187005"/>
                </a:lnTo>
                <a:lnTo>
                  <a:pt x="62014" y="1160106"/>
                </a:lnTo>
                <a:lnTo>
                  <a:pt x="62014" y="1156004"/>
                </a:lnTo>
                <a:lnTo>
                  <a:pt x="62014" y="1151890"/>
                </a:lnTo>
                <a:close/>
              </a:path>
              <a:path w="673734" h="2312035">
                <a:moveTo>
                  <a:pt x="62014" y="26885"/>
                </a:moveTo>
                <a:lnTo>
                  <a:pt x="35115" y="0"/>
                </a:lnTo>
                <a:lnTo>
                  <a:pt x="26898" y="0"/>
                </a:lnTo>
                <a:lnTo>
                  <a:pt x="0" y="26885"/>
                </a:lnTo>
                <a:lnTo>
                  <a:pt x="0" y="35115"/>
                </a:lnTo>
                <a:lnTo>
                  <a:pt x="26898" y="62001"/>
                </a:lnTo>
                <a:lnTo>
                  <a:pt x="35115" y="62001"/>
                </a:lnTo>
                <a:lnTo>
                  <a:pt x="62014" y="35115"/>
                </a:lnTo>
                <a:lnTo>
                  <a:pt x="62014" y="31000"/>
                </a:lnTo>
                <a:lnTo>
                  <a:pt x="62014" y="26885"/>
                </a:lnTo>
                <a:close/>
              </a:path>
              <a:path w="673734" h="2312035">
                <a:moveTo>
                  <a:pt x="673239" y="2249995"/>
                </a:moveTo>
                <a:lnTo>
                  <a:pt x="611225" y="2249995"/>
                </a:lnTo>
                <a:lnTo>
                  <a:pt x="611225" y="2311997"/>
                </a:lnTo>
                <a:lnTo>
                  <a:pt x="673239" y="2311997"/>
                </a:lnTo>
                <a:lnTo>
                  <a:pt x="673239" y="2249995"/>
                </a:lnTo>
                <a:close/>
              </a:path>
              <a:path w="673734" h="2312035">
                <a:moveTo>
                  <a:pt x="673239" y="1824799"/>
                </a:moveTo>
                <a:lnTo>
                  <a:pt x="611225" y="1824799"/>
                </a:lnTo>
                <a:lnTo>
                  <a:pt x="611225" y="1886800"/>
                </a:lnTo>
                <a:lnTo>
                  <a:pt x="673239" y="1886800"/>
                </a:lnTo>
                <a:lnTo>
                  <a:pt x="673239" y="1824799"/>
                </a:lnTo>
                <a:close/>
              </a:path>
              <a:path w="673734" h="2312035">
                <a:moveTo>
                  <a:pt x="673239" y="1399603"/>
                </a:moveTo>
                <a:lnTo>
                  <a:pt x="611225" y="1399603"/>
                </a:lnTo>
                <a:lnTo>
                  <a:pt x="611225" y="1461604"/>
                </a:lnTo>
                <a:lnTo>
                  <a:pt x="673239" y="1461604"/>
                </a:lnTo>
                <a:lnTo>
                  <a:pt x="673239" y="1399603"/>
                </a:lnTo>
                <a:close/>
              </a:path>
              <a:path w="673734" h="2312035">
                <a:moveTo>
                  <a:pt x="673239" y="699795"/>
                </a:moveTo>
                <a:lnTo>
                  <a:pt x="611225" y="699795"/>
                </a:lnTo>
                <a:lnTo>
                  <a:pt x="611225" y="761809"/>
                </a:lnTo>
                <a:lnTo>
                  <a:pt x="673239" y="761809"/>
                </a:lnTo>
                <a:lnTo>
                  <a:pt x="673239" y="699795"/>
                </a:lnTo>
                <a:close/>
              </a:path>
              <a:path w="673734" h="2312035">
                <a:moveTo>
                  <a:pt x="673239" y="274599"/>
                </a:moveTo>
                <a:lnTo>
                  <a:pt x="611225" y="274599"/>
                </a:lnTo>
                <a:lnTo>
                  <a:pt x="611225" y="336613"/>
                </a:lnTo>
                <a:lnTo>
                  <a:pt x="673239" y="336613"/>
                </a:lnTo>
                <a:lnTo>
                  <a:pt x="673239" y="274599"/>
                </a:lnTo>
                <a:close/>
              </a:path>
            </a:pathLst>
          </a:custGeom>
          <a:solidFill>
            <a:srgbClr val="F18E2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7609176" y="985579"/>
            <a:ext cx="2348865" cy="301498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135"/>
              </a:spcBef>
            </a:pPr>
            <a:r>
              <a:rPr sz="2100" b="1" dirty="0">
                <a:solidFill>
                  <a:srgbClr val="4E78A6"/>
                </a:solidFill>
                <a:latin typeface="Calibri"/>
                <a:cs typeface="Calibri"/>
              </a:rPr>
              <a:t>Product</a:t>
            </a:r>
            <a:r>
              <a:rPr sz="2100" b="1" spc="-60" dirty="0">
                <a:solidFill>
                  <a:srgbClr val="4E78A6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4E78A6"/>
                </a:solidFill>
                <a:latin typeface="Calibri"/>
                <a:cs typeface="Calibri"/>
              </a:rPr>
              <a:t>Insights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1650" spc="-20" dirty="0">
                <a:solidFill>
                  <a:srgbClr val="212121"/>
                </a:solidFill>
                <a:latin typeface="Arial"/>
                <a:cs typeface="Arial"/>
              </a:rPr>
              <a:t>Top</a:t>
            </a:r>
            <a:r>
              <a:rPr sz="1650" spc="-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sub-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categories:</a:t>
            </a:r>
            <a:endParaRPr sz="165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80"/>
              </a:spcBef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Phones</a:t>
            </a:r>
            <a:r>
              <a:rPr sz="1650" spc="6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650" spc="-10" dirty="0">
                <a:solidFill>
                  <a:srgbClr val="4E78A6"/>
                </a:solidFill>
                <a:latin typeface="Arial"/>
                <a:cs typeface="Arial"/>
              </a:rPr>
              <a:t>$0.33M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)</a:t>
            </a:r>
            <a:endParaRPr sz="1650">
              <a:latin typeface="Arial"/>
              <a:cs typeface="Arial"/>
            </a:endParaRPr>
          </a:p>
          <a:p>
            <a:pPr marL="12700" marR="194310" indent="608965">
              <a:lnSpc>
                <a:spcPct val="169100"/>
              </a:lnSpc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Chairs</a:t>
            </a:r>
            <a:r>
              <a:rPr sz="1650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(</a:t>
            </a:r>
            <a:r>
              <a:rPr sz="1650" spc="-10" dirty="0">
                <a:solidFill>
                  <a:srgbClr val="F18E2A"/>
                </a:solidFill>
                <a:latin typeface="Arial"/>
                <a:cs typeface="Arial"/>
              </a:rPr>
              <a:t>$0.32M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) </a:t>
            </a: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Best-selling</a:t>
            </a:r>
            <a:r>
              <a:rPr sz="1650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products:</a:t>
            </a:r>
            <a:endParaRPr sz="1650">
              <a:latin typeface="Arial"/>
              <a:cs typeface="Arial"/>
            </a:endParaRPr>
          </a:p>
          <a:p>
            <a:pPr marL="621665">
              <a:lnSpc>
                <a:spcPct val="100000"/>
              </a:lnSpc>
              <a:spcBef>
                <a:spcPts val="185"/>
              </a:spcBef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Easy-staple</a:t>
            </a:r>
            <a:r>
              <a:rPr sz="1650" spc="9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paper</a:t>
            </a:r>
            <a:endParaRPr sz="1650">
              <a:latin typeface="Arial"/>
              <a:cs typeface="Arial"/>
            </a:endParaRPr>
          </a:p>
          <a:p>
            <a:pPr marL="621665" marR="193675">
              <a:lnSpc>
                <a:spcPct val="169100"/>
              </a:lnSpc>
            </a:pPr>
            <a:r>
              <a:rPr sz="1650" dirty="0">
                <a:solidFill>
                  <a:srgbClr val="212121"/>
                </a:solidFill>
                <a:latin typeface="Arial"/>
                <a:cs typeface="Arial"/>
              </a:rPr>
              <a:t>Staple</a:t>
            </a:r>
            <a:r>
              <a:rPr sz="1650" spc="50" dirty="0">
                <a:solidFill>
                  <a:srgbClr val="212121"/>
                </a:solidFill>
                <a:latin typeface="Arial"/>
                <a:cs typeface="Arial"/>
              </a:rPr>
              <a:t> </a:t>
            </a:r>
            <a:r>
              <a:rPr sz="1650" spc="-10" dirty="0">
                <a:solidFill>
                  <a:srgbClr val="212121"/>
                </a:solidFill>
                <a:latin typeface="Arial"/>
                <a:cs typeface="Arial"/>
              </a:rPr>
              <a:t>envelope Staples</a:t>
            </a:r>
            <a:endParaRPr sz="1650">
              <a:latin typeface="Arial"/>
              <a:cs typeface="Arial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114299" y="6343649"/>
            <a:ext cx="438150" cy="209550"/>
          </a:xfrm>
          <a:custGeom>
            <a:avLst/>
            <a:gdLst/>
            <a:ahLst/>
            <a:cxnLst/>
            <a:rect l="l" t="t" r="r" b="b"/>
            <a:pathLst>
              <a:path w="438150" h="209550">
                <a:moveTo>
                  <a:pt x="438149" y="209549"/>
                </a:moveTo>
                <a:lnTo>
                  <a:pt x="0" y="209549"/>
                </a:lnTo>
                <a:lnTo>
                  <a:pt x="0" y="0"/>
                </a:lnTo>
                <a:lnTo>
                  <a:pt x="438149" y="0"/>
                </a:lnTo>
                <a:lnTo>
                  <a:pt x="438149" y="209549"/>
                </a:lnTo>
                <a:close/>
              </a:path>
            </a:pathLst>
          </a:custGeom>
          <a:solidFill>
            <a:srgbClr val="000000">
              <a:alpha val="3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dirty="0"/>
              <a:t>9</a:t>
            </a:fld>
            <a:r>
              <a:rPr spc="225" dirty="0"/>
              <a:t> </a:t>
            </a:r>
            <a:r>
              <a:rPr dirty="0"/>
              <a:t>/</a:t>
            </a:r>
            <a:r>
              <a:rPr spc="225" dirty="0"/>
              <a:t> </a:t>
            </a:r>
            <a:r>
              <a:rPr spc="-25" dirty="0"/>
              <a:t>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</TotalTime>
  <Words>888</Words>
  <Application>Microsoft Office PowerPoint</Application>
  <PresentationFormat>Custom</PresentationFormat>
  <Paragraphs>258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Trebuchet MS</vt:lpstr>
      <vt:lpstr>Office Theme</vt:lpstr>
      <vt:lpstr>Superstore Sales Analysis</vt:lpstr>
      <vt:lpstr>Project Objectives</vt:lpstr>
      <vt:lpstr>Project Scope</vt:lpstr>
      <vt:lpstr>Key Questions We Asked</vt:lpstr>
      <vt:lpstr>Data Cleaning</vt:lpstr>
      <vt:lpstr>Data Model Structure</vt:lpstr>
      <vt:lpstr>Data Model Structure</vt:lpstr>
      <vt:lpstr>Data Model Structure</vt:lpstr>
      <vt:lpstr>Regional &amp; Product Insights</vt:lpstr>
      <vt:lpstr>Customer Insights</vt:lpstr>
      <vt:lpstr>Key Performance Drivers</vt:lpstr>
      <vt:lpstr>Project Highlights</vt:lpstr>
      <vt:lpstr>Strategic Recommendations</vt:lpstr>
      <vt:lpstr>Team Members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Mariam Abdelhai Soliman</cp:lastModifiedBy>
  <cp:revision>3</cp:revision>
  <dcterms:created xsi:type="dcterms:W3CDTF">2025-04-22T14:40:13Z</dcterms:created>
  <dcterms:modified xsi:type="dcterms:W3CDTF">2025-04-22T17:47:40Z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2025-04-22T00:00:00Z</vt:filetime>
  </property>
  <property fmtid="{D5CDD505-2E9C-101B-9397-08002B2CF9AE}" pid="3" name="Creator">
    <vt:lpwstr>Decktape</vt:lpwstr>
  </property>
  <property fmtid="{D5CDD505-2E9C-101B-9397-08002B2CF9AE}" pid="4" name="LastSaved">
    <vt:filetime>2025-04-22T00:00:00Z</vt:filetime>
  </property>
  <property fmtid="{D5CDD505-2E9C-101B-9397-08002B2CF9AE}" pid="5" name="Producer">
    <vt:lpwstr>pdf-lib (https://github.com/Hopding/pdf-lib)</vt:lpwstr>
  </property>
</Properties>
</file>