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97" r:id="rId6"/>
    <p:sldId id="261" r:id="rId7"/>
    <p:sldId id="298" r:id="rId8"/>
    <p:sldId id="299" r:id="rId9"/>
    <p:sldId id="300" r:id="rId10"/>
    <p:sldId id="301" r:id="rId11"/>
    <p:sldId id="280" r:id="rId12"/>
    <p:sldId id="278" r:id="rId13"/>
  </p:sldIdLst>
  <p:sldSz cx="9144000" cy="5143500" type="screen16x9"/>
  <p:notesSz cx="6858000" cy="9144000"/>
  <p:embeddedFontLst>
    <p:embeddedFont>
      <p:font typeface="Share Tech" panose="020B0604020202020204" charset="0"/>
      <p:regular r:id="rId15"/>
    </p:embeddedFont>
    <p:embeddedFont>
      <p:font typeface="Maven Pro" panose="020B0604020202020204" charset="0"/>
      <p:regular r:id="rId16"/>
      <p:bold r:id="rId17"/>
    </p:embeddedFont>
    <p:embeddedFont>
      <p:font typeface="Advent Pro SemiBold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Advent Pro Medium" panose="020B0604020202020204" charset="0"/>
      <p:regular r:id="rId26"/>
      <p:bold r:id="rId27"/>
      <p:italic r:id="rId28"/>
      <p:boldItalic r:id="rId29"/>
    </p:embeddedFont>
    <p:embeddedFont>
      <p:font typeface="Fira Sans Condensed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DF2C6-2EDB-4FBE-8CF8-833E1123FEFC}">
  <a:tblStyle styleId="{9DFDF2C6-2EDB-4FBE-8CF8-833E1123FE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8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2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27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3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9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3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aibhavdlights/linuxcmdmacos-comman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9578" y="197608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Multinomial Naive Bayes classifier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ext Classification </a:t>
            </a:r>
            <a:r>
              <a:rPr lang="en" dirty="0" smtClean="0"/>
              <a:t>Model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214681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4" y="742120"/>
            <a:ext cx="71266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BUILD MODEL-4:</a:t>
            </a:r>
            <a:r>
              <a:rPr lang="en-US" b="1" dirty="0" smtClean="0"/>
              <a:t> </a:t>
            </a:r>
            <a:r>
              <a:rPr lang="en-US" b="1" dirty="0"/>
              <a:t>Build Interface for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" y="1392131"/>
            <a:ext cx="2905146" cy="3124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1317" y="1319920"/>
            <a:ext cx="5485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Venve</a:t>
            </a:r>
            <a:r>
              <a:rPr lang="en-US" sz="2000" b="1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: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serves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the purpose of creating an isolated environment for a Python project, preventing dependency conflicts with other projects, and it contains the virtual environment with its own Python interpreter copy, along with directories for libraries and scripts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.</a:t>
            </a:r>
          </a:p>
          <a:p>
            <a:endParaRPr lang="en-US" sz="1800" dirty="0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  <a:p>
            <a:r>
              <a:rPr lang="en-US" sz="2000" b="1" dirty="0" err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text_classifier_model.joblib</a:t>
            </a:r>
            <a:r>
              <a:rPr lang="en-US" sz="2000" b="1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: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It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serves as a storage file for the trained model and </a:t>
            </a:r>
            <a:r>
              <a:rPr lang="en-US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vectorizer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preserving their state, parameters, and learned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250740" y="992832"/>
            <a:ext cx="3908700" cy="2473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800" b="1" dirty="0" smtClean="0"/>
              <a:t>Limitations</a:t>
            </a:r>
            <a:endParaRPr sz="18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dirty="0"/>
              <a:t>The time constraint prevented the inclusion of the entire dataset for model </a:t>
            </a:r>
            <a:r>
              <a:rPr lang="en-US" dirty="0" smtClean="0"/>
              <a:t>training.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dirty="0"/>
              <a:t>The dataset is populated with synthetic descriptions rather than real human-generated ones. </a:t>
            </a:r>
            <a:endParaRPr lang="en-US" dirty="0" smtClean="0"/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dirty="0"/>
              <a:t>Each command has a fixed number of descriptions (6), potentially limiting the model's exposure to varied contexts</a:t>
            </a:r>
            <a:r>
              <a:rPr lang="en-US" dirty="0" smtClean="0"/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7247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Limitations &amp; Improvement Strategies: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body" idx="2"/>
          </p:nvPr>
        </p:nvSpPr>
        <p:spPr>
          <a:xfrm>
            <a:off x="4630361" y="1198091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/>
              <a:t>Improvement Strategies</a:t>
            </a:r>
            <a:endParaRPr sz="18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dirty="0"/>
              <a:t>Consider allocating additional time to incorporate the entire dataset, ensuring comprehensive model coverage. </a:t>
            </a:r>
            <a:endParaRPr lang="en-US" dirty="0" smtClean="0"/>
          </a:p>
          <a:p>
            <a:pPr marL="241300" lvl="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dirty="0"/>
              <a:t>Gather human-generated descriptions to enhance the authenticity and diversity of the dataset. </a:t>
            </a:r>
            <a:endParaRPr lang="en-US" dirty="0" smtClean="0"/>
          </a:p>
          <a:p>
            <a:pPr marL="241300" lvl="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dirty="0"/>
              <a:t>Allow users to contribute additional descriptions for commands through the interface, promoting a richer dataset</a:t>
            </a:r>
            <a:r>
              <a:rPr lang="en-US" dirty="0" smtClean="0"/>
              <a:t>.</a:t>
            </a:r>
          </a:p>
          <a:p>
            <a:pPr marL="241300" lvl="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dirty="0"/>
              <a:t>Expand the interface functionality to enable users to provide their own command descriptions, fostering user engagement and dataset enrichment</a:t>
            </a:r>
            <a:r>
              <a:rPr lang="en-US" dirty="0" smtClean="0"/>
              <a:t>.</a:t>
            </a:r>
          </a:p>
          <a:p>
            <a:pPr marL="241300" lvl="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dirty="0"/>
              <a:t>Explore alternative model architectures or methods, such as deep learning approaches, to assess their effectiveness in capturing complex relationships within the dataset.</a:t>
            </a:r>
            <a:endParaRPr sz="1400" dirty="0"/>
          </a:p>
        </p:txBody>
      </p:sp>
      <p:grpSp>
        <p:nvGrpSpPr>
          <p:cNvPr id="5" name="Google Shape;11399;p60"/>
          <p:cNvGrpSpPr/>
          <p:nvPr/>
        </p:nvGrpSpPr>
        <p:grpSpPr>
          <a:xfrm>
            <a:off x="1773114" y="3826728"/>
            <a:ext cx="844581" cy="775154"/>
            <a:chOff x="4874902" y="3808799"/>
            <a:chExt cx="345615" cy="350835"/>
          </a:xfrm>
          <a:solidFill>
            <a:schemeClr val="accent5">
              <a:lumMod val="75000"/>
            </a:schemeClr>
          </a:solidFill>
        </p:grpSpPr>
        <p:sp>
          <p:nvSpPr>
            <p:cNvPr id="6" name="Google Shape;11400;p6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01;p6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02;p6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403;p6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04;p6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405;p6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06;p6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07;p6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08;p6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09;p6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10;p6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11;p6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12;p6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13;p6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14;p6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15;p6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16;p6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531308" y="3171861"/>
            <a:ext cx="1225176" cy="493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488379" y="3636574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What </a:t>
            </a:r>
            <a:r>
              <a:rPr lang="en-US" dirty="0"/>
              <a:t>is the problem that you are attempting to solve?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488379" y="25730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97388" y="411804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493085" y="149885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</p:cNvCxnSpPr>
          <p:nvPr/>
        </p:nvCxnSpPr>
        <p:spPr>
          <a:xfrm>
            <a:off x="493085" y="191090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925636" y="13048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75;p27"/>
          <p:cNvSpPr txBox="1">
            <a:spLocks noGrp="1"/>
          </p:cNvSpPr>
          <p:nvPr>
            <p:ph type="ctrTitle"/>
          </p:nvPr>
        </p:nvSpPr>
        <p:spPr>
          <a:xfrm>
            <a:off x="2659282" y="3198670"/>
            <a:ext cx="1791389" cy="493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CHOOSE </a:t>
            </a:r>
            <a:r>
              <a:rPr lang="en" dirty="0" smtClean="0"/>
              <a:t>MODEL</a:t>
            </a:r>
            <a:endParaRPr dirty="0"/>
          </a:p>
        </p:txBody>
      </p:sp>
      <p:sp>
        <p:nvSpPr>
          <p:cNvPr id="40" name="Google Shape;476;p27"/>
          <p:cNvSpPr txBox="1">
            <a:spLocks/>
          </p:cNvSpPr>
          <p:nvPr/>
        </p:nvSpPr>
        <p:spPr>
          <a:xfrm>
            <a:off x="2616354" y="3663383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smtClean="0"/>
              <a:t>What </a:t>
            </a:r>
            <a:r>
              <a:rPr lang="en-US" dirty="0"/>
              <a:t>is the ML paradigm that you will be working with?</a:t>
            </a:r>
          </a:p>
        </p:txBody>
      </p:sp>
      <p:sp>
        <p:nvSpPr>
          <p:cNvPr id="41" name="Google Shape;477;p27"/>
          <p:cNvSpPr txBox="1">
            <a:spLocks/>
          </p:cNvSpPr>
          <p:nvPr/>
        </p:nvSpPr>
        <p:spPr>
          <a:xfrm>
            <a:off x="2616354" y="259987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endParaRPr lang="e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Google Shape;482;p27"/>
          <p:cNvSpPr/>
          <p:nvPr/>
        </p:nvSpPr>
        <p:spPr>
          <a:xfrm>
            <a:off x="2608215" y="1521619"/>
            <a:ext cx="824100" cy="824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85;p27"/>
          <p:cNvCxnSpPr>
            <a:stCxn id="42" idx="1"/>
          </p:cNvCxnSpPr>
          <p:nvPr/>
        </p:nvCxnSpPr>
        <p:spPr>
          <a:xfrm>
            <a:off x="2608215" y="193366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475;p27"/>
          <p:cNvSpPr txBox="1">
            <a:spLocks noGrp="1"/>
          </p:cNvSpPr>
          <p:nvPr>
            <p:ph type="ctrTitle"/>
          </p:nvPr>
        </p:nvSpPr>
        <p:spPr>
          <a:xfrm>
            <a:off x="4992486" y="3173348"/>
            <a:ext cx="1791389" cy="493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BUILD </a:t>
            </a:r>
            <a:r>
              <a:rPr lang="en" dirty="0" smtClean="0"/>
              <a:t>MODEL</a:t>
            </a:r>
            <a:endParaRPr dirty="0"/>
          </a:p>
        </p:txBody>
      </p:sp>
      <p:sp>
        <p:nvSpPr>
          <p:cNvPr id="56" name="Google Shape;476;p27"/>
          <p:cNvSpPr txBox="1">
            <a:spLocks/>
          </p:cNvSpPr>
          <p:nvPr/>
        </p:nvSpPr>
        <p:spPr>
          <a:xfrm>
            <a:off x="4949558" y="3638061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smtClean="0"/>
              <a:t>How data processing and model implementation is done?</a:t>
            </a:r>
            <a:endParaRPr lang="en-US" dirty="0"/>
          </a:p>
        </p:txBody>
      </p:sp>
      <p:sp>
        <p:nvSpPr>
          <p:cNvPr id="57" name="Google Shape;477;p27"/>
          <p:cNvSpPr txBox="1">
            <a:spLocks/>
          </p:cNvSpPr>
          <p:nvPr/>
        </p:nvSpPr>
        <p:spPr>
          <a:xfrm>
            <a:off x="4949558" y="257455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>
                <a:solidFill>
                  <a:srgbClr val="FFC000"/>
                </a:solidFill>
              </a:rPr>
              <a:t>03</a:t>
            </a:r>
            <a:endParaRPr lang="en" dirty="0">
              <a:solidFill>
                <a:srgbClr val="FFC000"/>
              </a:solidFill>
            </a:endParaRPr>
          </a:p>
        </p:txBody>
      </p:sp>
      <p:sp>
        <p:nvSpPr>
          <p:cNvPr id="58" name="Google Shape;482;p27"/>
          <p:cNvSpPr/>
          <p:nvPr/>
        </p:nvSpPr>
        <p:spPr>
          <a:xfrm>
            <a:off x="4941419" y="1496297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485;p27"/>
          <p:cNvCxnSpPr>
            <a:stCxn id="58" idx="1"/>
          </p:cNvCxnSpPr>
          <p:nvPr/>
        </p:nvCxnSpPr>
        <p:spPr>
          <a:xfrm>
            <a:off x="4941419" y="190834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475;p27"/>
          <p:cNvSpPr txBox="1">
            <a:spLocks noGrp="1"/>
          </p:cNvSpPr>
          <p:nvPr>
            <p:ph type="ctrTitle"/>
          </p:nvPr>
        </p:nvSpPr>
        <p:spPr>
          <a:xfrm>
            <a:off x="7093390" y="3173348"/>
            <a:ext cx="1842456" cy="493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EVALUATE </a:t>
            </a:r>
            <a:r>
              <a:rPr lang="en" dirty="0" smtClean="0"/>
              <a:t>MODEL</a:t>
            </a:r>
            <a:endParaRPr dirty="0"/>
          </a:p>
        </p:txBody>
      </p:sp>
      <p:sp>
        <p:nvSpPr>
          <p:cNvPr id="66" name="Google Shape;476;p27"/>
          <p:cNvSpPr txBox="1">
            <a:spLocks/>
          </p:cNvSpPr>
          <p:nvPr/>
        </p:nvSpPr>
        <p:spPr>
          <a:xfrm>
            <a:off x="7101528" y="3638061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smtClean="0"/>
              <a:t>What are limitations &amp; </a:t>
            </a:r>
            <a:r>
              <a:rPr lang="en-US" dirty="0"/>
              <a:t>Improvement </a:t>
            </a:r>
            <a:r>
              <a:rPr lang="en-US" dirty="0" smtClean="0"/>
              <a:t>Strategies?</a:t>
            </a:r>
            <a:endParaRPr lang="en-US" dirty="0"/>
          </a:p>
        </p:txBody>
      </p:sp>
      <p:sp>
        <p:nvSpPr>
          <p:cNvPr id="67" name="Google Shape;477;p27"/>
          <p:cNvSpPr txBox="1">
            <a:spLocks/>
          </p:cNvSpPr>
          <p:nvPr/>
        </p:nvSpPr>
        <p:spPr>
          <a:xfrm>
            <a:off x="7101528" y="257455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e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Google Shape;482;p27"/>
          <p:cNvSpPr/>
          <p:nvPr/>
        </p:nvSpPr>
        <p:spPr>
          <a:xfrm>
            <a:off x="7093389" y="1496297"/>
            <a:ext cx="824100" cy="824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485;p27"/>
          <p:cNvCxnSpPr>
            <a:stCxn id="68" idx="1"/>
          </p:cNvCxnSpPr>
          <p:nvPr/>
        </p:nvCxnSpPr>
        <p:spPr>
          <a:xfrm>
            <a:off x="7093389" y="190834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" name="Google Shape;13768;p64"/>
          <p:cNvGrpSpPr/>
          <p:nvPr/>
        </p:nvGrpSpPr>
        <p:grpSpPr>
          <a:xfrm>
            <a:off x="5006815" y="1661034"/>
            <a:ext cx="650469" cy="461292"/>
            <a:chOff x="7009649" y="1541981"/>
            <a:chExt cx="524940" cy="320655"/>
          </a:xfrm>
          <a:solidFill>
            <a:srgbClr val="000000"/>
          </a:solidFill>
        </p:grpSpPr>
        <p:sp>
          <p:nvSpPr>
            <p:cNvPr id="85" name="Google Shape;13769;p64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770;p64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771;p64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772;p64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773;p64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774;p64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775;p64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776;p64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1266;p60"/>
          <p:cNvGrpSpPr/>
          <p:nvPr/>
        </p:nvGrpSpPr>
        <p:grpSpPr>
          <a:xfrm>
            <a:off x="589882" y="1631176"/>
            <a:ext cx="628432" cy="507957"/>
            <a:chOff x="7929578" y="4284365"/>
            <a:chExt cx="395266" cy="351312"/>
          </a:xfrm>
          <a:solidFill>
            <a:srgbClr val="000000"/>
          </a:solidFill>
        </p:grpSpPr>
        <p:sp>
          <p:nvSpPr>
            <p:cNvPr id="94" name="Google Shape;11267;p60"/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268;p60"/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269;p60"/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270;p60"/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3581;p64"/>
          <p:cNvGrpSpPr/>
          <p:nvPr/>
        </p:nvGrpSpPr>
        <p:grpSpPr>
          <a:xfrm>
            <a:off x="7169202" y="1674319"/>
            <a:ext cx="629635" cy="518700"/>
            <a:chOff x="5626763" y="2013829"/>
            <a:chExt cx="351722" cy="274788"/>
          </a:xfrm>
          <a:solidFill>
            <a:srgbClr val="000000"/>
          </a:solidFill>
        </p:grpSpPr>
        <p:sp>
          <p:nvSpPr>
            <p:cNvPr id="99" name="Google Shape;13582;p64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583;p64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584;p64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85;p64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86;p64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87;p64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88;p64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89;p64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90;p64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91;p64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159;p58"/>
          <p:cNvSpPr/>
          <p:nvPr/>
        </p:nvSpPr>
        <p:spPr>
          <a:xfrm>
            <a:off x="2781731" y="1666849"/>
            <a:ext cx="477067" cy="533640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324933" y="1106733"/>
            <a:ext cx="4353264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While </a:t>
            </a:r>
            <a:r>
              <a:rPr lang="en-US" dirty="0"/>
              <a:t>not inherently a problem, our objective is to create a solution that seamlessly processes user-provided descriptions and intelligently suggests the appropriate Linux or CMD command based on the context of the request. The aim is to offer users an efficient and user-friendly means to obtain the relevant command corresponding to their described task or query.</a:t>
            </a: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  <a:solidFill>
            <a:srgbClr val="FF0000"/>
          </a:solidFill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0092;p58"/>
          <p:cNvGrpSpPr/>
          <p:nvPr/>
        </p:nvGrpSpPr>
        <p:grpSpPr>
          <a:xfrm rot="20113618">
            <a:off x="95624" y="446527"/>
            <a:ext cx="523201" cy="455920"/>
            <a:chOff x="3584280" y="3699191"/>
            <a:chExt cx="358069" cy="317995"/>
          </a:xfrm>
        </p:grpSpPr>
        <p:sp>
          <p:nvSpPr>
            <p:cNvPr id="66" name="Google Shape;10093;p58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094;p58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095;p58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096;p58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3316;p64"/>
          <p:cNvGrpSpPr/>
          <p:nvPr/>
        </p:nvGrpSpPr>
        <p:grpSpPr>
          <a:xfrm>
            <a:off x="5508190" y="1480724"/>
            <a:ext cx="1764811" cy="2108438"/>
            <a:chOff x="2753373" y="2902523"/>
            <a:chExt cx="347552" cy="325557"/>
          </a:xfrm>
          <a:solidFill>
            <a:srgbClr val="FF0000"/>
          </a:solidFill>
        </p:grpSpPr>
        <p:sp>
          <p:nvSpPr>
            <p:cNvPr id="71" name="Google Shape;13317;p64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2" name="Google Shape;13318;p64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3" name="Google Shape;13319;p64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4" name="Google Shape;13320;p64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5" name="Google Shape;13321;p64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6" name="Google Shape;13322;p64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742120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MODEL</a:t>
            </a:r>
            <a:endParaRPr dirty="0"/>
          </a:p>
        </p:txBody>
      </p:sp>
      <p:grpSp>
        <p:nvGrpSpPr>
          <p:cNvPr id="27" name="Google Shape;12380;p62"/>
          <p:cNvGrpSpPr/>
          <p:nvPr/>
        </p:nvGrpSpPr>
        <p:grpSpPr>
          <a:xfrm>
            <a:off x="7533254" y="685317"/>
            <a:ext cx="718728" cy="634603"/>
            <a:chOff x="1367060" y="2422129"/>
            <a:chExt cx="269261" cy="352050"/>
          </a:xfrm>
          <a:solidFill>
            <a:srgbClr val="00B0F0"/>
          </a:solidFill>
        </p:grpSpPr>
        <p:sp>
          <p:nvSpPr>
            <p:cNvPr id="28" name="Google Shape;12381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82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83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84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85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86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87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88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9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0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91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392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93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94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 flipH="1">
            <a:off x="812798" y="1506070"/>
            <a:ext cx="72793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employed model is a </a:t>
            </a:r>
            <a:r>
              <a:rPr lang="en-US" sz="2000" b="1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Maven Pro"/>
              </a:rPr>
              <a:t>Multinomial Naive Bayes classifier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operating within the realm of </a:t>
            </a:r>
            <a:r>
              <a:rPr lang="en-US" sz="2000" b="1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Maven Pro"/>
              </a:rPr>
              <a:t>supervised learning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Specifically tailored for </a:t>
            </a:r>
            <a:r>
              <a:rPr lang="en-US" sz="2000" b="1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Maven Pro"/>
              </a:rPr>
              <a:t>classification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tasks, this model is designed to categorize textual data, making it particularly well-suited for </a:t>
            </a:r>
            <a:r>
              <a:rPr lang="en-US" sz="2000" b="1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Maven Pro"/>
              </a:rPr>
              <a:t>text classification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In this context, the labels correspond to various commands, and the features used for training and prediction are the textual descriptions associated with each command. Each command is distinguished by </a:t>
            </a:r>
            <a:r>
              <a:rPr lang="en-US" sz="2000" b="1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Maven Pro"/>
              </a:rPr>
              <a:t>six distinct descriptions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contributing to the model's capacity to discern patterns and relationships within the text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8990;p55"/>
          <p:cNvGraphicFramePr/>
          <p:nvPr>
            <p:extLst>
              <p:ext uri="{D42A27DB-BD31-4B8C-83A1-F6EECF244321}">
                <p14:modId xmlns:p14="http://schemas.microsoft.com/office/powerpoint/2010/main" val="1270143216"/>
              </p:ext>
            </p:extLst>
          </p:nvPr>
        </p:nvGraphicFramePr>
        <p:xfrm>
          <a:off x="722271" y="859732"/>
          <a:ext cx="7818105" cy="4084170"/>
        </p:xfrm>
        <a:graphic>
          <a:graphicData uri="http://schemas.openxmlformats.org/drawingml/2006/table">
            <a:tbl>
              <a:tblPr>
                <a:noFill/>
                <a:tableStyleId>{9DFDF2C6-2EDB-4FBE-8CF8-833E1123FEFC}</a:tableStyleId>
              </a:tblPr>
              <a:tblGrid>
                <a:gridCol w="1387424">
                  <a:extLst>
                    <a:ext uri="{9D8B030D-6E8A-4147-A177-3AD203B41FA5}">
                      <a16:colId xmlns:a16="http://schemas.microsoft.com/office/drawing/2014/main" val="2109704413"/>
                    </a:ext>
                  </a:extLst>
                </a:gridCol>
                <a:gridCol w="2581835">
                  <a:extLst>
                    <a:ext uri="{9D8B030D-6E8A-4147-A177-3AD203B41FA5}">
                      <a16:colId xmlns:a16="http://schemas.microsoft.com/office/drawing/2014/main" val="3080663278"/>
                    </a:ext>
                  </a:extLst>
                </a:gridCol>
                <a:gridCol w="384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0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hare Tech"/>
                          <a:ea typeface="Share Tech"/>
                          <a:cs typeface="Share Tech"/>
                          <a:sym typeface="Arial"/>
                        </a:rPr>
                        <a:t>Multinomial Naive Bayes</a:t>
                      </a:r>
                      <a:endParaRPr sz="2000" b="1" i="0" u="none" strike="noStrike" cap="non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hare Tech"/>
                        <a:ea typeface="Share Tech"/>
                        <a:cs typeface="Share Tech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hare Tech"/>
                          <a:ea typeface="Share Tech"/>
                          <a:cs typeface="Share Tech"/>
                          <a:sym typeface="Arial"/>
                        </a:rPr>
                        <a:t>Bayesian Classifier</a:t>
                      </a:r>
                      <a:endParaRPr sz="2000" b="1" i="0" u="none" strike="noStrike" cap="non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hare Tech"/>
                        <a:ea typeface="Share Tech"/>
                        <a:cs typeface="Share Tech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277907"/>
                  </a:ext>
                </a:extLst>
              </a:tr>
              <a:tr h="4880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Arial"/>
                        </a:rPr>
                        <a:t>Type</a:t>
                      </a:r>
                      <a:endParaRPr sz="2000" b="1" i="0" u="none" strike="noStrike" cap="none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specific type of Naive Bayes classifier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more general term that encompasses various classifiers based on Bayesian principles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90327"/>
                  </a:ext>
                </a:extLst>
              </a:tr>
              <a:tr h="4880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Arial"/>
                        </a:rPr>
                        <a:t>Use Case</a:t>
                      </a:r>
                      <a:endParaRPr sz="2000" b="1" i="0" u="none" strike="noStrike" cap="none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Primarily used for classification tasks, especially in the context of text data.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Can be used for both classification and regression tasks across different domains.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143421"/>
                  </a:ext>
                </a:extLst>
              </a:tr>
              <a:tr h="4880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Arial"/>
                        </a:rPr>
                        <a:t>Assumption</a:t>
                      </a:r>
                      <a:endParaRPr sz="2000" b="1" i="0" u="none" strike="noStrike" cap="none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It assumes that features (in this case, words or term frequencies) are categorical and that their occurrence follows a multinomial distribution.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Applies Bayesian probability principles to make predictions. This can include different types of probability distributions, not necessarily the multinomial distribution.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840006"/>
                  </a:ext>
                </a:extLst>
              </a:tr>
              <a:tr h="4880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Arial"/>
                        </a:rPr>
                        <a:t>Application</a:t>
                      </a:r>
                      <a:endParaRPr sz="2000" b="1" i="0" u="none" strike="noStrike" cap="none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Commonly applied in natural language processing (NLP) tasks like text classification and spam filtering.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Arial"/>
                        </a:rPr>
                        <a:t>Used in various machine learning tasks, including Bayesian networks, Bayesian linear regression, and other probabilistic models.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703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9189" y="246865"/>
            <a:ext cx="637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hare Tech"/>
                <a:ea typeface="Share Tech"/>
                <a:cs typeface="Share Tech"/>
              </a:rPr>
              <a:t>Multinomial Naive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hare Tech"/>
                <a:ea typeface="Share Tech"/>
                <a:cs typeface="Share Tech"/>
              </a:rPr>
              <a:t>Bayes </a:t>
            </a:r>
            <a:r>
              <a:rPr lang="en-US" sz="2400" b="1" dirty="0">
                <a:solidFill>
                  <a:srgbClr val="FF0000"/>
                </a:solidFill>
                <a:latin typeface="Share Tech"/>
                <a:ea typeface="Share Tech"/>
                <a:cs typeface="Share Tech"/>
              </a:rPr>
              <a:t>VS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hare Tech"/>
                <a:ea typeface="Share Tech"/>
                <a:cs typeface="Share Tech"/>
              </a:rPr>
              <a:t>Bayesian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hare Tech"/>
                <a:ea typeface="Share Tech"/>
                <a:cs typeface="Share Tech"/>
              </a:rPr>
              <a:t>Classifier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Share Tech"/>
              <a:ea typeface="Share Tech"/>
              <a:cs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4004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BUILD MODEL</a:t>
            </a:r>
            <a:endParaRPr sz="3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6510330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/>
              <a:t>Work </a:t>
            </a:r>
            <a:r>
              <a:rPr lang="en-US" b="1" dirty="0"/>
              <a:t>on Dataset: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ctrTitle" idx="4"/>
          </p:nvPr>
        </p:nvSpPr>
        <p:spPr>
          <a:xfrm>
            <a:off x="86992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Build Model: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6054554" y="3271106"/>
            <a:ext cx="288026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Develop a user-friendly interface to interact with and utilize the trained model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621630" y="1475289"/>
            <a:ext cx="2246763" cy="536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Choose Dataset</a:t>
            </a:r>
            <a:r>
              <a:rPr lang="en-US" b="1" dirty="0" smtClean="0"/>
              <a:t>: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203200" y="1865495"/>
            <a:ext cx="289664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a relevant and labeled dataset for your machine learning task.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6054554" y="1865495"/>
            <a:ext cx="280855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Clean</a:t>
            </a:r>
            <a:r>
              <a:rPr lang="en-US" dirty="0"/>
              <a:t>, preprocess, and explore the dataset to prepare it for model training.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496047" y="3271106"/>
            <a:ext cx="270549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Train </a:t>
            </a:r>
            <a:r>
              <a:rPr lang="en-US" dirty="0"/>
              <a:t>machine learning model using the prepared dataset to make predictions.</a:t>
            </a:r>
            <a:endParaRPr dirty="0"/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280855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Build Interface for Model:</a:t>
            </a: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4925788" y="308785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34725" y="3444325"/>
            <a:ext cx="691063" cy="548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13768;p64"/>
          <p:cNvGrpSpPr/>
          <p:nvPr/>
        </p:nvGrpSpPr>
        <p:grpSpPr>
          <a:xfrm>
            <a:off x="2876306" y="418596"/>
            <a:ext cx="650469" cy="461292"/>
            <a:chOff x="7009649" y="1541981"/>
            <a:chExt cx="524940" cy="3206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7" name="Google Shape;13769;p64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70;p64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71;p64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72;p64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73;p64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774;p64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75;p64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776;p64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3404;p64"/>
          <p:cNvGrpSpPr/>
          <p:nvPr/>
        </p:nvGrpSpPr>
        <p:grpSpPr>
          <a:xfrm>
            <a:off x="4992914" y="3166387"/>
            <a:ext cx="589650" cy="536182"/>
            <a:chOff x="7994388" y="2900613"/>
            <a:chExt cx="330109" cy="347552"/>
          </a:xfrm>
          <a:solidFill>
            <a:srgbClr val="000000"/>
          </a:solidFill>
        </p:grpSpPr>
        <p:sp>
          <p:nvSpPr>
            <p:cNvPr id="66" name="Google Shape;13405;p64"/>
            <p:cNvSpPr/>
            <p:nvPr/>
          </p:nvSpPr>
          <p:spPr>
            <a:xfrm>
              <a:off x="8143943" y="3145449"/>
              <a:ext cx="13273" cy="10631"/>
            </a:xfrm>
            <a:custGeom>
              <a:avLst/>
              <a:gdLst/>
              <a:ahLst/>
              <a:cxnLst/>
              <a:rect l="l" t="t" r="r" b="b"/>
              <a:pathLst>
                <a:path w="417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67" name="Google Shape;13406;p64"/>
            <p:cNvSpPr/>
            <p:nvPr/>
          </p:nvSpPr>
          <p:spPr>
            <a:xfrm>
              <a:off x="8163264" y="300597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68" name="Google Shape;13407;p64"/>
            <p:cNvSpPr/>
            <p:nvPr/>
          </p:nvSpPr>
          <p:spPr>
            <a:xfrm>
              <a:off x="8163264" y="3005970"/>
              <a:ext cx="5347" cy="11013"/>
            </a:xfrm>
            <a:custGeom>
              <a:avLst/>
              <a:gdLst/>
              <a:ahLst/>
              <a:cxnLst/>
              <a:rect l="l" t="t" r="r" b="b"/>
              <a:pathLst>
                <a:path w="168" h="346" extrusionOk="0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69" name="Google Shape;13408;p64"/>
            <p:cNvSpPr/>
            <p:nvPr/>
          </p:nvSpPr>
          <p:spPr>
            <a:xfrm>
              <a:off x="8163264" y="3005588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70" name="Google Shape;13409;p64"/>
            <p:cNvSpPr/>
            <p:nvPr/>
          </p:nvSpPr>
          <p:spPr>
            <a:xfrm>
              <a:off x="8168579" y="3016952"/>
              <a:ext cx="32" cy="796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71" name="Google Shape;13410;p64"/>
            <p:cNvSpPr/>
            <p:nvPr/>
          </p:nvSpPr>
          <p:spPr>
            <a:xfrm>
              <a:off x="7994388" y="2900613"/>
              <a:ext cx="330109" cy="347552"/>
            </a:xfrm>
            <a:custGeom>
              <a:avLst/>
              <a:gdLst/>
              <a:ahLst/>
              <a:cxnLst/>
              <a:rect l="l" t="t" r="r" b="b"/>
              <a:pathLst>
                <a:path w="10371" h="10919" extrusionOk="0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72" name="Google Shape;13411;p64"/>
            <p:cNvSpPr/>
            <p:nvPr/>
          </p:nvSpPr>
          <p:spPr>
            <a:xfrm>
              <a:off x="8168579" y="301695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73" name="Google Shape;13412;p64"/>
            <p:cNvSpPr/>
            <p:nvPr/>
          </p:nvSpPr>
          <p:spPr>
            <a:xfrm>
              <a:off x="8168579" y="30177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76" name="Google Shape;13495;p64"/>
          <p:cNvGrpSpPr/>
          <p:nvPr/>
        </p:nvGrpSpPr>
        <p:grpSpPr>
          <a:xfrm>
            <a:off x="5038120" y="1790353"/>
            <a:ext cx="491284" cy="488783"/>
            <a:chOff x="6099375" y="2456075"/>
            <a:chExt cx="337684" cy="314194"/>
          </a:xfrm>
          <a:solidFill>
            <a:srgbClr val="000000"/>
          </a:solidFill>
        </p:grpSpPr>
        <p:sp>
          <p:nvSpPr>
            <p:cNvPr id="77" name="Google Shape;13496;p64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497;p64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2612;p62"/>
          <p:cNvGrpSpPr/>
          <p:nvPr/>
        </p:nvGrpSpPr>
        <p:grpSpPr>
          <a:xfrm>
            <a:off x="3549385" y="1790720"/>
            <a:ext cx="676569" cy="547785"/>
            <a:chOff x="2903337" y="4279032"/>
            <a:chExt cx="382519" cy="350682"/>
          </a:xfrm>
          <a:solidFill>
            <a:srgbClr val="000000"/>
          </a:solidFill>
        </p:grpSpPr>
        <p:sp>
          <p:nvSpPr>
            <p:cNvPr id="81" name="Google Shape;12613;p62"/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14;p62"/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15;p62"/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16;p62"/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17;p62"/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18;p62"/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19;p62"/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20;p62"/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21;p62"/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622;p62"/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623;p62"/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624;p62"/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625;p62"/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626;p62"/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627;p62"/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1031;p60"/>
          <p:cNvGrpSpPr/>
          <p:nvPr/>
        </p:nvGrpSpPr>
        <p:grpSpPr>
          <a:xfrm>
            <a:off x="3588149" y="3201214"/>
            <a:ext cx="566006" cy="448941"/>
            <a:chOff x="5733194" y="2431718"/>
            <a:chExt cx="446826" cy="327059"/>
          </a:xfrm>
          <a:solidFill>
            <a:srgbClr val="000000"/>
          </a:solidFill>
        </p:grpSpPr>
        <p:sp>
          <p:nvSpPr>
            <p:cNvPr id="97" name="Google Shape;11032;p60"/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033;p60"/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34;p60"/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742120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BUILD MODEL-1:</a:t>
            </a:r>
            <a:r>
              <a:rPr lang="en-US" b="1" dirty="0"/>
              <a:t> Choose Dataset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388" y="1319920"/>
            <a:ext cx="888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initial dataset was sourced from </a:t>
            </a:r>
            <a:r>
              <a:rPr lang="en-US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Kaggle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can be accessed through the following link: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https://www.kaggle.com/datasets/vaibhavdlights/linuxcmdmacos-commands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This downloaded dataset comprises four CSV files, each corresponding to command listings for CMD, Linux, </a:t>
            </a:r>
            <a:r>
              <a:rPr lang="en-US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macOS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VBScript. Within each CSV file, commands are accompanied by a single description for clarity and understanding.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32" y="2927415"/>
            <a:ext cx="3281066" cy="1824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27" y="2927415"/>
            <a:ext cx="3929091" cy="18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742120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BUILD MODEL-2:</a:t>
            </a:r>
            <a:r>
              <a:rPr lang="en-US" b="1" dirty="0" smtClean="0"/>
              <a:t> </a:t>
            </a:r>
            <a:r>
              <a:rPr lang="en-US" b="1" dirty="0"/>
              <a:t>Work on </a:t>
            </a:r>
            <a:r>
              <a:rPr lang="en-US" b="1" dirty="0" smtClean="0"/>
              <a:t>Dataset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388" y="1319920"/>
            <a:ext cx="8887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Initially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each command in the dataset had only one description, which was deemed insufficient.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To enhance the dataset's richness, five additional descriptions were added for each command, resulting in a comprehensive set of six descriptions for every individual command. Further data preprocessing and manipulations, essential for model building, were carried out within the model-building Python code.</a:t>
            </a:r>
            <a:endParaRPr lang="en-US" sz="18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68" y="3143624"/>
            <a:ext cx="6619923" cy="16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742120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BUILD MODEL-3:</a:t>
            </a:r>
            <a:r>
              <a:rPr lang="en-US" b="1" dirty="0" smtClean="0"/>
              <a:t> </a:t>
            </a:r>
            <a:r>
              <a:rPr lang="en-US" b="1" dirty="0"/>
              <a:t>Build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36" y="1278085"/>
            <a:ext cx="94933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Model 1: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Utilizes </a:t>
            </a:r>
            <a:r>
              <a:rPr lang="en-US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TfidfVectorizer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 for text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vectorization.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Calculates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and prints accuracy on the entire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dataset.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Further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trains the model on the test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set.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Takes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user input, classifies it, and outputs the top 5 predictions with probabilities.</a:t>
            </a:r>
          </a:p>
          <a:p>
            <a:r>
              <a:rPr lang="en-US" sz="2000" b="1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Model 2: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Employs </a:t>
            </a:r>
            <a:r>
              <a:rPr lang="en-US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TfidfVectorizer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 for text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vectorization.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Calculates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and prints accuracy on the entire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dataset.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Saves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the trained model using </a:t>
            </a:r>
            <a:r>
              <a:rPr lang="en-US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joblib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 for future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use.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Takes </a:t>
            </a: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user input, classifies it, and outputs the top 5 predictions with probabilities.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99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880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Nunito Light</vt:lpstr>
      <vt:lpstr>Share Tech</vt:lpstr>
      <vt:lpstr>Livvic Light</vt:lpstr>
      <vt:lpstr>Maven Pro</vt:lpstr>
      <vt:lpstr>Advent Pro SemiBold</vt:lpstr>
      <vt:lpstr>Fira Sans Extra Condensed Medium</vt:lpstr>
      <vt:lpstr>Arial</vt:lpstr>
      <vt:lpstr>Advent Pro Medium</vt:lpstr>
      <vt:lpstr>Fira Sans Condensed Medium</vt:lpstr>
      <vt:lpstr>Data Science Consulting by Slidesgo</vt:lpstr>
      <vt:lpstr>Multinomial Naive Bayes classifier  Text Classification Model</vt:lpstr>
      <vt:lpstr>PROBLEM</vt:lpstr>
      <vt:lpstr>PROBLEM</vt:lpstr>
      <vt:lpstr>CHOOSE MODEL</vt:lpstr>
      <vt:lpstr>PowerPoint Presentation</vt:lpstr>
      <vt:lpstr>BUILD MODEL</vt:lpstr>
      <vt:lpstr>BUILD MODEL-1: Choose Dataset </vt:lpstr>
      <vt:lpstr>BUILD MODEL-2: Work on Dataset</vt:lpstr>
      <vt:lpstr>BUILD MODEL-3: Build Model</vt:lpstr>
      <vt:lpstr>BUILD MODEL-4: Build Interface for Model</vt:lpstr>
      <vt:lpstr> Limitations &amp; Improvement Strategies: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Naive Bayes classifier  Text Classification Model</dc:title>
  <cp:lastModifiedBy>Maher</cp:lastModifiedBy>
  <cp:revision>19</cp:revision>
  <dcterms:modified xsi:type="dcterms:W3CDTF">2024-01-26T05:29:25Z</dcterms:modified>
</cp:coreProperties>
</file>