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6" r:id="rId9"/>
    <p:sldId id="277" r:id="rId10"/>
    <p:sldId id="264" r:id="rId11"/>
    <p:sldId id="265" r:id="rId12"/>
    <p:sldId id="284" r:id="rId13"/>
    <p:sldId id="275" r:id="rId14"/>
    <p:sldId id="272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8</c:v>
                </c:pt>
                <c:pt idx="3">
                  <c:v>10</c:v>
                </c:pt>
                <c:pt idx="4">
                  <c:v>13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22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200000</c:v>
                </c:pt>
                <c:pt idx="2">
                  <c:v>230000</c:v>
                </c:pt>
                <c:pt idx="3">
                  <c:v>240000</c:v>
                </c:pt>
                <c:pt idx="4">
                  <c:v>360000</c:v>
                </c:pt>
                <c:pt idx="5">
                  <c:v>420000</c:v>
                </c:pt>
                <c:pt idx="6">
                  <c:v>460000</c:v>
                </c:pt>
                <c:pt idx="7">
                  <c:v>480000</c:v>
                </c:pt>
                <c:pt idx="8">
                  <c:v>500000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043-4F2C-B53F-B729EC4E6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3191183"/>
        <c:axId val="1723191599"/>
      </c:scatterChart>
      <c:valAx>
        <c:axId val="1723191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1723191599"/>
        <c:crosses val="autoZero"/>
        <c:crossBetween val="midCat"/>
      </c:valAx>
      <c:valAx>
        <c:axId val="1723191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17231911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ar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061D3F0-1853-4A12-8D5C-7DE263FBB988}" type="datetimeFigureOut">
              <a:rPr lang="ar-SA" smtClean="0"/>
              <a:t>02/06/1443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42C8EB3-4838-4C1E-9C5E-7D66CE68C83E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8EB3-4838-4C1E-9C5E-7D66CE68C83E}" type="slidenum">
              <a:rPr lang="ar-SA" smtClean="0"/>
              <a:t>7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94DAA0D-82BB-45B2-A4E0-9BFF5C27A2ED}" type="datetimeFigureOut">
              <a:rPr lang="ar-SA" smtClean="0"/>
              <a:t>02/06/1443</a:t>
            </a:fld>
            <a:endParaRPr lang="ar-S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7CF7C-ABB1-411D-9E13-AAE2248FB67C}" type="slidenum">
              <a:rPr lang="ar-SA" smtClean="0"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A0D-82BB-45B2-A4E0-9BFF5C27A2ED}" type="datetimeFigureOut">
              <a:rPr lang="ar-SA" smtClean="0"/>
              <a:t>02/06/1443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F7C-ABB1-411D-9E13-AAE2248FB67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A0D-82BB-45B2-A4E0-9BFF5C27A2ED}" type="datetimeFigureOut">
              <a:rPr lang="ar-SA" smtClean="0"/>
              <a:t>02/06/1443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F7C-ABB1-411D-9E13-AAE2248FB67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A0D-82BB-45B2-A4E0-9BFF5C27A2ED}" type="datetimeFigureOut">
              <a:rPr lang="ar-SA" smtClean="0"/>
              <a:t>02/06/1443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F7C-ABB1-411D-9E13-AAE2248FB67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345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94DAA0D-82BB-45B2-A4E0-9BFF5C27A2ED}" type="datetimeFigureOut">
              <a:rPr lang="ar-SA" smtClean="0"/>
              <a:t>02/06/1443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13F7CF7C-ABB1-411D-9E13-AAE2248FB67C}" type="slidenum">
              <a:rPr lang="ar-SA" smtClean="0"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A0D-82BB-45B2-A4E0-9BFF5C27A2ED}" type="datetimeFigureOut">
              <a:rPr lang="ar-SA" smtClean="0"/>
              <a:t>02/06/1443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F7C-ABB1-411D-9E13-AAE2248FB67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A0D-82BB-45B2-A4E0-9BFF5C27A2ED}" type="datetimeFigureOut">
              <a:rPr lang="ar-SA" smtClean="0"/>
              <a:t>02/06/1443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F7C-ABB1-411D-9E13-AAE2248FB67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A0D-82BB-45B2-A4E0-9BFF5C27A2ED}" type="datetimeFigureOut">
              <a:rPr lang="ar-SA" smtClean="0"/>
              <a:t>02/06/1443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F7C-ABB1-411D-9E13-AAE2248FB67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A0D-82BB-45B2-A4E0-9BFF5C27A2ED}" type="datetimeFigureOut">
              <a:rPr lang="ar-SA" smtClean="0"/>
              <a:t>02/06/1443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F7C-ABB1-411D-9E13-AAE2248FB67C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A0D-82BB-45B2-A4E0-9BFF5C27A2ED}" type="datetimeFigureOut">
              <a:rPr lang="ar-SA" smtClean="0"/>
              <a:t>02/06/1443</a:t>
            </a:fld>
            <a:endParaRPr lang="ar-S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ar-S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13F7CF7C-ABB1-411D-9E13-AAE2248FB67C}" type="slidenum">
              <a:rPr lang="ar-SA" smtClean="0"/>
              <a:t>‹#›</a:t>
            </a:fld>
            <a:endParaRPr lang="ar-SA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94DAA0D-82BB-45B2-A4E0-9BFF5C27A2ED}" type="datetimeFigureOut">
              <a:rPr lang="ar-SA" smtClean="0"/>
              <a:t>02/06/1443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13F7CF7C-ABB1-411D-9E13-AAE2248FB67C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94DAA0D-82BB-45B2-A4E0-9BFF5C27A2ED}" type="datetimeFigureOut">
              <a:rPr lang="ar-SA" smtClean="0"/>
              <a:t>02/06/1443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7CF7C-ABB1-411D-9E13-AAE2248FB67C}" type="slidenum">
              <a:rPr lang="ar-SA" smtClean="0"/>
              <a:t>‹#›</a:t>
            </a:fld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r" defTabSz="914400" rtl="1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doni Bd BT" panose="02070803080706020303" pitchFamily="18" charset="0"/>
                <a:ea typeface="Calibri" panose="020F0502020204030204" pitchFamily="34" charset="0"/>
              </a:rPr>
              <a:t>Home</a:t>
            </a:r>
            <a:r>
              <a:rPr lang="en-US" sz="54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doni Bd BT" panose="02070803080706020303" pitchFamily="18" charset="0"/>
                <a:ea typeface="Calibri" panose="020F0502020204030204" pitchFamily="34" charset="0"/>
              </a:rPr>
              <a:t> 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doni Bd BT" panose="02070803080706020303" pitchFamily="18" charset="0"/>
                <a:ea typeface="Calibri" panose="020F0502020204030204" pitchFamily="34" charset="0"/>
              </a:rPr>
              <a:t>automation</a:t>
            </a:r>
            <a:endParaRPr lang="ar-SA" sz="5400" b="1" dirty="0">
              <a:solidFill>
                <a:schemeClr val="tx1">
                  <a:lumMod val="75000"/>
                  <a:lumOff val="25000"/>
                </a:schemeClr>
              </a:solidFill>
              <a:latin typeface="Bodoni Bd BT" panose="02070803080706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670585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808080"/>
                </a:solidFill>
                <a:effectLst/>
                <a:latin typeface="Bodoni Bd BT" panose="02070803080706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Responsibility Matrix:</a:t>
            </a:r>
            <a:endParaRPr lang="ar-SA" dirty="0">
              <a:latin typeface="Bodoni Bd BT" panose="02070803080706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40" y="2022718"/>
            <a:ext cx="7914319" cy="3932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808080"/>
                </a:solidFill>
                <a:effectLst/>
                <a:latin typeface="Bodoni Bd BT" panose="02070803080706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Project Network:</a:t>
            </a:r>
            <a:endParaRPr lang="ar-SA" b="1" dirty="0">
              <a:latin typeface="Bodoni Bd BT" panose="020708030807060203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8" y="2174034"/>
            <a:ext cx="5259355" cy="36034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4194"/>
            <a:ext cx="5525893" cy="3603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Gant chart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5866670"/>
              </p:ext>
            </p:extLst>
          </p:nvPr>
        </p:nvGraphicFramePr>
        <p:xfrm>
          <a:off x="786581" y="1666240"/>
          <a:ext cx="1017639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6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9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DUR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slak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5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Requirment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5/2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5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doin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5/2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26/2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5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planning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26/2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10/3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1/4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28/4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85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test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28/4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12/5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685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coding</a:t>
                      </a:r>
                    </a:p>
                    <a:p>
                      <a:pPr algn="l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12/5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26/5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685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final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26/5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Bodoni Bd BT" panose="02070803080706020303" pitchFamily="18" charset="0"/>
              </a:rPr>
              <a:t>Time-Phased Budget</a:t>
            </a:r>
            <a:endParaRPr lang="ar-S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70" t="23674" r="1812" b="19320"/>
          <a:stretch>
            <a:fillRect/>
          </a:stretch>
        </p:blipFill>
        <p:spPr>
          <a:xfrm>
            <a:off x="1066800" y="2105728"/>
            <a:ext cx="10058400" cy="3927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Bodoni Bd BT" panose="02070803080706020303" pitchFamily="18" charset="0"/>
              </a:rPr>
              <a:t>Cumulative Baseline Budget(PV)</a:t>
            </a:r>
            <a:endParaRPr lang="ar-SA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93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2" y="821094"/>
            <a:ext cx="10490718" cy="5031066"/>
          </a:xfrm>
        </p:spPr>
        <p:txBody>
          <a:bodyPr>
            <a:normAutofit/>
          </a:bodyPr>
          <a:lstStyle/>
          <a:p>
            <a:pPr algn="just" rtl="0">
              <a:lnSpc>
                <a:spcPct val="110000"/>
              </a:lnSpc>
              <a:spcAft>
                <a:spcPts val="600"/>
              </a:spcAft>
              <a:tabLst>
                <a:tab pos="2159635" algn="l"/>
              </a:tabLst>
            </a:pPr>
            <a:r>
              <a:rPr lang="en-US" sz="2400" b="1" dirty="0">
                <a:solidFill>
                  <a:srgbClr val="80808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Constraints</a:t>
            </a:r>
            <a:r>
              <a:rPr lang="en-US" sz="2400" b="1" i="1" dirty="0">
                <a:solidFill>
                  <a:srgbClr val="80808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400" b="1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 rtl="0">
              <a:lnSpc>
                <a:spcPct val="110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159635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Budget: around $500,000.</a:t>
            </a:r>
            <a:endParaRPr lang="en-US" sz="14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 rtl="0">
              <a:lnSpc>
                <a:spcPct val="110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159635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Time: 22 weeks</a:t>
            </a:r>
            <a:r>
              <a:rPr lang="en-US" sz="1400" dirty="0">
                <a:solidFill>
                  <a:srgbClr val="000000"/>
                </a:solidFill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0">
              <a:lnSpc>
                <a:spcPct val="110000"/>
              </a:lnSpc>
              <a:spcAft>
                <a:spcPts val="600"/>
              </a:spcAft>
              <a:tabLst>
                <a:tab pos="2159635" algn="l"/>
              </a:tabLst>
            </a:pPr>
            <a:r>
              <a:rPr lang="en-US" sz="2400" b="1" dirty="0">
                <a:solidFill>
                  <a:srgbClr val="80808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Resources:</a:t>
            </a:r>
            <a:endParaRPr lang="en-US" sz="14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tabLst>
                <a:tab pos="2159635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A-Team of electrical engineers.</a:t>
            </a:r>
            <a:endParaRPr lang="en-US" sz="14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tabLst>
                <a:tab pos="2159635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A-Team of programmers.</a:t>
            </a:r>
            <a:endParaRPr lang="en-US" sz="14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tabLst>
                <a:tab pos="2159635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Devices of the receiver.</a:t>
            </a:r>
            <a:endParaRPr lang="en-US" sz="14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808080"/>
                </a:solidFill>
                <a:effectLst/>
                <a:latin typeface="Bodoni Bd BT" panose="02070803080706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Team Members:</a:t>
            </a:r>
            <a:endParaRPr lang="ar-SA" dirty="0">
              <a:latin typeface="Bodoni Bd BT" panose="02070803080706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l" rtl="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tabLst>
                <a:tab pos="2159635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Mariam Tarek</a:t>
            </a:r>
            <a:endParaRPr lang="en-US" sz="28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tabLst>
                <a:tab pos="2159635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Nourhan Shaban </a:t>
            </a:r>
            <a:endParaRPr lang="en-US" sz="28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tabLst>
                <a:tab pos="2159635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Nada Mamdouh</a:t>
            </a:r>
            <a:endParaRPr lang="en-US" sz="28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tabLst>
                <a:tab pos="2159635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Nada Hassan</a:t>
            </a:r>
            <a:endParaRPr lang="en-US" sz="28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tabLst>
                <a:tab pos="2159635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Nada Abdul Hamid</a:t>
            </a:r>
            <a:endParaRPr lang="en-US" sz="28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tabLst>
                <a:tab pos="2159635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Noura Gaber</a:t>
            </a:r>
            <a:endParaRPr lang="en-US" sz="28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Bodoni Bd BT" panose="02070803080706020303" pitchFamily="18" charset="0"/>
              </a:rPr>
              <a:t>Business Case: </a:t>
            </a:r>
            <a:endParaRPr lang="ar-SA" sz="3600" dirty="0">
              <a:solidFill>
                <a:schemeClr val="bg1">
                  <a:lumMod val="50000"/>
                </a:schemeClr>
              </a:solidFill>
              <a:latin typeface="Bodoni Bd BT" panose="02070803080706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 algn="l" rtl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>The aim of this project is to solve different problems that people face in their daily life.</a:t>
            </a:r>
          </a:p>
          <a:p>
            <a:pPr marL="274320" lvl="1" indent="0" algn="l" rtl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>It is designed to control devices via a smartphone using Wi-Fi as a protocol and a raspberry Pi as a private server.</a:t>
            </a:r>
          </a:p>
          <a:p>
            <a:pPr marL="274320" lvl="1" indent="0" algn="l" rtl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>All devices and sensors work as gateways to the Internet.</a:t>
            </a:r>
          </a:p>
          <a:p>
            <a:pPr marL="274320" lvl="1" indent="0" algn="l" rtl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>The server contains the recorded data for future extraction, the app is designed to automatically switch to a state that automatically controls the devices according to sensor readings.</a:t>
            </a:r>
            <a:endParaRPr lang="ar-SA" sz="2400" dirty="0">
              <a:latin typeface="Adobe Caslon Pro" panose="0205050205050A0204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359" y="642593"/>
            <a:ext cx="10070841" cy="13821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08080"/>
                </a:solidFill>
                <a:effectLst/>
                <a:latin typeface="Bodoni Bd BT" panose="02070803080706020303" pitchFamily="18" charset="0"/>
                <a:ea typeface="Calibri" panose="020F0502020204030204" pitchFamily="34" charset="0"/>
              </a:rPr>
              <a:t>Goal:</a:t>
            </a:r>
            <a:endParaRPr lang="ar-SA" dirty="0">
              <a:latin typeface="Bodoni Bd BT" panose="02070803080706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</a:rPr>
              <a:t>provides control of</a:t>
            </a:r>
          </a:p>
          <a:p>
            <a:pPr marL="788670" lvl="1" indent="-514350" algn="l" rtl="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</a:rPr>
              <a:t> lighting.</a:t>
            </a:r>
          </a:p>
          <a:p>
            <a:pPr marL="788670" lvl="1" indent="-514350" algn="l" rtl="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</a:rPr>
              <a:t>air conditioning. </a:t>
            </a:r>
          </a:p>
          <a:p>
            <a:pPr marL="788670" lvl="1" indent="-514350" algn="l" rtl="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</a:rPr>
              <a:t>Screens.</a:t>
            </a:r>
          </a:p>
          <a:p>
            <a:pPr marL="788670" lvl="1" indent="-514350" algn="l" rtl="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</a:rPr>
              <a:t>security system remotely.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</a:rPr>
              <a:t>, without the need to do these things manually.</a:t>
            </a:r>
            <a:endParaRPr lang="ar-SA" sz="2400" dirty="0">
              <a:latin typeface="Adobe Caslon Pro" panose="0205050205050A0204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08080"/>
                </a:solidFill>
                <a:effectLst/>
                <a:latin typeface="Bodoni Bd BT" panose="02070803080706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Objectives:</a:t>
            </a:r>
            <a:endParaRPr lang="ar-SA" dirty="0">
              <a:latin typeface="Bodoni Bd BT" panose="02070803080706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>Android-controlled Smart Home Automation should be able to control the home appliances wireless effectively and efficiently. </a:t>
            </a:r>
          </a:p>
          <a:p>
            <a:pPr marL="0" indent="0" algn="l" rtl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>1-Controlling Home Appliances via Application (Switch and Voice Mode)</a:t>
            </a:r>
          </a:p>
          <a:p>
            <a:pPr marL="0" indent="0" algn="l" rtl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> 2-Secure Connection Channels between Application and Raspberry pi  </a:t>
            </a:r>
          </a:p>
          <a:p>
            <a:pPr marL="0" indent="0" algn="l" rtl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>3-Controlled by any device capable of Wi-Fi (Android, iOS, PC) </a:t>
            </a:r>
          </a:p>
          <a:p>
            <a:pPr marL="0" indent="0" algn="l" rtl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>4- It provide the user with a report (daily, weakly, or monthly) of the Consumption of each device to help him to reduce the total consumption</a:t>
            </a:r>
          </a:p>
          <a:p>
            <a:pPr marL="0" indent="0" algn="l" rtl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>5-It sends a notification to the user if there is a device still turned on for a long time, and the user can allow access to turn it off automatically.</a:t>
            </a:r>
            <a:endParaRPr lang="ar-SA" sz="2400" dirty="0">
              <a:latin typeface="Adobe Caslon Pro" panose="0205050205050A0204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08080"/>
                </a:solidFill>
                <a:effectLst/>
                <a:latin typeface="Bodoni Bd BT" panose="02070803080706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Deliverable:</a:t>
            </a:r>
            <a:endParaRPr lang="ar-SA" dirty="0">
              <a:latin typeface="Bodoni Bd BT" panose="02070803080706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 rtl="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tabLst>
                <a:tab pos="2159635" algn="l"/>
              </a:tabLst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Device: </a:t>
            </a:r>
            <a:r>
              <a:rPr lang="en-US" sz="24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Devices through which the application is able to control lighting, heat and security must be imported.</a:t>
            </a:r>
            <a:endParaRPr lang="en-US" sz="24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tabLst>
                <a:tab pos="2159635" algn="l"/>
              </a:tabLst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Design: </a:t>
            </a:r>
            <a:r>
              <a:rPr lang="en-US" sz="24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program code through which the devices are controlled will be written.</a:t>
            </a:r>
            <a:endParaRPr lang="en-US" sz="24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tabLst>
                <a:tab pos="2159635" algn="l"/>
              </a:tabLst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Coding “developing”: </a:t>
            </a:r>
            <a:r>
              <a:rPr lang="en-US" sz="24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appliances on home appliances that you control.</a:t>
            </a:r>
            <a:endParaRPr lang="en-US" sz="24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tabLst>
                <a:tab pos="2159635" algn="l"/>
              </a:tabLst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Integration: </a:t>
            </a:r>
            <a:r>
              <a:rPr lang="en-US" sz="2400" dirty="0">
                <a:solidFill>
                  <a:srgbClr val="000000"/>
                </a:solidFill>
                <a:effectLst/>
                <a:latin typeface="Adobe Caslon Pro" panose="0205050205050A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hardware and code are integrated to be controlled through the program.</a:t>
            </a:r>
            <a:endParaRPr lang="en-US" sz="2400" dirty="0">
              <a:effectLst/>
              <a:latin typeface="Adobe Caslon Pro" panose="0205050205050A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808080"/>
                </a:solidFill>
                <a:effectLst/>
                <a:latin typeface="Bodoni Bd BT" panose="02070803080706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Sc</a:t>
            </a:r>
            <a:r>
              <a:rPr lang="en-US" b="1" dirty="0">
                <a:solidFill>
                  <a:srgbClr val="808080"/>
                </a:solidFill>
                <a:latin typeface="Bodoni Bd BT" panose="02070803080706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op</a:t>
            </a:r>
            <a:r>
              <a:rPr lang="en-US" b="1" dirty="0">
                <a:solidFill>
                  <a:srgbClr val="808080"/>
                </a:solidFill>
                <a:effectLst/>
                <a:latin typeface="Bodoni Bd BT" panose="02070803080706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e Statement:</a:t>
            </a:r>
            <a:endParaRPr lang="ar-SA" dirty="0">
              <a:latin typeface="Bodoni Bd BT" panose="02070803080706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Adobe Caslon Pro" panose="0205050205050A020403" pitchFamily="18" charset="0"/>
              </a:rPr>
              <a:t>You can turn on or off your appliances in your home through the app. </a:t>
            </a:r>
          </a:p>
          <a:p>
            <a:pPr algn="l" rtl="0"/>
            <a:r>
              <a:rPr lang="en-US" sz="2400" dirty="0">
                <a:latin typeface="Adobe Caslon Pro" panose="0205050205050A020403" pitchFamily="18" charset="0"/>
              </a:rPr>
              <a:t>Home automation is the ability to control your home without effort. </a:t>
            </a:r>
          </a:p>
          <a:p>
            <a:pPr algn="l" rtl="0"/>
            <a:r>
              <a:rPr lang="en-US" sz="2400" dirty="0">
                <a:latin typeface="Adobe Caslon Pro" panose="0205050205050A020403" pitchFamily="18" charset="0"/>
              </a:rPr>
              <a:t>It sends notifications to the user if there is a device still turned on for a long time (like chargers), and the user can allow access to turn it off.</a:t>
            </a:r>
            <a:endParaRPr lang="ar-SA" sz="2400" dirty="0">
              <a:latin typeface="Adobe Caslon Pro" panose="0205050205050A0204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odoni Bd BT" panose="02070803080706020303" pitchFamily="18" charset="0"/>
                <a:cs typeface="Arial Rounded MT Bold" panose="020F0704030504030204" charset="0"/>
              </a:rPr>
              <a:t>Risk Management:</a:t>
            </a:r>
            <a:endParaRPr lang="ar-SA" dirty="0">
              <a:solidFill>
                <a:schemeClr val="bg1">
                  <a:lumMod val="50000"/>
                </a:schemeClr>
              </a:solidFill>
              <a:latin typeface="Bodoni Bd BT" panose="02070803080706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Adobe Caslon Pro" panose="0205050205050A020403" pitchFamily="18" charset="0"/>
                <a:cs typeface="Arial Rounded MT Bold" panose="020F0704030504030204" charset="0"/>
              </a:rPr>
              <a:t>Risk:</a:t>
            </a:r>
            <a:endParaRPr lang="ar-SA" sz="3200" b="1" dirty="0">
              <a:latin typeface="Adobe Caslon Pro" panose="0205050205050A0204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 rtl="0">
              <a:buFont typeface="+mj-lt"/>
              <a:buAutoNum type="arabicPeriod"/>
            </a:pPr>
            <a:r>
              <a:rPr lang="en-US" sz="2400" dirty="0">
                <a:sym typeface="+mn-ea"/>
              </a:rPr>
              <a:t>A delay in receiving the equipment.</a:t>
            </a:r>
            <a:endParaRPr lang="en-US" sz="2400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>
                <a:sym typeface="+mn-ea"/>
              </a:rPr>
              <a:t>High costs of devices.</a:t>
            </a:r>
            <a:endParaRPr lang="en-US" sz="2400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>
                <a:sym typeface="+mn-ea"/>
              </a:rPr>
              <a:t>Lack of home automation standards.</a:t>
            </a:r>
            <a:endParaRPr lang="en-US" sz="2400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>
                <a:sym typeface="+mn-ea"/>
              </a:rPr>
              <a:t>A shortage in the project budget.</a:t>
            </a:r>
            <a:endParaRPr lang="en-US" sz="2400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>
                <a:sym typeface="+mn-ea"/>
              </a:rPr>
              <a:t>Slow communication between devices and applications.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Adobe Caslon Pro" panose="0205050205050A020403" pitchFamily="18" charset="0"/>
                <a:cs typeface="Arial Rounded MT Bold" panose="020F0704030504030204" charset="0"/>
                <a:sym typeface="+mn-ea"/>
              </a:rPr>
              <a:t>Risk Solving : 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Adobe Caslon Pro" panose="0205050205050A0204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 rtl="0">
              <a:buFont typeface="+mj-lt"/>
              <a:buAutoNum type="arabicPeriod"/>
            </a:pPr>
            <a:r>
              <a:rPr lang="en-US" sz="2400" dirty="0">
                <a:sym typeface="+mn-ea"/>
              </a:rPr>
              <a:t>To avoid delays in receiving the devices, the two parties agree on a specific date for receiving the devices.</a:t>
            </a:r>
            <a:endParaRPr lang="en-US" sz="2400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>
                <a:sym typeface="+mn-ea"/>
              </a:rPr>
              <a:t>Increasing customs prices and tools used in the implementation of the project.</a:t>
            </a:r>
            <a:endParaRPr lang="en-US" sz="2400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>
                <a:sym typeface="+mn-ea"/>
              </a:rPr>
              <a:t>Checking the necessary standards and quality in the equipment used.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Development from the experience of programmers.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5"/>
          <p:cNvSpPr>
            <a:spLocks noChangeArrowheads="1"/>
          </p:cNvSpPr>
          <p:nvPr/>
        </p:nvSpPr>
        <p:spPr bwMode="auto">
          <a:xfrm>
            <a:off x="4218562" y="2773464"/>
            <a:ext cx="1523045" cy="70691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SA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Hardware</a:t>
            </a:r>
            <a:endParaRPr kumimoji="0" lang="ar-SA" altLang="ar-S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ounded Rectangle 17"/>
          <p:cNvSpPr>
            <a:spLocks noChangeArrowheads="1"/>
          </p:cNvSpPr>
          <p:nvPr/>
        </p:nvSpPr>
        <p:spPr bwMode="auto">
          <a:xfrm>
            <a:off x="2626231" y="2767114"/>
            <a:ext cx="1392238" cy="70691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SA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Planning</a:t>
            </a:r>
            <a:endParaRPr kumimoji="0" lang="ar-SA" altLang="ar-S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ounded Rectangle 18"/>
          <p:cNvSpPr>
            <a:spLocks noChangeArrowheads="1"/>
          </p:cNvSpPr>
          <p:nvPr/>
        </p:nvSpPr>
        <p:spPr bwMode="auto">
          <a:xfrm>
            <a:off x="7783065" y="2764814"/>
            <a:ext cx="1392238" cy="70691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SA" altLang="ar-S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Testing</a:t>
            </a:r>
            <a:endParaRPr kumimoji="0" lang="ar-SA" altLang="ar-S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ounded Rectangle 20"/>
          <p:cNvSpPr>
            <a:spLocks noChangeArrowheads="1"/>
          </p:cNvSpPr>
          <p:nvPr/>
        </p:nvSpPr>
        <p:spPr bwMode="auto">
          <a:xfrm>
            <a:off x="6007606" y="2773464"/>
            <a:ext cx="1392238" cy="70691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SA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Coding</a:t>
            </a:r>
            <a:endParaRPr kumimoji="0" lang="ar-SA" altLang="ar-S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74957" y="1712183"/>
            <a:ext cx="75438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531773" y="725075"/>
            <a:ext cx="2732088" cy="9794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SA" alt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Get away</a:t>
            </a:r>
            <a:endParaRPr kumimoji="0" lang="ar-SA" altLang="ar-S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334737" y="1696943"/>
            <a:ext cx="2585940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058982" y="1712183"/>
            <a:ext cx="840105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897817" y="1712183"/>
            <a:ext cx="2613660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356596" y="3797247"/>
            <a:ext cx="1661874" cy="24673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1,1</a:t>
            </a:r>
            <a:r>
              <a:rPr kumimoji="0" lang="ar-SA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SA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Requirements</a:t>
            </a: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1,2</a:t>
            </a: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SA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Doing Study </a:t>
            </a: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SA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about the </a:t>
            </a: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SA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Project </a:t>
            </a: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1,3</a:t>
            </a: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SA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Plan the Project</a:t>
            </a: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7783065" y="3797246"/>
            <a:ext cx="1329281" cy="24673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4,1 </a:t>
            </a:r>
            <a:r>
              <a:rPr kumimoji="0" lang="ar-SA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Test the Application </a:t>
            </a: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6013406" y="3797246"/>
            <a:ext cx="1360640" cy="24673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3,1</a:t>
            </a:r>
            <a:r>
              <a:rPr kumimoji="0" lang="ar-SA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Coding the</a:t>
            </a: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Functions in all Tasks </a:t>
            </a: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3,2 </a:t>
            </a:r>
            <a:r>
              <a:rPr kumimoji="0" lang="ar-SA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kumimoji="0" lang="ar-SA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Devices</a:t>
            </a: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4206349" y="3797246"/>
            <a:ext cx="1392239" cy="24673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2,1</a:t>
            </a: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SA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Hardware installation </a:t>
            </a: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2,2</a:t>
            </a: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SA" altLang="ar-SA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Design</a:t>
            </a: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511477" y="3467046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8"/>
          <p:cNvSpPr>
            <a:spLocks noChangeArrowheads="1"/>
          </p:cNvSpPr>
          <p:nvPr/>
        </p:nvSpPr>
        <p:spPr bwMode="auto">
          <a:xfrm>
            <a:off x="632298" y="666709"/>
            <a:ext cx="284099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ar-SA" sz="4800" dirty="0">
                <a:solidFill>
                  <a:schemeClr val="bg1">
                    <a:lumMod val="50000"/>
                  </a:schemeClr>
                </a:solidFill>
                <a:latin typeface="Bodoni Bd BT" panose="02070803080706020303" pitchFamily="18" charset="0"/>
              </a:rPr>
              <a:t>WBS: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54"/>
          <p:cNvSpPr>
            <a:spLocks noChangeArrowheads="1"/>
          </p:cNvSpPr>
          <p:nvPr/>
        </p:nvSpPr>
        <p:spPr bwMode="auto">
          <a:xfrm>
            <a:off x="2947481" y="10019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ar-S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2947481" y="14591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78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78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78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78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78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78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78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78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78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7845" algn="l"/>
              </a:tabLst>
            </a:pPr>
            <a:r>
              <a:rPr kumimoji="0" lang="en-US" altLang="ar-SA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kumimoji="0" lang="en-US" altLang="ar-S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7845" algn="l"/>
              </a:tabLst>
            </a:pPr>
            <a:endParaRPr kumimoji="0" lang="en-US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2947481" y="14591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ar-SA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232087" y="3481651"/>
            <a:ext cx="0" cy="33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629337" y="3467046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21457" y="3481651"/>
            <a:ext cx="0" cy="33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92" y="566819"/>
            <a:ext cx="7295743" cy="5724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612</Words>
  <Application>Microsoft Office PowerPoint</Application>
  <PresentationFormat>Widescreen</PresentationFormat>
  <Paragraphs>139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Caslon Pro</vt:lpstr>
      <vt:lpstr>Arial</vt:lpstr>
      <vt:lpstr>Bodoni Bd BT</vt:lpstr>
      <vt:lpstr>Calibri</vt:lpstr>
      <vt:lpstr>Courier New</vt:lpstr>
      <vt:lpstr>Garamond</vt:lpstr>
      <vt:lpstr>Savon</vt:lpstr>
      <vt:lpstr>Home automation</vt:lpstr>
      <vt:lpstr>Business Case: </vt:lpstr>
      <vt:lpstr>Goal:</vt:lpstr>
      <vt:lpstr>Objectives:</vt:lpstr>
      <vt:lpstr>Deliverable:</vt:lpstr>
      <vt:lpstr>Scope Statement:</vt:lpstr>
      <vt:lpstr>Risk Management:</vt:lpstr>
      <vt:lpstr>PowerPoint Presentation</vt:lpstr>
      <vt:lpstr>PowerPoint Presentation</vt:lpstr>
      <vt:lpstr>Responsibility Matrix:</vt:lpstr>
      <vt:lpstr>Project Network:</vt:lpstr>
      <vt:lpstr>Gant chart</vt:lpstr>
      <vt:lpstr>Time-Phased Budget</vt:lpstr>
      <vt:lpstr>Cumulative Baseline Budget(PV)</vt:lpstr>
      <vt:lpstr>PowerPoint Presentation</vt:lpstr>
      <vt:lpstr>Team Members: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 tarek</dc:creator>
  <cp:lastModifiedBy>mariam tarek</cp:lastModifiedBy>
  <cp:revision>19</cp:revision>
  <dcterms:created xsi:type="dcterms:W3CDTF">2022-01-02T16:44:00Z</dcterms:created>
  <dcterms:modified xsi:type="dcterms:W3CDTF">2022-01-04T22:24:42Z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54F0E502402348BBAED19FA4D5484FCC</vt:lpwstr>
  </property>
  <property fmtid="{D5CDD505-2E9C-101B-9397-08002B2CF9AE}" pid="3" name="KSOProductBuildVer">
    <vt:lpwstr>1033-11.2.0.10307</vt:lpwstr>
  </property>
</Properties>
</file>