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9" r:id="rId4"/>
    <p:sldId id="267" r:id="rId5"/>
    <p:sldId id="260" r:id="rId6"/>
    <p:sldId id="307" r:id="rId7"/>
    <p:sldId id="276" r:id="rId8"/>
    <p:sldId id="305" r:id="rId9"/>
    <p:sldId id="306" r:id="rId10"/>
    <p:sldId id="308" r:id="rId11"/>
    <p:sldId id="309" r:id="rId12"/>
    <p:sldId id="310" r:id="rId13"/>
    <p:sldId id="311" r:id="rId14"/>
    <p:sldId id="298" r:id="rId15"/>
    <p:sldId id="299" r:id="rId16"/>
    <p:sldId id="300" r:id="rId17"/>
    <p:sldId id="301" r:id="rId18"/>
    <p:sldId id="302" r:id="rId19"/>
    <p:sldId id="266" r:id="rId20"/>
    <p:sldId id="280" r:id="rId21"/>
    <p:sldId id="304" r:id="rId22"/>
    <p:sldId id="278" r:id="rId23"/>
    <p:sldId id="286" r:id="rId24"/>
    <p:sldId id="287" r:id="rId25"/>
    <p:sldId id="269" r:id="rId26"/>
    <p:sldId id="289" r:id="rId27"/>
    <p:sldId id="290" r:id="rId28"/>
    <p:sldId id="291" r:id="rId29"/>
    <p:sldId id="293" r:id="rId30"/>
    <p:sldId id="271" r:id="rId31"/>
    <p:sldId id="277" r:id="rId32"/>
    <p:sldId id="295" r:id="rId33"/>
    <p:sldId id="296" r:id="rId34"/>
    <p:sldId id="297" r:id="rId35"/>
    <p:sldId id="288" r:id="rId36"/>
    <p:sldId id="270" r:id="rId37"/>
    <p:sldId id="303" r:id="rId38"/>
    <p:sldId id="312" r:id="rId39"/>
    <p:sldId id="313" r:id="rId40"/>
    <p:sldId id="314" r:id="rId41"/>
    <p:sldId id="315" r:id="rId42"/>
    <p:sldId id="31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0013"/>
    <a:srgbClr val="3E0000"/>
    <a:srgbClr val="8E0039"/>
    <a:srgbClr val="FF53A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148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8EC0B-268C-49C0-9A42-A1F6C7941D32}" type="datetimeFigureOut">
              <a:rPr lang="en-US" smtClean="0"/>
              <a:pPr/>
              <a:t>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834623-7B1E-4F67-A51E-69767A7970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Systems connected together</a:t>
            </a:r>
            <a:endParaRPr lang="en-US" dirty="0"/>
          </a:p>
        </p:txBody>
      </p:sp>
      <p:sp>
        <p:nvSpPr>
          <p:cNvPr id="4" name="Slide Number Placeholder 3"/>
          <p:cNvSpPr>
            <a:spLocks noGrp="1"/>
          </p:cNvSpPr>
          <p:nvPr>
            <p:ph type="sldNum" sz="quarter" idx="10"/>
          </p:nvPr>
        </p:nvSpPr>
        <p:spPr/>
        <p:txBody>
          <a:bodyPr/>
          <a:lstStyle/>
          <a:p>
            <a:fld id="{1C834623-7B1E-4F67-A51E-69767A79702A}"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Internet</a:t>
            </a:r>
            <a:r>
              <a:rPr lang="en-US" baseline="0" dirty="0" smtClean="0"/>
              <a:t> is interconnected networks</a:t>
            </a:r>
            <a:endParaRPr lang="en-US" dirty="0"/>
          </a:p>
        </p:txBody>
      </p:sp>
      <p:sp>
        <p:nvSpPr>
          <p:cNvPr id="4" name="Slide Number Placeholder 3"/>
          <p:cNvSpPr>
            <a:spLocks noGrp="1"/>
          </p:cNvSpPr>
          <p:nvPr>
            <p:ph type="sldNum" sz="quarter" idx="10"/>
          </p:nvPr>
        </p:nvSpPr>
        <p:spPr/>
        <p:txBody>
          <a:bodyPr/>
          <a:lstStyle/>
          <a:p>
            <a:fld id="{1C834623-7B1E-4F67-A51E-69767A79702A}"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E4B54B-4877-4613-8336-C3078548F4AC}"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A0101-BC70-49A1-A499-A73C958B6A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4B54B-4877-4613-8336-C3078548F4AC}"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A0101-BC70-49A1-A499-A73C958B6A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4B54B-4877-4613-8336-C3078548F4AC}"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A0101-BC70-49A1-A499-A73C958B6A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4B54B-4877-4613-8336-C3078548F4AC}"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A0101-BC70-49A1-A499-A73C958B6A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E4B54B-4877-4613-8336-C3078548F4AC}"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A0101-BC70-49A1-A499-A73C958B6A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E4B54B-4877-4613-8336-C3078548F4AC}" type="datetimeFigureOut">
              <a:rPr lang="en-US" smtClean="0"/>
              <a:pPr/>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A0101-BC70-49A1-A499-A73C958B6A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E4B54B-4877-4613-8336-C3078548F4AC}" type="datetimeFigureOut">
              <a:rPr lang="en-US" smtClean="0"/>
              <a:pPr/>
              <a:t>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A0101-BC70-49A1-A499-A73C958B6A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E4B54B-4877-4613-8336-C3078548F4AC}" type="datetimeFigureOut">
              <a:rPr lang="en-US" smtClean="0"/>
              <a:pPr/>
              <a:t>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A0101-BC70-49A1-A499-A73C958B6A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4B54B-4877-4613-8336-C3078548F4AC}" type="datetimeFigureOut">
              <a:rPr lang="en-US" smtClean="0"/>
              <a:pPr/>
              <a:t>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A0101-BC70-49A1-A499-A73C958B6A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E4B54B-4877-4613-8336-C3078548F4AC}" type="datetimeFigureOut">
              <a:rPr lang="en-US" smtClean="0"/>
              <a:pPr/>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A0101-BC70-49A1-A499-A73C958B6A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E4B54B-4877-4613-8336-C3078548F4AC}" type="datetimeFigureOut">
              <a:rPr lang="en-US" smtClean="0"/>
              <a:pPr/>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A0101-BC70-49A1-A499-A73C958B6A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3000"/>
            <a:lum/>
          </a:blip>
          <a:srcRect/>
          <a:stretch>
            <a:fillRect l="-16000" r="2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4B54B-4877-4613-8336-C3078548F4AC}" type="datetimeFigureOut">
              <a:rPr lang="en-US" smtClean="0"/>
              <a:pPr/>
              <a:t>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A0101-BC70-49A1-A499-A73C958B6A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www.examplee.com/dir/index.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wireshark.org/download.html"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wireshark.org/download.html" TargetMode="External"/><Relationship Id="rId2" Type="http://schemas.openxmlformats.org/officeDocument/2006/relationships/hyperlink" Target="https://www.iana.org/assignments/service-names-port-numbers/service-names-port-numbers.xhtml" TargetMode="External"/><Relationship Id="rId1" Type="http://schemas.openxmlformats.org/officeDocument/2006/relationships/slideLayout" Target="../slideLayouts/slideLayout2.xml"/><Relationship Id="rId4" Type="http://schemas.openxmlformats.org/officeDocument/2006/relationships/hyperlink" Target="http://www.iana.org/assignments/protocol-numbers/protocol-numbers.xhtml"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23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24200" y="3429000"/>
            <a:ext cx="5257800" cy="3124200"/>
          </a:xfrm>
        </p:spPr>
        <p:txBody>
          <a:bodyPr>
            <a:normAutofit/>
          </a:bodyPr>
          <a:lstStyle/>
          <a:p>
            <a:r>
              <a:rPr lang="en-US" sz="3600" dirty="0" smtClean="0">
                <a:solidFill>
                  <a:schemeClr val="tx1"/>
                </a:solidFill>
                <a:latin typeface="Monotype Corsiva" pitchFamily="66" charset="0"/>
              </a:rPr>
              <a:t>Mariam Khader</a:t>
            </a:r>
          </a:p>
          <a:p>
            <a:r>
              <a:rPr lang="en-US" sz="2400" dirty="0" smtClean="0">
                <a:solidFill>
                  <a:schemeClr val="tx1"/>
                </a:solidFill>
              </a:rPr>
              <a:t>Mariam.S.Khader@gmail.com</a:t>
            </a:r>
          </a:p>
          <a:p>
            <a:endParaRPr lang="en-US" sz="2600" dirty="0">
              <a:solidFill>
                <a:schemeClr val="tx1"/>
              </a:solidFill>
            </a:endParaRPr>
          </a:p>
          <a:p>
            <a:r>
              <a:rPr lang="en-US" sz="2400" dirty="0" smtClean="0">
                <a:solidFill>
                  <a:schemeClr val="tx1"/>
                </a:solidFill>
              </a:rPr>
              <a:t>Sincere thanks to: </a:t>
            </a:r>
            <a:r>
              <a:rPr lang="en-US" sz="2400" b="1" dirty="0" smtClean="0">
                <a:solidFill>
                  <a:schemeClr val="tx1"/>
                </a:solidFill>
              </a:rPr>
              <a:t>Dr. Ali Hadi</a:t>
            </a:r>
          </a:p>
          <a:p>
            <a:r>
              <a:rPr lang="en-US" sz="2400" dirty="0" smtClean="0">
                <a:solidFill>
                  <a:schemeClr val="tx1"/>
                </a:solidFill>
              </a:rPr>
              <a:t>For providing the material.</a:t>
            </a:r>
          </a:p>
          <a:p>
            <a:r>
              <a:rPr lang="en-US" sz="2400" b="1" smtClean="0">
                <a:solidFill>
                  <a:schemeClr val="tx1"/>
                </a:solidFill>
              </a:rPr>
              <a:t>ali@ashemery.com</a:t>
            </a:r>
            <a:endParaRPr lang="en-US" sz="2400" b="1" dirty="0">
              <a:solidFill>
                <a:schemeClr val="tx1"/>
              </a:solidFill>
            </a:endParaRPr>
          </a:p>
        </p:txBody>
      </p:sp>
      <p:sp>
        <p:nvSpPr>
          <p:cNvPr id="4" name="TextBox 3"/>
          <p:cNvSpPr txBox="1"/>
          <p:nvPr/>
        </p:nvSpPr>
        <p:spPr>
          <a:xfrm>
            <a:off x="3352800" y="2438400"/>
            <a:ext cx="5410200" cy="830997"/>
          </a:xfrm>
          <a:prstGeom prst="rect">
            <a:avLst/>
          </a:prstGeom>
          <a:noFill/>
        </p:spPr>
        <p:txBody>
          <a:bodyPr wrap="square" rtlCol="0">
            <a:spAutoFit/>
          </a:bodyPr>
          <a:lstStyle/>
          <a:p>
            <a:r>
              <a:rPr lang="en-US" sz="4800" b="1" dirty="0" smtClean="0">
                <a:latin typeface="Monotype Corsiva" pitchFamily="66" charset="0"/>
              </a:rPr>
              <a:t>Let’s Play with Traffic</a:t>
            </a:r>
            <a:endParaRPr lang="en-US" sz="4800" b="1" dirty="0">
              <a:latin typeface="Monotype Corsiva"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52600"/>
            <a:ext cx="3886200" cy="4495800"/>
          </a:xfrm>
          <a:solidFill>
            <a:schemeClr val="bg1"/>
          </a:solidFill>
        </p:spPr>
        <p:txBody>
          <a:bodyPr>
            <a:noAutofit/>
          </a:bodyPr>
          <a:lstStyle/>
          <a:p>
            <a:pPr algn="l">
              <a:buFont typeface="Wingdings" pitchFamily="2" charset="2"/>
              <a:buChar char="Ø"/>
            </a:pPr>
            <a:r>
              <a:rPr lang="en-US" sz="2600" dirty="0" smtClean="0">
                <a:solidFill>
                  <a:schemeClr val="tx1"/>
                </a:solidFill>
              </a:rPr>
              <a:t>A protocol that govern the conversation between a Web client and a Web server, and responsible for the transfer of various data formats between the server and client, including: Plaintext, Hypertext, Images, Video and Sound</a:t>
            </a:r>
            <a:endParaRPr lang="en-US" sz="2600" dirty="0">
              <a:solidFill>
                <a:schemeClr val="tx1"/>
              </a:solidFill>
            </a:endParaRPr>
          </a:p>
        </p:txBody>
      </p:sp>
      <p:cxnSp>
        <p:nvCxnSpPr>
          <p:cNvPr id="6" name="Straight Connector 5"/>
          <p:cNvCxnSpPr/>
          <p:nvPr/>
        </p:nvCxnSpPr>
        <p:spPr>
          <a:xfrm rot="10800000">
            <a:off x="838200" y="15240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0"/>
            <a:ext cx="8686800" cy="1470025"/>
          </a:xfrm>
          <a:prstGeom prst="rect">
            <a:avLst/>
          </a:prstGeom>
        </p:spPr>
        <p:txBody>
          <a:bodyPr vert="horz" lIns="91440" tIns="45720" rIns="91440" bIns="45720" rtlCol="0" anchor="ctr">
            <a:normAutofit/>
          </a:bodyPr>
          <a:lstStyle/>
          <a:p>
            <a:pPr lvl="0" algn="ctr">
              <a:spcBef>
                <a:spcPct val="0"/>
              </a:spcBef>
            </a:pPr>
            <a:r>
              <a:rPr lang="en-US" sz="4000" b="1" dirty="0" smtClean="0"/>
              <a:t>Hypertext Transfer Protocol (</a:t>
            </a:r>
            <a:r>
              <a:rPr lang="en-US" sz="4000" b="1" dirty="0" smtClean="0">
                <a:latin typeface="+mj-lt"/>
                <a:ea typeface="+mj-ea"/>
                <a:cs typeface="+mj-cs"/>
              </a:rPr>
              <a:t>HTTP)</a:t>
            </a:r>
            <a:endParaRPr kumimoji="0" lang="en-US" sz="4000" b="1" i="0" u="none" strike="noStrike" kern="1200" cap="none" spc="0" normalizeH="0" baseline="0" noProof="0" dirty="0" smtClean="0">
              <a:ln>
                <a:noFill/>
              </a:ln>
              <a:effectLst/>
              <a:uLnTx/>
              <a:uFillTx/>
              <a:latin typeface="+mj-lt"/>
              <a:ea typeface="+mj-ea"/>
              <a:cs typeface="+mj-cs"/>
            </a:endParaRPr>
          </a:p>
        </p:txBody>
      </p:sp>
      <p:pic>
        <p:nvPicPr>
          <p:cNvPr id="9" name="Picture 8" descr="28.png"/>
          <p:cNvPicPr>
            <a:picLocks noChangeAspect="1"/>
          </p:cNvPicPr>
          <p:nvPr/>
        </p:nvPicPr>
        <p:blipFill>
          <a:blip r:embed="rId2"/>
          <a:stretch>
            <a:fillRect/>
          </a:stretch>
        </p:blipFill>
        <p:spPr>
          <a:xfrm>
            <a:off x="4267200" y="1600200"/>
            <a:ext cx="4876800" cy="525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rot="10800000">
            <a:off x="838200" y="12192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1"/>
            <a:ext cx="8686800" cy="1219200"/>
          </a:xfrm>
          <a:prstGeom prst="rect">
            <a:avLst/>
          </a:prstGeom>
        </p:spPr>
        <p:txBody>
          <a:bodyPr vert="horz" lIns="91440" tIns="45720" rIns="91440" bIns="45720" rtlCol="0" anchor="ctr">
            <a:normAutofit/>
          </a:bodyPr>
          <a:lstStyle/>
          <a:p>
            <a:pPr lvl="0" algn="ctr">
              <a:spcBef>
                <a:spcPct val="0"/>
              </a:spcBef>
            </a:pPr>
            <a:r>
              <a:rPr lang="en-US" sz="4000" b="1" dirty="0" smtClean="0">
                <a:latin typeface="+mj-lt"/>
                <a:ea typeface="+mj-ea"/>
                <a:cs typeface="+mj-cs"/>
              </a:rPr>
              <a:t>HTTP</a:t>
            </a:r>
            <a:endParaRPr kumimoji="0" lang="en-US" sz="4000" b="1" i="0" u="none" strike="noStrike" kern="1200" cap="none" spc="0" normalizeH="0" baseline="0" noProof="0" dirty="0" smtClean="0">
              <a:ln>
                <a:noFill/>
              </a:ln>
              <a:effectLst/>
              <a:uLnTx/>
              <a:uFillTx/>
              <a:latin typeface="+mj-lt"/>
              <a:ea typeface="+mj-ea"/>
              <a:cs typeface="+mj-cs"/>
            </a:endParaRPr>
          </a:p>
        </p:txBody>
      </p:sp>
      <p:sp>
        <p:nvSpPr>
          <p:cNvPr id="7" name="TextBox 6"/>
          <p:cNvSpPr txBox="1"/>
          <p:nvPr/>
        </p:nvSpPr>
        <p:spPr>
          <a:xfrm>
            <a:off x="533400" y="1595021"/>
            <a:ext cx="6477000" cy="4893647"/>
          </a:xfrm>
          <a:prstGeom prst="rect">
            <a:avLst/>
          </a:prstGeom>
          <a:solidFill>
            <a:schemeClr val="bg1"/>
          </a:solidFill>
        </p:spPr>
        <p:txBody>
          <a:bodyPr wrap="square" rtlCol="0">
            <a:spAutoFit/>
          </a:bodyPr>
          <a:lstStyle/>
          <a:p>
            <a:pPr>
              <a:buFont typeface="Wingdings" pitchFamily="2" charset="2"/>
              <a:buChar char="Ø"/>
            </a:pPr>
            <a:r>
              <a:rPr lang="en-US" sz="2400" b="1" dirty="0" smtClean="0"/>
              <a:t>Uniform Resource Locator (URL)</a:t>
            </a:r>
          </a:p>
          <a:p>
            <a:r>
              <a:rPr lang="en-US" sz="2400" dirty="0" smtClean="0"/>
              <a:t>- protocol (http, ftp, news)</a:t>
            </a:r>
          </a:p>
          <a:p>
            <a:r>
              <a:rPr lang="en-US" sz="2400" dirty="0" smtClean="0"/>
              <a:t>- host name (</a:t>
            </a:r>
            <a:r>
              <a:rPr lang="en-US" sz="2400" dirty="0" err="1" smtClean="0"/>
              <a:t>name.domain</a:t>
            </a:r>
            <a:r>
              <a:rPr lang="en-US" sz="2400" dirty="0" smtClean="0"/>
              <a:t> name)</a:t>
            </a:r>
          </a:p>
          <a:p>
            <a:r>
              <a:rPr lang="en-US" sz="2400" dirty="0" smtClean="0"/>
              <a:t>- port (usually 80 but many on 8080)</a:t>
            </a:r>
          </a:p>
          <a:p>
            <a:r>
              <a:rPr lang="en-US" sz="2400" dirty="0" smtClean="0"/>
              <a:t>- directory path to the resource</a:t>
            </a:r>
          </a:p>
          <a:p>
            <a:r>
              <a:rPr lang="en-US" sz="2400" dirty="0" smtClean="0"/>
              <a:t>- resource name</a:t>
            </a:r>
          </a:p>
          <a:p>
            <a:pPr>
              <a:buFontTx/>
              <a:buChar char="-"/>
            </a:pPr>
            <a:r>
              <a:rPr lang="en-US" sz="2400" dirty="0" smtClean="0"/>
              <a:t>ex: </a:t>
            </a:r>
            <a:r>
              <a:rPr lang="en-US" sz="2400" dirty="0" smtClean="0">
                <a:hlinkClick r:id="rId2"/>
              </a:rPr>
              <a:t>http://www.examplee.com/dir/index.html</a:t>
            </a:r>
            <a:endParaRPr lang="en-US" sz="2400" dirty="0" smtClean="0"/>
          </a:p>
          <a:p>
            <a:pPr>
              <a:buFontTx/>
              <a:buChar char="-"/>
            </a:pPr>
            <a:endParaRPr lang="en-US" sz="2400" dirty="0" smtClean="0"/>
          </a:p>
          <a:p>
            <a:pPr>
              <a:buFont typeface="Wingdings" pitchFamily="2" charset="2"/>
              <a:buChar char="Ø"/>
            </a:pPr>
            <a:r>
              <a:rPr lang="en-US" sz="2400" b="1" dirty="0" smtClean="0"/>
              <a:t>Methods</a:t>
            </a:r>
          </a:p>
          <a:p>
            <a:r>
              <a:rPr lang="en-US" sz="2400" dirty="0" smtClean="0"/>
              <a:t>- GET                      - HEAD</a:t>
            </a:r>
          </a:p>
          <a:p>
            <a:r>
              <a:rPr lang="en-US" sz="2400" dirty="0" smtClean="0"/>
              <a:t>- POST                    - PUT</a:t>
            </a:r>
          </a:p>
          <a:p>
            <a:r>
              <a:rPr lang="en-US" sz="2400" dirty="0" smtClean="0"/>
              <a:t>- DELETE</a:t>
            </a:r>
          </a:p>
          <a:p>
            <a:endParaRPr lang="en-US" sz="24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rot="10800000">
            <a:off x="838200" y="11430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228600"/>
            <a:ext cx="8686800" cy="1012825"/>
          </a:xfrm>
          <a:prstGeom prst="rect">
            <a:avLst/>
          </a:prstGeom>
        </p:spPr>
        <p:txBody>
          <a:bodyPr vert="horz" lIns="91440" tIns="45720" rIns="91440" bIns="45720" rtlCol="0" anchor="ctr">
            <a:normAutofit/>
          </a:bodyPr>
          <a:lstStyle/>
          <a:p>
            <a:pPr lvl="0" algn="ctr">
              <a:spcBef>
                <a:spcPct val="0"/>
              </a:spcBef>
            </a:pPr>
            <a:r>
              <a:rPr lang="en-US" sz="4000" b="1" dirty="0" smtClean="0">
                <a:latin typeface="+mj-lt"/>
                <a:ea typeface="+mj-ea"/>
                <a:cs typeface="+mj-cs"/>
              </a:rPr>
              <a:t>HTTP</a:t>
            </a:r>
            <a:endParaRPr kumimoji="0" lang="en-US" sz="4000" b="1" i="0" u="none" strike="noStrike" kern="1200" cap="none" spc="0" normalizeH="0" baseline="0" noProof="0" dirty="0" smtClean="0">
              <a:ln>
                <a:noFill/>
              </a:ln>
              <a:effectLst/>
              <a:uLnTx/>
              <a:uFillTx/>
              <a:latin typeface="+mj-lt"/>
              <a:ea typeface="+mj-ea"/>
              <a:cs typeface="+mj-cs"/>
            </a:endParaRPr>
          </a:p>
        </p:txBody>
      </p:sp>
      <p:sp>
        <p:nvSpPr>
          <p:cNvPr id="7" name="TextBox 6"/>
          <p:cNvSpPr txBox="1"/>
          <p:nvPr/>
        </p:nvSpPr>
        <p:spPr>
          <a:xfrm>
            <a:off x="533400" y="1371600"/>
            <a:ext cx="8153400" cy="5262979"/>
          </a:xfrm>
          <a:prstGeom prst="rect">
            <a:avLst/>
          </a:prstGeom>
          <a:solidFill>
            <a:schemeClr val="bg1"/>
          </a:solidFill>
        </p:spPr>
        <p:txBody>
          <a:bodyPr wrap="square" rtlCol="0">
            <a:spAutoFit/>
          </a:bodyPr>
          <a:lstStyle/>
          <a:p>
            <a:r>
              <a:rPr lang="en-US" sz="2400" b="1" dirty="0" smtClean="0"/>
              <a:t>HTTP Request Packets: </a:t>
            </a:r>
            <a:r>
              <a:rPr lang="en-US" sz="2400" dirty="0" smtClean="0"/>
              <a:t>consists of HTTP header</a:t>
            </a:r>
          </a:p>
          <a:p>
            <a:r>
              <a:rPr lang="en-US" sz="2400" dirty="0" smtClean="0"/>
              <a:t>- content type / mime type</a:t>
            </a:r>
          </a:p>
          <a:p>
            <a:r>
              <a:rPr lang="en-US" sz="2400" dirty="0" smtClean="0"/>
              <a:t>- content length</a:t>
            </a:r>
          </a:p>
          <a:p>
            <a:r>
              <a:rPr lang="en-US" sz="2400" dirty="0" smtClean="0"/>
              <a:t>- user agent - browser issuing request</a:t>
            </a:r>
          </a:p>
          <a:p>
            <a:r>
              <a:rPr lang="en-US" sz="2400" dirty="0" smtClean="0"/>
              <a:t>- content types user agent can handle and a URL</a:t>
            </a:r>
          </a:p>
          <a:p>
            <a:r>
              <a:rPr lang="en-US" sz="2400" dirty="0" smtClean="0"/>
              <a:t>- Accept-Encoding               - Accept Language</a:t>
            </a:r>
          </a:p>
          <a:p>
            <a:endParaRPr lang="en-US" sz="2400" dirty="0" smtClean="0"/>
          </a:p>
          <a:p>
            <a:r>
              <a:rPr lang="en-US" sz="2400" b="1" dirty="0" smtClean="0"/>
              <a:t>Response Packets</a:t>
            </a:r>
          </a:p>
          <a:p>
            <a:r>
              <a:rPr lang="en-US" sz="2400" dirty="0" smtClean="0"/>
              <a:t>Status Header   “HTTP/1.0 sp code”</a:t>
            </a:r>
          </a:p>
          <a:p>
            <a:r>
              <a:rPr lang="en-US" sz="2400" dirty="0" smtClean="0"/>
              <a:t>1xx - reserved for future use</a:t>
            </a:r>
          </a:p>
          <a:p>
            <a:r>
              <a:rPr lang="en-US" sz="2400" dirty="0" smtClean="0"/>
              <a:t>2xx - successful, understood and accepted</a:t>
            </a:r>
          </a:p>
          <a:p>
            <a:r>
              <a:rPr lang="en-US" sz="2400" dirty="0" smtClean="0"/>
              <a:t>3xx - further action needed to complete</a:t>
            </a:r>
          </a:p>
          <a:p>
            <a:r>
              <a:rPr lang="en-US" sz="2400" dirty="0" smtClean="0"/>
              <a:t>4xx - bad syntax in client request</a:t>
            </a:r>
          </a:p>
          <a:p>
            <a:r>
              <a:rPr lang="en-US" sz="2400" dirty="0" smtClean="0"/>
              <a:t>5xx - server can’t fulfill good request</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rot="10800000">
            <a:off x="838200" y="15240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0"/>
            <a:ext cx="8686800" cy="1470025"/>
          </a:xfrm>
          <a:prstGeom prst="rect">
            <a:avLst/>
          </a:prstGeom>
        </p:spPr>
        <p:txBody>
          <a:bodyPr vert="horz" lIns="91440" tIns="45720" rIns="91440" bIns="45720" rtlCol="0" anchor="ctr">
            <a:normAutofit/>
          </a:bodyPr>
          <a:lstStyle/>
          <a:p>
            <a:pPr lvl="0" algn="ctr">
              <a:spcBef>
                <a:spcPct val="0"/>
              </a:spcBef>
            </a:pPr>
            <a:r>
              <a:rPr lang="en-US" sz="4000" b="1" dirty="0" smtClean="0">
                <a:latin typeface="+mj-lt"/>
                <a:ea typeface="+mj-ea"/>
                <a:cs typeface="+mj-cs"/>
              </a:rPr>
              <a:t>HTTP</a:t>
            </a:r>
            <a:endParaRPr kumimoji="0" lang="en-US" sz="4000" b="1" i="0" u="none" strike="noStrike" kern="1200" cap="none" spc="0" normalizeH="0" baseline="0" noProof="0" dirty="0" smtClean="0">
              <a:ln>
                <a:noFill/>
              </a:ln>
              <a:effectLst/>
              <a:uLnTx/>
              <a:uFillTx/>
              <a:latin typeface="+mj-lt"/>
              <a:ea typeface="+mj-ea"/>
              <a:cs typeface="+mj-cs"/>
            </a:endParaRPr>
          </a:p>
        </p:txBody>
      </p:sp>
      <p:sp>
        <p:nvSpPr>
          <p:cNvPr id="7" name="TextBox 6"/>
          <p:cNvSpPr txBox="1"/>
          <p:nvPr/>
        </p:nvSpPr>
        <p:spPr>
          <a:xfrm>
            <a:off x="838200" y="1828800"/>
            <a:ext cx="6934200" cy="3785652"/>
          </a:xfrm>
          <a:prstGeom prst="rect">
            <a:avLst/>
          </a:prstGeom>
          <a:solidFill>
            <a:schemeClr val="bg1"/>
          </a:solidFill>
        </p:spPr>
        <p:txBody>
          <a:bodyPr wrap="square" rtlCol="0">
            <a:spAutoFit/>
          </a:bodyPr>
          <a:lstStyle/>
          <a:p>
            <a:pPr>
              <a:buFont typeface="Wingdings" pitchFamily="2" charset="2"/>
              <a:buChar char="Ø"/>
            </a:pPr>
            <a:r>
              <a:rPr lang="en-US" sz="2400" b="1" dirty="0" smtClean="0"/>
              <a:t>HTTP Response Headers</a:t>
            </a:r>
            <a:endParaRPr lang="en-US" sz="2400" dirty="0" smtClean="0"/>
          </a:p>
          <a:p>
            <a:r>
              <a:rPr lang="en-US" sz="2400" dirty="0" smtClean="0"/>
              <a:t>-Status Header</a:t>
            </a:r>
          </a:p>
          <a:p>
            <a:r>
              <a:rPr lang="en-US" sz="2400" dirty="0" smtClean="0"/>
              <a:t>-Entities</a:t>
            </a:r>
          </a:p>
          <a:p>
            <a:r>
              <a:rPr lang="en-US" sz="2400" dirty="0" smtClean="0"/>
              <a:t>-Content-Encoding</a:t>
            </a:r>
          </a:p>
          <a:p>
            <a:r>
              <a:rPr lang="en-US" sz="2400" dirty="0" smtClean="0"/>
              <a:t>-Content-Length</a:t>
            </a:r>
          </a:p>
          <a:p>
            <a:r>
              <a:rPr lang="en-US" sz="2400" dirty="0" smtClean="0"/>
              <a:t>-Content-Type</a:t>
            </a:r>
          </a:p>
          <a:p>
            <a:r>
              <a:rPr lang="en-US" sz="2400" dirty="0" smtClean="0"/>
              <a:t>-Expires</a:t>
            </a:r>
          </a:p>
          <a:p>
            <a:r>
              <a:rPr lang="en-US" sz="2400" dirty="0" smtClean="0"/>
              <a:t>-Last-Modified</a:t>
            </a:r>
          </a:p>
          <a:p>
            <a:r>
              <a:rPr lang="en-US" sz="2400" dirty="0" smtClean="0"/>
              <a:t>-extension-header</a:t>
            </a:r>
          </a:p>
          <a:p>
            <a:r>
              <a:rPr lang="en-US" sz="2400" dirty="0" smtClean="0"/>
              <a:t>-Body – content (usually html)</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52600"/>
            <a:ext cx="8686800" cy="2895600"/>
          </a:xfrm>
          <a:solidFill>
            <a:schemeClr val="bg1"/>
          </a:solidFill>
        </p:spPr>
        <p:txBody>
          <a:bodyPr>
            <a:noAutofit/>
          </a:bodyPr>
          <a:lstStyle/>
          <a:p>
            <a:pPr algn="l">
              <a:buFont typeface="Wingdings" pitchFamily="2" charset="2"/>
              <a:buChar char="Ø"/>
            </a:pPr>
            <a:r>
              <a:rPr lang="en-US" sz="2800" dirty="0" smtClean="0">
                <a:solidFill>
                  <a:schemeClr val="tx1"/>
                </a:solidFill>
              </a:rPr>
              <a:t> Many Organizations and individuals rely on the Internet</a:t>
            </a:r>
          </a:p>
          <a:p>
            <a:pPr algn="l"/>
            <a:r>
              <a:rPr lang="en-US" sz="2800" dirty="0" smtClean="0">
                <a:solidFill>
                  <a:schemeClr val="tx1"/>
                </a:solidFill>
              </a:rPr>
              <a:t> for their activities.</a:t>
            </a:r>
          </a:p>
          <a:p>
            <a:pPr algn="l">
              <a:buFont typeface="Wingdings" pitchFamily="2" charset="2"/>
              <a:buChar char="Ø"/>
            </a:pPr>
            <a:r>
              <a:rPr lang="en-US" sz="2800" dirty="0" smtClean="0">
                <a:solidFill>
                  <a:schemeClr val="tx1"/>
                </a:solidFill>
              </a:rPr>
              <a:t>But behind this utility and excitement, is a dark side, where “bad guys” who never stop trying To damage our Internet-connected computers, violating our privacy, preventing us to benefit from Internet services.</a:t>
            </a:r>
            <a:endParaRPr lang="en-US" sz="2800" dirty="0">
              <a:solidFill>
                <a:schemeClr val="tx1"/>
              </a:solidFill>
            </a:endParaRPr>
          </a:p>
        </p:txBody>
      </p:sp>
      <p:cxnSp>
        <p:nvCxnSpPr>
          <p:cNvPr id="6" name="Straight Connector 5"/>
          <p:cNvCxnSpPr/>
          <p:nvPr/>
        </p:nvCxnSpPr>
        <p:spPr>
          <a:xfrm rot="10800000">
            <a:off x="838200" y="15240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0"/>
            <a:ext cx="8686800" cy="1470025"/>
          </a:xfrm>
          <a:prstGeom prst="rect">
            <a:avLst/>
          </a:prstGeom>
        </p:spPr>
        <p:txBody>
          <a:bodyPr vert="horz" lIns="91440" tIns="45720" rIns="91440" bIns="45720" rtlCol="0" anchor="ctr">
            <a:normAutofit/>
          </a:bodyPr>
          <a:lstStyle/>
          <a:p>
            <a:pPr lvl="0" algn="ctr">
              <a:spcBef>
                <a:spcPct val="0"/>
              </a:spcBef>
            </a:pPr>
            <a:r>
              <a:rPr lang="en-US" sz="4000" b="1" dirty="0">
                <a:latin typeface="+mj-lt"/>
                <a:ea typeface="+mj-ea"/>
                <a:cs typeface="+mj-cs"/>
              </a:rPr>
              <a:t>Networks Under </a:t>
            </a:r>
            <a:r>
              <a:rPr lang="en-US" sz="4000" b="1" dirty="0" smtClean="0">
                <a:latin typeface="+mj-lt"/>
                <a:ea typeface="+mj-ea"/>
                <a:cs typeface="+mj-cs"/>
              </a:rPr>
              <a:t>Attack!</a:t>
            </a:r>
            <a:endParaRPr kumimoji="0" lang="en-US" sz="4000" b="1" i="0" u="none" strike="noStrike" kern="1200" cap="none" spc="0" normalizeH="0" baseline="0" noProof="0" dirty="0" smtClean="0">
              <a:ln>
                <a:noFill/>
              </a:ln>
              <a:effectLst/>
              <a:uLnTx/>
              <a:uFillTx/>
              <a:latin typeface="+mj-lt"/>
              <a:ea typeface="+mj-ea"/>
              <a:cs typeface="+mj-cs"/>
            </a:endParaRPr>
          </a:p>
        </p:txBody>
      </p:sp>
      <p:pic>
        <p:nvPicPr>
          <p:cNvPr id="7" name="Picture 6" descr="ssid security-resized-600.jpg"/>
          <p:cNvPicPr>
            <a:picLocks noChangeAspect="1"/>
          </p:cNvPicPr>
          <p:nvPr/>
        </p:nvPicPr>
        <p:blipFill>
          <a:blip r:embed="rId2"/>
          <a:stretch>
            <a:fillRect/>
          </a:stretch>
        </p:blipFill>
        <p:spPr>
          <a:xfrm>
            <a:off x="2438400" y="4953000"/>
            <a:ext cx="4724400" cy="1676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133600"/>
            <a:ext cx="4495800" cy="2209800"/>
          </a:xfrm>
          <a:solidFill>
            <a:schemeClr val="bg1"/>
          </a:solidFill>
        </p:spPr>
        <p:txBody>
          <a:bodyPr>
            <a:noAutofit/>
          </a:bodyPr>
          <a:lstStyle/>
          <a:p>
            <a:pPr algn="l">
              <a:buFont typeface="Wingdings" pitchFamily="2" charset="2"/>
              <a:buChar char="Ø"/>
            </a:pPr>
            <a:r>
              <a:rPr lang="en-US" sz="2800" dirty="0" smtClean="0">
                <a:solidFill>
                  <a:schemeClr val="tx1"/>
                </a:solidFill>
              </a:rPr>
              <a:t>Much of the malware out </a:t>
            </a:r>
          </a:p>
          <a:p>
            <a:pPr algn="l"/>
            <a:r>
              <a:rPr lang="en-US" sz="2800" dirty="0" smtClean="0">
                <a:solidFill>
                  <a:schemeClr val="tx1"/>
                </a:solidFill>
              </a:rPr>
              <a:t>there today is self-replicating:</a:t>
            </a:r>
            <a:endParaRPr lang="en-US" sz="2800" dirty="0">
              <a:solidFill>
                <a:schemeClr val="tx1"/>
              </a:solidFill>
            </a:endParaRPr>
          </a:p>
          <a:p>
            <a:pPr marL="514350" indent="-514350" algn="l">
              <a:buAutoNum type="arabicPeriod"/>
            </a:pPr>
            <a:r>
              <a:rPr lang="en-US" sz="2800" dirty="0" smtClean="0">
                <a:solidFill>
                  <a:schemeClr val="tx1"/>
                </a:solidFill>
              </a:rPr>
              <a:t>Viruses</a:t>
            </a:r>
          </a:p>
          <a:p>
            <a:pPr marL="514350" indent="-514350" algn="l">
              <a:buAutoNum type="arabicPeriod"/>
            </a:pPr>
            <a:r>
              <a:rPr lang="en-US" sz="2800" dirty="0" smtClean="0">
                <a:solidFill>
                  <a:schemeClr val="tx1"/>
                </a:solidFill>
              </a:rPr>
              <a:t>Worms</a:t>
            </a:r>
          </a:p>
          <a:p>
            <a:pPr marL="514350" indent="-514350" algn="l">
              <a:buAutoNum type="arabicPeriod"/>
            </a:pPr>
            <a:endParaRPr lang="en-US" sz="2800" dirty="0" smtClean="0">
              <a:solidFill>
                <a:schemeClr val="tx1"/>
              </a:solidFill>
            </a:endParaRPr>
          </a:p>
        </p:txBody>
      </p:sp>
      <p:cxnSp>
        <p:nvCxnSpPr>
          <p:cNvPr id="6" name="Straight Connector 5"/>
          <p:cNvCxnSpPr/>
          <p:nvPr/>
        </p:nvCxnSpPr>
        <p:spPr>
          <a:xfrm rot="10800000">
            <a:off x="838200" y="16764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228600"/>
            <a:ext cx="8686800" cy="1470025"/>
          </a:xfrm>
          <a:prstGeom prst="rect">
            <a:avLst/>
          </a:prstGeom>
        </p:spPr>
        <p:txBody>
          <a:bodyPr vert="horz" lIns="91440" tIns="45720" rIns="91440" bIns="45720" rtlCol="0" anchor="ctr">
            <a:normAutofit/>
          </a:bodyPr>
          <a:lstStyle/>
          <a:p>
            <a:pPr lvl="0" algn="ctr">
              <a:spcBef>
                <a:spcPct val="0"/>
              </a:spcBef>
            </a:pPr>
            <a:r>
              <a:rPr lang="en-US" sz="4000" b="1" dirty="0">
                <a:latin typeface="+mj-lt"/>
                <a:ea typeface="+mj-ea"/>
                <a:cs typeface="+mj-cs"/>
              </a:rPr>
              <a:t>Networks </a:t>
            </a:r>
            <a:r>
              <a:rPr lang="en-US" sz="4000" b="1" dirty="0" smtClean="0">
                <a:latin typeface="+mj-lt"/>
                <a:ea typeface="+mj-ea"/>
                <a:cs typeface="+mj-cs"/>
              </a:rPr>
              <a:t>Security (Attacks)</a:t>
            </a:r>
            <a:endParaRPr kumimoji="0" lang="en-US" sz="4000" b="1" i="0" u="none" strike="noStrike" kern="1200" cap="none" spc="0" normalizeH="0" baseline="0" noProof="0" dirty="0" smtClean="0">
              <a:ln>
                <a:noFill/>
              </a:ln>
              <a:effectLst/>
              <a:uLnTx/>
              <a:uFillTx/>
              <a:latin typeface="+mj-lt"/>
              <a:ea typeface="+mj-ea"/>
              <a:cs typeface="+mj-cs"/>
            </a:endParaRPr>
          </a:p>
        </p:txBody>
      </p:sp>
      <p:pic>
        <p:nvPicPr>
          <p:cNvPr id="5" name="Picture 4" descr="02_Worms_FULL_black_000.jpg"/>
          <p:cNvPicPr>
            <a:picLocks noChangeAspect="1"/>
          </p:cNvPicPr>
          <p:nvPr/>
        </p:nvPicPr>
        <p:blipFill>
          <a:blip r:embed="rId2"/>
          <a:stretch>
            <a:fillRect/>
          </a:stretch>
        </p:blipFill>
        <p:spPr>
          <a:xfrm>
            <a:off x="5105400" y="1905000"/>
            <a:ext cx="3657600" cy="2743200"/>
          </a:xfrm>
          <a:prstGeom prst="rect">
            <a:avLst/>
          </a:prstGeom>
        </p:spPr>
      </p:pic>
      <p:sp>
        <p:nvSpPr>
          <p:cNvPr id="7" name="Rectangle 6"/>
          <p:cNvSpPr/>
          <p:nvPr/>
        </p:nvSpPr>
        <p:spPr>
          <a:xfrm>
            <a:off x="304800" y="4724400"/>
            <a:ext cx="8229600" cy="1384995"/>
          </a:xfrm>
          <a:prstGeom prst="rect">
            <a:avLst/>
          </a:prstGeom>
          <a:solidFill>
            <a:schemeClr val="bg1"/>
          </a:solidFill>
        </p:spPr>
        <p:txBody>
          <a:bodyPr wrap="square">
            <a:spAutoFit/>
          </a:bodyPr>
          <a:lstStyle/>
          <a:p>
            <a:pPr>
              <a:buFont typeface="Wingdings" pitchFamily="2" charset="2"/>
              <a:buChar char="Ø"/>
            </a:pPr>
            <a:r>
              <a:rPr lang="en-US" sz="2800" dirty="0" smtClean="0"/>
              <a:t>The bad guys can masquerade as someone you trust</a:t>
            </a:r>
          </a:p>
          <a:p>
            <a:pPr>
              <a:buFont typeface="Wingdings" pitchFamily="2" charset="2"/>
              <a:buChar char="Ø"/>
            </a:pPr>
            <a:r>
              <a:rPr lang="en-US" sz="2800" dirty="0" smtClean="0"/>
              <a:t>IP spoofing: inject</a:t>
            </a:r>
          </a:p>
          <a:p>
            <a:pPr>
              <a:buFont typeface="Wingdings" pitchFamily="2" charset="2"/>
              <a:buChar char="Ø"/>
            </a:pPr>
            <a:r>
              <a:rPr lang="en-US" sz="2800" dirty="0" smtClean="0"/>
              <a:t>packets into the Internet with a false source address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981200"/>
            <a:ext cx="5257800" cy="4114800"/>
          </a:xfrm>
          <a:solidFill>
            <a:schemeClr val="bg1"/>
          </a:solidFill>
        </p:spPr>
        <p:txBody>
          <a:bodyPr>
            <a:noAutofit/>
          </a:bodyPr>
          <a:lstStyle/>
          <a:p>
            <a:pPr algn="l">
              <a:buFont typeface="Wingdings" pitchFamily="2" charset="2"/>
              <a:buChar char="Ø"/>
            </a:pPr>
            <a:r>
              <a:rPr lang="en-US" sz="2800" dirty="0" smtClean="0">
                <a:solidFill>
                  <a:schemeClr val="tx1"/>
                </a:solidFill>
              </a:rPr>
              <a:t>The bad guys can put malware into your host via the Internet</a:t>
            </a:r>
          </a:p>
          <a:p>
            <a:pPr algn="l">
              <a:buFont typeface="Wingdings" pitchFamily="2" charset="2"/>
              <a:buChar char="Ø"/>
            </a:pPr>
            <a:r>
              <a:rPr lang="en-US" sz="2800" dirty="0" smtClean="0">
                <a:solidFill>
                  <a:schemeClr val="tx1"/>
                </a:solidFill>
              </a:rPr>
              <a:t>Malwares could delete our files, install spyware that collects our private information or compromise our host to be enrolled in a network of thousands of similarly compromised devices, collectively known as a botnet,</a:t>
            </a:r>
            <a:endParaRPr lang="en-US" sz="2800" dirty="0">
              <a:solidFill>
                <a:schemeClr val="tx1"/>
              </a:solidFill>
            </a:endParaRPr>
          </a:p>
        </p:txBody>
      </p:sp>
      <p:cxnSp>
        <p:nvCxnSpPr>
          <p:cNvPr id="6" name="Straight Connector 5"/>
          <p:cNvCxnSpPr/>
          <p:nvPr/>
        </p:nvCxnSpPr>
        <p:spPr>
          <a:xfrm rot="10800000">
            <a:off x="838200" y="16764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228600"/>
            <a:ext cx="8686800" cy="1470025"/>
          </a:xfrm>
          <a:prstGeom prst="rect">
            <a:avLst/>
          </a:prstGeom>
        </p:spPr>
        <p:txBody>
          <a:bodyPr vert="horz" lIns="91440" tIns="45720" rIns="91440" bIns="45720" rtlCol="0" anchor="ctr">
            <a:normAutofit/>
          </a:bodyPr>
          <a:lstStyle/>
          <a:p>
            <a:pPr lvl="0" algn="ctr">
              <a:spcBef>
                <a:spcPct val="0"/>
              </a:spcBef>
            </a:pPr>
            <a:r>
              <a:rPr lang="en-US" sz="4000" b="1" dirty="0">
                <a:latin typeface="+mj-lt"/>
                <a:ea typeface="+mj-ea"/>
                <a:cs typeface="+mj-cs"/>
              </a:rPr>
              <a:t>Networks </a:t>
            </a:r>
            <a:r>
              <a:rPr lang="en-US" sz="4000" b="1" dirty="0" smtClean="0">
                <a:latin typeface="+mj-lt"/>
                <a:ea typeface="+mj-ea"/>
                <a:cs typeface="+mj-cs"/>
              </a:rPr>
              <a:t>Security (Malwares)</a:t>
            </a:r>
            <a:endParaRPr kumimoji="0" lang="en-US" sz="4000" b="1" i="0" u="none" strike="noStrike" kern="1200" cap="none" spc="0" normalizeH="0" baseline="0" noProof="0" dirty="0" smtClean="0">
              <a:ln>
                <a:noFill/>
              </a:ln>
              <a:effectLst/>
              <a:uLnTx/>
              <a:uFillTx/>
              <a:latin typeface="+mj-lt"/>
              <a:ea typeface="+mj-ea"/>
              <a:cs typeface="+mj-cs"/>
            </a:endParaRPr>
          </a:p>
        </p:txBody>
      </p:sp>
      <p:pic>
        <p:nvPicPr>
          <p:cNvPr id="7" name="Picture 6" descr="computer-network-security-hand-2-5290653.jpg"/>
          <p:cNvPicPr>
            <a:picLocks noChangeAspect="1"/>
          </p:cNvPicPr>
          <p:nvPr/>
        </p:nvPicPr>
        <p:blipFill>
          <a:blip r:embed="rId2"/>
          <a:stretch>
            <a:fillRect/>
          </a:stretch>
        </p:blipFill>
        <p:spPr>
          <a:xfrm>
            <a:off x="5638800" y="1752600"/>
            <a:ext cx="3733800" cy="4648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981200"/>
            <a:ext cx="8077200" cy="2438400"/>
          </a:xfrm>
          <a:solidFill>
            <a:schemeClr val="bg1"/>
          </a:solidFill>
        </p:spPr>
        <p:txBody>
          <a:bodyPr>
            <a:noAutofit/>
          </a:bodyPr>
          <a:lstStyle/>
          <a:p>
            <a:pPr algn="l">
              <a:buFont typeface="Wingdings" pitchFamily="2" charset="2"/>
              <a:buChar char="Ø"/>
            </a:pPr>
            <a:r>
              <a:rPr lang="en-US" sz="2800" dirty="0" smtClean="0">
                <a:solidFill>
                  <a:schemeClr val="tx1"/>
                </a:solidFill>
              </a:rPr>
              <a:t>The bad guys can attack servers and network infrastructure, for example: DoS attacks render a network, host, or other piece of infrastructure unusable by legitimate </a:t>
            </a:r>
          </a:p>
          <a:p>
            <a:pPr algn="l"/>
            <a:r>
              <a:rPr lang="en-US" sz="2800" dirty="0" smtClean="0">
                <a:solidFill>
                  <a:schemeClr val="tx1"/>
                </a:solidFill>
              </a:rPr>
              <a:t>users.</a:t>
            </a:r>
          </a:p>
          <a:p>
            <a:pPr algn="l">
              <a:buFont typeface="Wingdings" pitchFamily="2" charset="2"/>
              <a:buChar char="Ø"/>
            </a:pPr>
            <a:endParaRPr lang="en-US" sz="2800" dirty="0" smtClean="0">
              <a:solidFill>
                <a:schemeClr val="tx1"/>
              </a:solidFill>
            </a:endParaRPr>
          </a:p>
          <a:p>
            <a:pPr algn="l">
              <a:buFont typeface="Wingdings" pitchFamily="2" charset="2"/>
              <a:buChar char="Ø"/>
            </a:pPr>
            <a:endParaRPr lang="en-US" sz="2800" dirty="0">
              <a:solidFill>
                <a:schemeClr val="tx1"/>
              </a:solidFill>
            </a:endParaRPr>
          </a:p>
        </p:txBody>
      </p:sp>
      <p:cxnSp>
        <p:nvCxnSpPr>
          <p:cNvPr id="6" name="Straight Connector 5"/>
          <p:cNvCxnSpPr/>
          <p:nvPr/>
        </p:nvCxnSpPr>
        <p:spPr>
          <a:xfrm rot="10800000">
            <a:off x="838200" y="16764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228600"/>
            <a:ext cx="8686800" cy="1470025"/>
          </a:xfrm>
          <a:prstGeom prst="rect">
            <a:avLst/>
          </a:prstGeom>
        </p:spPr>
        <p:txBody>
          <a:bodyPr vert="horz" lIns="91440" tIns="45720" rIns="91440" bIns="45720" rtlCol="0" anchor="ctr">
            <a:normAutofit/>
          </a:bodyPr>
          <a:lstStyle/>
          <a:p>
            <a:pPr lvl="0" algn="ctr">
              <a:spcBef>
                <a:spcPct val="0"/>
              </a:spcBef>
            </a:pPr>
            <a:r>
              <a:rPr lang="en-US" sz="4000" b="1" dirty="0" smtClean="0">
                <a:latin typeface="+mj-lt"/>
                <a:ea typeface="+mj-ea"/>
                <a:cs typeface="+mj-cs"/>
              </a:rPr>
              <a:t>Attacks (DoS)</a:t>
            </a:r>
            <a:endParaRPr kumimoji="0" lang="en-US" sz="4000" b="1" i="0" u="none" strike="noStrike" kern="1200" cap="none" spc="0" normalizeH="0" baseline="0" noProof="0" dirty="0" smtClean="0">
              <a:ln>
                <a:noFill/>
              </a:ln>
              <a:effectLst/>
              <a:uLnTx/>
              <a:uFillTx/>
              <a:latin typeface="+mj-lt"/>
              <a:ea typeface="+mj-ea"/>
              <a:cs typeface="+mj-cs"/>
            </a:endParaRPr>
          </a:p>
        </p:txBody>
      </p:sp>
      <p:pic>
        <p:nvPicPr>
          <p:cNvPr id="7" name="Picture 6" descr="DOS_attack.jpg"/>
          <p:cNvPicPr>
            <a:picLocks noChangeAspect="1"/>
          </p:cNvPicPr>
          <p:nvPr/>
        </p:nvPicPr>
        <p:blipFill>
          <a:blip r:embed="rId2"/>
          <a:stretch>
            <a:fillRect/>
          </a:stretch>
        </p:blipFill>
        <p:spPr>
          <a:xfrm>
            <a:off x="3810000" y="3438525"/>
            <a:ext cx="5334000" cy="34194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828800"/>
            <a:ext cx="8077200" cy="2286000"/>
          </a:xfrm>
          <a:solidFill>
            <a:schemeClr val="bg1"/>
          </a:solidFill>
        </p:spPr>
        <p:txBody>
          <a:bodyPr>
            <a:noAutofit/>
          </a:bodyPr>
          <a:lstStyle/>
          <a:p>
            <a:pPr algn="l">
              <a:buFont typeface="Wingdings" pitchFamily="2" charset="2"/>
              <a:buChar char="Ø"/>
            </a:pPr>
            <a:r>
              <a:rPr lang="en-US" sz="2800" dirty="0" smtClean="0">
                <a:solidFill>
                  <a:schemeClr val="tx1"/>
                </a:solidFill>
              </a:rPr>
              <a:t> Understand how the bad guys can attack computer networks and how we (by being experts in computer networking), can defend against those attacks, or better yet, design new architectures that are immune to such attacks in the first place.</a:t>
            </a:r>
            <a:endParaRPr lang="en-US" sz="2800" dirty="0">
              <a:solidFill>
                <a:schemeClr val="tx1"/>
              </a:solidFill>
            </a:endParaRPr>
          </a:p>
        </p:txBody>
      </p:sp>
      <p:cxnSp>
        <p:nvCxnSpPr>
          <p:cNvPr id="6" name="Straight Connector 5"/>
          <p:cNvCxnSpPr/>
          <p:nvPr/>
        </p:nvCxnSpPr>
        <p:spPr>
          <a:xfrm rot="10800000">
            <a:off x="838200" y="16764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228600"/>
            <a:ext cx="8686800" cy="1470025"/>
          </a:xfrm>
          <a:prstGeom prst="rect">
            <a:avLst/>
          </a:prstGeom>
        </p:spPr>
        <p:txBody>
          <a:bodyPr vert="horz" lIns="91440" tIns="45720" rIns="91440" bIns="45720" rtlCol="0" anchor="ctr">
            <a:normAutofit/>
          </a:bodyPr>
          <a:lstStyle/>
          <a:p>
            <a:pPr lvl="0" algn="ctr">
              <a:spcBef>
                <a:spcPct val="0"/>
              </a:spcBef>
            </a:pPr>
            <a:r>
              <a:rPr lang="en-US" sz="4000" b="1" dirty="0">
                <a:latin typeface="+mj-lt"/>
                <a:ea typeface="+mj-ea"/>
                <a:cs typeface="+mj-cs"/>
              </a:rPr>
              <a:t>Networks </a:t>
            </a:r>
            <a:r>
              <a:rPr lang="en-US" sz="4000" b="1" dirty="0" smtClean="0">
                <a:latin typeface="+mj-lt"/>
                <a:ea typeface="+mj-ea"/>
                <a:cs typeface="+mj-cs"/>
              </a:rPr>
              <a:t>Security</a:t>
            </a:r>
            <a:endParaRPr kumimoji="0" lang="en-US" sz="4000" b="1" i="0" u="none" strike="noStrike" kern="1200" cap="none" spc="0" normalizeH="0" baseline="0" noProof="0" dirty="0" smtClean="0">
              <a:ln>
                <a:noFill/>
              </a:ln>
              <a:effectLst/>
              <a:uLnTx/>
              <a:uFillTx/>
              <a:latin typeface="+mj-lt"/>
              <a:ea typeface="+mj-ea"/>
              <a:cs typeface="+mj-cs"/>
            </a:endParaRPr>
          </a:p>
        </p:txBody>
      </p:sp>
      <p:pic>
        <p:nvPicPr>
          <p:cNvPr id="5" name="Picture 4" descr="VirusProtection.jpg"/>
          <p:cNvPicPr>
            <a:picLocks noChangeAspect="1"/>
          </p:cNvPicPr>
          <p:nvPr/>
        </p:nvPicPr>
        <p:blipFill>
          <a:blip r:embed="rId2"/>
          <a:stretch>
            <a:fillRect/>
          </a:stretch>
        </p:blipFill>
        <p:spPr>
          <a:xfrm>
            <a:off x="990600" y="4419600"/>
            <a:ext cx="7086600" cy="218258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0"/>
            <a:ext cx="5105400" cy="1676400"/>
          </a:xfrm>
          <a:solidFill>
            <a:schemeClr val="bg1"/>
          </a:solidFill>
        </p:spPr>
        <p:txBody>
          <a:bodyPr>
            <a:noAutofit/>
          </a:bodyPr>
          <a:lstStyle/>
          <a:p>
            <a:pPr algn="l">
              <a:buFont typeface="Wingdings" pitchFamily="2" charset="2"/>
              <a:buChar char="Ø"/>
            </a:pPr>
            <a:r>
              <a:rPr lang="en-US" sz="2600" dirty="0" smtClean="0">
                <a:solidFill>
                  <a:schemeClr val="tx1"/>
                </a:solidFill>
              </a:rPr>
              <a:t> Capturing and interpreting live data as it flows across a network in order to better understand what is happening on that network.</a:t>
            </a:r>
          </a:p>
          <a:p>
            <a:pPr algn="l">
              <a:buFont typeface="Wingdings" pitchFamily="2" charset="2"/>
              <a:buChar char="Ø"/>
            </a:pPr>
            <a:endParaRPr lang="en-US" sz="2400" dirty="0" smtClean="0">
              <a:solidFill>
                <a:schemeClr val="tx1"/>
              </a:solidFill>
            </a:endParaRPr>
          </a:p>
          <a:p>
            <a:pPr marL="514350" indent="-514350" algn="l">
              <a:buAutoNum type="arabicPeriod"/>
            </a:pPr>
            <a:endParaRPr lang="en-US" sz="2800" dirty="0" smtClean="0">
              <a:solidFill>
                <a:srgbClr val="FF0000"/>
              </a:solidFill>
            </a:endParaRPr>
          </a:p>
          <a:p>
            <a:pPr algn="l">
              <a:buFont typeface="Wingdings" pitchFamily="2" charset="2"/>
              <a:buChar char="Ø"/>
            </a:pPr>
            <a:endParaRPr lang="en-US" sz="2800" dirty="0" smtClean="0">
              <a:solidFill>
                <a:srgbClr val="FF0000"/>
              </a:solidFill>
            </a:endParaRPr>
          </a:p>
          <a:p>
            <a:pPr algn="l">
              <a:buFont typeface="Wingdings" pitchFamily="2" charset="2"/>
              <a:buChar char="Ø"/>
            </a:pPr>
            <a:endParaRPr lang="en-US" sz="2800" dirty="0">
              <a:solidFill>
                <a:schemeClr val="tx1"/>
              </a:solidFill>
            </a:endParaRPr>
          </a:p>
        </p:txBody>
      </p:sp>
      <p:cxnSp>
        <p:nvCxnSpPr>
          <p:cNvPr id="6" name="Straight Connector 5"/>
          <p:cNvCxnSpPr/>
          <p:nvPr/>
        </p:nvCxnSpPr>
        <p:spPr>
          <a:xfrm rot="10800000">
            <a:off x="838200" y="16764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228600"/>
            <a:ext cx="8686800" cy="1470025"/>
          </a:xfrm>
          <a:prstGeom prst="rect">
            <a:avLst/>
          </a:prstGeom>
        </p:spPr>
        <p:txBody>
          <a:bodyPr vert="horz" lIns="91440" tIns="45720" rIns="91440" bIns="45720" rtlCol="0" anchor="ctr">
            <a:normAutofit/>
          </a:bodyPr>
          <a:lstStyle/>
          <a:p>
            <a:pPr lvl="0" algn="ctr">
              <a:spcBef>
                <a:spcPct val="0"/>
              </a:spcBef>
            </a:pPr>
            <a:r>
              <a:rPr lang="en-US" sz="4000" b="1" dirty="0" smtClean="0">
                <a:latin typeface="+mj-lt"/>
                <a:ea typeface="+mj-ea"/>
                <a:cs typeface="+mj-cs"/>
              </a:rPr>
              <a:t>Sniffing</a:t>
            </a:r>
            <a:endParaRPr kumimoji="0" lang="en-US" sz="4000" b="1" i="0" u="none" strike="noStrike" kern="1200" cap="none" spc="0" normalizeH="0" baseline="0" noProof="0" dirty="0" smtClean="0">
              <a:ln>
                <a:noFill/>
              </a:ln>
              <a:effectLst/>
              <a:uLnTx/>
              <a:uFillTx/>
              <a:latin typeface="+mj-lt"/>
              <a:ea typeface="+mj-ea"/>
              <a:cs typeface="+mj-cs"/>
            </a:endParaRPr>
          </a:p>
        </p:txBody>
      </p:sp>
      <p:pic>
        <p:nvPicPr>
          <p:cNvPr id="7" name="Picture 6" descr="M2007.jpg"/>
          <p:cNvPicPr>
            <a:picLocks noChangeAspect="1"/>
          </p:cNvPicPr>
          <p:nvPr/>
        </p:nvPicPr>
        <p:blipFill>
          <a:blip r:embed="rId2"/>
          <a:stretch>
            <a:fillRect/>
          </a:stretch>
        </p:blipFill>
        <p:spPr>
          <a:xfrm>
            <a:off x="5410200" y="2438400"/>
            <a:ext cx="3492500" cy="3886200"/>
          </a:xfrm>
          <a:prstGeom prst="rect">
            <a:avLst/>
          </a:prstGeom>
        </p:spPr>
      </p:pic>
      <p:sp>
        <p:nvSpPr>
          <p:cNvPr id="10" name="TextBox 9"/>
          <p:cNvSpPr txBox="1"/>
          <p:nvPr/>
        </p:nvSpPr>
        <p:spPr>
          <a:xfrm>
            <a:off x="381000" y="4114800"/>
            <a:ext cx="6096000" cy="2000548"/>
          </a:xfrm>
          <a:prstGeom prst="rect">
            <a:avLst/>
          </a:prstGeom>
          <a:solidFill>
            <a:schemeClr val="bg1"/>
          </a:solidFill>
        </p:spPr>
        <p:txBody>
          <a:bodyPr wrap="square" rtlCol="0">
            <a:spAutoFit/>
          </a:bodyPr>
          <a:lstStyle/>
          <a:p>
            <a:pPr>
              <a:buFont typeface="Wingdings" pitchFamily="2" charset="2"/>
              <a:buChar char="Ø"/>
            </a:pPr>
            <a:r>
              <a:rPr lang="en-US" sz="2600" b="1" dirty="0" smtClean="0"/>
              <a:t> Sniffing steps</a:t>
            </a:r>
            <a:r>
              <a:rPr lang="en-US" sz="2600" dirty="0" smtClean="0"/>
              <a:t>:</a:t>
            </a:r>
          </a:p>
          <a:p>
            <a:pPr marL="514350" indent="-514350">
              <a:buAutoNum type="arabicPeriod"/>
            </a:pPr>
            <a:r>
              <a:rPr lang="en-US" sz="2400" b="1" dirty="0" smtClean="0"/>
              <a:t>Collection: </a:t>
            </a:r>
            <a:r>
              <a:rPr lang="en-US" sz="2400" dirty="0" smtClean="0"/>
              <a:t>Promiscuous mode</a:t>
            </a:r>
          </a:p>
          <a:p>
            <a:pPr marL="514350" indent="-514350">
              <a:buAutoNum type="arabicPeriod"/>
            </a:pPr>
            <a:r>
              <a:rPr lang="en-US" sz="2400" b="1" dirty="0" smtClean="0"/>
              <a:t>Conversion</a:t>
            </a:r>
          </a:p>
          <a:p>
            <a:pPr marL="514350" indent="-514350">
              <a:buAutoNum type="arabicPeriod"/>
            </a:pPr>
            <a:r>
              <a:rPr lang="en-US" sz="2400" b="1" dirty="0" smtClean="0"/>
              <a:t>Analysis: </a:t>
            </a:r>
            <a:r>
              <a:rPr lang="en-US" sz="2400" dirty="0" smtClean="0"/>
              <a:t>According to extracted features</a:t>
            </a:r>
          </a:p>
          <a:p>
            <a:endParaRPr lang="en-US" sz="2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86800" cy="1470025"/>
          </a:xfrm>
        </p:spPr>
        <p:txBody>
          <a:bodyPr>
            <a:normAutofit/>
          </a:bodyPr>
          <a:lstStyle/>
          <a:p>
            <a:r>
              <a:rPr lang="en-US" sz="4000" b="1" dirty="0" smtClean="0"/>
              <a:t>Computer Networks</a:t>
            </a:r>
            <a:endParaRPr lang="en-US" sz="4000" b="1" dirty="0"/>
          </a:p>
        </p:txBody>
      </p:sp>
      <p:cxnSp>
        <p:nvCxnSpPr>
          <p:cNvPr id="6" name="Straight Connector 5"/>
          <p:cNvCxnSpPr/>
          <p:nvPr/>
        </p:nvCxnSpPr>
        <p:spPr>
          <a:xfrm rot="10800000">
            <a:off x="990600" y="1447800"/>
            <a:ext cx="73152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Picture 11" descr="01.png"/>
          <p:cNvPicPr>
            <a:picLocks noChangeAspect="1"/>
          </p:cNvPicPr>
          <p:nvPr/>
        </p:nvPicPr>
        <p:blipFill>
          <a:blip r:embed="rId3"/>
          <a:stretch>
            <a:fillRect/>
          </a:stretch>
        </p:blipFill>
        <p:spPr>
          <a:xfrm>
            <a:off x="457200" y="1676400"/>
            <a:ext cx="4953000" cy="502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descr="53.png"/>
          <p:cNvPicPr>
            <a:picLocks noChangeAspect="1"/>
          </p:cNvPicPr>
          <p:nvPr/>
        </p:nvPicPr>
        <p:blipFill>
          <a:blip r:embed="rId4"/>
          <a:stretch>
            <a:fillRect/>
          </a:stretch>
        </p:blipFill>
        <p:spPr>
          <a:xfrm>
            <a:off x="5562600" y="1828800"/>
            <a:ext cx="3276600" cy="129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descr="04.png"/>
          <p:cNvPicPr>
            <a:picLocks noChangeAspect="1"/>
          </p:cNvPicPr>
          <p:nvPr/>
        </p:nvPicPr>
        <p:blipFill>
          <a:blip r:embed="rId5"/>
          <a:stretch>
            <a:fillRect/>
          </a:stretch>
        </p:blipFill>
        <p:spPr>
          <a:xfrm>
            <a:off x="5562600" y="3505200"/>
            <a:ext cx="3276600" cy="12105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descr="16.png"/>
          <p:cNvPicPr>
            <a:picLocks noChangeAspect="1"/>
          </p:cNvPicPr>
          <p:nvPr/>
        </p:nvPicPr>
        <p:blipFill>
          <a:blip r:embed="rId6"/>
          <a:stretch>
            <a:fillRect/>
          </a:stretch>
        </p:blipFill>
        <p:spPr>
          <a:xfrm>
            <a:off x="5562600" y="5029200"/>
            <a:ext cx="3276600"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09800"/>
            <a:ext cx="8382000" cy="2590800"/>
          </a:xfrm>
          <a:solidFill>
            <a:schemeClr val="bg1"/>
          </a:solidFill>
        </p:spPr>
        <p:txBody>
          <a:bodyPr>
            <a:noAutofit/>
          </a:bodyPr>
          <a:lstStyle/>
          <a:p>
            <a:pPr algn="l">
              <a:buFont typeface="Wingdings" pitchFamily="2" charset="2"/>
              <a:buChar char="Ø"/>
            </a:pPr>
            <a:r>
              <a:rPr lang="en-US" sz="2800" dirty="0" smtClean="0">
                <a:solidFill>
                  <a:schemeClr val="tx1"/>
                </a:solidFill>
              </a:rPr>
              <a:t> Why capture packets when nothing wrong on the network ???</a:t>
            </a:r>
          </a:p>
          <a:p>
            <a:pPr marL="514350" indent="-514350" algn="l">
              <a:buAutoNum type="arabicPeriod"/>
            </a:pPr>
            <a:r>
              <a:rPr lang="en-US" sz="2800" dirty="0" smtClean="0">
                <a:solidFill>
                  <a:schemeClr val="tx1"/>
                </a:solidFill>
              </a:rPr>
              <a:t>There is always something wrong on the network!</a:t>
            </a:r>
          </a:p>
          <a:p>
            <a:pPr marL="514350" indent="-514350" algn="l">
              <a:buAutoNum type="arabicPeriod"/>
            </a:pPr>
            <a:r>
              <a:rPr lang="en-US" sz="2800" dirty="0" smtClean="0">
                <a:solidFill>
                  <a:schemeClr val="tx1"/>
                </a:solidFill>
              </a:rPr>
              <a:t>There doesn’t need to be something wrong in order for you to perform packet analysis</a:t>
            </a:r>
          </a:p>
          <a:p>
            <a:pPr marL="514350" indent="-514350" algn="l">
              <a:buAutoNum type="arabicPeriod"/>
            </a:pPr>
            <a:endParaRPr lang="en-US" sz="2800" dirty="0" smtClean="0"/>
          </a:p>
        </p:txBody>
      </p:sp>
      <p:cxnSp>
        <p:nvCxnSpPr>
          <p:cNvPr id="6" name="Straight Connector 5"/>
          <p:cNvCxnSpPr/>
          <p:nvPr/>
        </p:nvCxnSpPr>
        <p:spPr>
          <a:xfrm rot="10800000">
            <a:off x="838200" y="16764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990600" y="228600"/>
            <a:ext cx="6553200" cy="1470025"/>
          </a:xfrm>
          <a:prstGeom prst="rect">
            <a:avLst/>
          </a:prstGeom>
        </p:spPr>
        <p:txBody>
          <a:bodyPr vert="horz" lIns="91440" tIns="45720" rIns="91440" bIns="45720" rtlCol="0" anchor="ctr">
            <a:normAutofit/>
          </a:bodyPr>
          <a:lstStyle/>
          <a:p>
            <a:pPr lvl="0" algn="ctr">
              <a:spcBef>
                <a:spcPct val="0"/>
              </a:spcBef>
            </a:pPr>
            <a:r>
              <a:rPr lang="en-US" sz="4000" b="1" dirty="0" smtClean="0">
                <a:latin typeface="+mj-lt"/>
                <a:ea typeface="+mj-ea"/>
                <a:cs typeface="+mj-cs"/>
              </a:rPr>
              <a:t>Capture Packets ??    </a:t>
            </a:r>
            <a:endParaRPr kumimoji="0" lang="en-US" sz="4000" b="1" i="0" u="none" strike="noStrike" kern="1200" cap="none" spc="0" normalizeH="0" baseline="0" noProof="0" dirty="0" smtClean="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09800"/>
            <a:ext cx="8915400" cy="3657600"/>
          </a:xfrm>
          <a:solidFill>
            <a:schemeClr val="bg1"/>
          </a:solidFill>
        </p:spPr>
        <p:txBody>
          <a:bodyPr>
            <a:noAutofit/>
          </a:bodyPr>
          <a:lstStyle/>
          <a:p>
            <a:pPr algn="l">
              <a:buFont typeface="Wingdings" pitchFamily="2" charset="2"/>
              <a:buChar char="Ø"/>
            </a:pPr>
            <a:r>
              <a:rPr lang="en-US" sz="2800" dirty="0" smtClean="0">
                <a:solidFill>
                  <a:schemeClr val="tx1"/>
                </a:solidFill>
              </a:rPr>
              <a:t> Understanding network characteristics</a:t>
            </a:r>
          </a:p>
          <a:p>
            <a:pPr algn="l">
              <a:buFont typeface="Wingdings" pitchFamily="2" charset="2"/>
              <a:buChar char="Ø"/>
            </a:pPr>
            <a:r>
              <a:rPr lang="en-US" sz="2800" dirty="0" smtClean="0">
                <a:solidFill>
                  <a:schemeClr val="tx1"/>
                </a:solidFill>
              </a:rPr>
              <a:t> Learning who is on a network</a:t>
            </a:r>
          </a:p>
          <a:p>
            <a:pPr algn="l">
              <a:buFont typeface="Wingdings" pitchFamily="2" charset="2"/>
              <a:buChar char="Ø"/>
            </a:pPr>
            <a:r>
              <a:rPr lang="en-US" sz="2800" dirty="0" smtClean="0">
                <a:solidFill>
                  <a:schemeClr val="tx1"/>
                </a:solidFill>
              </a:rPr>
              <a:t> Determining who or what is utilizing available bandwidth</a:t>
            </a:r>
          </a:p>
          <a:p>
            <a:pPr algn="l">
              <a:buFont typeface="Wingdings" pitchFamily="2" charset="2"/>
              <a:buChar char="Ø"/>
            </a:pPr>
            <a:r>
              <a:rPr lang="en-US" sz="2800" dirty="0" smtClean="0">
                <a:solidFill>
                  <a:schemeClr val="tx1"/>
                </a:solidFill>
              </a:rPr>
              <a:t> Identifying peak network usage times</a:t>
            </a:r>
          </a:p>
          <a:p>
            <a:pPr algn="l">
              <a:buFont typeface="Wingdings" pitchFamily="2" charset="2"/>
              <a:buChar char="Ø"/>
            </a:pPr>
            <a:r>
              <a:rPr lang="en-US" sz="2800" dirty="0" smtClean="0">
                <a:solidFill>
                  <a:schemeClr val="tx1"/>
                </a:solidFill>
              </a:rPr>
              <a:t> Identifying possible attacks or malicious activity</a:t>
            </a:r>
          </a:p>
          <a:p>
            <a:pPr algn="l">
              <a:buFont typeface="Wingdings" pitchFamily="2" charset="2"/>
              <a:buChar char="Ø"/>
            </a:pPr>
            <a:r>
              <a:rPr lang="en-US" sz="2800" dirty="0" smtClean="0">
                <a:solidFill>
                  <a:schemeClr val="tx1"/>
                </a:solidFill>
              </a:rPr>
              <a:t> Finding unsecured and bloated applications</a:t>
            </a:r>
            <a:endParaRPr lang="en-US" sz="2800" dirty="0" smtClean="0"/>
          </a:p>
        </p:txBody>
      </p:sp>
      <p:cxnSp>
        <p:nvCxnSpPr>
          <p:cNvPr id="6" name="Straight Connector 5"/>
          <p:cNvCxnSpPr/>
          <p:nvPr/>
        </p:nvCxnSpPr>
        <p:spPr>
          <a:xfrm rot="10800000">
            <a:off x="838200" y="16764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990600" y="228600"/>
            <a:ext cx="6553200" cy="1470025"/>
          </a:xfrm>
          <a:prstGeom prst="rect">
            <a:avLst/>
          </a:prstGeom>
        </p:spPr>
        <p:txBody>
          <a:bodyPr vert="horz" lIns="91440" tIns="45720" rIns="91440" bIns="45720" rtlCol="0" anchor="ctr">
            <a:normAutofit/>
          </a:bodyPr>
          <a:lstStyle/>
          <a:p>
            <a:pPr lvl="0" algn="ctr">
              <a:spcBef>
                <a:spcPct val="0"/>
              </a:spcBef>
            </a:pPr>
            <a:r>
              <a:rPr lang="en-US" sz="4000" b="1" dirty="0" smtClean="0">
                <a:latin typeface="+mj-lt"/>
                <a:ea typeface="+mj-ea"/>
                <a:cs typeface="+mj-cs"/>
              </a:rPr>
              <a:t>Packet analysis can help in</a:t>
            </a:r>
            <a:endParaRPr kumimoji="0" lang="en-US" sz="4000" b="1" i="0" u="none" strike="noStrike" kern="1200" cap="none" spc="0" normalizeH="0" baseline="0" noProof="0" dirty="0" smtClean="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09800"/>
            <a:ext cx="7620000" cy="3962400"/>
          </a:xfrm>
          <a:solidFill>
            <a:schemeClr val="bg1"/>
          </a:solidFill>
        </p:spPr>
        <p:txBody>
          <a:bodyPr>
            <a:noAutofit/>
          </a:bodyPr>
          <a:lstStyle/>
          <a:p>
            <a:pPr algn="l">
              <a:buFont typeface="Wingdings" pitchFamily="2" charset="2"/>
              <a:buChar char="Ø"/>
            </a:pPr>
            <a:r>
              <a:rPr lang="en-US" sz="2800" dirty="0" smtClean="0">
                <a:solidFill>
                  <a:schemeClr val="tx1"/>
                </a:solidFill>
              </a:rPr>
              <a:t> Supported protocols, &gt; 850 &amp; it is open system</a:t>
            </a:r>
          </a:p>
          <a:p>
            <a:pPr algn="l">
              <a:buFont typeface="Wingdings" pitchFamily="2" charset="2"/>
              <a:buChar char="Ø"/>
            </a:pPr>
            <a:r>
              <a:rPr lang="en-US" sz="2800" dirty="0" smtClean="0">
                <a:solidFill>
                  <a:schemeClr val="tx1"/>
                </a:solidFill>
              </a:rPr>
              <a:t> User-friendliness </a:t>
            </a:r>
            <a:r>
              <a:rPr lang="en-US" sz="2800" dirty="0" smtClean="0">
                <a:solidFill>
                  <a:schemeClr val="tx1"/>
                </a:solidFill>
                <a:sym typeface="Wingdings" pitchFamily="2" charset="2"/>
              </a:rPr>
              <a:t></a:t>
            </a:r>
            <a:endParaRPr lang="en-US" sz="2800" dirty="0" smtClean="0">
              <a:solidFill>
                <a:schemeClr val="tx1"/>
              </a:solidFill>
            </a:endParaRPr>
          </a:p>
          <a:p>
            <a:pPr algn="l">
              <a:buFont typeface="Wingdings" pitchFamily="2" charset="2"/>
              <a:buChar char="Ø"/>
            </a:pPr>
            <a:r>
              <a:rPr lang="en-US" sz="2800" dirty="0" smtClean="0">
                <a:solidFill>
                  <a:schemeClr val="tx1"/>
                </a:solidFill>
              </a:rPr>
              <a:t> Cost … NONE</a:t>
            </a:r>
          </a:p>
          <a:p>
            <a:pPr algn="l">
              <a:buFont typeface="Wingdings" pitchFamily="2" charset="2"/>
              <a:buChar char="Ø"/>
            </a:pPr>
            <a:r>
              <a:rPr lang="en-US" sz="2800" dirty="0" smtClean="0">
                <a:solidFill>
                  <a:schemeClr val="tx1"/>
                </a:solidFill>
              </a:rPr>
              <a:t> Program support … Large supporting community</a:t>
            </a:r>
          </a:p>
          <a:p>
            <a:pPr algn="l">
              <a:buFont typeface="Wingdings" pitchFamily="2" charset="2"/>
              <a:buChar char="Ø"/>
            </a:pPr>
            <a:r>
              <a:rPr lang="en-US" sz="2800" dirty="0" smtClean="0">
                <a:solidFill>
                  <a:schemeClr val="tx1"/>
                </a:solidFill>
              </a:rPr>
              <a:t> O.S support … Windows, Mac OS X, and Linux</a:t>
            </a:r>
          </a:p>
          <a:p>
            <a:pPr algn="l">
              <a:buFont typeface="Wingdings" pitchFamily="2" charset="2"/>
              <a:buChar char="Ø"/>
            </a:pPr>
            <a:r>
              <a:rPr lang="en-US" sz="2800" dirty="0" smtClean="0">
                <a:solidFill>
                  <a:schemeClr val="tx1"/>
                </a:solidFill>
              </a:rPr>
              <a:t> Let’s install it ….    </a:t>
            </a:r>
            <a:r>
              <a:rPr lang="en-US" sz="2800" dirty="0" smtClean="0">
                <a:hlinkClick r:id="rId2"/>
              </a:rPr>
              <a:t>https://www.wireshark.org/download.html</a:t>
            </a:r>
            <a:endParaRPr lang="en-US" sz="2800" dirty="0" smtClean="0"/>
          </a:p>
          <a:p>
            <a:pPr algn="l">
              <a:buFont typeface="Wingdings" pitchFamily="2" charset="2"/>
              <a:buChar char="Ø"/>
            </a:pPr>
            <a:endParaRPr lang="en-US" sz="2800" dirty="0">
              <a:solidFill>
                <a:schemeClr val="tx1"/>
              </a:solidFill>
            </a:endParaRPr>
          </a:p>
        </p:txBody>
      </p:sp>
      <p:cxnSp>
        <p:nvCxnSpPr>
          <p:cNvPr id="6" name="Straight Connector 5"/>
          <p:cNvCxnSpPr/>
          <p:nvPr/>
        </p:nvCxnSpPr>
        <p:spPr>
          <a:xfrm rot="10800000">
            <a:off x="838200" y="16764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228600"/>
            <a:ext cx="6553200" cy="1470025"/>
          </a:xfrm>
          <a:prstGeom prst="rect">
            <a:avLst/>
          </a:prstGeom>
        </p:spPr>
        <p:txBody>
          <a:bodyPr vert="horz" lIns="91440" tIns="45720" rIns="91440" bIns="45720" rtlCol="0" anchor="ctr">
            <a:normAutofit/>
          </a:bodyPr>
          <a:lstStyle/>
          <a:p>
            <a:pPr lvl="0" algn="ctr">
              <a:spcBef>
                <a:spcPct val="0"/>
              </a:spcBef>
            </a:pPr>
            <a:r>
              <a:rPr lang="en-US" sz="4000" b="1" dirty="0" smtClean="0">
                <a:latin typeface="+mj-lt"/>
                <a:ea typeface="+mj-ea"/>
                <a:cs typeface="+mj-cs"/>
              </a:rPr>
              <a:t>Why Wireshark??    </a:t>
            </a:r>
            <a:endParaRPr kumimoji="0" lang="en-US" sz="4000" b="1" i="0" u="none" strike="noStrike" kern="1200" cap="none" spc="0" normalizeH="0" baseline="0" noProof="0" dirty="0" smtClean="0">
              <a:ln>
                <a:noFill/>
              </a:ln>
              <a:effectLst/>
              <a:uLnTx/>
              <a:uFillTx/>
              <a:latin typeface="+mj-lt"/>
              <a:ea typeface="+mj-ea"/>
              <a:cs typeface="+mj-cs"/>
            </a:endParaRPr>
          </a:p>
        </p:txBody>
      </p:sp>
      <p:pic>
        <p:nvPicPr>
          <p:cNvPr id="10" name="Picture 9" descr="Wireshark_Icon.png"/>
          <p:cNvPicPr>
            <a:picLocks noChangeAspect="1"/>
          </p:cNvPicPr>
          <p:nvPr/>
        </p:nvPicPr>
        <p:blipFill>
          <a:blip r:embed="rId3"/>
          <a:stretch>
            <a:fillRect/>
          </a:stretch>
        </p:blipFill>
        <p:spPr>
          <a:xfrm>
            <a:off x="6172200" y="228600"/>
            <a:ext cx="1295400" cy="12954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Let’s Capture Packets!</a:t>
            </a:r>
            <a:endParaRPr lang="en-US" b="1" dirty="0"/>
          </a:p>
        </p:txBody>
      </p:sp>
      <p:sp>
        <p:nvSpPr>
          <p:cNvPr id="3" name="Content Placeholder 2"/>
          <p:cNvSpPr>
            <a:spLocks noGrp="1"/>
          </p:cNvSpPr>
          <p:nvPr>
            <p:ph idx="1"/>
          </p:nvPr>
        </p:nvSpPr>
        <p:spPr>
          <a:xfrm>
            <a:off x="457200" y="1981200"/>
            <a:ext cx="8229600" cy="3733799"/>
          </a:xfrm>
          <a:solidFill>
            <a:schemeClr val="bg1"/>
          </a:solidFill>
        </p:spPr>
        <p:txBody>
          <a:bodyPr>
            <a:normAutofit lnSpcReduction="10000"/>
          </a:bodyPr>
          <a:lstStyle/>
          <a:p>
            <a:pPr>
              <a:buFont typeface="Wingdings" pitchFamily="2" charset="2"/>
              <a:buChar char="Ø"/>
            </a:pPr>
            <a:r>
              <a:rPr lang="en-US" sz="2800" dirty="0" smtClean="0"/>
              <a:t>Go to </a:t>
            </a:r>
            <a:r>
              <a:rPr lang="en-US" sz="2800" b="1" u="sng" dirty="0" smtClean="0"/>
              <a:t>Capture</a:t>
            </a:r>
            <a:r>
              <a:rPr lang="en-US" sz="2800" dirty="0" smtClean="0"/>
              <a:t> menu, and choose </a:t>
            </a:r>
            <a:r>
              <a:rPr lang="en-US" sz="2800" b="1" u="sng" dirty="0" smtClean="0"/>
              <a:t>Interfaces</a:t>
            </a:r>
          </a:p>
          <a:p>
            <a:pPr>
              <a:buFont typeface="Wingdings" pitchFamily="2" charset="2"/>
              <a:buChar char="Ø"/>
            </a:pPr>
            <a:r>
              <a:rPr lang="en-US" sz="2800" dirty="0" smtClean="0"/>
              <a:t>You will see a dialog listing the various interfaces on your device to capture packets, along with their IP addresses</a:t>
            </a:r>
          </a:p>
          <a:p>
            <a:pPr>
              <a:buFont typeface="Wingdings" pitchFamily="2" charset="2"/>
              <a:buChar char="Ø"/>
            </a:pPr>
            <a:r>
              <a:rPr lang="en-US" sz="2800" dirty="0" smtClean="0"/>
              <a:t>Choose the interface you wish to use, and then click </a:t>
            </a:r>
            <a:r>
              <a:rPr lang="en-US" sz="2800" b="1" u="sng" dirty="0" smtClean="0"/>
              <a:t>Start</a:t>
            </a:r>
            <a:r>
              <a:rPr lang="en-US" sz="2800" dirty="0" smtClean="0"/>
              <a:t>.</a:t>
            </a:r>
          </a:p>
          <a:p>
            <a:pPr>
              <a:buFont typeface="Wingdings" pitchFamily="2" charset="2"/>
              <a:buChar char="Ø"/>
            </a:pPr>
            <a:r>
              <a:rPr lang="en-US" sz="2800" dirty="0" smtClean="0"/>
              <a:t>Wait a minute and from the </a:t>
            </a:r>
            <a:r>
              <a:rPr lang="en-US" sz="2800" b="1" u="sng" dirty="0" smtClean="0"/>
              <a:t>Capture</a:t>
            </a:r>
            <a:r>
              <a:rPr lang="en-US" sz="2800" dirty="0" smtClean="0"/>
              <a:t> menu choose </a:t>
            </a:r>
            <a:r>
              <a:rPr lang="en-US" sz="2800" b="1" u="sng" dirty="0" smtClean="0"/>
              <a:t>Stop</a:t>
            </a:r>
          </a:p>
          <a:p>
            <a:endParaRPr lang="en-US" sz="2800" b="1" dirty="0" smtClean="0"/>
          </a:p>
          <a:p>
            <a:endParaRPr lang="en-US" sz="2000" dirty="0" smtClean="0"/>
          </a:p>
          <a:p>
            <a:endParaRPr lang="en-US" dirty="0" smtClean="0"/>
          </a:p>
          <a:p>
            <a:endParaRPr lang="en-US" dirty="0"/>
          </a:p>
        </p:txBody>
      </p:sp>
      <p:cxnSp>
        <p:nvCxnSpPr>
          <p:cNvPr id="4" name="Straight Connector 3"/>
          <p:cNvCxnSpPr/>
          <p:nvPr/>
        </p:nvCxnSpPr>
        <p:spPr>
          <a:xfrm rot="10800000">
            <a:off x="838200" y="15240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Let’s Capture Packets!</a:t>
            </a:r>
            <a:endParaRPr lang="en-US" b="1" dirty="0"/>
          </a:p>
        </p:txBody>
      </p:sp>
      <p:cxnSp>
        <p:nvCxnSpPr>
          <p:cNvPr id="4" name="Straight Connector 3"/>
          <p:cNvCxnSpPr/>
          <p:nvPr/>
        </p:nvCxnSpPr>
        <p:spPr>
          <a:xfrm rot="10800000">
            <a:off x="838200" y="15240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descr="1.bmp"/>
          <p:cNvPicPr>
            <a:picLocks noChangeAspect="1"/>
          </p:cNvPicPr>
          <p:nvPr/>
        </p:nvPicPr>
        <p:blipFill>
          <a:blip r:embed="rId2"/>
          <a:stretch>
            <a:fillRect/>
          </a:stretch>
        </p:blipFill>
        <p:spPr>
          <a:xfrm>
            <a:off x="914400" y="1828800"/>
            <a:ext cx="6838096" cy="1533333"/>
          </a:xfrm>
          <a:prstGeom prst="rect">
            <a:avLst/>
          </a:prstGeom>
        </p:spPr>
      </p:pic>
      <p:pic>
        <p:nvPicPr>
          <p:cNvPr id="7" name="Picture 6" descr="19.png"/>
          <p:cNvPicPr>
            <a:picLocks noChangeAspect="1"/>
          </p:cNvPicPr>
          <p:nvPr/>
        </p:nvPicPr>
        <p:blipFill>
          <a:blip r:embed="rId3"/>
          <a:stretch>
            <a:fillRect/>
          </a:stretch>
        </p:blipFill>
        <p:spPr>
          <a:xfrm>
            <a:off x="2209800" y="3733800"/>
            <a:ext cx="4572000" cy="27241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2.png"/>
          <p:cNvPicPr>
            <a:picLocks noChangeAspect="1"/>
          </p:cNvPicPr>
          <p:nvPr/>
        </p:nvPicPr>
        <p:blipFill>
          <a:blip r:embed="rId2"/>
          <a:stretch>
            <a:fillRect/>
          </a:stretch>
        </p:blipFill>
        <p:spPr>
          <a:xfrm>
            <a:off x="1524000" y="1855418"/>
            <a:ext cx="7620000" cy="5002582"/>
          </a:xfrm>
          <a:prstGeom prst="rect">
            <a:avLst/>
          </a:prstGeom>
          <a:ln>
            <a:noFill/>
          </a:ln>
        </p:spPr>
      </p:pic>
      <p:sp>
        <p:nvSpPr>
          <p:cNvPr id="6" name="Title 1"/>
          <p:cNvSpPr txBox="1">
            <a:spLocks/>
          </p:cNvSpPr>
          <p:nvPr/>
        </p:nvSpPr>
        <p:spPr>
          <a:xfrm>
            <a:off x="457200" y="228600"/>
            <a:ext cx="8686800" cy="1470025"/>
          </a:xfrm>
          <a:prstGeom prst="rect">
            <a:avLst/>
          </a:prstGeom>
          <a:ln>
            <a:noFill/>
          </a:ln>
        </p:spPr>
        <p:txBody>
          <a:bodyPr vert="horz" lIns="91440" tIns="45720" rIns="91440" bIns="45720" rtlCol="0" anchor="ctr">
            <a:normAutofit/>
          </a:bodyPr>
          <a:lstStyle/>
          <a:p>
            <a:pPr lvl="0" algn="ctr">
              <a:spcBef>
                <a:spcPct val="0"/>
              </a:spcBef>
            </a:pPr>
            <a:r>
              <a:rPr lang="en-US" sz="4000" b="1" dirty="0" smtClean="0">
                <a:latin typeface="+mj-lt"/>
                <a:ea typeface="+mj-ea"/>
                <a:cs typeface="+mj-cs"/>
              </a:rPr>
              <a:t>Wireshark</a:t>
            </a:r>
            <a:endParaRPr kumimoji="0" lang="en-US" sz="4000" b="1" i="0" u="none" strike="noStrike" kern="1200" cap="none" spc="0" normalizeH="0" baseline="0" noProof="0" dirty="0" smtClean="0">
              <a:ln>
                <a:noFill/>
              </a:ln>
              <a:effectLst/>
              <a:uLnTx/>
              <a:uFillTx/>
              <a:latin typeface="+mj-lt"/>
              <a:ea typeface="+mj-ea"/>
              <a:cs typeface="+mj-cs"/>
            </a:endParaRPr>
          </a:p>
        </p:txBody>
      </p:sp>
      <p:cxnSp>
        <p:nvCxnSpPr>
          <p:cNvPr id="7" name="Straight Connector 6"/>
          <p:cNvCxnSpPr/>
          <p:nvPr/>
        </p:nvCxnSpPr>
        <p:spPr>
          <a:xfrm rot="10800000">
            <a:off x="838200" y="1447800"/>
            <a:ext cx="78486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Left Brace 7"/>
          <p:cNvSpPr/>
          <p:nvPr/>
        </p:nvSpPr>
        <p:spPr>
          <a:xfrm>
            <a:off x="1143000" y="2209800"/>
            <a:ext cx="381000" cy="609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0" y="2209800"/>
            <a:ext cx="1295400" cy="646331"/>
          </a:xfrm>
          <a:prstGeom prst="rect">
            <a:avLst/>
          </a:prstGeom>
          <a:ln>
            <a:noFill/>
          </a:ln>
        </p:spPr>
        <p:txBody>
          <a:bodyPr wrap="square">
            <a:spAutoFit/>
          </a:bodyPr>
          <a:lstStyle/>
          <a:p>
            <a:r>
              <a:rPr lang="en-US" b="1" dirty="0" smtClean="0"/>
              <a:t>Command</a:t>
            </a:r>
          </a:p>
          <a:p>
            <a:r>
              <a:rPr lang="en-US" b="1" dirty="0" smtClean="0"/>
              <a:t>menus</a:t>
            </a:r>
            <a:endParaRPr lang="en-US" b="1" dirty="0"/>
          </a:p>
        </p:txBody>
      </p:sp>
      <p:sp>
        <p:nvSpPr>
          <p:cNvPr id="10" name="Left Brace 9"/>
          <p:cNvSpPr/>
          <p:nvPr/>
        </p:nvSpPr>
        <p:spPr>
          <a:xfrm>
            <a:off x="1066800" y="3048000"/>
            <a:ext cx="381000" cy="1524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0" y="3352800"/>
            <a:ext cx="1295400" cy="923330"/>
          </a:xfrm>
          <a:prstGeom prst="rect">
            <a:avLst/>
          </a:prstGeom>
          <a:ln>
            <a:noFill/>
          </a:ln>
        </p:spPr>
        <p:txBody>
          <a:bodyPr wrap="square">
            <a:spAutoFit/>
          </a:bodyPr>
          <a:lstStyle/>
          <a:p>
            <a:r>
              <a:rPr lang="en-US" b="1" dirty="0" smtClean="0"/>
              <a:t>Listing of</a:t>
            </a:r>
          </a:p>
          <a:p>
            <a:r>
              <a:rPr lang="en-US" b="1" dirty="0" smtClean="0"/>
              <a:t>captured</a:t>
            </a:r>
          </a:p>
          <a:p>
            <a:r>
              <a:rPr lang="en-US" b="1" dirty="0" smtClean="0"/>
              <a:t>packets</a:t>
            </a:r>
            <a:endParaRPr lang="en-US" b="1" dirty="0"/>
          </a:p>
        </p:txBody>
      </p:sp>
      <p:sp>
        <p:nvSpPr>
          <p:cNvPr id="12" name="Left Brace 11"/>
          <p:cNvSpPr/>
          <p:nvPr/>
        </p:nvSpPr>
        <p:spPr>
          <a:xfrm>
            <a:off x="1066800" y="4648200"/>
            <a:ext cx="381000" cy="990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p:cNvSpPr/>
          <p:nvPr/>
        </p:nvSpPr>
        <p:spPr>
          <a:xfrm>
            <a:off x="0" y="4724400"/>
            <a:ext cx="1295400" cy="923330"/>
          </a:xfrm>
          <a:prstGeom prst="rect">
            <a:avLst/>
          </a:prstGeom>
          <a:ln>
            <a:noFill/>
          </a:ln>
        </p:spPr>
        <p:txBody>
          <a:bodyPr wrap="square">
            <a:spAutoFit/>
          </a:bodyPr>
          <a:lstStyle/>
          <a:p>
            <a:r>
              <a:rPr lang="en-US" b="1" dirty="0" smtClean="0"/>
              <a:t>Details of Packet Header</a:t>
            </a:r>
            <a:endParaRPr lang="en-US" b="1" dirty="0"/>
          </a:p>
        </p:txBody>
      </p:sp>
      <p:sp>
        <p:nvSpPr>
          <p:cNvPr id="14" name="Left Brace 13"/>
          <p:cNvSpPr/>
          <p:nvPr/>
        </p:nvSpPr>
        <p:spPr>
          <a:xfrm>
            <a:off x="1066800" y="5791200"/>
            <a:ext cx="381000" cy="838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0" y="5943600"/>
            <a:ext cx="1143000" cy="923330"/>
          </a:xfrm>
          <a:prstGeom prst="rect">
            <a:avLst/>
          </a:prstGeom>
          <a:ln>
            <a:noFill/>
          </a:ln>
        </p:spPr>
        <p:txBody>
          <a:bodyPr wrap="square">
            <a:spAutoFit/>
          </a:bodyPr>
          <a:lstStyle/>
          <a:p>
            <a:r>
              <a:rPr lang="en-US" b="1" dirty="0" smtClean="0"/>
              <a:t>Packet</a:t>
            </a:r>
          </a:p>
          <a:p>
            <a:r>
              <a:rPr lang="en-US" b="1" dirty="0" smtClean="0"/>
              <a:t>Contents</a:t>
            </a:r>
          </a:p>
          <a:p>
            <a:r>
              <a:rPr lang="en-US" b="1" dirty="0" smtClean="0"/>
              <a:t>(Bytes)</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Capture Files!</a:t>
            </a:r>
            <a:endParaRPr lang="en-US" b="1" dirty="0"/>
          </a:p>
        </p:txBody>
      </p:sp>
      <p:sp>
        <p:nvSpPr>
          <p:cNvPr id="3" name="Content Placeholder 2"/>
          <p:cNvSpPr>
            <a:spLocks noGrp="1"/>
          </p:cNvSpPr>
          <p:nvPr>
            <p:ph idx="1"/>
          </p:nvPr>
        </p:nvSpPr>
        <p:spPr>
          <a:xfrm>
            <a:off x="457200" y="1981200"/>
            <a:ext cx="8229600" cy="3733799"/>
          </a:xfrm>
          <a:solidFill>
            <a:schemeClr val="bg1"/>
          </a:solidFill>
        </p:spPr>
        <p:txBody>
          <a:bodyPr>
            <a:normAutofit/>
          </a:bodyPr>
          <a:lstStyle/>
          <a:p>
            <a:pPr>
              <a:buFont typeface="Wingdings" pitchFamily="2" charset="2"/>
              <a:buChar char="Ø"/>
            </a:pPr>
            <a:r>
              <a:rPr lang="en-US" sz="2800" dirty="0" smtClean="0"/>
              <a:t>Saving and exporting capture files: to save a packet capture, select </a:t>
            </a:r>
            <a:r>
              <a:rPr lang="en-US" sz="2800" b="1" u="sng" dirty="0" smtClean="0"/>
              <a:t>File</a:t>
            </a:r>
            <a:r>
              <a:rPr lang="en-US" sz="2800" b="1" dirty="0" smtClean="0"/>
              <a:t>, </a:t>
            </a:r>
            <a:r>
              <a:rPr lang="en-US" sz="2800" b="1" u="sng" dirty="0" smtClean="0"/>
              <a:t>Save As</a:t>
            </a:r>
            <a:r>
              <a:rPr lang="en-US" sz="2800" b="1" dirty="0" smtClean="0"/>
              <a:t>. </a:t>
            </a:r>
            <a:r>
              <a:rPr lang="en-US" sz="2800" dirty="0" smtClean="0"/>
              <a:t>Default</a:t>
            </a:r>
            <a:r>
              <a:rPr lang="en-US" sz="2800" b="1" dirty="0" smtClean="0"/>
              <a:t> is .</a:t>
            </a:r>
            <a:r>
              <a:rPr lang="en-US" sz="2800" b="1" dirty="0" err="1" smtClean="0"/>
              <a:t>pcap</a:t>
            </a:r>
            <a:endParaRPr lang="en-US" sz="2800" b="1" dirty="0" smtClean="0"/>
          </a:p>
          <a:p>
            <a:pPr>
              <a:buFont typeface="Wingdings" pitchFamily="2" charset="2"/>
              <a:buChar char="Ø"/>
            </a:pPr>
            <a:r>
              <a:rPr lang="en-US" sz="2800" dirty="0" smtClean="0"/>
              <a:t>To open a packet capture</a:t>
            </a:r>
            <a:r>
              <a:rPr lang="en-US" sz="2800" b="1" dirty="0" smtClean="0"/>
              <a:t>, </a:t>
            </a:r>
            <a:r>
              <a:rPr lang="en-US" sz="2800" dirty="0" smtClean="0"/>
              <a:t>select</a:t>
            </a:r>
            <a:r>
              <a:rPr lang="en-US" sz="2800" b="1" dirty="0" smtClean="0"/>
              <a:t> </a:t>
            </a:r>
            <a:r>
              <a:rPr lang="en-US" sz="2800" b="1" u="sng" dirty="0" smtClean="0"/>
              <a:t>File</a:t>
            </a:r>
            <a:r>
              <a:rPr lang="en-US" sz="2800" b="1" dirty="0" smtClean="0"/>
              <a:t>, </a:t>
            </a:r>
            <a:r>
              <a:rPr lang="en-US" sz="2800" b="1" u="sng" dirty="0" smtClean="0"/>
              <a:t>open.</a:t>
            </a:r>
          </a:p>
          <a:p>
            <a:endParaRPr lang="en-US" sz="2000" dirty="0" smtClean="0"/>
          </a:p>
          <a:p>
            <a:endParaRPr lang="en-US" dirty="0" smtClean="0"/>
          </a:p>
          <a:p>
            <a:endParaRPr lang="en-US" dirty="0"/>
          </a:p>
        </p:txBody>
      </p:sp>
      <p:cxnSp>
        <p:nvCxnSpPr>
          <p:cNvPr id="4" name="Straight Connector 3"/>
          <p:cNvCxnSpPr/>
          <p:nvPr/>
        </p:nvCxnSpPr>
        <p:spPr>
          <a:xfrm rot="10800000">
            <a:off x="838200" y="15240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Packets</a:t>
            </a:r>
          </a:p>
        </p:txBody>
      </p:sp>
      <p:sp>
        <p:nvSpPr>
          <p:cNvPr id="3" name="Content Placeholder 2"/>
          <p:cNvSpPr>
            <a:spLocks noGrp="1"/>
          </p:cNvSpPr>
          <p:nvPr>
            <p:ph idx="1"/>
          </p:nvPr>
        </p:nvSpPr>
        <p:spPr>
          <a:xfrm>
            <a:off x="457200" y="1752600"/>
            <a:ext cx="8229600" cy="2133600"/>
          </a:xfrm>
          <a:solidFill>
            <a:schemeClr val="bg1"/>
          </a:solidFill>
        </p:spPr>
        <p:txBody>
          <a:bodyPr>
            <a:normAutofit/>
          </a:bodyPr>
          <a:lstStyle/>
          <a:p>
            <a:pPr>
              <a:buFont typeface="Wingdings" pitchFamily="2" charset="2"/>
              <a:buChar char="Ø"/>
            </a:pPr>
            <a:r>
              <a:rPr lang="en-US" sz="2800" dirty="0" smtClean="0"/>
              <a:t>Number packets grows into the thousands and even</a:t>
            </a:r>
          </a:p>
          <a:p>
            <a:pPr>
              <a:buNone/>
            </a:pPr>
            <a:r>
              <a:rPr lang="en-US" sz="2800" dirty="0" smtClean="0"/>
              <a:t>millions, so you need to navigate through packets more efficiently.</a:t>
            </a:r>
          </a:p>
          <a:p>
            <a:pPr>
              <a:buFont typeface="Wingdings" pitchFamily="2" charset="2"/>
              <a:buChar char="Ø"/>
            </a:pPr>
            <a:r>
              <a:rPr lang="en-US" sz="2800" dirty="0" smtClean="0"/>
              <a:t>Go to </a:t>
            </a:r>
            <a:r>
              <a:rPr lang="en-US" sz="2800" b="1" u="sng" dirty="0" smtClean="0"/>
              <a:t>Edit</a:t>
            </a:r>
            <a:r>
              <a:rPr lang="en-US" sz="2800" dirty="0" smtClean="0"/>
              <a:t>, </a:t>
            </a:r>
            <a:r>
              <a:rPr lang="en-US" sz="2800" b="1" u="sng" dirty="0" smtClean="0"/>
              <a:t>Find Packet</a:t>
            </a:r>
          </a:p>
          <a:p>
            <a:endParaRPr lang="en-US" sz="2000" dirty="0" smtClean="0"/>
          </a:p>
          <a:p>
            <a:endParaRPr lang="en-US" dirty="0" smtClean="0"/>
          </a:p>
          <a:p>
            <a:endParaRPr lang="en-US" dirty="0"/>
          </a:p>
        </p:txBody>
      </p:sp>
      <p:cxnSp>
        <p:nvCxnSpPr>
          <p:cNvPr id="4" name="Straight Connector 3"/>
          <p:cNvCxnSpPr/>
          <p:nvPr/>
        </p:nvCxnSpPr>
        <p:spPr>
          <a:xfrm rot="10800000">
            <a:off x="838200" y="15240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4" descr="2.bmp"/>
          <p:cNvPicPr>
            <a:picLocks noChangeAspect="1"/>
          </p:cNvPicPr>
          <p:nvPr/>
        </p:nvPicPr>
        <p:blipFill>
          <a:blip r:embed="rId2"/>
          <a:stretch>
            <a:fillRect/>
          </a:stretch>
        </p:blipFill>
        <p:spPr>
          <a:xfrm>
            <a:off x="1143000" y="3886200"/>
            <a:ext cx="6019800" cy="2667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Setting Capture Options</a:t>
            </a:r>
          </a:p>
        </p:txBody>
      </p:sp>
      <p:sp>
        <p:nvSpPr>
          <p:cNvPr id="3" name="Content Placeholder 2"/>
          <p:cNvSpPr>
            <a:spLocks noGrp="1"/>
          </p:cNvSpPr>
          <p:nvPr>
            <p:ph idx="1"/>
          </p:nvPr>
        </p:nvSpPr>
        <p:spPr>
          <a:xfrm>
            <a:off x="533400" y="1600200"/>
            <a:ext cx="8229600" cy="685800"/>
          </a:xfrm>
          <a:solidFill>
            <a:schemeClr val="bg1"/>
          </a:solidFill>
        </p:spPr>
        <p:txBody>
          <a:bodyPr>
            <a:normAutofit/>
          </a:bodyPr>
          <a:lstStyle/>
          <a:p>
            <a:pPr>
              <a:buFont typeface="Wingdings" pitchFamily="2" charset="2"/>
              <a:buChar char="Ø"/>
            </a:pPr>
            <a:r>
              <a:rPr lang="en-US" sz="2800" dirty="0" smtClean="0"/>
              <a:t>Go to </a:t>
            </a:r>
            <a:r>
              <a:rPr lang="en-US" sz="2800" b="1" u="sng" dirty="0" smtClean="0"/>
              <a:t>Capture</a:t>
            </a:r>
            <a:r>
              <a:rPr lang="en-US" sz="2800" dirty="0" smtClean="0"/>
              <a:t>, </a:t>
            </a:r>
            <a:r>
              <a:rPr lang="en-US" sz="2800" b="1" u="sng" dirty="0" smtClean="0"/>
              <a:t>Options</a:t>
            </a:r>
          </a:p>
          <a:p>
            <a:endParaRPr lang="en-US" sz="2000" dirty="0" smtClean="0"/>
          </a:p>
          <a:p>
            <a:endParaRPr lang="en-US" dirty="0" smtClean="0"/>
          </a:p>
          <a:p>
            <a:endParaRPr lang="en-US" dirty="0"/>
          </a:p>
        </p:txBody>
      </p:sp>
      <p:cxnSp>
        <p:nvCxnSpPr>
          <p:cNvPr id="4" name="Straight Connector 3"/>
          <p:cNvCxnSpPr/>
          <p:nvPr/>
        </p:nvCxnSpPr>
        <p:spPr>
          <a:xfrm rot="10800000">
            <a:off x="838200" y="15240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descr="3.bmp"/>
          <p:cNvPicPr>
            <a:picLocks noChangeAspect="1"/>
          </p:cNvPicPr>
          <p:nvPr/>
        </p:nvPicPr>
        <p:blipFill>
          <a:blip r:embed="rId2"/>
          <a:stretch>
            <a:fillRect/>
          </a:stretch>
        </p:blipFill>
        <p:spPr>
          <a:xfrm>
            <a:off x="457200" y="2133600"/>
            <a:ext cx="8686800" cy="44958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09800"/>
            <a:ext cx="8077200" cy="1600200"/>
          </a:xfrm>
          <a:solidFill>
            <a:schemeClr val="bg1"/>
          </a:solidFill>
        </p:spPr>
        <p:txBody>
          <a:bodyPr>
            <a:noAutofit/>
          </a:bodyPr>
          <a:lstStyle/>
          <a:p>
            <a:pPr algn="l">
              <a:buFont typeface="Wingdings" pitchFamily="2" charset="2"/>
              <a:buChar char="Ø"/>
            </a:pPr>
            <a:r>
              <a:rPr lang="en-US" sz="2800" dirty="0" smtClean="0">
                <a:solidFill>
                  <a:schemeClr val="tx1"/>
                </a:solidFill>
              </a:rPr>
              <a:t>Capture Filters</a:t>
            </a:r>
          </a:p>
          <a:p>
            <a:pPr algn="l">
              <a:buFont typeface="Wingdings" pitchFamily="2" charset="2"/>
              <a:buChar char="Ø"/>
            </a:pPr>
            <a:r>
              <a:rPr lang="en-US" sz="2800" dirty="0" smtClean="0">
                <a:solidFill>
                  <a:schemeClr val="tx1"/>
                </a:solidFill>
              </a:rPr>
              <a:t>Display Filters</a:t>
            </a:r>
          </a:p>
          <a:p>
            <a:pPr algn="l">
              <a:buFont typeface="Wingdings" pitchFamily="2" charset="2"/>
              <a:buChar char="Ø"/>
            </a:pPr>
            <a:r>
              <a:rPr lang="en-US" sz="2800" dirty="0" smtClean="0">
                <a:solidFill>
                  <a:schemeClr val="tx1"/>
                </a:solidFill>
              </a:rPr>
              <a:t>Wireshark Filter Expressions</a:t>
            </a:r>
            <a:endParaRPr lang="en-US" sz="2800" dirty="0">
              <a:solidFill>
                <a:schemeClr val="tx1"/>
              </a:solidFill>
            </a:endParaRPr>
          </a:p>
          <a:p>
            <a:pPr algn="l"/>
            <a:endParaRPr lang="en-US" sz="2800" dirty="0">
              <a:solidFill>
                <a:schemeClr val="tx1"/>
              </a:solidFill>
            </a:endParaRPr>
          </a:p>
        </p:txBody>
      </p:sp>
      <p:cxnSp>
        <p:nvCxnSpPr>
          <p:cNvPr id="6" name="Straight Connector 5"/>
          <p:cNvCxnSpPr/>
          <p:nvPr/>
        </p:nvCxnSpPr>
        <p:spPr>
          <a:xfrm rot="10800000">
            <a:off x="838200" y="16764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228600"/>
            <a:ext cx="8686800" cy="1470025"/>
          </a:xfrm>
          <a:prstGeom prst="rect">
            <a:avLst/>
          </a:prstGeom>
        </p:spPr>
        <p:txBody>
          <a:bodyPr vert="horz" lIns="91440" tIns="45720" rIns="91440" bIns="45720" rtlCol="0" anchor="ctr">
            <a:normAutofit/>
          </a:bodyPr>
          <a:lstStyle/>
          <a:p>
            <a:pPr lvl="0" algn="ctr">
              <a:spcBef>
                <a:spcPct val="0"/>
              </a:spcBef>
            </a:pPr>
            <a:r>
              <a:rPr lang="en-US" sz="4000" b="1" dirty="0" smtClean="0">
                <a:latin typeface="+mj-lt"/>
                <a:ea typeface="+mj-ea"/>
                <a:cs typeface="+mj-cs"/>
              </a:rPr>
              <a:t>Using Filters</a:t>
            </a:r>
            <a:endParaRPr kumimoji="0" lang="en-US" sz="4000" b="1" i="0" u="none" strike="noStrike" kern="1200" cap="none" spc="0" normalizeH="0" baseline="0" noProof="0" dirty="0" smtClean="0">
              <a:ln>
                <a:noFill/>
              </a:ln>
              <a:effectLst/>
              <a:uLnTx/>
              <a:uFillTx/>
              <a:latin typeface="+mj-lt"/>
              <a:ea typeface="+mj-ea"/>
              <a:cs typeface="+mj-cs"/>
            </a:endParaRPr>
          </a:p>
        </p:txBody>
      </p:sp>
      <p:sp>
        <p:nvSpPr>
          <p:cNvPr id="5" name="TextBox 4"/>
          <p:cNvSpPr txBox="1"/>
          <p:nvPr/>
        </p:nvSpPr>
        <p:spPr>
          <a:xfrm>
            <a:off x="381000" y="4267200"/>
            <a:ext cx="8001000" cy="1384995"/>
          </a:xfrm>
          <a:prstGeom prst="rect">
            <a:avLst/>
          </a:prstGeom>
          <a:solidFill>
            <a:schemeClr val="bg1"/>
          </a:solidFill>
        </p:spPr>
        <p:txBody>
          <a:bodyPr wrap="square" rtlCol="0">
            <a:spAutoFit/>
          </a:bodyPr>
          <a:lstStyle/>
          <a:p>
            <a:pPr>
              <a:buFont typeface="Wingdings" pitchFamily="2" charset="2"/>
              <a:buChar char="Ø"/>
            </a:pPr>
            <a:r>
              <a:rPr lang="en-US" sz="2800" dirty="0" smtClean="0"/>
              <a:t>You will often find that the success or failure of your analysis depends on your ability to create filters appropriate for your current situation</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676400"/>
            <a:ext cx="8077200" cy="2667000"/>
          </a:xfrm>
          <a:solidFill>
            <a:schemeClr val="bg1"/>
          </a:solidFill>
        </p:spPr>
        <p:txBody>
          <a:bodyPr>
            <a:noAutofit/>
          </a:bodyPr>
          <a:lstStyle/>
          <a:p>
            <a:pPr algn="l">
              <a:buFont typeface="Wingdings" pitchFamily="2" charset="2"/>
              <a:buChar char="Ø"/>
            </a:pPr>
            <a:r>
              <a:rPr lang="en-US" sz="2800" b="1" dirty="0" smtClean="0">
                <a:solidFill>
                  <a:schemeClr val="tx1"/>
                </a:solidFill>
              </a:rPr>
              <a:t>The Internet: </a:t>
            </a:r>
            <a:endParaRPr lang="en-US" sz="2800" dirty="0" smtClean="0">
              <a:solidFill>
                <a:schemeClr val="tx1"/>
              </a:solidFill>
            </a:endParaRPr>
          </a:p>
          <a:p>
            <a:pPr algn="l"/>
            <a:r>
              <a:rPr lang="en-US" sz="2800" dirty="0" smtClean="0">
                <a:solidFill>
                  <a:schemeClr val="tx1"/>
                </a:solidFill>
                <a:sym typeface="Wingdings" pitchFamily="2" charset="2"/>
              </a:rPr>
              <a:t> I</a:t>
            </a:r>
            <a:r>
              <a:rPr lang="en-US" sz="2800" dirty="0" smtClean="0">
                <a:solidFill>
                  <a:schemeClr val="tx1"/>
                </a:solidFill>
              </a:rPr>
              <a:t>nfrastructure provides services to applications, include electronic mail, Web surfing, social networks, instant messaging, Voice-over-IP (VoIP), peer-to-peer (P2P) file sharing, remote login, and much, much more.</a:t>
            </a:r>
            <a:endParaRPr lang="en-US" sz="2800" dirty="0">
              <a:solidFill>
                <a:schemeClr val="tx1"/>
              </a:solidFill>
            </a:endParaRPr>
          </a:p>
        </p:txBody>
      </p:sp>
      <p:cxnSp>
        <p:nvCxnSpPr>
          <p:cNvPr id="6" name="Straight Connector 5"/>
          <p:cNvCxnSpPr/>
          <p:nvPr/>
        </p:nvCxnSpPr>
        <p:spPr>
          <a:xfrm rot="10800000">
            <a:off x="838200" y="13716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0"/>
            <a:ext cx="86868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effectLst/>
                <a:uLnTx/>
                <a:uFillTx/>
                <a:latin typeface="+mj-lt"/>
                <a:ea typeface="+mj-ea"/>
                <a:cs typeface="+mj-cs"/>
              </a:rPr>
              <a:t>Computer Networks And The Internet</a:t>
            </a:r>
          </a:p>
        </p:txBody>
      </p:sp>
      <p:pic>
        <p:nvPicPr>
          <p:cNvPr id="5" name="Picture 4" descr="network-security (1).jpg"/>
          <p:cNvPicPr>
            <a:picLocks noChangeAspect="1"/>
          </p:cNvPicPr>
          <p:nvPr/>
        </p:nvPicPr>
        <p:blipFill>
          <a:blip r:embed="rId3"/>
          <a:stretch>
            <a:fillRect/>
          </a:stretch>
        </p:blipFill>
        <p:spPr>
          <a:xfrm>
            <a:off x="381000" y="4343400"/>
            <a:ext cx="8229600" cy="2286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3.png"/>
          <p:cNvPicPr/>
          <p:nvPr/>
        </p:nvPicPr>
        <p:blipFill>
          <a:blip r:embed="rId2"/>
          <a:stretch>
            <a:fillRect/>
          </a:stretch>
        </p:blipFill>
        <p:spPr>
          <a:xfrm>
            <a:off x="0" y="1371600"/>
            <a:ext cx="9144000" cy="5486400"/>
          </a:xfrm>
          <a:prstGeom prst="rect">
            <a:avLst/>
          </a:prstGeom>
        </p:spPr>
      </p:pic>
      <p:sp>
        <p:nvSpPr>
          <p:cNvPr id="5" name="Title 1"/>
          <p:cNvSpPr txBox="1">
            <a:spLocks/>
          </p:cNvSpPr>
          <p:nvPr/>
        </p:nvSpPr>
        <p:spPr>
          <a:xfrm>
            <a:off x="457200" y="0"/>
            <a:ext cx="8686800" cy="1470025"/>
          </a:xfrm>
          <a:prstGeom prst="rect">
            <a:avLst/>
          </a:prstGeom>
        </p:spPr>
        <p:txBody>
          <a:bodyPr vert="horz" lIns="91440" tIns="45720" rIns="91440" bIns="45720" rtlCol="0" anchor="ctr">
            <a:normAutofit/>
          </a:bodyPr>
          <a:lstStyle/>
          <a:p>
            <a:pPr lvl="0" algn="ctr">
              <a:spcBef>
                <a:spcPct val="0"/>
              </a:spcBef>
            </a:pPr>
            <a:endParaRPr kumimoji="0" lang="en-US" sz="4000" b="0" i="0" u="none" strike="noStrike" kern="1200" cap="none" spc="0" normalizeH="0" baseline="0" noProof="0" dirty="0" smtClean="0">
              <a:ln>
                <a:noFill/>
              </a:ln>
              <a:solidFill>
                <a:schemeClr val="bg1"/>
              </a:solidFill>
              <a:effectLst/>
              <a:uLnTx/>
              <a:uFillTx/>
              <a:latin typeface="+mj-lt"/>
              <a:ea typeface="+mj-ea"/>
              <a:cs typeface="+mj-cs"/>
            </a:endParaRPr>
          </a:p>
        </p:txBody>
      </p:sp>
      <p:cxnSp>
        <p:nvCxnSpPr>
          <p:cNvPr id="6" name="Straight Connector 5"/>
          <p:cNvCxnSpPr/>
          <p:nvPr/>
        </p:nvCxnSpPr>
        <p:spPr>
          <a:xfrm rot="10800000">
            <a:off x="762000" y="12192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457200" y="228601"/>
            <a:ext cx="8686800" cy="1066800"/>
          </a:xfrm>
          <a:prstGeom prst="rect">
            <a:avLst/>
          </a:prstGeom>
        </p:spPr>
        <p:txBody>
          <a:bodyPr vert="horz" lIns="91440" tIns="45720" rIns="91440" bIns="45720" rtlCol="0" anchor="ctr">
            <a:normAutofit/>
          </a:bodyPr>
          <a:lstStyle/>
          <a:p>
            <a:pPr lvl="0" algn="ctr">
              <a:spcBef>
                <a:spcPct val="0"/>
              </a:spcBef>
            </a:pPr>
            <a:r>
              <a:rPr lang="en-US" sz="4000" b="1" dirty="0" smtClean="0">
                <a:latin typeface="+mj-lt"/>
                <a:ea typeface="+mj-ea"/>
                <a:cs typeface="+mj-cs"/>
              </a:rPr>
              <a:t>Berkeley packet Filtering (BPF)</a:t>
            </a:r>
            <a:endParaRPr kumimoji="0" lang="en-US" sz="4000" b="1" i="0" u="none" strike="noStrike" kern="1200" cap="none" spc="0" normalizeH="0" baseline="0" noProof="0" dirty="0" smtClean="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rot="10800000">
            <a:off x="762000" y="12192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457200" y="228601"/>
            <a:ext cx="8686800" cy="1066800"/>
          </a:xfrm>
          <a:prstGeom prst="rect">
            <a:avLst/>
          </a:prstGeom>
        </p:spPr>
        <p:txBody>
          <a:bodyPr vert="horz" lIns="91440" tIns="45720" rIns="91440" bIns="45720" rtlCol="0" anchor="ctr">
            <a:normAutofit/>
          </a:bodyPr>
          <a:lstStyle/>
          <a:p>
            <a:pPr lvl="0" algn="ctr">
              <a:spcBef>
                <a:spcPct val="0"/>
              </a:spcBef>
            </a:pPr>
            <a:r>
              <a:rPr lang="en-US" sz="4000" b="1" dirty="0" smtClean="0">
                <a:latin typeface="+mj-lt"/>
                <a:ea typeface="+mj-ea"/>
                <a:cs typeface="+mj-cs"/>
              </a:rPr>
              <a:t>Berkeley packet Filtering (BPF)</a:t>
            </a:r>
            <a:endParaRPr kumimoji="0" lang="en-US" sz="4000" b="1" i="0" u="none" strike="noStrike" kern="1200" cap="none" spc="0" normalizeH="0" baseline="0" noProof="0" dirty="0" smtClean="0">
              <a:ln>
                <a:noFill/>
              </a:ln>
              <a:effectLst/>
              <a:uLnTx/>
              <a:uFillTx/>
              <a:latin typeface="+mj-lt"/>
              <a:ea typeface="+mj-ea"/>
              <a:cs typeface="+mj-cs"/>
            </a:endParaRPr>
          </a:p>
        </p:txBody>
      </p:sp>
      <p:sp>
        <p:nvSpPr>
          <p:cNvPr id="8" name="TextBox 7"/>
          <p:cNvSpPr txBox="1"/>
          <p:nvPr/>
        </p:nvSpPr>
        <p:spPr>
          <a:xfrm>
            <a:off x="609600" y="1752600"/>
            <a:ext cx="7924800" cy="4062651"/>
          </a:xfrm>
          <a:prstGeom prst="rect">
            <a:avLst/>
          </a:prstGeom>
          <a:solidFill>
            <a:schemeClr val="bg1"/>
          </a:solidFill>
        </p:spPr>
        <p:txBody>
          <a:bodyPr wrap="square" rtlCol="0">
            <a:spAutoFit/>
          </a:bodyPr>
          <a:lstStyle/>
          <a:p>
            <a:r>
              <a:rPr lang="en-US" sz="2400" b="1" dirty="0" smtClean="0"/>
              <a:t>Hostname and Addressing Filters</a:t>
            </a:r>
          </a:p>
          <a:p>
            <a:endParaRPr lang="en-US" sz="2400" dirty="0" smtClean="0"/>
          </a:p>
          <a:p>
            <a:pPr>
              <a:buFont typeface="Wingdings" pitchFamily="2" charset="2"/>
              <a:buChar char="§"/>
            </a:pPr>
            <a:r>
              <a:rPr lang="en-US" sz="2400" dirty="0" smtClean="0"/>
              <a:t>  </a:t>
            </a:r>
            <a:r>
              <a:rPr lang="en-US" sz="2400" dirty="0" err="1" smtClean="0"/>
              <a:t>src</a:t>
            </a:r>
            <a:r>
              <a:rPr lang="en-US" sz="2400" dirty="0" smtClean="0"/>
              <a:t> 192.168.0.10 &amp;&amp; port 80  </a:t>
            </a:r>
          </a:p>
          <a:p>
            <a:pPr>
              <a:buFont typeface="Wingdings" pitchFamily="2" charset="2"/>
              <a:buChar char="§"/>
            </a:pPr>
            <a:r>
              <a:rPr lang="en-US" sz="2400" dirty="0" smtClean="0"/>
              <a:t>  host 172.16.16.149</a:t>
            </a:r>
          </a:p>
          <a:p>
            <a:pPr>
              <a:buFont typeface="Wingdings" pitchFamily="2" charset="2"/>
              <a:buChar char="§"/>
            </a:pPr>
            <a:r>
              <a:rPr lang="en-US" sz="2400" dirty="0" smtClean="0"/>
              <a:t>  host 2001:db8:85a3::8a2e:370:7334</a:t>
            </a:r>
          </a:p>
          <a:p>
            <a:pPr>
              <a:buFont typeface="Wingdings" pitchFamily="2" charset="2"/>
              <a:buChar char="§"/>
            </a:pPr>
            <a:r>
              <a:rPr lang="en-US" sz="2400" dirty="0" smtClean="0"/>
              <a:t>  host testserver2</a:t>
            </a:r>
          </a:p>
          <a:p>
            <a:pPr>
              <a:buFont typeface="Wingdings" pitchFamily="2" charset="2"/>
              <a:buChar char="§"/>
            </a:pPr>
            <a:r>
              <a:rPr lang="en-US" sz="2400" dirty="0" smtClean="0"/>
              <a:t>  ether host 00-1a-a0-52-e2-a0</a:t>
            </a:r>
          </a:p>
          <a:p>
            <a:pPr>
              <a:buFont typeface="Wingdings" pitchFamily="2" charset="2"/>
              <a:buChar char="§"/>
            </a:pPr>
            <a:r>
              <a:rPr lang="en-US" sz="2400" dirty="0" smtClean="0"/>
              <a:t>  </a:t>
            </a:r>
            <a:r>
              <a:rPr lang="en-US" sz="2400" dirty="0" err="1" smtClean="0"/>
              <a:t>src</a:t>
            </a:r>
            <a:r>
              <a:rPr lang="en-US" sz="2400" dirty="0" smtClean="0"/>
              <a:t> host 172.16.16.149</a:t>
            </a:r>
          </a:p>
          <a:p>
            <a:pPr>
              <a:buFont typeface="Wingdings" pitchFamily="2" charset="2"/>
              <a:buChar char="§"/>
            </a:pPr>
            <a:r>
              <a:rPr lang="en-US" sz="2400" dirty="0" smtClean="0"/>
              <a:t>  </a:t>
            </a:r>
            <a:r>
              <a:rPr lang="en-US" sz="2400" dirty="0" err="1" smtClean="0"/>
              <a:t>dst</a:t>
            </a:r>
            <a:r>
              <a:rPr lang="en-US" sz="2400" dirty="0" smtClean="0"/>
              <a:t> host 172.16.16.149</a:t>
            </a:r>
          </a:p>
          <a:p>
            <a:pPr>
              <a:buFont typeface="Wingdings" pitchFamily="2" charset="2"/>
              <a:buChar char="§"/>
            </a:pPr>
            <a:r>
              <a:rPr lang="en-US" sz="2400" dirty="0" smtClean="0"/>
              <a:t>  </a:t>
            </a:r>
            <a:r>
              <a:rPr lang="en-US" sz="2400" dirty="0" err="1" smtClean="0"/>
              <a:t>dst</a:t>
            </a:r>
            <a:r>
              <a:rPr lang="en-US" sz="2400" dirty="0" smtClean="0"/>
              <a:t> 172.16.16.149</a:t>
            </a:r>
            <a:r>
              <a:rPr lang="ar-SA" sz="2400" dirty="0" smtClean="0"/>
              <a:t>    </a:t>
            </a:r>
            <a:r>
              <a:rPr lang="en-US" sz="2400" dirty="0" smtClean="0"/>
              <a:t>  </a:t>
            </a:r>
            <a:r>
              <a:rPr lang="en-US" sz="2400" dirty="0" smtClean="0">
                <a:sym typeface="Wingdings"/>
              </a:rPr>
              <a:t></a:t>
            </a:r>
            <a:r>
              <a:rPr lang="en-US" sz="2400" dirty="0" smtClean="0"/>
              <a:t> host is default</a:t>
            </a:r>
          </a:p>
          <a:p>
            <a:r>
              <a:rPr lang="en-US" dirty="0" smtClean="0"/>
              <a: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rot="10800000">
            <a:off x="762000" y="12192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457200" y="228601"/>
            <a:ext cx="8686800" cy="1066800"/>
          </a:xfrm>
          <a:prstGeom prst="rect">
            <a:avLst/>
          </a:prstGeom>
        </p:spPr>
        <p:txBody>
          <a:bodyPr vert="horz" lIns="91440" tIns="45720" rIns="91440" bIns="45720" rtlCol="0" anchor="ctr">
            <a:normAutofit/>
          </a:bodyPr>
          <a:lstStyle/>
          <a:p>
            <a:pPr lvl="0" algn="ctr">
              <a:spcBef>
                <a:spcPct val="0"/>
              </a:spcBef>
            </a:pPr>
            <a:r>
              <a:rPr lang="en-US" sz="4000" b="1" dirty="0" smtClean="0">
                <a:latin typeface="+mj-lt"/>
                <a:ea typeface="+mj-ea"/>
                <a:cs typeface="+mj-cs"/>
              </a:rPr>
              <a:t>Berkeley packet Filtering (BPF)</a:t>
            </a:r>
            <a:endParaRPr kumimoji="0" lang="en-US" sz="4000" b="1" i="0" u="none" strike="noStrike" kern="1200" cap="none" spc="0" normalizeH="0" baseline="0" noProof="0" dirty="0" smtClean="0">
              <a:ln>
                <a:noFill/>
              </a:ln>
              <a:effectLst/>
              <a:uLnTx/>
              <a:uFillTx/>
              <a:latin typeface="+mj-lt"/>
              <a:ea typeface="+mj-ea"/>
              <a:cs typeface="+mj-cs"/>
            </a:endParaRPr>
          </a:p>
        </p:txBody>
      </p:sp>
      <p:sp>
        <p:nvSpPr>
          <p:cNvPr id="8" name="TextBox 7"/>
          <p:cNvSpPr txBox="1"/>
          <p:nvPr/>
        </p:nvSpPr>
        <p:spPr>
          <a:xfrm>
            <a:off x="533400" y="1524000"/>
            <a:ext cx="7924800" cy="4893647"/>
          </a:xfrm>
          <a:prstGeom prst="rect">
            <a:avLst/>
          </a:prstGeom>
          <a:solidFill>
            <a:schemeClr val="bg1"/>
          </a:solidFill>
        </p:spPr>
        <p:txBody>
          <a:bodyPr wrap="square" rtlCol="0">
            <a:spAutoFit/>
          </a:bodyPr>
          <a:lstStyle/>
          <a:p>
            <a:r>
              <a:rPr lang="en-US" sz="2400" b="1" dirty="0" smtClean="0"/>
              <a:t>Port and Protocol Filters</a:t>
            </a:r>
            <a:endParaRPr lang="en-US" sz="2400" dirty="0" smtClean="0"/>
          </a:p>
          <a:p>
            <a:pPr>
              <a:buFont typeface="Wingdings" pitchFamily="2" charset="2"/>
              <a:buChar char="§"/>
            </a:pPr>
            <a:r>
              <a:rPr lang="en-US" sz="2400" dirty="0" smtClean="0"/>
              <a:t>  port 8080</a:t>
            </a:r>
          </a:p>
          <a:p>
            <a:pPr>
              <a:buFont typeface="Wingdings" pitchFamily="2" charset="2"/>
              <a:buChar char="§"/>
            </a:pPr>
            <a:r>
              <a:rPr lang="en-GB" sz="2400" dirty="0" smtClean="0"/>
              <a:t>  !port 8080</a:t>
            </a:r>
            <a:endParaRPr lang="en-US" sz="2400" dirty="0" smtClean="0"/>
          </a:p>
          <a:p>
            <a:pPr>
              <a:buFont typeface="Wingdings" pitchFamily="2" charset="2"/>
              <a:buChar char="§"/>
            </a:pPr>
            <a:r>
              <a:rPr lang="en-GB" sz="2400" dirty="0" smtClean="0"/>
              <a:t>  </a:t>
            </a:r>
            <a:r>
              <a:rPr lang="en-GB" sz="2400" dirty="0" err="1" smtClean="0"/>
              <a:t>dst</a:t>
            </a:r>
            <a:r>
              <a:rPr lang="en-GB" sz="2400" dirty="0" smtClean="0"/>
              <a:t> port 80</a:t>
            </a:r>
            <a:endParaRPr lang="en-US" sz="2400" dirty="0" smtClean="0"/>
          </a:p>
          <a:p>
            <a:r>
              <a:rPr lang="en-GB" sz="2400" b="1" dirty="0" smtClean="0"/>
              <a:t> </a:t>
            </a:r>
            <a:endParaRPr lang="en-US" sz="2400" dirty="0" smtClean="0"/>
          </a:p>
          <a:p>
            <a:r>
              <a:rPr lang="en-GB" sz="2400" b="1" dirty="0" smtClean="0"/>
              <a:t>Protocol Filters</a:t>
            </a:r>
            <a:endParaRPr lang="en-US" sz="2400" dirty="0" smtClean="0"/>
          </a:p>
          <a:p>
            <a:pPr>
              <a:buFont typeface="Wingdings" pitchFamily="2" charset="2"/>
              <a:buChar char="§"/>
            </a:pPr>
            <a:r>
              <a:rPr lang="en-GB" sz="2400" dirty="0" smtClean="0"/>
              <a:t>  </a:t>
            </a:r>
            <a:r>
              <a:rPr lang="en-GB" sz="2400" dirty="0" err="1" smtClean="0"/>
              <a:t>icmp</a:t>
            </a:r>
            <a:endParaRPr lang="en-US" sz="2400" dirty="0" smtClean="0"/>
          </a:p>
          <a:p>
            <a:pPr>
              <a:buFont typeface="Wingdings" pitchFamily="2" charset="2"/>
              <a:buChar char="§"/>
            </a:pPr>
            <a:r>
              <a:rPr lang="en-GB" sz="2400" dirty="0" smtClean="0"/>
              <a:t>  !ip6</a:t>
            </a:r>
            <a:endParaRPr lang="en-US" sz="2400" dirty="0" smtClean="0"/>
          </a:p>
          <a:p>
            <a:r>
              <a:rPr lang="en-GB" sz="2400" b="1" dirty="0" smtClean="0"/>
              <a:t> </a:t>
            </a:r>
            <a:endParaRPr lang="en-US" sz="2400" dirty="0" smtClean="0"/>
          </a:p>
          <a:p>
            <a:r>
              <a:rPr lang="en-GB" sz="2400" b="1" dirty="0" smtClean="0"/>
              <a:t>Protocol Field Filters</a:t>
            </a:r>
            <a:endParaRPr lang="en-US" sz="2400" dirty="0" smtClean="0"/>
          </a:p>
          <a:p>
            <a:pPr>
              <a:buFont typeface="Wingdings" pitchFamily="2" charset="2"/>
              <a:buChar char="§"/>
            </a:pPr>
            <a:r>
              <a:rPr lang="en-GB" sz="2400" dirty="0" smtClean="0"/>
              <a:t>  </a:t>
            </a:r>
            <a:r>
              <a:rPr lang="en-GB" sz="2400" dirty="0" err="1" smtClean="0"/>
              <a:t>icmp</a:t>
            </a:r>
            <a:r>
              <a:rPr lang="en-GB" sz="2400" dirty="0" smtClean="0"/>
              <a:t>[0] == 3    </a:t>
            </a:r>
            <a:r>
              <a:rPr lang="en-GB" sz="2400" dirty="0" smtClean="0">
                <a:sym typeface="Wingdings"/>
              </a:rPr>
              <a:t></a:t>
            </a:r>
            <a:r>
              <a:rPr lang="en-GB" sz="2400" dirty="0" smtClean="0"/>
              <a:t> destination unreachable</a:t>
            </a:r>
            <a:endParaRPr lang="en-US" sz="2400" dirty="0" smtClean="0"/>
          </a:p>
          <a:p>
            <a:pPr>
              <a:buFont typeface="Wingdings" pitchFamily="2" charset="2"/>
              <a:buChar char="§"/>
            </a:pPr>
            <a:r>
              <a:rPr lang="en-GB" sz="2400" dirty="0" smtClean="0"/>
              <a:t>  </a:t>
            </a:r>
            <a:r>
              <a:rPr lang="en-GB" sz="2400" dirty="0" err="1" smtClean="0"/>
              <a:t>icmp</a:t>
            </a:r>
            <a:r>
              <a:rPr lang="en-GB" sz="2400" dirty="0" smtClean="0"/>
              <a:t>[0] == 8 || </a:t>
            </a:r>
            <a:r>
              <a:rPr lang="en-GB" sz="2400" dirty="0" err="1" smtClean="0"/>
              <a:t>icmp</a:t>
            </a:r>
            <a:r>
              <a:rPr lang="en-GB" sz="2400" dirty="0" smtClean="0"/>
              <a:t>[0] == 0    </a:t>
            </a:r>
            <a:r>
              <a:rPr lang="en-GB" sz="2400" dirty="0" smtClean="0">
                <a:sym typeface="Wingdings"/>
              </a:rPr>
              <a:t></a:t>
            </a:r>
            <a:r>
              <a:rPr lang="en-GB" sz="2400" dirty="0" smtClean="0"/>
              <a:t> request or replay</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rot="10800000">
            <a:off x="762000" y="12192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457200" y="228601"/>
            <a:ext cx="8686800" cy="1066800"/>
          </a:xfrm>
          <a:prstGeom prst="rect">
            <a:avLst/>
          </a:prstGeom>
        </p:spPr>
        <p:txBody>
          <a:bodyPr vert="horz" lIns="91440" tIns="45720" rIns="91440" bIns="45720" rtlCol="0" anchor="ctr">
            <a:normAutofit/>
          </a:bodyPr>
          <a:lstStyle/>
          <a:p>
            <a:pPr lvl="0" algn="ctr">
              <a:spcBef>
                <a:spcPct val="0"/>
              </a:spcBef>
            </a:pPr>
            <a:r>
              <a:rPr lang="en-US" sz="4000" b="1" dirty="0" smtClean="0">
                <a:latin typeface="+mj-lt"/>
                <a:ea typeface="+mj-ea"/>
                <a:cs typeface="+mj-cs"/>
              </a:rPr>
              <a:t>BPF Examples</a:t>
            </a:r>
            <a:endParaRPr kumimoji="0" lang="en-US" sz="4000" b="1" i="0" u="none" strike="noStrike" kern="1200" cap="none" spc="0" normalizeH="0" baseline="0" noProof="0" dirty="0" smtClean="0">
              <a:ln>
                <a:noFill/>
              </a:ln>
              <a:effectLst/>
              <a:uLnTx/>
              <a:uFillTx/>
              <a:latin typeface="+mj-lt"/>
              <a:ea typeface="+mj-ea"/>
              <a:cs typeface="+mj-cs"/>
            </a:endParaRPr>
          </a:p>
        </p:txBody>
      </p:sp>
      <p:pic>
        <p:nvPicPr>
          <p:cNvPr id="5" name="Picture 4" descr="40.png"/>
          <p:cNvPicPr>
            <a:picLocks noChangeAspect="1"/>
          </p:cNvPicPr>
          <p:nvPr/>
        </p:nvPicPr>
        <p:blipFill>
          <a:blip r:embed="rId2"/>
          <a:stretch>
            <a:fillRect/>
          </a:stretch>
        </p:blipFill>
        <p:spPr>
          <a:xfrm>
            <a:off x="609600" y="1752600"/>
            <a:ext cx="7620000" cy="2371725"/>
          </a:xfrm>
          <a:prstGeom prst="rect">
            <a:avLst/>
          </a:prstGeom>
        </p:spPr>
      </p:pic>
      <p:pic>
        <p:nvPicPr>
          <p:cNvPr id="10" name="Picture 9" descr="00.png"/>
          <p:cNvPicPr>
            <a:picLocks noChangeAspect="1"/>
          </p:cNvPicPr>
          <p:nvPr/>
        </p:nvPicPr>
        <p:blipFill>
          <a:blip r:embed="rId3"/>
          <a:stretch>
            <a:fillRect/>
          </a:stretch>
        </p:blipFill>
        <p:spPr>
          <a:xfrm>
            <a:off x="609600" y="4267200"/>
            <a:ext cx="7543800" cy="22098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rot="10800000">
            <a:off x="762000" y="12192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457200" y="228601"/>
            <a:ext cx="8686800" cy="1066800"/>
          </a:xfrm>
          <a:prstGeom prst="rect">
            <a:avLst/>
          </a:prstGeom>
        </p:spPr>
        <p:txBody>
          <a:bodyPr vert="horz" lIns="91440" tIns="45720" rIns="91440" bIns="45720" rtlCol="0" anchor="ctr">
            <a:normAutofit/>
          </a:bodyPr>
          <a:lstStyle/>
          <a:p>
            <a:pPr lvl="0" algn="ctr">
              <a:spcBef>
                <a:spcPct val="0"/>
              </a:spcBef>
            </a:pPr>
            <a:r>
              <a:rPr lang="en-US" sz="4000" b="1" smtClean="0"/>
              <a:t>BPF examples</a:t>
            </a:r>
            <a:endParaRPr lang="en-US" sz="4000" b="1" dirty="0" smtClean="0"/>
          </a:p>
        </p:txBody>
      </p:sp>
      <p:pic>
        <p:nvPicPr>
          <p:cNvPr id="11" name="Picture 10" descr="23.png"/>
          <p:cNvPicPr>
            <a:picLocks noChangeAspect="1"/>
          </p:cNvPicPr>
          <p:nvPr/>
        </p:nvPicPr>
        <p:blipFill>
          <a:blip r:embed="rId2"/>
          <a:stretch>
            <a:fillRect/>
          </a:stretch>
        </p:blipFill>
        <p:spPr>
          <a:xfrm>
            <a:off x="762000" y="2133600"/>
            <a:ext cx="7919415" cy="36576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 to Labs</a:t>
            </a:r>
            <a:endParaRPr lang="en-US" b="1" dirty="0"/>
          </a:p>
        </p:txBody>
      </p:sp>
      <p:cxnSp>
        <p:nvCxnSpPr>
          <p:cNvPr id="4" name="Straight Connector 3"/>
          <p:cNvCxnSpPr/>
          <p:nvPr/>
        </p:nvCxnSpPr>
        <p:spPr>
          <a:xfrm rot="10800000">
            <a:off x="838200" y="15240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66800" y="1828800"/>
            <a:ext cx="7620000" cy="369332"/>
          </a:xfrm>
          <a:prstGeom prst="rect">
            <a:avLst/>
          </a:prstGeom>
          <a:solidFill>
            <a:schemeClr val="bg1"/>
          </a:solidFill>
        </p:spPr>
        <p:txBody>
          <a:bodyPr wrap="square" rtlCol="0">
            <a:spAutoFit/>
          </a:bodyPr>
          <a:lstStyle/>
          <a:p>
            <a:pPr>
              <a:buFont typeface="Wingdings" pitchFamily="2" charset="2"/>
              <a:buChar char="Ø"/>
            </a:pPr>
            <a:r>
              <a:rPr lang="en-US" b="1" dirty="0" smtClean="0"/>
              <a:t>Know your IP address</a:t>
            </a:r>
            <a:r>
              <a:rPr lang="en-US" dirty="0" smtClean="0"/>
              <a:t>: On windows (</a:t>
            </a:r>
            <a:r>
              <a:rPr lang="en-US" dirty="0" err="1" smtClean="0"/>
              <a:t>ipconfig</a:t>
            </a:r>
            <a:r>
              <a:rPr lang="en-US" dirty="0" smtClean="0"/>
              <a:t>)</a:t>
            </a:r>
          </a:p>
        </p:txBody>
      </p:sp>
      <p:pic>
        <p:nvPicPr>
          <p:cNvPr id="5" name="Picture 4" descr="FotoliaComp_6168296.jpeg"/>
          <p:cNvPicPr>
            <a:picLocks noChangeAspect="1"/>
          </p:cNvPicPr>
          <p:nvPr/>
        </p:nvPicPr>
        <p:blipFill>
          <a:blip r:embed="rId2"/>
          <a:stretch>
            <a:fillRect/>
          </a:stretch>
        </p:blipFill>
        <p:spPr>
          <a:xfrm>
            <a:off x="1143000" y="2514600"/>
            <a:ext cx="5410200" cy="405765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en-US" sz="2000" dirty="0" smtClean="0"/>
              <a:t>Computer Networking, A Top-down Approach 6</a:t>
            </a:r>
            <a:r>
              <a:rPr lang="en-US" sz="2000" baseline="30000" dirty="0" smtClean="0"/>
              <a:t>th</a:t>
            </a:r>
            <a:r>
              <a:rPr lang="en-US" sz="2000" dirty="0" smtClean="0"/>
              <a:t> Edition, James F. Kurose &amp; Keith W. Ross</a:t>
            </a:r>
          </a:p>
          <a:p>
            <a:r>
              <a:rPr lang="en-US" sz="2000" dirty="0" smtClean="0"/>
              <a:t>Practical Packet Analysis - Using Wireshark to Solve Real-World Network Problems, 2nd Edition, Chris Sanders</a:t>
            </a:r>
          </a:p>
          <a:p>
            <a:r>
              <a:rPr lang="en-US" sz="2000" dirty="0" smtClean="0">
                <a:hlinkClick r:id="rId2"/>
              </a:rPr>
              <a:t>https://www.iana.org/assignments/service-names-port-numbers/service-names-port-numbers.xhtml</a:t>
            </a:r>
            <a:endParaRPr lang="en-US" sz="2000" dirty="0" smtClean="0"/>
          </a:p>
          <a:p>
            <a:r>
              <a:rPr lang="en-US" sz="2000" dirty="0" smtClean="0">
                <a:hlinkClick r:id="rId3"/>
              </a:rPr>
              <a:t>https://www.wireshark.org/download.html</a:t>
            </a:r>
            <a:endParaRPr lang="en-US" sz="2000" dirty="0" smtClean="0"/>
          </a:p>
          <a:p>
            <a:r>
              <a:rPr lang="en-US" sz="2000" dirty="0" smtClean="0"/>
              <a:t>Protocols numbers in IP protocol field: </a:t>
            </a:r>
            <a:r>
              <a:rPr lang="en-US" sz="2000" dirty="0" smtClean="0">
                <a:hlinkClick r:id="rId4"/>
              </a:rPr>
              <a:t>http://www.iana.org/assignments/protocol-numbers/protocol-numbers.xhtml</a:t>
            </a:r>
            <a:endParaRPr lang="en-US" sz="2000" dirty="0" smtClean="0"/>
          </a:p>
          <a:p>
            <a:endParaRPr lang="en-US" sz="2000" dirty="0" smtClean="0"/>
          </a:p>
          <a:p>
            <a:endParaRPr lang="en-US" sz="2000" dirty="0" smtClean="0"/>
          </a:p>
          <a:p>
            <a:endParaRPr lang="en-US" sz="2000" dirty="0" smtClean="0"/>
          </a:p>
          <a:p>
            <a:endParaRPr lang="en-US" dirty="0" smtClean="0"/>
          </a:p>
          <a:p>
            <a:endParaRPr lang="en-US" dirty="0"/>
          </a:p>
        </p:txBody>
      </p:sp>
      <p:cxnSp>
        <p:nvCxnSpPr>
          <p:cNvPr id="4" name="Straight Connector 3"/>
          <p:cNvCxnSpPr/>
          <p:nvPr/>
        </p:nvCxnSpPr>
        <p:spPr>
          <a:xfrm rot="10800000">
            <a:off x="838200" y="15240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 Addressing Schema</a:t>
            </a:r>
            <a:endParaRPr lang="en-US" b="1" dirty="0"/>
          </a:p>
        </p:txBody>
      </p:sp>
      <p:cxnSp>
        <p:nvCxnSpPr>
          <p:cNvPr id="4" name="Straight Connector 3"/>
          <p:cNvCxnSpPr/>
          <p:nvPr/>
        </p:nvCxnSpPr>
        <p:spPr>
          <a:xfrm rot="10800000">
            <a:off x="838200" y="15240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descr="01.png"/>
          <p:cNvPicPr>
            <a:picLocks noChangeAspect="1"/>
          </p:cNvPicPr>
          <p:nvPr/>
        </p:nvPicPr>
        <p:blipFill>
          <a:blip r:embed="rId2"/>
          <a:stretch>
            <a:fillRect/>
          </a:stretch>
        </p:blipFill>
        <p:spPr>
          <a:xfrm>
            <a:off x="381000" y="1981200"/>
            <a:ext cx="8153400" cy="3886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42.png"/>
          <p:cNvPicPr>
            <a:picLocks noChangeAspect="1"/>
          </p:cNvPicPr>
          <p:nvPr/>
        </p:nvPicPr>
        <p:blipFill>
          <a:blip r:embed="rId2"/>
          <a:stretch>
            <a:fillRect/>
          </a:stretch>
        </p:blipFill>
        <p:spPr>
          <a:xfrm>
            <a:off x="0" y="457200"/>
            <a:ext cx="9144000" cy="64008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cp 3 way handshake.png"/>
          <p:cNvPicPr>
            <a:picLocks noChangeAspect="1"/>
          </p:cNvPicPr>
          <p:nvPr/>
        </p:nvPicPr>
        <p:blipFill>
          <a:blip r:embed="rId2"/>
          <a:stretch>
            <a:fillRect/>
          </a:stretch>
        </p:blipFill>
        <p:spPr>
          <a:xfrm>
            <a:off x="304800" y="990600"/>
            <a:ext cx="8534400" cy="52578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905000"/>
            <a:ext cx="8077200" cy="1371600"/>
          </a:xfrm>
          <a:solidFill>
            <a:schemeClr val="bg1"/>
          </a:solidFill>
        </p:spPr>
        <p:txBody>
          <a:bodyPr>
            <a:noAutofit/>
          </a:bodyPr>
          <a:lstStyle/>
          <a:p>
            <a:pPr algn="l">
              <a:buFont typeface="Wingdings" pitchFamily="2" charset="2"/>
              <a:buChar char="Ø"/>
            </a:pPr>
            <a:r>
              <a:rPr lang="en-US" sz="2800" dirty="0" smtClean="0">
                <a:solidFill>
                  <a:schemeClr val="tx1"/>
                </a:solidFill>
              </a:rPr>
              <a:t>Each Packet has IP and Port number</a:t>
            </a:r>
          </a:p>
          <a:p>
            <a:pPr algn="l">
              <a:buFont typeface="Wingdings" pitchFamily="2" charset="2"/>
              <a:buChar char="Ø"/>
            </a:pPr>
            <a:r>
              <a:rPr lang="en-US" sz="2800" dirty="0" smtClean="0">
                <a:solidFill>
                  <a:schemeClr val="tx1"/>
                </a:solidFill>
              </a:rPr>
              <a:t> Traffic is Broadcast, </a:t>
            </a:r>
            <a:r>
              <a:rPr lang="en-US" sz="2800" dirty="0" err="1" smtClean="0">
                <a:solidFill>
                  <a:schemeClr val="tx1"/>
                </a:solidFill>
              </a:rPr>
              <a:t>Unicast</a:t>
            </a:r>
            <a:r>
              <a:rPr lang="en-US" sz="2800" dirty="0" smtClean="0">
                <a:solidFill>
                  <a:schemeClr val="tx1"/>
                </a:solidFill>
              </a:rPr>
              <a:t>, Multicast</a:t>
            </a:r>
          </a:p>
          <a:p>
            <a:pPr algn="l">
              <a:buFont typeface="Wingdings" pitchFamily="2" charset="2"/>
              <a:buChar char="Ø"/>
            </a:pPr>
            <a:endParaRPr lang="en-US" sz="2800" dirty="0" smtClean="0">
              <a:solidFill>
                <a:schemeClr val="tx1"/>
              </a:solidFill>
            </a:endParaRPr>
          </a:p>
          <a:p>
            <a:pPr algn="l">
              <a:buFont typeface="Wingdings" pitchFamily="2" charset="2"/>
              <a:buChar char="Ø"/>
            </a:pPr>
            <a:endParaRPr lang="en-US" sz="2800" dirty="0" smtClean="0">
              <a:solidFill>
                <a:schemeClr val="tx1"/>
              </a:solidFill>
            </a:endParaRPr>
          </a:p>
        </p:txBody>
      </p:sp>
      <p:cxnSp>
        <p:nvCxnSpPr>
          <p:cNvPr id="6" name="Straight Connector 5"/>
          <p:cNvCxnSpPr/>
          <p:nvPr/>
        </p:nvCxnSpPr>
        <p:spPr>
          <a:xfrm rot="10800000">
            <a:off x="838200" y="16764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228600"/>
            <a:ext cx="8686800" cy="1470025"/>
          </a:xfrm>
          <a:prstGeom prst="rect">
            <a:avLst/>
          </a:prstGeom>
        </p:spPr>
        <p:txBody>
          <a:bodyPr vert="horz" lIns="91440" tIns="45720" rIns="91440" bIns="45720" rtlCol="0" anchor="ctr">
            <a:normAutofit/>
          </a:bodyPr>
          <a:lstStyle/>
          <a:p>
            <a:pPr lvl="0" algn="ctr">
              <a:spcBef>
                <a:spcPct val="0"/>
              </a:spcBef>
            </a:pPr>
            <a:r>
              <a:rPr lang="en-US" sz="4000" b="1" dirty="0">
                <a:latin typeface="+mj-lt"/>
                <a:ea typeface="+mj-ea"/>
                <a:cs typeface="+mj-cs"/>
              </a:rPr>
              <a:t>Networks </a:t>
            </a:r>
            <a:r>
              <a:rPr lang="en-US" sz="4000" b="1" dirty="0" smtClean="0">
                <a:latin typeface="+mj-lt"/>
                <a:ea typeface="+mj-ea"/>
                <a:cs typeface="+mj-cs"/>
              </a:rPr>
              <a:t>Devices Communication</a:t>
            </a:r>
            <a:endParaRPr kumimoji="0" lang="en-US" sz="4000" b="1" i="0" u="none" strike="noStrike" kern="1200" cap="none" spc="0" normalizeH="0" baseline="0" noProof="0" dirty="0" smtClean="0">
              <a:ln>
                <a:noFill/>
              </a:ln>
              <a:effectLst/>
              <a:uLnTx/>
              <a:uFillTx/>
              <a:latin typeface="+mj-lt"/>
              <a:ea typeface="+mj-ea"/>
              <a:cs typeface="+mj-cs"/>
            </a:endParaRPr>
          </a:p>
        </p:txBody>
      </p:sp>
      <p:pic>
        <p:nvPicPr>
          <p:cNvPr id="7" name="Picture 6" descr="400px-WirelessAP.JPG"/>
          <p:cNvPicPr>
            <a:picLocks noChangeAspect="1"/>
          </p:cNvPicPr>
          <p:nvPr/>
        </p:nvPicPr>
        <p:blipFill>
          <a:blip r:embed="rId2"/>
          <a:stretch>
            <a:fillRect/>
          </a:stretch>
        </p:blipFill>
        <p:spPr>
          <a:xfrm>
            <a:off x="457200" y="3124200"/>
            <a:ext cx="7620000" cy="32004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1.png"/>
          <p:cNvPicPr>
            <a:picLocks noChangeAspect="1"/>
          </p:cNvPicPr>
          <p:nvPr/>
        </p:nvPicPr>
        <p:blipFill>
          <a:blip r:embed="rId2"/>
          <a:stretch>
            <a:fillRect/>
          </a:stretch>
        </p:blipFill>
        <p:spPr>
          <a:xfrm>
            <a:off x="0" y="914400"/>
            <a:ext cx="9144000" cy="5943600"/>
          </a:xfrm>
          <a:prstGeom prst="rect">
            <a:avLst/>
          </a:prstGeom>
        </p:spPr>
      </p:pic>
      <p:sp>
        <p:nvSpPr>
          <p:cNvPr id="5" name="TextBox 4"/>
          <p:cNvSpPr txBox="1"/>
          <p:nvPr/>
        </p:nvSpPr>
        <p:spPr>
          <a:xfrm>
            <a:off x="2590800" y="228600"/>
            <a:ext cx="3810000" cy="646331"/>
          </a:xfrm>
          <a:prstGeom prst="rect">
            <a:avLst/>
          </a:prstGeom>
          <a:noFill/>
          <a:ln>
            <a:noFill/>
          </a:ln>
        </p:spPr>
        <p:txBody>
          <a:bodyPr wrap="square" rtlCol="0">
            <a:spAutoFit/>
          </a:bodyPr>
          <a:lstStyle/>
          <a:p>
            <a:pPr algn="ctr"/>
            <a:r>
              <a:rPr lang="en-US" sz="3600" b="1" dirty="0" smtClean="0"/>
              <a:t>TCP Header</a:t>
            </a:r>
            <a:endParaRPr lang="en-US" sz="36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00" y="609600"/>
            <a:ext cx="3810000" cy="646331"/>
          </a:xfrm>
          <a:prstGeom prst="rect">
            <a:avLst/>
          </a:prstGeom>
          <a:noFill/>
          <a:ln>
            <a:noFill/>
          </a:ln>
        </p:spPr>
        <p:txBody>
          <a:bodyPr wrap="square" rtlCol="0">
            <a:spAutoFit/>
          </a:bodyPr>
          <a:lstStyle/>
          <a:p>
            <a:pPr algn="ctr"/>
            <a:r>
              <a:rPr lang="en-US" sz="3600" b="1" dirty="0" smtClean="0"/>
              <a:t>ICMP Header</a:t>
            </a:r>
            <a:endParaRPr lang="en-US" sz="3600" b="1" dirty="0"/>
          </a:p>
        </p:txBody>
      </p:sp>
      <p:pic>
        <p:nvPicPr>
          <p:cNvPr id="6" name="Picture 5" descr="icmp-header.png"/>
          <p:cNvPicPr>
            <a:picLocks noChangeAspect="1"/>
          </p:cNvPicPr>
          <p:nvPr/>
        </p:nvPicPr>
        <p:blipFill>
          <a:blip r:embed="rId2"/>
          <a:stretch>
            <a:fillRect/>
          </a:stretch>
        </p:blipFill>
        <p:spPr>
          <a:xfrm>
            <a:off x="0" y="1632858"/>
            <a:ext cx="9144000" cy="5225142"/>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NS.jpg"/>
          <p:cNvPicPr>
            <a:picLocks noChangeAspect="1"/>
          </p:cNvPicPr>
          <p:nvPr/>
        </p:nvPicPr>
        <p:blipFill>
          <a:blip r:embed="rId2"/>
          <a:stretch>
            <a:fillRect/>
          </a:stretch>
        </p:blipFill>
        <p:spPr>
          <a:xfrm>
            <a:off x="0" y="1371600"/>
            <a:ext cx="9144000" cy="427858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rot="10800000">
            <a:off x="838200" y="15240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0"/>
            <a:ext cx="86868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uLnTx/>
                <a:uFillTx/>
                <a:latin typeface="+mj-lt"/>
                <a:ea typeface="+mj-ea"/>
                <a:cs typeface="+mj-cs"/>
              </a:rPr>
              <a:t>Communication over The Internet</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b="1" dirty="0" smtClean="0">
                <a:latin typeface="+mj-lt"/>
                <a:ea typeface="+mj-ea"/>
                <a:cs typeface="+mj-cs"/>
              </a:rPr>
              <a:t>[OSI Specification]</a:t>
            </a:r>
            <a:endParaRPr kumimoji="0" lang="en-US" sz="3600" b="1" i="0" u="none" strike="noStrike" kern="1200" cap="none" spc="0" normalizeH="0" baseline="0" noProof="0" dirty="0" smtClean="0">
              <a:ln>
                <a:noFill/>
              </a:ln>
              <a:effectLst/>
              <a:uLnTx/>
              <a:uFillTx/>
              <a:latin typeface="+mj-lt"/>
              <a:ea typeface="+mj-ea"/>
              <a:cs typeface="+mj-cs"/>
            </a:endParaRPr>
          </a:p>
        </p:txBody>
      </p:sp>
      <p:sp>
        <p:nvSpPr>
          <p:cNvPr id="5" name="Subtitle 4"/>
          <p:cNvSpPr>
            <a:spLocks noGrp="1"/>
          </p:cNvSpPr>
          <p:nvPr>
            <p:ph type="subTitle" idx="1"/>
          </p:nvPr>
        </p:nvSpPr>
        <p:spPr/>
        <p:txBody>
          <a:bodyPr/>
          <a:lstStyle/>
          <a:p>
            <a:endParaRPr lang="en-US"/>
          </a:p>
        </p:txBody>
      </p:sp>
      <p:pic>
        <p:nvPicPr>
          <p:cNvPr id="7" name="Picture 6" descr="osi-encapsulation.jpg"/>
          <p:cNvPicPr>
            <a:picLocks noChangeAspect="1"/>
          </p:cNvPicPr>
          <p:nvPr/>
        </p:nvPicPr>
        <p:blipFill>
          <a:blip r:embed="rId2"/>
          <a:stretch>
            <a:fillRect/>
          </a:stretch>
        </p:blipFill>
        <p:spPr>
          <a:xfrm>
            <a:off x="838200" y="1828800"/>
            <a:ext cx="7620000" cy="46188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rot="10800000">
            <a:off x="838200" y="15240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0"/>
            <a:ext cx="86868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uLnTx/>
                <a:uFillTx/>
                <a:latin typeface="+mj-lt"/>
                <a:ea typeface="+mj-ea"/>
                <a:cs typeface="+mj-cs"/>
              </a:rPr>
              <a:t>Communication over The Internet</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b="1" dirty="0" smtClean="0">
                <a:latin typeface="+mj-lt"/>
                <a:ea typeface="+mj-ea"/>
                <a:cs typeface="+mj-cs"/>
              </a:rPr>
              <a:t>[OSI Specification]</a:t>
            </a:r>
            <a:endParaRPr kumimoji="0" lang="en-US" sz="3600" b="1" i="0" u="none" strike="noStrike" kern="1200" cap="none" spc="0" normalizeH="0" baseline="0" noProof="0" dirty="0" smtClean="0">
              <a:ln>
                <a:noFill/>
              </a:ln>
              <a:effectLst/>
              <a:uLnTx/>
              <a:uFillTx/>
              <a:latin typeface="+mj-lt"/>
              <a:ea typeface="+mj-ea"/>
              <a:cs typeface="+mj-cs"/>
            </a:endParaRPr>
          </a:p>
        </p:txBody>
      </p:sp>
      <p:pic>
        <p:nvPicPr>
          <p:cNvPr id="9" name="Picture 8" descr="43.png"/>
          <p:cNvPicPr>
            <a:picLocks noChangeAspect="1"/>
          </p:cNvPicPr>
          <p:nvPr/>
        </p:nvPicPr>
        <p:blipFill>
          <a:blip r:embed="rId2"/>
          <a:stretch>
            <a:fillRect/>
          </a:stretch>
        </p:blipFill>
        <p:spPr>
          <a:xfrm>
            <a:off x="533400" y="2286000"/>
            <a:ext cx="8153400" cy="3733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200400"/>
            <a:ext cx="8458200" cy="3276600"/>
          </a:xfrm>
          <a:solidFill>
            <a:schemeClr val="bg1"/>
          </a:solidFill>
        </p:spPr>
        <p:txBody>
          <a:bodyPr>
            <a:noAutofit/>
          </a:bodyPr>
          <a:lstStyle/>
          <a:p>
            <a:pPr algn="l">
              <a:buFont typeface="Wingdings" pitchFamily="2" charset="2"/>
              <a:buChar char="Ø"/>
            </a:pPr>
            <a:r>
              <a:rPr lang="en-US" sz="2400" b="1" dirty="0" smtClean="0">
                <a:solidFill>
                  <a:schemeClr val="tx1"/>
                </a:solidFill>
              </a:rPr>
              <a:t>Well-known Protocols:</a:t>
            </a:r>
          </a:p>
          <a:p>
            <a:pPr algn="l"/>
            <a:r>
              <a:rPr lang="en-US" sz="2200" dirty="0" smtClean="0">
                <a:solidFill>
                  <a:schemeClr val="tx1"/>
                </a:solidFill>
              </a:rPr>
              <a:t>20 </a:t>
            </a:r>
            <a:r>
              <a:rPr lang="en-US" sz="2200" dirty="0">
                <a:solidFill>
                  <a:schemeClr val="tx1"/>
                </a:solidFill>
              </a:rPr>
              <a:t>&amp; 21: File Transfer Protocol (FTP)</a:t>
            </a:r>
          </a:p>
          <a:p>
            <a:pPr algn="l"/>
            <a:r>
              <a:rPr lang="en-US" sz="2200" dirty="0">
                <a:solidFill>
                  <a:schemeClr val="tx1"/>
                </a:solidFill>
              </a:rPr>
              <a:t>22: Secure Shell (SSH)</a:t>
            </a:r>
          </a:p>
          <a:p>
            <a:pPr algn="l"/>
            <a:r>
              <a:rPr lang="en-US" sz="2200" dirty="0">
                <a:solidFill>
                  <a:schemeClr val="tx1"/>
                </a:solidFill>
              </a:rPr>
              <a:t>23: Telnet remote login service</a:t>
            </a:r>
          </a:p>
          <a:p>
            <a:pPr algn="l"/>
            <a:r>
              <a:rPr lang="en-US" sz="2200" dirty="0">
                <a:solidFill>
                  <a:schemeClr val="tx1"/>
                </a:solidFill>
              </a:rPr>
              <a:t>25: Simple Mail Transfer Protocol (SMTP)</a:t>
            </a:r>
          </a:p>
          <a:p>
            <a:pPr algn="l"/>
            <a:r>
              <a:rPr lang="en-US" sz="2200" dirty="0">
                <a:solidFill>
                  <a:schemeClr val="tx1"/>
                </a:solidFill>
              </a:rPr>
              <a:t>53: Domain Name System (DNS) service</a:t>
            </a:r>
          </a:p>
          <a:p>
            <a:pPr algn="l"/>
            <a:r>
              <a:rPr lang="en-US" sz="2200" dirty="0">
                <a:solidFill>
                  <a:schemeClr val="tx1"/>
                </a:solidFill>
              </a:rPr>
              <a:t>80: Hypertext Transfer Protocol (HTTP) used in the World Wide Web</a:t>
            </a:r>
          </a:p>
          <a:p>
            <a:pPr algn="l"/>
            <a:r>
              <a:rPr lang="en-US" sz="2200" dirty="0" smtClean="0">
                <a:solidFill>
                  <a:schemeClr val="tx1"/>
                </a:solidFill>
              </a:rPr>
              <a:t>443</a:t>
            </a:r>
            <a:r>
              <a:rPr lang="en-US" sz="2200" dirty="0">
                <a:solidFill>
                  <a:schemeClr val="tx1"/>
                </a:solidFill>
              </a:rPr>
              <a:t>: HTTP Secure (HTTPS</a:t>
            </a:r>
            <a:r>
              <a:rPr lang="en-US" sz="2200" dirty="0" smtClean="0">
                <a:solidFill>
                  <a:schemeClr val="tx1"/>
                </a:solidFill>
              </a:rPr>
              <a:t>)</a:t>
            </a:r>
            <a:endParaRPr lang="en-US" sz="2200" dirty="0">
              <a:solidFill>
                <a:schemeClr val="tx1"/>
              </a:solidFill>
            </a:endParaRPr>
          </a:p>
        </p:txBody>
      </p:sp>
      <p:cxnSp>
        <p:nvCxnSpPr>
          <p:cNvPr id="6" name="Straight Connector 5"/>
          <p:cNvCxnSpPr/>
          <p:nvPr/>
        </p:nvCxnSpPr>
        <p:spPr>
          <a:xfrm rot="10800000">
            <a:off x="838200" y="16764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itle 1"/>
          <p:cNvSpPr txBox="1">
            <a:spLocks/>
          </p:cNvSpPr>
          <p:nvPr/>
        </p:nvSpPr>
        <p:spPr>
          <a:xfrm>
            <a:off x="457200" y="0"/>
            <a:ext cx="8686800" cy="1470025"/>
          </a:xfrm>
          <a:prstGeom prst="rect">
            <a:avLst/>
          </a:prstGeom>
        </p:spPr>
        <p:txBody>
          <a:bodyPr vert="horz" lIns="91440" tIns="45720" rIns="91440" bIns="45720" rtlCol="0" anchor="ctr">
            <a:normAutofit/>
          </a:bodyPr>
          <a:lstStyle/>
          <a:p>
            <a:pPr lvl="0" algn="ctr">
              <a:spcBef>
                <a:spcPct val="0"/>
              </a:spcBef>
            </a:pPr>
            <a:r>
              <a:rPr lang="en-US" sz="4000" b="1" dirty="0">
                <a:latin typeface="+mj-lt"/>
                <a:ea typeface="+mj-ea"/>
                <a:cs typeface="+mj-cs"/>
              </a:rPr>
              <a:t>Networks </a:t>
            </a:r>
            <a:r>
              <a:rPr lang="en-US" sz="4000" b="1" dirty="0" smtClean="0">
                <a:latin typeface="+mj-lt"/>
                <a:ea typeface="+mj-ea"/>
                <a:cs typeface="+mj-cs"/>
              </a:rPr>
              <a:t>Devices Communication</a:t>
            </a:r>
            <a:endParaRPr kumimoji="0" lang="en-US" sz="4000" b="1" i="0" u="none" strike="noStrike" kern="1200" cap="none" spc="0" normalizeH="0" baseline="0" noProof="0" dirty="0" smtClean="0">
              <a:ln>
                <a:noFill/>
              </a:ln>
              <a:effectLst/>
              <a:uLnTx/>
              <a:uFillTx/>
              <a:latin typeface="+mj-lt"/>
              <a:ea typeface="+mj-ea"/>
              <a:cs typeface="+mj-cs"/>
            </a:endParaRPr>
          </a:p>
        </p:txBody>
      </p:sp>
      <p:sp>
        <p:nvSpPr>
          <p:cNvPr id="10" name="TextBox 9"/>
          <p:cNvSpPr txBox="1"/>
          <p:nvPr/>
        </p:nvSpPr>
        <p:spPr>
          <a:xfrm>
            <a:off x="457200" y="1981200"/>
            <a:ext cx="8153400" cy="1107996"/>
          </a:xfrm>
          <a:prstGeom prst="rect">
            <a:avLst/>
          </a:prstGeom>
          <a:solidFill>
            <a:schemeClr val="bg1"/>
          </a:solidFill>
        </p:spPr>
        <p:txBody>
          <a:bodyPr wrap="square" rtlCol="0">
            <a:spAutoFit/>
          </a:bodyPr>
          <a:lstStyle/>
          <a:p>
            <a:r>
              <a:rPr lang="en-US" sz="2400" dirty="0" smtClean="0"/>
              <a:t>One’s understanding of network protocols is by seeing them in action and by playing around with them.</a:t>
            </a:r>
          </a:p>
          <a:p>
            <a:endParaRPr lang="en-US" dirty="0"/>
          </a:p>
        </p:txBody>
      </p:sp>
      <p:pic>
        <p:nvPicPr>
          <p:cNvPr id="7" name="Picture 6" descr="Network-Security-Training.jpg"/>
          <p:cNvPicPr>
            <a:picLocks noChangeAspect="1"/>
          </p:cNvPicPr>
          <p:nvPr/>
        </p:nvPicPr>
        <p:blipFill>
          <a:blip r:embed="rId2"/>
          <a:stretch>
            <a:fillRect/>
          </a:stretch>
        </p:blipFill>
        <p:spPr>
          <a:xfrm>
            <a:off x="5181600" y="2971800"/>
            <a:ext cx="3479575" cy="24574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057400"/>
            <a:ext cx="8458200" cy="4572000"/>
          </a:xfrm>
          <a:solidFill>
            <a:schemeClr val="bg1"/>
          </a:solidFill>
        </p:spPr>
        <p:txBody>
          <a:bodyPr>
            <a:noAutofit/>
          </a:bodyPr>
          <a:lstStyle/>
          <a:p>
            <a:pPr algn="l">
              <a:buFont typeface="Wingdings" pitchFamily="2" charset="2"/>
              <a:buChar char="Ø"/>
            </a:pPr>
            <a:r>
              <a:rPr lang="en-US" sz="2400" b="1" dirty="0" smtClean="0">
                <a:solidFill>
                  <a:schemeClr val="tx1"/>
                </a:solidFill>
              </a:rPr>
              <a:t>Connection initiation: </a:t>
            </a:r>
            <a:r>
              <a:rPr lang="en-US" sz="2400" dirty="0" smtClean="0">
                <a:solidFill>
                  <a:schemeClr val="tx1"/>
                </a:solidFill>
              </a:rPr>
              <a:t>Is it the client or server initiating the connection? What information must be exchanged prior to communication?</a:t>
            </a:r>
          </a:p>
          <a:p>
            <a:pPr algn="l">
              <a:buFont typeface="Wingdings" pitchFamily="2" charset="2"/>
              <a:buChar char="Ø"/>
            </a:pPr>
            <a:endParaRPr lang="en-US" sz="2400" dirty="0" smtClean="0">
              <a:solidFill>
                <a:schemeClr val="tx1"/>
              </a:solidFill>
            </a:endParaRPr>
          </a:p>
          <a:p>
            <a:pPr algn="l">
              <a:buFont typeface="Wingdings" pitchFamily="2" charset="2"/>
              <a:buChar char="Ø"/>
            </a:pPr>
            <a:r>
              <a:rPr lang="en-US" sz="2400" b="1" dirty="0" smtClean="0">
                <a:solidFill>
                  <a:schemeClr val="tx1"/>
                </a:solidFill>
              </a:rPr>
              <a:t>Negotiation of connection characteristics: </a:t>
            </a:r>
            <a:r>
              <a:rPr lang="en-US" sz="2400" dirty="0" smtClean="0">
                <a:solidFill>
                  <a:schemeClr val="tx1"/>
                </a:solidFill>
              </a:rPr>
              <a:t>Is the communication of the protocol encrypted? How are encryption keys transmitted between communicating hosts?</a:t>
            </a:r>
          </a:p>
          <a:p>
            <a:pPr algn="l">
              <a:buFont typeface="Wingdings" pitchFamily="2" charset="2"/>
              <a:buChar char="Ø"/>
            </a:pPr>
            <a:endParaRPr lang="en-US" sz="2400" dirty="0" smtClean="0">
              <a:solidFill>
                <a:schemeClr val="tx1"/>
              </a:solidFill>
            </a:endParaRPr>
          </a:p>
          <a:p>
            <a:pPr algn="l">
              <a:buFont typeface="Wingdings" pitchFamily="2" charset="2"/>
              <a:buChar char="Ø"/>
            </a:pPr>
            <a:r>
              <a:rPr lang="en-US" sz="2400" b="1" dirty="0" smtClean="0">
                <a:solidFill>
                  <a:schemeClr val="tx1"/>
                </a:solidFill>
              </a:rPr>
              <a:t>Data formatting: </a:t>
            </a:r>
            <a:r>
              <a:rPr lang="en-US" sz="2400" dirty="0" smtClean="0">
                <a:solidFill>
                  <a:schemeClr val="tx1"/>
                </a:solidFill>
              </a:rPr>
              <a:t>How is the data contained in the packet ordered? In what order is the data processed by the devices receiving it?</a:t>
            </a:r>
            <a:endParaRPr lang="en-US" sz="2200" dirty="0">
              <a:solidFill>
                <a:schemeClr val="tx1"/>
              </a:solidFill>
            </a:endParaRPr>
          </a:p>
        </p:txBody>
      </p:sp>
      <p:cxnSp>
        <p:nvCxnSpPr>
          <p:cNvPr id="6" name="Straight Connector 5"/>
          <p:cNvCxnSpPr/>
          <p:nvPr/>
        </p:nvCxnSpPr>
        <p:spPr>
          <a:xfrm rot="10800000">
            <a:off x="838200" y="16764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itle 1"/>
          <p:cNvSpPr txBox="1">
            <a:spLocks/>
          </p:cNvSpPr>
          <p:nvPr/>
        </p:nvSpPr>
        <p:spPr>
          <a:xfrm>
            <a:off x="457200" y="0"/>
            <a:ext cx="8686800" cy="1470025"/>
          </a:xfrm>
          <a:prstGeom prst="rect">
            <a:avLst/>
          </a:prstGeom>
        </p:spPr>
        <p:txBody>
          <a:bodyPr vert="horz" lIns="91440" tIns="45720" rIns="91440" bIns="45720" rtlCol="0" anchor="ctr">
            <a:normAutofit/>
          </a:bodyPr>
          <a:lstStyle/>
          <a:p>
            <a:pPr lvl="0" algn="ctr">
              <a:spcBef>
                <a:spcPct val="0"/>
              </a:spcBef>
            </a:pPr>
            <a:r>
              <a:rPr lang="en-US" sz="4000" b="1" dirty="0" smtClean="0">
                <a:latin typeface="+mj-lt"/>
                <a:ea typeface="+mj-ea"/>
                <a:cs typeface="+mj-cs"/>
              </a:rPr>
              <a:t>What Protocols do</a:t>
            </a:r>
            <a:endParaRPr kumimoji="0" lang="en-US" sz="4000" b="1" i="0" u="none" strike="noStrike" kern="1200" cap="none" spc="0" normalizeH="0" baseline="0" noProof="0" dirty="0" smtClean="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057400"/>
            <a:ext cx="8458200" cy="3886200"/>
          </a:xfrm>
          <a:solidFill>
            <a:schemeClr val="bg1"/>
          </a:solidFill>
        </p:spPr>
        <p:txBody>
          <a:bodyPr>
            <a:noAutofit/>
          </a:bodyPr>
          <a:lstStyle/>
          <a:p>
            <a:pPr algn="l">
              <a:buFont typeface="Wingdings" pitchFamily="2" charset="2"/>
              <a:buChar char="Ø"/>
            </a:pPr>
            <a:r>
              <a:rPr lang="en-US" sz="2400" b="1" dirty="0" smtClean="0">
                <a:solidFill>
                  <a:schemeClr val="tx1"/>
                </a:solidFill>
              </a:rPr>
              <a:t>Error detection and correction: </a:t>
            </a:r>
            <a:r>
              <a:rPr lang="en-US" sz="2400" dirty="0" smtClean="0">
                <a:solidFill>
                  <a:schemeClr val="tx1"/>
                </a:solidFill>
              </a:rPr>
              <a:t>What happens in the event that a packet takes too long to reach its destination? How does a client recover if it cannot establish communication with a server for a short duration?</a:t>
            </a:r>
          </a:p>
          <a:p>
            <a:pPr algn="l">
              <a:buFont typeface="Wingdings" pitchFamily="2" charset="2"/>
              <a:buChar char="Ø"/>
            </a:pPr>
            <a:r>
              <a:rPr lang="en-US" sz="2400" b="1" dirty="0" smtClean="0">
                <a:solidFill>
                  <a:schemeClr val="tx1"/>
                </a:solidFill>
              </a:rPr>
              <a:t>Connection termination: </a:t>
            </a:r>
            <a:r>
              <a:rPr lang="en-US" sz="2400" dirty="0" smtClean="0">
                <a:solidFill>
                  <a:schemeClr val="tx1"/>
                </a:solidFill>
              </a:rPr>
              <a:t>How does one host signify to the other that communication has ended? What final information must be transmitted in order to gracefully terminate communication?</a:t>
            </a:r>
            <a:endParaRPr lang="en-US" sz="2200" dirty="0">
              <a:solidFill>
                <a:schemeClr val="tx1"/>
              </a:solidFill>
            </a:endParaRPr>
          </a:p>
        </p:txBody>
      </p:sp>
      <p:cxnSp>
        <p:nvCxnSpPr>
          <p:cNvPr id="6" name="Straight Connector 5"/>
          <p:cNvCxnSpPr/>
          <p:nvPr/>
        </p:nvCxnSpPr>
        <p:spPr>
          <a:xfrm rot="10800000">
            <a:off x="838200" y="1676400"/>
            <a:ext cx="78486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itle 1"/>
          <p:cNvSpPr txBox="1">
            <a:spLocks/>
          </p:cNvSpPr>
          <p:nvPr/>
        </p:nvSpPr>
        <p:spPr>
          <a:xfrm>
            <a:off x="457200" y="0"/>
            <a:ext cx="8686800" cy="1470025"/>
          </a:xfrm>
          <a:prstGeom prst="rect">
            <a:avLst/>
          </a:prstGeom>
        </p:spPr>
        <p:txBody>
          <a:bodyPr vert="horz" lIns="91440" tIns="45720" rIns="91440" bIns="45720" rtlCol="0" anchor="ctr">
            <a:normAutofit/>
          </a:bodyPr>
          <a:lstStyle/>
          <a:p>
            <a:pPr lvl="0" algn="ctr">
              <a:spcBef>
                <a:spcPct val="0"/>
              </a:spcBef>
            </a:pPr>
            <a:r>
              <a:rPr lang="en-US" sz="4000" b="1" dirty="0" smtClean="0">
                <a:latin typeface="+mj-lt"/>
                <a:ea typeface="+mj-ea"/>
                <a:cs typeface="+mj-cs"/>
              </a:rPr>
              <a:t>What Protocols do</a:t>
            </a:r>
            <a:endParaRPr kumimoji="0" lang="en-US" sz="4000" b="1" i="0" u="none" strike="noStrike" kern="1200" cap="none" spc="0" normalizeH="0" baseline="0" noProof="0" dirty="0" smtClean="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25834</TotalTime>
  <Words>1295</Words>
  <Application>Microsoft Office PowerPoint</Application>
  <PresentationFormat>On-screen Show (4:3)</PresentationFormat>
  <Paragraphs>205</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Computer Networks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Let’s Capture Packets!</vt:lpstr>
      <vt:lpstr>Let’s Capture Packets!</vt:lpstr>
      <vt:lpstr>Slide 25</vt:lpstr>
      <vt:lpstr>Working with Capture Files!</vt:lpstr>
      <vt:lpstr>Working with Packets</vt:lpstr>
      <vt:lpstr>Setting Capture Options</vt:lpstr>
      <vt:lpstr>Slide 29</vt:lpstr>
      <vt:lpstr>Slide 30</vt:lpstr>
      <vt:lpstr>Slide 31</vt:lpstr>
      <vt:lpstr>Slide 32</vt:lpstr>
      <vt:lpstr>Slide 33</vt:lpstr>
      <vt:lpstr>Slide 34</vt:lpstr>
      <vt:lpstr>Go to Labs</vt:lpstr>
      <vt:lpstr>References</vt:lpstr>
      <vt:lpstr>IP Addressing Schema</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binary</dc:creator>
  <cp:lastModifiedBy>binary</cp:lastModifiedBy>
  <cp:revision>493</cp:revision>
  <dcterms:created xsi:type="dcterms:W3CDTF">2014-11-26T19:02:40Z</dcterms:created>
  <dcterms:modified xsi:type="dcterms:W3CDTF">2015-01-05T18:23:56Z</dcterms:modified>
</cp:coreProperties>
</file>