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1305-1D61-40A1-9EFD-363FC0AF16E8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3D066-DFAF-4D93-AFAC-ED6C2F5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D066-DFAF-4D93-AFAC-ED6C2F5C2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DC0E-F3C7-95A1-FEBD-F00C21F2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66B5-361C-804C-9ED1-5F608748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E382-F677-0C1D-64E7-257202C6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1A33-7A8C-C744-BB85-933FFA63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0073-55A7-236B-9F86-B7363D23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458C-2577-D4D0-D0C4-598FEFE0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17373-60EB-58A8-1EA6-52D3479C7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95AD-9D70-7B8B-593B-F00396D2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3E89-C34E-89B1-5E03-62D69189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4C81-4FCD-92CB-9226-E892AF41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2BD90-8A20-185D-8BF8-3221A019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68105-A5C0-07B1-7AB6-356212EB2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C392-E1E0-2B18-AD8A-58175880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8F319-08FD-BEEC-CF79-29D0F18F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FA15-4DE7-4A5D-853E-3A5D320B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D519-265D-8AAB-FA47-4421D2C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8BB2-F557-5636-7181-3196B9B6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2748-7CA2-A293-FEE7-C62A193E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5EE3-2606-E205-0E02-E73C57C6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8B99-F37A-CFAC-E0FF-FB6D6FFC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872C-78FE-FC96-7DD5-FF44CA6A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1EFA-0014-7D71-066A-D8FEBBD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91AD-2902-2824-BD71-E8CF365B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0918-01E5-A99E-2153-E324FB25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7C6C-CA05-5B75-B9CD-490277E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8F62-0413-38F3-5080-8F4D88D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D677-9577-5FD4-5F71-CD6038010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2C07-CEE4-3D33-2603-9032148D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02F2-17D8-52BA-D18B-D3A91B3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C0B2F-EA39-CE69-0EAF-B9163AC1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86BB-CA79-8D85-5FBB-132FE089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87BD-1FF2-BC8D-6D2C-FC15C007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EB66-1DA6-005C-9D3E-3E37B135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A624B-9006-5ADD-0560-AB260EB8E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83FBB-F93E-2EA1-FA5A-80903D827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D15C1-1553-0033-0DB6-79DB02BC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7878F-D2E4-2E99-D2E4-78C009EF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07F1B-0075-25DD-EA3F-317BEBED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A156B-A633-512D-61A7-42305018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0462-E95A-BA00-5F51-2CCCE417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4DFD7-7918-2980-85BD-1243C2C8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D9BD6-B139-00A9-83A7-397332EC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7A6FA-EB19-2F95-F292-FCFCCEE4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67DD9-1774-6EC4-5106-2ADE3B47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892D0-E3D1-46E4-D1D1-71C284FE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478-AB4D-416B-49F2-6282AFF7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EFBD-94D8-23B8-B95B-F8B730F7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78E3-2A81-8BC0-954C-880A0500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3509-3894-BE17-A842-D09E93C1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D08A5-B442-0FE4-53BD-0BB486F7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33CA-695C-6AE8-685E-23DD07E8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E22C-3BBC-64E4-66AE-B443AE7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C756-7BD2-0D8F-B9FB-AF4752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7B55F-4054-AEF1-E136-83263823D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F8210-1FC5-1DBF-F1E4-EB39913A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3AF9-5823-BC52-2DE2-81D3989E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6C78-BB91-AD42-7F4F-ABA2C72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93A24-3267-D23B-7D32-B904C565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81542-4869-EF84-63A2-8CC0D285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C145-1252-1676-0A3B-EB8F6B38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7B7C-5BC7-DE40-016C-F3426E3CA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DB3F3-2263-4C66-95C8-A02E291031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0A12-D1A8-A21E-CDB9-2C037192B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D0FE-49E9-9BF6-2AA5-05A9304AA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773CD-ED83-42A9-9E94-DA323204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BDB2-5B93-5CC8-C9D9-895F492B0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Digital Forensics Agent System (DFAS)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6859-9C33-8E39-7D33-BFC2FE32A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403"/>
            <a:ext cx="9144000" cy="1390375"/>
          </a:xfrm>
        </p:spPr>
        <p:txBody>
          <a:bodyPr>
            <a:norm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Student:</a:t>
            </a:r>
            <a:r>
              <a:rPr lang="en-GB" dirty="0">
                <a:latin typeface="Abadi" panose="020B0604020104020204" pitchFamily="34" charset="0"/>
              </a:rPr>
              <a:t> [Your Name] </a:t>
            </a:r>
          </a:p>
          <a:p>
            <a:r>
              <a:rPr lang="en-GB" b="1" dirty="0">
                <a:latin typeface="Abadi" panose="020B0604020104020204" pitchFamily="34" charset="0"/>
              </a:rPr>
              <a:t>Module:</a:t>
            </a:r>
            <a:r>
              <a:rPr lang="en-GB" dirty="0">
                <a:latin typeface="Abadi" panose="020B0604020104020204" pitchFamily="34" charset="0"/>
              </a:rPr>
              <a:t> Intelligent Agents </a:t>
            </a:r>
          </a:p>
          <a:p>
            <a:r>
              <a:rPr lang="en-GB" b="1" dirty="0">
                <a:latin typeface="Abadi" panose="020B0604020104020204" pitchFamily="34" charset="0"/>
              </a:rPr>
              <a:t>Date:</a:t>
            </a:r>
            <a:r>
              <a:rPr lang="en-GB" dirty="0">
                <a:latin typeface="Abadi" panose="020B0604020104020204" pitchFamily="34" charset="0"/>
              </a:rPr>
              <a:t> October 2025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5E6B13-BA75-FE2B-9C75-D4B9EA3C743A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49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F0502020204030204" pitchFamily="34" charset="0"/>
              </a:rPr>
              <a:t>BDI-Inspired Multi-Agent Evidence Collection</a:t>
            </a:r>
          </a:p>
        </p:txBody>
      </p:sp>
    </p:spTree>
    <p:extLst>
      <p:ext uri="{BB962C8B-B14F-4D97-AF65-F5344CB8AC3E}">
        <p14:creationId xmlns:p14="http://schemas.microsoft.com/office/powerpoint/2010/main" val="42328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644E-9687-235E-0701-3695FA33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1CAA-BF7A-0438-D608-CC4448F4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Project Achievements:</a:t>
            </a:r>
            <a:endParaRPr lang="en-US" sz="2000" dirty="0">
              <a:latin typeface="Abadi" panose="020B0604020104020204" pitchFamily="34" charset="0"/>
            </a:endParaRPr>
          </a:p>
          <a:p>
            <a:pPr algn="just"/>
            <a:r>
              <a:rPr lang="en-US" sz="2000" dirty="0">
                <a:latin typeface="Abadi" panose="020B0604020104020204" pitchFamily="34" charset="0"/>
              </a:rPr>
              <a:t>Fully functional multi-agent forensic collection system</a:t>
            </a:r>
          </a:p>
          <a:p>
            <a:pPr algn="just"/>
            <a:r>
              <a:rPr lang="en-US" sz="2000" dirty="0">
                <a:latin typeface="Abadi" panose="020B0604020104020204" pitchFamily="34" charset="0"/>
              </a:rPr>
              <a:t>BDI architecture successfully implemented with goal-oriented agents</a:t>
            </a:r>
          </a:p>
          <a:p>
            <a:pPr algn="just"/>
            <a:r>
              <a:rPr lang="en-US" sz="2000" dirty="0">
                <a:latin typeface="Abadi" panose="020B0604020104020204" pitchFamily="34" charset="0"/>
              </a:rPr>
              <a:t>unit tests passing (Great  success rate)</a:t>
            </a:r>
          </a:p>
          <a:p>
            <a:pPr algn="just"/>
            <a:r>
              <a:rPr lang="en-US" sz="2000" dirty="0">
                <a:latin typeface="Abadi" panose="020B0604020104020204" pitchFamily="34" charset="0"/>
              </a:rPr>
              <a:t>Standards-compliant evidence handling (ISO/NIST/ACPO)</a:t>
            </a:r>
          </a:p>
          <a:p>
            <a:pPr algn="just"/>
            <a:r>
              <a:rPr lang="en-US" sz="2000" dirty="0">
                <a:latin typeface="Abadi" panose="020B0604020104020204" pitchFamily="34" charset="0"/>
              </a:rPr>
              <a:t>Production-ready code with comprehensive documentation</a:t>
            </a:r>
          </a:p>
          <a:p>
            <a:pPr algn="just"/>
            <a:r>
              <a:rPr lang="en-US" sz="2000" dirty="0">
                <a:latin typeface="Abadi" panose="020B0604020104020204" pitchFamily="34" charset="0"/>
              </a:rPr>
              <a:t>Cross-platform compatibility (Windows, Linux, macOS)</a:t>
            </a:r>
          </a:p>
          <a:p>
            <a:pPr marL="0" indent="0" algn="just">
              <a:buNone/>
            </a:pPr>
            <a:r>
              <a:rPr lang="en-GB" sz="2000" b="1" dirty="0">
                <a:latin typeface="Abadi" panose="020B0604020104020204" pitchFamily="34" charset="0"/>
              </a:rPr>
              <a:t>Final Statement:</a:t>
            </a:r>
            <a:r>
              <a:rPr lang="en-GB" sz="2000" dirty="0">
                <a:latin typeface="Abadi" panose="020B0604020104020204" pitchFamily="34" charset="0"/>
              </a:rPr>
              <a:t> DFAS shows that intelligent agent principles can be effectively applied to solve complex real-world digital forensics challenges while maintaining strict compliance with international standards and court admissibility requirements.</a:t>
            </a:r>
            <a:endParaRPr lang="en-US" sz="2000" dirty="0">
              <a:latin typeface="Abadi" panose="020B06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4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B0F6-2956-C8C7-68C5-D535C196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352" y="2561787"/>
            <a:ext cx="2882462" cy="1325563"/>
          </a:xfrm>
        </p:spPr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Thank</a:t>
            </a:r>
            <a:r>
              <a:rPr lang="en-US" u="sng" dirty="0"/>
              <a:t> </a:t>
            </a:r>
            <a:r>
              <a:rPr lang="en-US" b="1" u="sng" dirty="0">
                <a:latin typeface="Agency FB" panose="020B0503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803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601A-F77A-3DD2-44EF-A53E4981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Overview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54D1-923B-9A4B-EA79-51D4D4BA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15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What is DFAS?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Professional digital forensics tool for automated evidence collection</a:t>
            </a:r>
          </a:p>
          <a:p>
            <a:r>
              <a:rPr lang="en-US" dirty="0">
                <a:latin typeface="Abadi" panose="020B0604020104020204" pitchFamily="34" charset="0"/>
              </a:rPr>
              <a:t>Uses BDI multi-agent architecture for intelligent task coordination</a:t>
            </a:r>
          </a:p>
          <a:p>
            <a:r>
              <a:rPr lang="en-US" dirty="0">
                <a:latin typeface="Abadi" panose="020B0604020104020204" pitchFamily="34" charset="0"/>
              </a:rPr>
              <a:t>Standards-compliant forensic investigation system</a:t>
            </a:r>
          </a:p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Key Objectives: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Automate evidence discovery and metadata extraction</a:t>
            </a:r>
          </a:p>
          <a:p>
            <a:r>
              <a:rPr lang="en-US" dirty="0">
                <a:latin typeface="Abadi" panose="020B0604020104020204" pitchFamily="34" charset="0"/>
              </a:rPr>
              <a:t>Ensure compliance with ISO/NIST forensic standards</a:t>
            </a:r>
          </a:p>
          <a:p>
            <a:r>
              <a:rPr lang="en-US" dirty="0">
                <a:latin typeface="Abadi" panose="020B0604020104020204" pitchFamily="34" charset="0"/>
              </a:rPr>
              <a:t>Provide SHA-256 cryptographic integrity verification</a:t>
            </a:r>
          </a:p>
          <a:p>
            <a:r>
              <a:rPr lang="en-US" dirty="0">
                <a:latin typeface="Abadi" panose="020B0604020104020204" pitchFamily="34" charset="0"/>
              </a:rPr>
              <a:t>Generate multiple report formats (CSV, JSON, SQLite)</a:t>
            </a:r>
          </a:p>
          <a:p>
            <a:r>
              <a:rPr lang="en-US" dirty="0">
                <a:latin typeface="Abadi" panose="020B0604020104020204" pitchFamily="34" charset="0"/>
              </a:rPr>
              <a:t>Create encrypted evidence packages for secure storage</a:t>
            </a:r>
          </a:p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Why Multi-Agent?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Specialized agents for different forensic tasks</a:t>
            </a:r>
          </a:p>
          <a:p>
            <a:r>
              <a:rPr lang="en-US" dirty="0">
                <a:latin typeface="Abadi" panose="020B0604020104020204" pitchFamily="34" charset="0"/>
              </a:rPr>
              <a:t>Concurrent processing for better performance</a:t>
            </a:r>
          </a:p>
          <a:p>
            <a:r>
              <a:rPr lang="en-US" dirty="0">
                <a:latin typeface="Abadi" panose="020B0604020104020204" pitchFamily="34" charset="0"/>
              </a:rPr>
              <a:t>Modular design enables easy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0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0338-0D7B-1070-A26A-297EBB90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849"/>
            <a:ext cx="5256212" cy="1182413"/>
          </a:xfrm>
        </p:spPr>
        <p:txBody>
          <a:bodyPr/>
          <a:lstStyle/>
          <a:p>
            <a:r>
              <a:rPr lang="en-US" sz="4400" b="1" u="sng" dirty="0">
                <a:latin typeface="Agency FB" panose="020B0503020202020204" pitchFamily="34" charset="0"/>
              </a:rPr>
              <a:t>Multi-Agent Architecture</a:t>
            </a:r>
          </a:p>
        </p:txBody>
      </p:sp>
      <p:pic>
        <p:nvPicPr>
          <p:cNvPr id="6" name="Content Placeholder 5" descr="A diagram of a company&#10;&#10;AI-generated content may be incorrect.">
            <a:extLst>
              <a:ext uri="{FF2B5EF4-FFF2-40B4-BE49-F238E27FC236}">
                <a16:creationId xmlns:a16="http://schemas.microsoft.com/office/drawing/2014/main" id="{58C3D040-4872-5327-BA3D-DDB8E38E2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944415"/>
            <a:ext cx="4656081" cy="26906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CDEFE-94DE-7F37-428E-B5A4487D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18593"/>
            <a:ext cx="6254695" cy="5139558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>
                <a:latin typeface="Abadi" panose="020B0604020104020204" pitchFamily="34" charset="0"/>
              </a:rPr>
              <a:t>Four Main Agents:</a:t>
            </a:r>
          </a:p>
          <a:p>
            <a:r>
              <a:rPr lang="en-US" sz="2900" b="1" dirty="0">
                <a:latin typeface="Abadi" panose="020B0604020104020204" pitchFamily="34" charset="0"/>
              </a:rPr>
              <a:t>1. Orchestrator Agent</a:t>
            </a:r>
          </a:p>
          <a:p>
            <a:r>
              <a:rPr lang="en-US" sz="2900" dirty="0">
                <a:latin typeface="Abadi" panose="020B0604020104020204" pitchFamily="34" charset="0"/>
              </a:rPr>
              <a:t>Coordinates all other agents and loads policy and manages execution</a:t>
            </a:r>
          </a:p>
          <a:p>
            <a:r>
              <a:rPr lang="en-US" sz="2900" dirty="0">
                <a:latin typeface="Abadi" panose="020B0604020104020204" pitchFamily="34" charset="0"/>
              </a:rPr>
              <a:t>Handles error recovery</a:t>
            </a:r>
          </a:p>
          <a:p>
            <a:r>
              <a:rPr lang="en-US" sz="2900" b="1" dirty="0">
                <a:latin typeface="Abadi" panose="020B0604020104020204" pitchFamily="34" charset="0"/>
              </a:rPr>
              <a:t>2. Discovery Agent</a:t>
            </a:r>
          </a:p>
          <a:p>
            <a:r>
              <a:rPr lang="en-US" sz="2900" dirty="0">
                <a:latin typeface="Abadi" panose="020B0604020104020204" pitchFamily="34" charset="0"/>
              </a:rPr>
              <a:t>Scans filesystem paths and filters by extension and size</a:t>
            </a:r>
          </a:p>
          <a:p>
            <a:r>
              <a:rPr lang="en-US" sz="2900" dirty="0">
                <a:latin typeface="Abadi" panose="020B0604020104020204" pitchFamily="34" charset="0"/>
              </a:rPr>
              <a:t>Enqueues files for processing</a:t>
            </a:r>
          </a:p>
          <a:p>
            <a:r>
              <a:rPr lang="en-US" sz="2900" b="1" dirty="0">
                <a:latin typeface="Abadi" panose="020B0604020104020204" pitchFamily="34" charset="0"/>
              </a:rPr>
              <a:t>3. Processing Agent</a:t>
            </a:r>
          </a:p>
          <a:p>
            <a:r>
              <a:rPr lang="en-US" sz="2900" dirty="0">
                <a:latin typeface="Abadi" panose="020B0604020104020204" pitchFamily="34" charset="0"/>
              </a:rPr>
              <a:t>Calculates SHA-256 hashes and extracts metadata (timestamps, size, owner)</a:t>
            </a:r>
          </a:p>
          <a:p>
            <a:r>
              <a:rPr lang="en-US" sz="2900" dirty="0">
                <a:latin typeface="Abadi" panose="020B0604020104020204" pitchFamily="34" charset="0"/>
              </a:rPr>
              <a:t>Stores records in SQLite database</a:t>
            </a:r>
          </a:p>
          <a:p>
            <a:r>
              <a:rPr lang="en-US" sz="2900" b="1" dirty="0">
                <a:latin typeface="Abadi" panose="020B0604020104020204" pitchFamily="34" charset="0"/>
              </a:rPr>
              <a:t>4. Packaging Agent</a:t>
            </a:r>
          </a:p>
          <a:p>
            <a:r>
              <a:rPr lang="en-US" sz="2900" dirty="0">
                <a:latin typeface="Abadi" panose="020B0604020104020204" pitchFamily="34" charset="0"/>
              </a:rPr>
              <a:t>Exports CSV/JSON reports and creates encrypted ZIP packages</a:t>
            </a:r>
          </a:p>
          <a:p>
            <a:r>
              <a:rPr lang="en-US" sz="2900" dirty="0">
                <a:latin typeface="Abadi" panose="020B0604020104020204" pitchFamily="34" charset="0"/>
              </a:rPr>
              <a:t>Records chain of custody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DF8-7739-85D9-4108-795BBB08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Technologies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CDF6-008D-04BE-F195-E949B450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Core Technologies: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SHA-256 Hashing:</a:t>
            </a:r>
            <a:r>
              <a:rPr lang="en-US" sz="2000" dirty="0">
                <a:latin typeface="Abadi" panose="020B0604020104020204" pitchFamily="34" charset="0"/>
              </a:rPr>
              <a:t> FIPS 180-4 standard for court admissibility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File Detection: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libmagic</a:t>
            </a:r>
            <a:r>
              <a:rPr lang="en-US" sz="2000" dirty="0">
                <a:latin typeface="Abadi" panose="020B0604020104020204" pitchFamily="34" charset="0"/>
              </a:rPr>
              <a:t> (header-based) with </a:t>
            </a:r>
            <a:r>
              <a:rPr lang="en-US" sz="2000" dirty="0" err="1">
                <a:latin typeface="Abadi" panose="020B0604020104020204" pitchFamily="34" charset="0"/>
              </a:rPr>
              <a:t>mimetypes</a:t>
            </a:r>
            <a:r>
              <a:rPr lang="en-US" sz="2000" dirty="0">
                <a:latin typeface="Abadi" panose="020B0604020104020204" pitchFamily="34" charset="0"/>
              </a:rPr>
              <a:t> fallback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Database:</a:t>
            </a:r>
            <a:r>
              <a:rPr lang="en-US" sz="2000" dirty="0">
                <a:latin typeface="Abadi" panose="020B0604020104020204" pitchFamily="34" charset="0"/>
              </a:rPr>
              <a:t> SQLite for portable evidence storage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Encryption:</a:t>
            </a:r>
            <a:r>
              <a:rPr lang="en-US" sz="2000" dirty="0">
                <a:latin typeface="Abadi" panose="020B0604020104020204" pitchFamily="34" charset="0"/>
              </a:rPr>
              <a:t> AES-GCM for tamper-evident packaging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Standards Compliance: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ISO/IEC 27037 - Digital evidence handling</a:t>
            </a:r>
          </a:p>
          <a:p>
            <a:r>
              <a:rPr lang="en-US" sz="2000" dirty="0">
                <a:latin typeface="Abadi" panose="020B0604020104020204" pitchFamily="34" charset="0"/>
              </a:rPr>
              <a:t>NIST SP 800-86 - Forensic techniques</a:t>
            </a:r>
          </a:p>
          <a:p>
            <a:r>
              <a:rPr lang="en-US" sz="2000" dirty="0">
                <a:latin typeface="Abadi" panose="020B0604020104020204" pitchFamily="34" charset="0"/>
              </a:rPr>
              <a:t>ACPO Principles - UK forensic guidelines</a:t>
            </a:r>
          </a:p>
          <a:p>
            <a:r>
              <a:rPr lang="en-US" sz="2000" dirty="0">
                <a:latin typeface="Abadi" panose="020B0604020104020204" pitchFamily="34" charset="0"/>
              </a:rPr>
              <a:t>FIPS validated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7FFA-0611-A6C0-B3D3-09CC7CBA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Evidence Collection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E69A-0D36-0FBF-1F65-ADF1A323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983"/>
            <a:ext cx="10515600" cy="4795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5-Phase Workflow:</a:t>
            </a: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Phase 1: Configuration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Load policy from YAML file and initialize database and output directories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Phase 2: Discovery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Scan paths, filter by extension/size and exclude system directories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Phase 3: Processing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Calculate SHA-256 hashes and extract metadata and store in database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Phase 4: Packaging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Export reports (CSV/JSON) and create encrypted zip with AES-GCM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Phase 5: Verification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Generate package hash and record chain of custody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Performance:</a:t>
            </a:r>
            <a:r>
              <a:rPr lang="en-US" sz="2000" dirty="0">
                <a:latin typeface="Abadi" panose="020B0604020104020204" pitchFamily="34" charset="0"/>
              </a:rPr>
              <a:t> 100+ files/minute, handles up to 100MB files</a:t>
            </a:r>
          </a:p>
        </p:txBody>
      </p:sp>
    </p:spTree>
    <p:extLst>
      <p:ext uri="{BB962C8B-B14F-4D97-AF65-F5344CB8AC3E}">
        <p14:creationId xmlns:p14="http://schemas.microsoft.com/office/powerpoint/2010/main" val="15210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4A34-E1E6-C4F4-FB1D-451F54D6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System Demonstration</a:t>
            </a:r>
          </a:p>
        </p:txBody>
      </p:sp>
      <p:pic>
        <p:nvPicPr>
          <p:cNvPr id="8" name="Content Placeholder 7" descr="A calendar with numbers and a date&#10;&#10;AI-generated content may be incorrect.">
            <a:extLst>
              <a:ext uri="{FF2B5EF4-FFF2-40B4-BE49-F238E27FC236}">
                <a16:creationId xmlns:a16="http://schemas.microsoft.com/office/drawing/2014/main" id="{4514E2AB-BA84-CC9F-6692-EC2B68D089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5943"/>
            <a:ext cx="5181600" cy="2590800"/>
          </a:xfrm>
        </p:spPr>
      </p:pic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C9D0CC-7EFA-CC30-3A96-AD62EDE08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9"/>
          <a:stretch>
            <a:fillRect/>
          </a:stretch>
        </p:blipFill>
        <p:spPr>
          <a:xfrm>
            <a:off x="6172200" y="2231571"/>
            <a:ext cx="5181600" cy="156080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6F0FE9-E8A9-A38F-3BFF-6B567948CDD8}"/>
              </a:ext>
            </a:extLst>
          </p:cNvPr>
          <p:cNvSpPr txBox="1">
            <a:spLocks/>
          </p:cNvSpPr>
          <p:nvPr/>
        </p:nvSpPr>
        <p:spPr>
          <a:xfrm>
            <a:off x="612228" y="183027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705BB-323F-A639-0EEB-E162D30E7AC5}"/>
              </a:ext>
            </a:extLst>
          </p:cNvPr>
          <p:cNvSpPr txBox="1">
            <a:spLocks/>
          </p:cNvSpPr>
          <p:nvPr/>
        </p:nvSpPr>
        <p:spPr>
          <a:xfrm>
            <a:off x="612228" y="215389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Generated Files:</a:t>
            </a:r>
            <a:endParaRPr lang="en-US" sz="2000" dirty="0"/>
          </a:p>
          <a:p>
            <a:r>
              <a:rPr lang="en-US" sz="2000" dirty="0"/>
              <a:t>evidence_[</a:t>
            </a:r>
            <a:r>
              <a:rPr lang="en-US" sz="2000" dirty="0" err="1"/>
              <a:t>case_id</a:t>
            </a:r>
            <a:r>
              <a:rPr lang="en-US" sz="2000" dirty="0"/>
              <a:t>].</a:t>
            </a:r>
            <a:r>
              <a:rPr lang="en-US" sz="2000" dirty="0" err="1"/>
              <a:t>db</a:t>
            </a:r>
            <a:r>
              <a:rPr lang="en-US" sz="2000" dirty="0"/>
              <a:t> - SQLite database</a:t>
            </a:r>
          </a:p>
          <a:p>
            <a:r>
              <a:rPr lang="en-US" sz="2000" dirty="0"/>
              <a:t>evidence_report_[timestamp].csv - Excel format</a:t>
            </a:r>
          </a:p>
          <a:p>
            <a:r>
              <a:rPr lang="en-US" sz="2000" dirty="0" err="1"/>
              <a:t>evidence_report</a:t>
            </a:r>
            <a:r>
              <a:rPr lang="en-US" sz="2000" dirty="0"/>
              <a:t>_[timestamp].</a:t>
            </a:r>
            <a:r>
              <a:rPr lang="en-US" sz="2000" dirty="0" err="1"/>
              <a:t>json</a:t>
            </a:r>
            <a:r>
              <a:rPr lang="en-US" sz="2000" dirty="0"/>
              <a:t> - API format</a:t>
            </a:r>
          </a:p>
          <a:p>
            <a:r>
              <a:rPr lang="en-US" sz="2000" dirty="0"/>
              <a:t>evidence_package_[timestamp].zip - Encrypted package</a:t>
            </a:r>
          </a:p>
          <a:p>
            <a:pPr marL="0" indent="0">
              <a:buNone/>
            </a:pPr>
            <a:r>
              <a:rPr lang="en-US" sz="2000" b="1" dirty="0"/>
              <a:t>Performance:</a:t>
            </a:r>
            <a:r>
              <a:rPr lang="en-US" sz="2000" dirty="0"/>
              <a:t> 17 files processed in ~3 seconds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6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F5EB-91F5-68BF-CCC3-3ACD68C1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Multi-Format Evidence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FE1-DDB7-15A9-AE98-644550E959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CSV Report: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Excel-compatible spreadsheet</a:t>
            </a:r>
          </a:p>
          <a:p>
            <a:r>
              <a:rPr lang="en-US" dirty="0">
                <a:latin typeface="Abadi" panose="020B0604020104020204" pitchFamily="34" charset="0"/>
              </a:rPr>
              <a:t>Contains: File Path, SHA-256, Size, Timestamps</a:t>
            </a:r>
          </a:p>
          <a:p>
            <a:r>
              <a:rPr lang="en-US" dirty="0">
                <a:latin typeface="Abadi" panose="020B0604020104020204" pitchFamily="34" charset="0"/>
              </a:rPr>
              <a:t>Suitable for legal documentation</a:t>
            </a:r>
          </a:p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JSON Report: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Machine-readable API format</a:t>
            </a:r>
          </a:p>
          <a:p>
            <a:r>
              <a:rPr lang="en-US" dirty="0">
                <a:latin typeface="Abadi" panose="020B0604020104020204" pitchFamily="34" charset="0"/>
              </a:rPr>
              <a:t>Supports automated forensic workflows</a:t>
            </a:r>
          </a:p>
          <a:p>
            <a:r>
              <a:rPr lang="en-US" dirty="0">
                <a:latin typeface="Abadi" panose="020B0604020104020204" pitchFamily="34" charset="0"/>
              </a:rPr>
              <a:t>Preserves metadata relationships</a:t>
            </a:r>
          </a:p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SQLite Database: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Supports complex forensic queries</a:t>
            </a:r>
          </a:p>
          <a:p>
            <a:r>
              <a:rPr lang="en-US" dirty="0">
                <a:latin typeface="Abadi" panose="020B0604020104020204" pitchFamily="34" charset="0"/>
              </a:rPr>
              <a:t>Enables timeline analysis</a:t>
            </a:r>
          </a:p>
          <a:p>
            <a:r>
              <a:rPr lang="en-US" dirty="0">
                <a:latin typeface="Abadi" panose="020B0604020104020204" pitchFamily="34" charset="0"/>
              </a:rPr>
              <a:t>Stores chain of custody separately</a:t>
            </a:r>
          </a:p>
        </p:txBody>
      </p:sp>
      <p:pic>
        <p:nvPicPr>
          <p:cNvPr id="7" name="Content Placeholder 6" descr="A white and black text&#10;&#10;AI-generated content may be incorrect.">
            <a:extLst>
              <a:ext uri="{FF2B5EF4-FFF2-40B4-BE49-F238E27FC236}">
                <a16:creationId xmlns:a16="http://schemas.microsoft.com/office/drawing/2014/main" id="{4BF2C539-A0B5-CA24-501C-5C97D467E7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166258"/>
            <a:ext cx="5660571" cy="354874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FB259A-B5BC-A37D-43BD-E1B38248EE1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B0A3-16FB-6B1D-3ED8-DC5B80B6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2983-9ADC-602A-E266-E0141104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Test Execution: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12 total tests executed and 100% pass rate (12/12 successful)</a:t>
            </a:r>
          </a:p>
          <a:p>
            <a:r>
              <a:rPr lang="en-US" sz="2000" dirty="0">
                <a:latin typeface="Abadi" panose="020B0604020104020204" pitchFamily="34" charset="0"/>
              </a:rPr>
              <a:t>Execution time: 3.118 seconds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Test Breakdown: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Database Manager: 2 tests  and processing Agent: 3 tests </a:t>
            </a:r>
          </a:p>
          <a:p>
            <a:r>
              <a:rPr lang="en-US" sz="2000" dirty="0">
                <a:latin typeface="Abadi" panose="020B0604020104020204" pitchFamily="34" charset="0"/>
              </a:rPr>
              <a:t>Discovery Agent: 3 tests  and packaging Agent: 3 tests</a:t>
            </a:r>
          </a:p>
          <a:p>
            <a:r>
              <a:rPr lang="en-US" sz="2000" dirty="0">
                <a:latin typeface="Abadi" panose="020B0604020104020204" pitchFamily="34" charset="0"/>
              </a:rPr>
              <a:t>Integration: 1 test</a:t>
            </a:r>
          </a:p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Key Validations: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SHA-256 accuracy verified against known hashes</a:t>
            </a:r>
          </a:p>
          <a:p>
            <a:r>
              <a:rPr lang="en-US" sz="2000" dirty="0">
                <a:latin typeface="Abadi" panose="020B0604020104020204" pitchFamily="34" charset="0"/>
              </a:rPr>
              <a:t>File type detection tested with multiple formats</a:t>
            </a:r>
          </a:p>
          <a:p>
            <a:r>
              <a:rPr lang="en-US" sz="2000" dirty="0">
                <a:latin typeface="Abadi" panose="020B0604020104020204" pitchFamily="34" charset="0"/>
              </a:rPr>
              <a:t>Database integrity confirmed with concurrent writes</a:t>
            </a:r>
          </a:p>
          <a:p>
            <a:r>
              <a:rPr lang="en-US" sz="2000" dirty="0">
                <a:latin typeface="Abadi" panose="020B0604020104020204" pitchFamily="34" charset="0"/>
              </a:rPr>
              <a:t>Large file filtering (100MB+ exclusion)</a:t>
            </a:r>
          </a:p>
        </p:txBody>
      </p:sp>
    </p:spTree>
    <p:extLst>
      <p:ext uri="{BB962C8B-B14F-4D97-AF65-F5344CB8AC3E}">
        <p14:creationId xmlns:p14="http://schemas.microsoft.com/office/powerpoint/2010/main" val="323959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7D24-994B-E708-FAE6-103D5A9A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Development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9783-54E1-7502-2B48-ADDE641C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Challenge 1: Cross-Platform Compatibility</a:t>
            </a:r>
            <a:endParaRPr lang="en-US" sz="2200" dirty="0">
              <a:latin typeface="Abadi" panose="020B0604020104020204" pitchFamily="34" charset="0"/>
            </a:endParaRPr>
          </a:p>
          <a:p>
            <a:r>
              <a:rPr lang="en-US" sz="2200" b="1" dirty="0">
                <a:latin typeface="Abadi" panose="020B0604020104020204" pitchFamily="34" charset="0"/>
              </a:rPr>
              <a:t>Solution: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r>
              <a:rPr lang="en-US" sz="2200" dirty="0" err="1">
                <a:latin typeface="Abadi" panose="020B0604020104020204" pitchFamily="34" charset="0"/>
              </a:rPr>
              <a:t>pathlib</a:t>
            </a:r>
            <a:r>
              <a:rPr lang="en-US" sz="2200" dirty="0">
                <a:latin typeface="Abadi" panose="020B0604020104020204" pitchFamily="34" charset="0"/>
              </a:rPr>
              <a:t> abstraction + platform-specific code</a:t>
            </a:r>
          </a:p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Challenge 2: Locked Files</a:t>
            </a:r>
            <a:endParaRPr lang="en-US" sz="2200" dirty="0">
              <a:latin typeface="Abadi" panose="020B0604020104020204" pitchFamily="34" charset="0"/>
            </a:endParaRPr>
          </a:p>
          <a:p>
            <a:r>
              <a:rPr lang="en-US" sz="2200" b="1" dirty="0">
                <a:latin typeface="Abadi" panose="020B0604020104020204" pitchFamily="34" charset="0"/>
              </a:rPr>
              <a:t>Solution:</a:t>
            </a:r>
            <a:r>
              <a:rPr lang="en-US" sz="2200" dirty="0">
                <a:latin typeface="Abadi" panose="020B0604020104020204" pitchFamily="34" charset="0"/>
              </a:rPr>
              <a:t> Retry logic + graceful degradation</a:t>
            </a:r>
          </a:p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Challenge 3: Performance</a:t>
            </a:r>
            <a:endParaRPr lang="en-US" sz="2200" dirty="0">
              <a:latin typeface="Abadi" panose="020B0604020104020204" pitchFamily="34" charset="0"/>
            </a:endParaRPr>
          </a:p>
          <a:p>
            <a:r>
              <a:rPr lang="en-US" sz="2200" b="1" dirty="0">
                <a:latin typeface="Abadi" panose="020B0604020104020204" pitchFamily="34" charset="0"/>
              </a:rPr>
              <a:t>Solution:</a:t>
            </a:r>
            <a:r>
              <a:rPr lang="en-US" sz="2200" dirty="0">
                <a:latin typeface="Abadi" panose="020B0604020104020204" pitchFamily="34" charset="0"/>
              </a:rPr>
              <a:t> Queue-based multithreading (10x faster)</a:t>
            </a:r>
          </a:p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Challenge 4: File Type Spoofing</a:t>
            </a:r>
            <a:endParaRPr lang="en-US" sz="2200" dirty="0">
              <a:latin typeface="Abadi" panose="020B0604020104020204" pitchFamily="34" charset="0"/>
            </a:endParaRPr>
          </a:p>
          <a:p>
            <a:r>
              <a:rPr lang="en-US" sz="2200" b="1" dirty="0">
                <a:latin typeface="Abadi" panose="020B0604020104020204" pitchFamily="34" charset="0"/>
              </a:rPr>
              <a:t>Solution: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r>
              <a:rPr lang="en-US" sz="2200" dirty="0" err="1">
                <a:latin typeface="Abadi" panose="020B0604020104020204" pitchFamily="34" charset="0"/>
              </a:rPr>
              <a:t>libmagic</a:t>
            </a:r>
            <a:r>
              <a:rPr lang="en-US" sz="2200" dirty="0">
                <a:latin typeface="Abadi" panose="020B0604020104020204" pitchFamily="34" charset="0"/>
              </a:rPr>
              <a:t> header detection (95% accuracy)</a:t>
            </a:r>
          </a:p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Challenge 5: Memory Usage</a:t>
            </a:r>
            <a:endParaRPr lang="en-US" sz="2200" dirty="0">
              <a:latin typeface="Abadi" panose="020B0604020104020204" pitchFamily="34" charset="0"/>
            </a:endParaRPr>
          </a:p>
          <a:p>
            <a:r>
              <a:rPr lang="en-US" sz="2200" b="1" dirty="0">
                <a:latin typeface="Abadi" panose="020B0604020104020204" pitchFamily="34" charset="0"/>
              </a:rPr>
              <a:t>Solution:</a:t>
            </a:r>
            <a:r>
              <a:rPr lang="en-US" sz="2200" dirty="0">
                <a:latin typeface="Abadi" panose="020B0604020104020204" pitchFamily="34" charset="0"/>
              </a:rPr>
              <a:t> 4KB chunk streaming for large files</a:t>
            </a:r>
          </a:p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Key Learning:</a:t>
            </a:r>
            <a:r>
              <a:rPr lang="en-US" sz="2200" dirty="0">
                <a:latin typeface="Abadi" panose="020B0604020104020204" pitchFamily="34" charset="0"/>
              </a:rPr>
              <a:t> Robust error handling essential for forensics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694</Words>
  <Application>Microsoft Office PowerPoint</Application>
  <PresentationFormat>Widescreen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Agency FB</vt:lpstr>
      <vt:lpstr>Aptos</vt:lpstr>
      <vt:lpstr>Aptos Display</vt:lpstr>
      <vt:lpstr>Arial</vt:lpstr>
      <vt:lpstr>Office Theme</vt:lpstr>
      <vt:lpstr>Digital Forensics Agent System (DFAS)</vt:lpstr>
      <vt:lpstr>Overview and Objectives</vt:lpstr>
      <vt:lpstr>Multi-Agent Architecture</vt:lpstr>
      <vt:lpstr>Technologies and Standards</vt:lpstr>
      <vt:lpstr>Evidence Collection Process</vt:lpstr>
      <vt:lpstr>System Demonstration</vt:lpstr>
      <vt:lpstr>Multi-Format Evidence Reports</vt:lpstr>
      <vt:lpstr>Test Coverage</vt:lpstr>
      <vt:lpstr>Development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KHIZAR MEHMOOD</dc:creator>
  <cp:lastModifiedBy>KHIZAR MEHMOOD</cp:lastModifiedBy>
  <cp:revision>1</cp:revision>
  <dcterms:created xsi:type="dcterms:W3CDTF">2025-10-13T20:57:37Z</dcterms:created>
  <dcterms:modified xsi:type="dcterms:W3CDTF">2025-10-13T21:56:35Z</dcterms:modified>
</cp:coreProperties>
</file>