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8" autoAdjust="0"/>
    <p:restoredTop sz="94660"/>
  </p:normalViewPr>
  <p:slideViewPr>
    <p:cSldViewPr snapToGrid="0" showGuides="1">
      <p:cViewPr>
        <p:scale>
          <a:sx n="75" d="100"/>
          <a:sy n="75" d="100"/>
        </p:scale>
        <p:origin x="-998" y="-3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5814070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6" descr="HD-PanelTitle-GrommetsCombine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1048582"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a:xfrm>
            <a:off x="7983232" y="5037663"/>
            <a:ext cx="897467" cy="279400"/>
          </a:xfrm>
        </p:spPr>
        <p:txBody>
          <a:bodyPr/>
          <a:lstStyle/>
          <a:p>
            <a:fld id="{08779EB1-8CCB-4F48-A52B-3308451D52B1}" type="datetimeFigureOut">
              <a:rPr lang="en-US" smtClean="0"/>
              <a:t>5/23/2024</a:t>
            </a:fld>
            <a:endParaRPr lang="en-US"/>
          </a:p>
        </p:txBody>
      </p:sp>
      <p:sp>
        <p:nvSpPr>
          <p:cNvPr id="1048584" name="Footer Placeholder 4"/>
          <p:cNvSpPr>
            <a:spLocks noGrp="1"/>
          </p:cNvSpPr>
          <p:nvPr>
            <p:ph type="ftr" sz="quarter" idx="11"/>
          </p:nvPr>
        </p:nvSpPr>
        <p:spPr>
          <a:xfrm>
            <a:off x="2692397" y="5037663"/>
            <a:ext cx="5214635" cy="279400"/>
          </a:xfrm>
        </p:spPr>
        <p:txBody>
          <a:bodyPr/>
          <a:lstStyle/>
          <a:p>
            <a:endParaRPr lang="en-US"/>
          </a:p>
        </p:txBody>
      </p:sp>
      <p:sp>
        <p:nvSpPr>
          <p:cNvPr id="1048585" name="Slide Number Placeholder 5"/>
          <p:cNvSpPr>
            <a:spLocks noGrp="1"/>
          </p:cNvSpPr>
          <p:nvPr>
            <p:ph type="sldNum" sz="quarter" idx="12"/>
          </p:nvPr>
        </p:nvSpPr>
        <p:spPr>
          <a:xfrm>
            <a:off x="8956900" y="5037663"/>
            <a:ext cx="551167" cy="279400"/>
          </a:xfrm>
        </p:spPr>
        <p:txBody>
          <a:bodyPr/>
          <a:lstStyle/>
          <a:p>
            <a:fld id="{D79E76C1-C9A8-46E8-BC50-64F6851C1918}" type="slidenum">
              <a:rPr lang="en-US" smtClean="0"/>
              <a:t>‹#›</a:t>
            </a:fld>
            <a:endParaRPr lang="en-US"/>
          </a:p>
        </p:txBody>
      </p:sp>
      <p:cxnSp>
        <p:nvCxnSpPr>
          <p:cNvPr id="3145728" name="Straight Connector 14"/>
          <p:cNvCxnSpPr>
            <a:cxnSpLocks/>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1048681"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2"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lstStyle/>
          <a:p>
            <a:fld id="{08779EB1-8CCB-4F48-A52B-3308451D52B1}" type="datetimeFigureOut">
              <a:rPr lang="en-US" smtClean="0"/>
              <a:t>5/23/2024</a:t>
            </a:fld>
            <a:endParaRPr lang="en-US"/>
          </a:p>
        </p:txBody>
      </p:sp>
      <p:sp>
        <p:nvSpPr>
          <p:cNvPr id="1048684" name="Footer Placeholder 5"/>
          <p:cNvSpPr>
            <a:spLocks noGrp="1"/>
          </p:cNvSpPr>
          <p:nvPr>
            <p:ph type="ftr" sz="quarter" idx="11"/>
          </p:nvPr>
        </p:nvSpPr>
        <p:spPr/>
        <p:txBody>
          <a:bodyPr/>
          <a:lstStyle/>
          <a:p>
            <a:endParaRPr lang="en-US"/>
          </a:p>
        </p:txBody>
      </p:sp>
      <p:sp>
        <p:nvSpPr>
          <p:cNvPr id="1048685" name="Slide Number Placeholder 6"/>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1048635"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D79E76C1-C9A8-46E8-BC50-64F6851C1918}" type="slidenum">
              <a:rPr lang="en-US" smtClean="0"/>
              <a:t>‹#›</a:t>
            </a:fld>
            <a:endParaRPr lang="en-US"/>
          </a:p>
        </p:txBody>
      </p:sp>
      <p:cxnSp>
        <p:nvCxnSpPr>
          <p:cNvPr id="3145731" name="Straight Connector 14"/>
          <p:cNvCxnSpPr>
            <a:cxnSpLocks/>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76" name="Footer Placeholder 4"/>
          <p:cNvSpPr>
            <a:spLocks noGrp="1"/>
          </p:cNvSpPr>
          <p:nvPr>
            <p:ph type="ftr" sz="quarter" idx="11"/>
          </p:nvPr>
        </p:nvSpPr>
        <p:spPr/>
        <p:txBody>
          <a:bodyPr/>
          <a:lstStyle/>
          <a:p>
            <a:endParaRPr lang="en-US"/>
          </a:p>
        </p:txBody>
      </p:sp>
      <p:sp>
        <p:nvSpPr>
          <p:cNvPr id="1048677" name="Slide Number Placeholder 5"/>
          <p:cNvSpPr>
            <a:spLocks noGrp="1"/>
          </p:cNvSpPr>
          <p:nvPr>
            <p:ph type="sldNum" sz="quarter" idx="12"/>
          </p:nvPr>
        </p:nvSpPr>
        <p:spPr/>
        <p:txBody>
          <a:bodyPr/>
          <a:lstStyle/>
          <a:p>
            <a:fld id="{D79E76C1-C9A8-46E8-BC50-64F6851C1918}" type="slidenum">
              <a:rPr lang="en-US" smtClean="0"/>
              <a:t>‹#›</a:t>
            </a:fld>
            <a:endParaRPr lang="en-US"/>
          </a:p>
        </p:txBody>
      </p:sp>
      <p:sp>
        <p:nvSpPr>
          <p:cNvPr id="1048678"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9"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29"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1048630"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9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96" name="Footer Placeholder 4"/>
          <p:cNvSpPr>
            <a:spLocks noGrp="1"/>
          </p:cNvSpPr>
          <p:nvPr>
            <p:ph type="ftr" sz="quarter" idx="11"/>
          </p:nvPr>
        </p:nvSpPr>
        <p:spPr/>
        <p:txBody>
          <a:bodyPr/>
          <a:lstStyle/>
          <a:p>
            <a:endParaRPr lang="en-US"/>
          </a:p>
        </p:txBody>
      </p:sp>
      <p:sp>
        <p:nvSpPr>
          <p:cNvPr id="1048697" name="Slide Number Placeholder 5"/>
          <p:cNvSpPr>
            <a:spLocks noGrp="1"/>
          </p:cNvSpPr>
          <p:nvPr>
            <p:ph type="sldNum" sz="quarter" idx="12"/>
          </p:nvPr>
        </p:nvSpPr>
        <p:spPr/>
        <p:txBody>
          <a:bodyPr/>
          <a:lstStyle/>
          <a:p>
            <a:fld id="{D79E76C1-C9A8-46E8-BC50-64F6851C1918}" type="slidenum">
              <a:rPr lang="en-US" smtClean="0"/>
              <a:t>‹#›</a:t>
            </a:fld>
            <a:endParaRPr lang="en-US"/>
          </a:p>
        </p:txBody>
      </p:sp>
      <p:sp>
        <p:nvSpPr>
          <p:cNvPr id="1048698"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99"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45"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46"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D79E76C1-C9A8-46E8-BC50-64F6851C1918}" type="slidenum">
              <a:rPr lang="en-US" smtClean="0"/>
              <a:t>‹#›</a:t>
            </a:fld>
            <a:endParaRPr lang="en-US"/>
          </a:p>
        </p:txBody>
      </p:sp>
      <p:cxnSp>
        <p:nvCxnSpPr>
          <p:cNvPr id="3145732" name="Straight Connector 14"/>
          <p:cNvCxnSpPr>
            <a:cxnSpLocks/>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lang="en-US" dirty="0"/>
          </a:p>
        </p:txBody>
      </p:sp>
      <p:sp>
        <p:nvSpPr>
          <p:cNvPr id="104870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709" name="Footer Placeholder 4"/>
          <p:cNvSpPr>
            <a:spLocks noGrp="1"/>
          </p:cNvSpPr>
          <p:nvPr>
            <p:ph type="ftr" sz="quarter" idx="11"/>
          </p:nvPr>
        </p:nvSpPr>
        <p:spPr/>
        <p:txBody>
          <a:bodyPr/>
          <a:lstStyle/>
          <a:p>
            <a:endParaRPr lang="en-US"/>
          </a:p>
        </p:txBody>
      </p:sp>
      <p:sp>
        <p:nvSpPr>
          <p:cNvPr id="1048710" name="Slide Number Placeholder 5"/>
          <p:cNvSpPr>
            <a:spLocks noGrp="1"/>
          </p:cNvSpPr>
          <p:nvPr>
            <p:ph type="sldNum" sz="quarter" idx="12"/>
          </p:nvPr>
        </p:nvSpPr>
        <p:spPr/>
        <p:txBody>
          <a:bodyPr/>
          <a:lstStyle/>
          <a:p>
            <a:fld id="{D79E76C1-C9A8-46E8-BC50-64F6851C1918}" type="slidenum">
              <a:rPr lang="en-US" smtClean="0"/>
              <a:t>‹#›</a:t>
            </a:fld>
            <a:endParaRPr lang="en-US"/>
          </a:p>
        </p:txBody>
      </p:sp>
      <p:cxnSp>
        <p:nvCxnSpPr>
          <p:cNvPr id="3145740" name="Straight Connector 13"/>
          <p:cNvCxnSpPr>
            <a:cxnSpLocks/>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1048668"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70" name="Footer Placeholder 4"/>
          <p:cNvSpPr>
            <a:spLocks noGrp="1"/>
          </p:cNvSpPr>
          <p:nvPr>
            <p:ph type="ftr" sz="quarter" idx="11"/>
          </p:nvPr>
        </p:nvSpPr>
        <p:spPr/>
        <p:txBody>
          <a:bodyPr/>
          <a:lstStyle/>
          <a:p>
            <a:endParaRPr lang="en-US"/>
          </a:p>
        </p:txBody>
      </p:sp>
      <p:sp>
        <p:nvSpPr>
          <p:cNvPr id="1048671" name="Slide Number Placeholder 5"/>
          <p:cNvSpPr>
            <a:spLocks noGrp="1"/>
          </p:cNvSpPr>
          <p:nvPr>
            <p:ph type="sldNum" sz="quarter" idx="12"/>
          </p:nvPr>
        </p:nvSpPr>
        <p:spPr/>
        <p:txBody>
          <a:bodyPr/>
          <a:lstStyle/>
          <a:p>
            <a:fld id="{D79E76C1-C9A8-46E8-BC50-64F6851C1918}" type="slidenum">
              <a:rPr lang="en-US" smtClean="0"/>
              <a:t>‹#›</a:t>
            </a:fld>
            <a:endParaRPr lang="en-US"/>
          </a:p>
        </p:txBody>
      </p:sp>
      <p:cxnSp>
        <p:nvCxnSpPr>
          <p:cNvPr id="3145735" name="Straight Connector 13"/>
          <p:cNvCxnSpPr>
            <a:cxnSpLocks/>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1"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1048652"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lstStyle/>
          <a:p>
            <a:fld id="{08779EB1-8CCB-4F48-A52B-3308451D52B1}" type="datetimeFigureOut">
              <a:rPr lang="en-US" smtClean="0"/>
              <a:t>5/23/2024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D79E76C1-C9A8-46E8-BC50-64F6851C1918}" type="slidenum">
              <a:rPr lang="en-US" smtClean="0"/>
              <a:t>‹#›</a:t>
            </a:fld>
            <a:endParaRPr lang="en-US"/>
          </a:p>
        </p:txBody>
      </p:sp>
      <p:cxnSp>
        <p:nvCxnSpPr>
          <p:cNvPr id="3145733" name="Straight Connector 15"/>
          <p:cNvCxnSpPr>
            <a:cxnSpLocks/>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48686" name="Title 1"/>
          <p:cNvSpPr>
            <a:spLocks noGrp="1"/>
          </p:cNvSpPr>
          <p:nvPr>
            <p:ph type="title"/>
          </p:nvPr>
        </p:nvSpPr>
        <p:spPr/>
        <p:txBody>
          <a:bodyPr/>
          <a:lstStyle/>
          <a:p>
            <a:r>
              <a:rPr lang="en-US"/>
              <a:t>Click to edit Master title style</a:t>
            </a:r>
            <a:endParaRPr lang="en-US" dirty="0"/>
          </a:p>
        </p:txBody>
      </p:sp>
      <p:sp>
        <p:nvSpPr>
          <p:cNvPr id="1048687"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4"/>
          <p:cNvSpPr>
            <a:spLocks noGrp="1"/>
          </p:cNvSpPr>
          <p:nvPr>
            <p:ph type="dt" sz="half" idx="10"/>
          </p:nvPr>
        </p:nvSpPr>
        <p:spPr/>
        <p:txBody>
          <a:bodyPr/>
          <a:lstStyle/>
          <a:p>
            <a:fld id="{08779EB1-8CCB-4F48-A52B-3308451D52B1}" type="datetimeFigureOut">
              <a:rPr lang="en-US" smtClean="0"/>
              <a:t>5/23/2024</a:t>
            </a:fld>
            <a:endParaRPr lang="en-US"/>
          </a:p>
        </p:txBody>
      </p:sp>
      <p:sp>
        <p:nvSpPr>
          <p:cNvPr id="1048690" name="Footer Placeholder 5"/>
          <p:cNvSpPr>
            <a:spLocks noGrp="1"/>
          </p:cNvSpPr>
          <p:nvPr>
            <p:ph type="ftr" sz="quarter" idx="11"/>
          </p:nvPr>
        </p:nvSpPr>
        <p:spPr/>
        <p:txBody>
          <a:bodyPr/>
          <a:lstStyle/>
          <a:p>
            <a:endParaRPr lang="en-US"/>
          </a:p>
        </p:txBody>
      </p:sp>
      <p:sp>
        <p:nvSpPr>
          <p:cNvPr id="1048691" name="Slide Number Placeholder 6"/>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endParaRPr lang="en-US" dirty="0"/>
          </a:p>
        </p:txBody>
      </p:sp>
      <p:sp>
        <p:nvSpPr>
          <p:cNvPr id="1048657"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Date Placeholder 6"/>
          <p:cNvSpPr>
            <a:spLocks noGrp="1"/>
          </p:cNvSpPr>
          <p:nvPr>
            <p:ph type="dt" sz="half" idx="10"/>
          </p:nvPr>
        </p:nvSpPr>
        <p:spPr/>
        <p:txBody>
          <a:bodyPr/>
          <a:lstStyle/>
          <a:p>
            <a:fld id="{08779EB1-8CCB-4F48-A52B-3308451D52B1}" type="datetimeFigureOut">
              <a:rPr lang="en-US" smtClean="0"/>
              <a:t>5/23/2024</a:t>
            </a:fld>
            <a:endParaRPr lang="en-US"/>
          </a:p>
        </p:txBody>
      </p:sp>
      <p:sp>
        <p:nvSpPr>
          <p:cNvPr id="1048662" name="Footer Placeholder 7"/>
          <p:cNvSpPr>
            <a:spLocks noGrp="1"/>
          </p:cNvSpPr>
          <p:nvPr>
            <p:ph type="ftr" sz="quarter" idx="11"/>
          </p:nvPr>
        </p:nvSpPr>
        <p:spPr/>
        <p:txBody>
          <a:bodyPr/>
          <a:lstStyle/>
          <a:p>
            <a:endParaRPr lang="en-US"/>
          </a:p>
        </p:txBody>
      </p:sp>
      <p:sp>
        <p:nvSpPr>
          <p:cNvPr id="1048663" name="Slide Number Placeholder 8"/>
          <p:cNvSpPr>
            <a:spLocks noGrp="1"/>
          </p:cNvSpPr>
          <p:nvPr>
            <p:ph type="sldNum" sz="quarter" idx="12"/>
          </p:nvPr>
        </p:nvSpPr>
        <p:spPr/>
        <p:txBody>
          <a:bodyPr/>
          <a:lstStyle/>
          <a:p>
            <a:fld id="{D79E76C1-C9A8-46E8-BC50-64F6851C1918}" type="slidenum">
              <a:rPr lang="en-US" smtClean="0"/>
              <a:t>‹#›</a:t>
            </a:fld>
            <a:endParaRPr lang="en-US"/>
          </a:p>
        </p:txBody>
      </p:sp>
      <p:cxnSp>
        <p:nvCxnSpPr>
          <p:cNvPr id="3145734" name="Straight Connector 17"/>
          <p:cNvCxnSpPr>
            <a:cxnSpLocks/>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endParaRPr lang="en-US" dirty="0"/>
          </a:p>
        </p:txBody>
      </p:sp>
      <p:sp>
        <p:nvSpPr>
          <p:cNvPr id="1048626" name="Date Placeholder 2"/>
          <p:cNvSpPr>
            <a:spLocks noGrp="1"/>
          </p:cNvSpPr>
          <p:nvPr>
            <p:ph type="dt" sz="half" idx="10"/>
          </p:nvPr>
        </p:nvSpPr>
        <p:spPr/>
        <p:txBody>
          <a:bodyPr/>
          <a:lstStyle/>
          <a:p>
            <a:fld id="{08779EB1-8CCB-4F48-A52B-3308451D52B1}" type="datetimeFigureOut">
              <a:rPr lang="en-US" smtClean="0"/>
              <a:t>5/23/2024</a:t>
            </a:fld>
            <a:endParaRPr lang="en-US"/>
          </a:p>
        </p:txBody>
      </p:sp>
      <p:sp>
        <p:nvSpPr>
          <p:cNvPr id="1048627" name="Footer Placeholder 3"/>
          <p:cNvSpPr>
            <a:spLocks noGrp="1"/>
          </p:cNvSpPr>
          <p:nvPr>
            <p:ph type="ftr" sz="quarter" idx="11"/>
          </p:nvPr>
        </p:nvSpPr>
        <p:spPr/>
        <p:txBody>
          <a:bodyPr/>
          <a:lstStyle/>
          <a:p>
            <a:endParaRPr lang="en-US"/>
          </a:p>
        </p:txBody>
      </p:sp>
      <p:sp>
        <p:nvSpPr>
          <p:cNvPr id="1048628" name="Slide Number Placeholder 4"/>
          <p:cNvSpPr>
            <a:spLocks noGrp="1"/>
          </p:cNvSpPr>
          <p:nvPr>
            <p:ph type="sldNum" sz="quarter" idx="12"/>
          </p:nvPr>
        </p:nvSpPr>
        <p:spPr/>
        <p:txBody>
          <a:bodyPr/>
          <a:lstStyle/>
          <a:p>
            <a:fld id="{D79E76C1-C9A8-46E8-BC50-64F6851C1918}" type="slidenum">
              <a:rPr lang="en-US" smtClean="0"/>
              <a:t>‹#›</a:t>
            </a:fld>
            <a:endParaRPr lang="en-US"/>
          </a:p>
        </p:txBody>
      </p:sp>
      <p:cxnSp>
        <p:nvCxnSpPr>
          <p:cNvPr id="3145730" name="Straight Connector 13"/>
          <p:cNvCxnSpPr>
            <a:cxnSpLocks/>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08779EB1-8CCB-4F48-A52B-3308451D52B1}" type="datetimeFigureOut">
              <a:rPr lang="en-US" smtClean="0"/>
              <a:t>5/23/2024</a:t>
            </a:fld>
            <a:endParaRPr lang="en-US"/>
          </a:p>
        </p:txBody>
      </p:sp>
      <p:sp>
        <p:nvSpPr>
          <p:cNvPr id="1048665" name="Footer Placeholder 2"/>
          <p:cNvSpPr>
            <a:spLocks noGrp="1"/>
          </p:cNvSpPr>
          <p:nvPr>
            <p:ph type="ftr" sz="quarter" idx="11"/>
          </p:nvPr>
        </p:nvSpPr>
        <p:spPr/>
        <p:txBody>
          <a:bodyPr/>
          <a:lstStyle/>
          <a:p>
            <a:endParaRPr lang="en-US"/>
          </a:p>
        </p:txBody>
      </p:sp>
      <p:sp>
        <p:nvSpPr>
          <p:cNvPr id="1048666" name="Slide Number Placeholder 3"/>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1048701"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lstStyle/>
          <a:p>
            <a:fld id="{08779EB1-8CCB-4F48-A52B-3308451D52B1}" type="datetimeFigureOut">
              <a:rPr lang="en-US" smtClean="0"/>
              <a:t>5/23/2024</a:t>
            </a:fld>
            <a:endParaRPr lang="en-US"/>
          </a:p>
        </p:txBody>
      </p:sp>
      <p:sp>
        <p:nvSpPr>
          <p:cNvPr id="1048704" name="Footer Placeholder 5"/>
          <p:cNvSpPr>
            <a:spLocks noGrp="1"/>
          </p:cNvSpPr>
          <p:nvPr>
            <p:ph type="ftr" sz="quarter" idx="11"/>
          </p:nvPr>
        </p:nvSpPr>
        <p:spPr/>
        <p:txBody>
          <a:bodyPr/>
          <a:lstStyle/>
          <a:p>
            <a:endParaRPr lang="en-US"/>
          </a:p>
        </p:txBody>
      </p:sp>
      <p:sp>
        <p:nvSpPr>
          <p:cNvPr id="1048705" name="Slide Number Placeholder 6"/>
          <p:cNvSpPr>
            <a:spLocks noGrp="1"/>
          </p:cNvSpPr>
          <p:nvPr>
            <p:ph type="sldNum" sz="quarter" idx="12"/>
          </p:nvPr>
        </p:nvSpPr>
        <p:spPr/>
        <p:txBody>
          <a:bodyPr/>
          <a:lstStyle/>
          <a:p>
            <a:fld id="{D79E76C1-C9A8-46E8-BC50-64F6851C1918}" type="slidenum">
              <a:rPr lang="en-US" smtClean="0"/>
              <a:t>‹#›</a:t>
            </a:fld>
            <a:endParaRPr lang="en-US"/>
          </a:p>
        </p:txBody>
      </p:sp>
      <p:cxnSp>
        <p:nvCxnSpPr>
          <p:cNvPr id="3145739" name="Straight Connector 15"/>
          <p:cNvCxnSpPr>
            <a:cxnSpLocks/>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048640"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1"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08779EB1-8CCB-4F48-A52B-3308451D52B1}" type="datetimeFigureOut">
              <a:rPr lang="en-US" smtClean="0"/>
              <a:t>5/23/2024</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D79E76C1-C9A8-46E8-BC50-64F6851C19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2097152" name="Picture 6" descr="HD-PanelContent-GrommetsCombined.png"/>
          <p:cNvPicPr>
            <a:picLocks noChangeAspect="1"/>
          </p:cNvPicPr>
          <p:nvPr/>
        </p:nvPicPr>
        <p:blipFill>
          <a:blip r:embed="rId19"/>
          <a:stretch>
            <a:fillRect/>
          </a:stretch>
        </p:blipFill>
        <p:spPr>
          <a:xfrm>
            <a:off x="0" y="0"/>
            <a:ext cx="12188825" cy="6856214"/>
          </a:xfrm>
          <a:prstGeom prst="rect">
            <a:avLst/>
          </a:prstGeom>
        </p:spPr>
      </p:pic>
      <p:sp>
        <p:nvSpPr>
          <p:cNvPr id="1048576"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779EB1-8CCB-4F48-A52B-3308451D52B1}" type="datetimeFigureOut">
              <a:rPr lang="en-US" smtClean="0"/>
              <a:t>5/23/2024</a:t>
            </a:fld>
            <a:endParaRPr lang="en-US"/>
          </a:p>
        </p:txBody>
      </p:sp>
      <p:sp>
        <p:nvSpPr>
          <p:cNvPr id="1048579"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1048580"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9E76C1-C9A8-46E8-BC50-64F6851C19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692398" y="1879082"/>
            <a:ext cx="6815669" cy="1515533"/>
          </a:xfrm>
        </p:spPr>
        <p:txBody>
          <a:bodyPr/>
          <a:lstStyle/>
          <a:p>
            <a:r>
              <a:rPr lang="en-US" sz="4000" b="1" dirty="0"/>
              <a:t>Cloud Computing and Enhanced Security Protocols</a:t>
            </a:r>
            <a:endParaRPr lang="en-US" sz="4000" dirty="0"/>
          </a:p>
        </p:txBody>
      </p:sp>
      <p:sp>
        <p:nvSpPr>
          <p:cNvPr id="1048587" name="Subtitle 2"/>
          <p:cNvSpPr>
            <a:spLocks noGrp="1"/>
          </p:cNvSpPr>
          <p:nvPr>
            <p:ph type="subTitle" idx="1"/>
          </p:nvPr>
        </p:nvSpPr>
        <p:spPr/>
        <p:txBody>
          <a:bodyPr>
            <a:normAutofit fontScale="59167" lnSpcReduction="20000"/>
          </a:bodyPr>
          <a:lstStyle/>
          <a:p>
            <a:r>
              <a:rPr lang="en-US" b="1" dirty="0"/>
              <a:t>Team members:</a:t>
            </a:r>
            <a:endParaRPr lang="en-US" dirty="0"/>
          </a:p>
          <a:p>
            <a:r>
              <a:rPr lang="en-US" b="1" dirty="0"/>
              <a:t>Noor Elghouti 225379</a:t>
            </a:r>
            <a:endParaRPr lang="en-US" dirty="0"/>
          </a:p>
          <a:p>
            <a:r>
              <a:rPr lang="en-US" b="1" dirty="0"/>
              <a:t>Shahd Mohamad 225393</a:t>
            </a:r>
            <a:endParaRPr lang="en-US" dirty="0"/>
          </a:p>
          <a:p>
            <a:r>
              <a:rPr lang="en-US" b="1" dirty="0"/>
              <a:t>Reem Ramadan 224683</a:t>
            </a:r>
            <a:endParaRPr lang="en-US" dirty="0"/>
          </a:p>
          <a:p>
            <a:r>
              <a:rPr lang="en-US" b="1" dirty="0"/>
              <a:t>Mariam Hamdy 224085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Naïve Bayes model </a:t>
            </a:r>
          </a:p>
        </p:txBody>
      </p:sp>
      <p:sp>
        <p:nvSpPr>
          <p:cNvPr id="1048613" name="Content Placeholder 2"/>
          <p:cNvSpPr>
            <a:spLocks noGrp="1"/>
          </p:cNvSpPr>
          <p:nvPr>
            <p:ph idx="1"/>
          </p:nvPr>
        </p:nvSpPr>
        <p:spPr/>
        <p:txBody>
          <a:bodyPr>
            <a:normAutofit fontScale="92500" lnSpcReduction="10000"/>
          </a:bodyPr>
          <a:lstStyle/>
          <a:p>
            <a:r>
              <a:rPr lang="en-US" dirty="0">
                <a:solidFill>
                  <a:schemeClr val="tx2"/>
                </a:solidFill>
              </a:rPr>
              <a:t>The Naïve Bayes model, rooted in Bayes' theorem, is a probabilistic classifier assuming feature independence. Widely applied in text classification, medical diagnosis, recommendation systems, and fraud detection, it efficiently predicts class probabilities based on observed features. In text analysis, it's adept at spam detection, sentiment analysis, and document categorization. In healthcare, it aids in diagnosing diseases from symptoms. Moreover, it powers recommendation engines by classifying user preferences. Additionally, it's instrumental in detecting fraudulent transactions by analyzing various transaction attributes. Naïve Bayes' simplicity and efficacy make it a go-to choice for classification tasks, particularly where feature independence simplifies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fontScale="90000"/>
          </a:bodyPr>
          <a:lstStyle/>
          <a:p>
            <a:r>
              <a:rPr lang="en-US" b="1" dirty="0"/>
              <a:t>Model Analysis - Naïve Bayes vs. Second Model</a:t>
            </a:r>
          </a:p>
        </p:txBody>
      </p:sp>
      <p:sp>
        <p:nvSpPr>
          <p:cNvPr id="1048618" name="Content Placeholder 2"/>
          <p:cNvSpPr>
            <a:spLocks noGrp="1"/>
          </p:cNvSpPr>
          <p:nvPr>
            <p:ph idx="1"/>
          </p:nvPr>
        </p:nvSpPr>
        <p:spPr>
          <a:xfrm>
            <a:off x="1057134" y="2393158"/>
            <a:ext cx="10077731" cy="3734687"/>
          </a:xfrm>
        </p:spPr>
        <p:txBody>
          <a:bodyPr>
            <a:normAutofit/>
          </a:bodyPr>
          <a:lstStyle/>
          <a:p>
            <a:r>
              <a:rPr lang="en-US" dirty="0"/>
              <a:t>Comparison of Metrics</a:t>
            </a:r>
          </a:p>
          <a:p>
            <a:r>
              <a:rPr lang="en-US" dirty="0"/>
              <a:t>Accuracy: The second model (0.68) is better than the Naive Bayes model (0.43).</a:t>
            </a:r>
          </a:p>
          <a:p>
            <a:r>
              <a:rPr lang="en-US" dirty="0"/>
              <a:t>Precision: The second model (0.78) has better precision compared to the Naive Bayes model's weighted average precision (0.64).</a:t>
            </a:r>
          </a:p>
          <a:p>
            <a:r>
              <a:rPr lang="en-US" dirty="0"/>
              <a:t>Recall: The Naive Bayes model has a higher weighted average recall (0.43) than the second model (0.30).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Solution to solve second model </a:t>
            </a:r>
          </a:p>
        </p:txBody>
      </p:sp>
      <p:sp>
        <p:nvSpPr>
          <p:cNvPr id="1048620" name="Content Placeholder 2"/>
          <p:cNvSpPr>
            <a:spLocks noGrp="1"/>
          </p:cNvSpPr>
          <p:nvPr>
            <p:ph idx="1"/>
          </p:nvPr>
        </p:nvSpPr>
        <p:spPr/>
        <p:txBody>
          <a:bodyPr>
            <a:normAutofit fontScale="92500" lnSpcReduction="10000"/>
          </a:bodyPr>
          <a:lstStyle/>
          <a:p>
            <a:pPr algn="l"/>
            <a:r>
              <a:rPr lang="en-US" dirty="0"/>
              <a:t>To address the performance gap between the two models:</a:t>
            </a:r>
          </a:p>
          <a:p>
            <a:pPr algn="l">
              <a:buFont typeface="+mj-lt"/>
              <a:buAutoNum type="arabicPeriod"/>
            </a:pPr>
            <a:r>
              <a:rPr lang="en-US" dirty="0"/>
              <a:t>Feature Enhancement: Improve feature quality or add new relevant features.</a:t>
            </a:r>
          </a:p>
          <a:p>
            <a:pPr algn="l">
              <a:buFont typeface="+mj-lt"/>
              <a:buAutoNum type="arabicPeriod"/>
            </a:pPr>
            <a:r>
              <a:rPr lang="en-US" dirty="0"/>
              <a:t>Model Selection: Try different models suited to the data.</a:t>
            </a:r>
          </a:p>
          <a:p>
            <a:pPr algn="l">
              <a:buFont typeface="+mj-lt"/>
              <a:buAutoNum type="arabicPeriod"/>
            </a:pPr>
            <a:r>
              <a:rPr lang="en-US" dirty="0"/>
              <a:t>Parameter Optimization: Fine-tune model parameters for better accuracy.</a:t>
            </a:r>
          </a:p>
          <a:p>
            <a:pPr algn="l">
              <a:buFont typeface="+mj-lt"/>
              <a:buAutoNum type="arabicPeriod"/>
            </a:pPr>
            <a:r>
              <a:rPr lang="en-US" dirty="0"/>
              <a:t>Data Preprocessing: Ensure consistent and effective data preprocessing.</a:t>
            </a:r>
          </a:p>
          <a:p>
            <a:pPr algn="l">
              <a:buFont typeface="+mj-lt"/>
              <a:buAutoNum type="arabicPeriod"/>
            </a:pPr>
            <a:r>
              <a:rPr lang="en-US" dirty="0"/>
              <a:t>Domain Knowledge: Leverage domain expertise for better feature selection.</a:t>
            </a:r>
          </a:p>
          <a:p>
            <a:pPr algn="l">
              <a:buFont typeface="+mj-lt"/>
              <a:buAutoNum type="arabicPeriod"/>
            </a:pPr>
            <a:r>
              <a:rPr lang="en-US" dirty="0"/>
              <a:t>Imbalanced Learning: Apply techniques for dealing with class imbalance if relevant.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dirty="0"/>
              <a:t>security devices in the cloud </a:t>
            </a:r>
          </a:p>
        </p:txBody>
      </p:sp>
      <p:sp>
        <p:nvSpPr>
          <p:cNvPr id="1048622" name="Content Placeholder 2"/>
          <p:cNvSpPr>
            <a:spLocks noGrp="1"/>
          </p:cNvSpPr>
          <p:nvPr>
            <p:ph idx="1"/>
          </p:nvPr>
        </p:nvSpPr>
        <p:spPr>
          <a:xfrm>
            <a:off x="1295401" y="2421467"/>
            <a:ext cx="9601196" cy="3454401"/>
          </a:xfrm>
        </p:spPr>
        <p:txBody>
          <a:bodyPr>
            <a:normAutofit fontScale="62500" lnSpcReduction="20000"/>
          </a:bodyPr>
          <a:lstStyle/>
          <a:p>
            <a:pPr algn="l"/>
            <a:r>
              <a:rPr lang="en-US" dirty="0"/>
              <a:t>Security devices in the cloud refer to the various tools and technologies deployed to protect cloud-based infrastructure, applications, and data from cyber threats and unauthorized access</a:t>
            </a:r>
          </a:p>
          <a:p>
            <a:pPr algn="l">
              <a:buFont typeface="+mj-lt"/>
              <a:buAutoNum type="arabicPeriod"/>
            </a:pPr>
            <a:r>
              <a:rPr lang="en-US" dirty="0"/>
              <a:t>Firewalls: Cloud-based firewalls are used to monitor and control incoming and outgoing network traffic based on predetermined security rules. </a:t>
            </a:r>
          </a:p>
          <a:p>
            <a:pPr algn="l">
              <a:buFont typeface="+mj-lt"/>
              <a:buAutoNum type="arabicPeriod"/>
            </a:pPr>
            <a:r>
              <a:rPr lang="en-US" dirty="0"/>
              <a:t>Intrusion Detection and Prevention Systems (IDPS): IDPS solutions monitor cloud traffic and detect potential security breaches or malicious activities in real-time.</a:t>
            </a:r>
          </a:p>
          <a:p>
            <a:pPr algn="l">
              <a:buFont typeface="+mj-lt"/>
              <a:buAutoNum type="arabicPeriod"/>
            </a:pPr>
            <a:r>
              <a:rPr lang="en-US" dirty="0"/>
              <a:t>Virtual Private Networks (VPNs): Cloud-based VPNs establish secure and encrypted connections between remote users/devices and cloud resources. </a:t>
            </a:r>
          </a:p>
          <a:p>
            <a:pPr algn="l">
              <a:buFont typeface="+mj-lt"/>
              <a:buAutoNum type="arabicPeriod"/>
            </a:pPr>
            <a:r>
              <a:rPr lang="en-US" dirty="0"/>
              <a:t>Security Information and Event Management (SIEM) Systems: SIEM platforms collect and analyze log data from various cloud services and devices to identify security incidents, policy violations.</a:t>
            </a:r>
          </a:p>
          <a:p>
            <a:pPr algn="l">
              <a:buFont typeface="+mj-lt"/>
              <a:buAutoNum type="arabicPeriod"/>
            </a:pPr>
            <a:r>
              <a:rPr lang="en-US" dirty="0"/>
              <a:t>Web Application Firewalls (WAFs): WAFs protect cloud-hosted web applications from common web-based attacks such as SQL injection, cross-site scripting (XSS), and application-layer DDoS attack</a:t>
            </a:r>
          </a:p>
          <a:p>
            <a:pPr algn="l">
              <a:buFont typeface="+mj-lt"/>
              <a:buAutoNum type="arabicPeriod"/>
            </a:pPr>
            <a:r>
              <a:rPr lang="en-US" dirty="0"/>
              <a:t>Data Loss Prevention (DLP) Solutions: Cloud-based DLP solutions help organizations prevent the unauthorized disclosure of sensitive data stored in the cloud.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t>References </a:t>
            </a:r>
          </a:p>
        </p:txBody>
      </p:sp>
      <p:sp>
        <p:nvSpPr>
          <p:cNvPr id="1048624" name="Content Placeholder 2"/>
          <p:cNvSpPr>
            <a:spLocks noGrp="1"/>
          </p:cNvSpPr>
          <p:nvPr>
            <p:ph idx="1"/>
          </p:nvPr>
        </p:nvSpPr>
        <p:spPr/>
        <p:txBody>
          <a:bodyPr>
            <a:normAutofit fontScale="55000" lnSpcReduction="20000"/>
          </a:bodyPr>
          <a:lstStyle/>
          <a:p>
            <a:endParaRPr lang="en-US" dirty="0"/>
          </a:p>
          <a:p>
            <a:r>
              <a:rPr lang="en-US" dirty="0"/>
              <a:t>https://www.sciencedirect.com/science/article/abs/pii/S0045790617320724</a:t>
            </a:r>
          </a:p>
          <a:p>
            <a:r>
              <a:rPr lang="en-US" dirty="0"/>
              <a:t>https://link.springer.com/chapter/10.1007/978-3-030-34957-8_7</a:t>
            </a:r>
          </a:p>
          <a:p>
            <a:r>
              <a:rPr lang="en-US" dirty="0"/>
              <a:t>https://ieeexplore.ieee.org/abstract/document/9032545/references#references</a:t>
            </a:r>
          </a:p>
          <a:p>
            <a:r>
              <a:rPr lang="en-US" dirty="0"/>
              <a:t>https://ieeexplore.ieee.org/abstract/document/8301700/references#references</a:t>
            </a:r>
          </a:p>
          <a:p>
            <a:r>
              <a:rPr lang="en-US" dirty="0"/>
              <a:t>https://ijfans.org/uploads/paper/8cb332332e8562cc03e2965ad7d2cd27.pdf</a:t>
            </a:r>
          </a:p>
          <a:p>
            <a:r>
              <a:rPr lang="en-US" dirty="0"/>
              <a:t>https://academiccommons.columbia.edu/doi/10.7916/D8T443GW</a:t>
            </a:r>
          </a:p>
          <a:p>
            <a:r>
              <a:rPr lang="en-US" dirty="0"/>
              <a:t>https://papers.ssrn.com/sol3/papers.cfm?abstract_id=4402499</a:t>
            </a:r>
          </a:p>
          <a:p>
            <a:r>
              <a:rPr lang="en-US" dirty="0"/>
              <a:t>https://doi.org/10.14445/22312803/ijctt-v71i6p113</a:t>
            </a:r>
          </a:p>
          <a:p>
            <a:r>
              <a:rPr lang="en-US" dirty="0"/>
              <a:t>https://academiccommons.columbia.edu/doi/10.7916/D8T443GW</a:t>
            </a:r>
          </a:p>
          <a:p>
            <a:r>
              <a:rPr lang="en-US" dirty="0"/>
              <a:t>https://academiccommons.columbia.edu/doi/10.7916/D8T443GW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b="1" dirty="0"/>
              <a:t>Research Question </a:t>
            </a:r>
          </a:p>
        </p:txBody>
      </p:sp>
      <p:sp>
        <p:nvSpPr>
          <p:cNvPr id="1048594" name="Content Placeholder 2"/>
          <p:cNvSpPr>
            <a:spLocks noGrp="1"/>
          </p:cNvSpPr>
          <p:nvPr>
            <p:ph idx="1"/>
          </p:nvPr>
        </p:nvSpPr>
        <p:spPr>
          <a:xfrm>
            <a:off x="1295402" y="2556932"/>
            <a:ext cx="9601196" cy="3318936"/>
          </a:xfrm>
        </p:spPr>
        <p:txBody>
          <a:bodyPr/>
          <a:lstStyle/>
          <a:p>
            <a:r>
              <a:rPr lang="en-US" dirty="0"/>
              <a:t>How can cloud security evolve to protect data integrity, confidentiality, and accessibility amidst evolving threats?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fontScale="90000"/>
          </a:bodyPr>
          <a:lstStyle/>
          <a:p>
            <a:r>
              <a:rPr lang="en-US" b="1" dirty="0"/>
              <a:t>Mechanisms and Strategies of Cloud Security</a:t>
            </a:r>
            <a:r>
              <a:rPr lang="en-US" dirty="0"/>
              <a:t> </a:t>
            </a:r>
          </a:p>
        </p:txBody>
      </p:sp>
      <p:sp>
        <p:nvSpPr>
          <p:cNvPr id="1048596" name="Rectangle 1"/>
          <p:cNvSpPr>
            <a:spLocks noGrp="1" noChangeArrowheads="1"/>
          </p:cNvSpPr>
          <p:nvPr>
            <p:ph idx="1"/>
          </p:nvPr>
        </p:nvSpPr>
        <p:spPr bwMode="auto">
          <a:xfrm>
            <a:off x="1295402" y="1973047"/>
            <a:ext cx="9324188" cy="55554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1700" dirty="0">
                <a:latin typeface="+mj-lt"/>
                <a:cs typeface="Times New Roman" panose="02020603050405020304" pitchFamily="18" charset="0"/>
              </a:rPr>
              <a:t>Data Protection and Availability: Loss or unavailability of data can result in severe operational, financial, and reputational damage.</a:t>
            </a:r>
          </a:p>
          <a:p>
            <a:pPr marL="0" indent="0" defTabSz="914400" eaLnBrk="0" fontAlgn="base" hangingPunct="0">
              <a:spcBef>
                <a:spcPct val="0"/>
              </a:spcBef>
              <a:spcAft>
                <a:spcPct val="0"/>
              </a:spcAft>
              <a:buClrTx/>
              <a:buSzTx/>
              <a:buNone/>
            </a:pPr>
            <a:endParaRPr lang="en-US" sz="1700" dirty="0">
              <a:latin typeface="+mj-lt"/>
              <a:cs typeface="Times New Roman" panose="02020603050405020304" pitchFamily="18" charset="0"/>
            </a:endParaRPr>
          </a:p>
          <a:p>
            <a:pPr defTabSz="914400" eaLnBrk="0" fontAlgn="base" hangingPunct="0">
              <a:spcBef>
                <a:spcPct val="0"/>
              </a:spcBef>
              <a:spcAft>
                <a:spcPct val="0"/>
              </a:spcAft>
              <a:buClrTx/>
              <a:buSzTx/>
            </a:pPr>
            <a:r>
              <a:rPr lang="en-US" sz="1700" dirty="0">
                <a:latin typeface="+mj-lt"/>
                <a:cs typeface="Times New Roman" panose="02020603050405020304" pitchFamily="18" charset="0"/>
              </a:rPr>
              <a:t>Mitigation of Risks: Organizations face various risks, including hardware failures, cyber-attacks, human errors, and natural disasters. Cloud backup and disaster recovery provide a safety net against these risks.</a:t>
            </a:r>
            <a:endParaRPr lang="ar-EG" sz="1700" dirty="0">
              <a:latin typeface="+mj-lt"/>
              <a:cs typeface="Times New Roman" panose="02020603050405020304" pitchFamily="18" charset="0"/>
            </a:endParaRPr>
          </a:p>
          <a:p>
            <a:pPr defTabSz="914400" eaLnBrk="0" fontAlgn="base" hangingPunct="0">
              <a:spcBef>
                <a:spcPct val="0"/>
              </a:spcBef>
              <a:spcAft>
                <a:spcPct val="0"/>
              </a:spcAft>
              <a:buClrTx/>
              <a:buSzTx/>
            </a:pPr>
            <a:endParaRPr lang="en-US" sz="1700" dirty="0">
              <a:latin typeface="+mj-lt"/>
              <a:cs typeface="Times New Roman" panose="02020603050405020304" pitchFamily="18" charset="0"/>
            </a:endParaRPr>
          </a:p>
          <a:p>
            <a:r>
              <a:rPr lang="en-US" sz="1700" dirty="0">
                <a:latin typeface="+mj-lt"/>
                <a:cs typeface="Times New Roman" panose="02020603050405020304" pitchFamily="18" charset="0"/>
              </a:rPr>
              <a:t> Scalability and Flexibility: Cloud-based solutions offer scalability and flexibility, allowing organizations to easily adjust their backup and recovery capabilities according to their evolving needs.</a:t>
            </a:r>
            <a:endParaRPr lang="ar-EG" sz="1700" dirty="0">
              <a:latin typeface="+mj-lt"/>
              <a:cs typeface="Times New Roman" panose="02020603050405020304" pitchFamily="18" charset="0"/>
            </a:endParaRPr>
          </a:p>
          <a:p>
            <a:endParaRPr lang="en-US" sz="1700" dirty="0">
              <a:latin typeface="+mj-lt"/>
              <a:cs typeface="Times New Roman" panose="02020603050405020304" pitchFamily="18" charset="0"/>
            </a:endParaRPr>
          </a:p>
          <a:p>
            <a:r>
              <a:rPr lang="en-US" sz="1700" dirty="0">
                <a:latin typeface="+mj-lt"/>
                <a:cs typeface="Times New Roman" panose="02020603050405020304" pitchFamily="18" charset="0"/>
              </a:rPr>
              <a:t>Geographic Redundancy: Cloud service providers operate data centers in multiple geographic locations, ensuring redundancy and data replication.</a:t>
            </a:r>
          </a:p>
          <a:p>
            <a:pPr defTabSz="914400" eaLnBrk="0" fontAlgn="base" hangingPunct="0">
              <a:spcBef>
                <a:spcPct val="0"/>
              </a:spcBef>
              <a:spcAft>
                <a:spcPct val="0"/>
              </a:spcAft>
              <a:buClrTx/>
              <a:buSzTx/>
            </a:pPr>
            <a:endParaRPr lang="en-US" sz="1700" b="1" dirty="0">
              <a:latin typeface="+mj-lt"/>
              <a:cs typeface="Times New Roman" panose="02020603050405020304" pitchFamily="18" charset="0"/>
            </a:endParaRPr>
          </a:p>
          <a:p>
            <a:pPr defTabSz="914400" eaLnBrk="0" fontAlgn="base" hangingPunct="0">
              <a:spcBef>
                <a:spcPct val="0"/>
              </a:spcBef>
              <a:spcAft>
                <a:spcPct val="0"/>
              </a:spcAft>
              <a:buClrTx/>
              <a:buSzTx/>
            </a:pPr>
            <a:endParaRPr lang="en-US" sz="1700" b="1" dirty="0">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sz="17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sz="1700" dirty="0">
              <a:solidFill>
                <a:schemeClr val="tx1"/>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sz="17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sz="17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sz="1700" b="0" i="0" u="none" strike="noStrike" cap="none" normalizeH="0" baseline="0" dirty="0">
              <a:ln>
                <a:noFill/>
              </a:ln>
              <a:solidFill>
                <a:schemeClr val="tx1"/>
              </a:solidFill>
              <a:effectLst/>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t>Importance of Cyber Security </a:t>
            </a:r>
          </a:p>
        </p:txBody>
      </p:sp>
      <p:sp>
        <p:nvSpPr>
          <p:cNvPr id="1048598" name="Content Placeholder 2"/>
          <p:cNvSpPr>
            <a:spLocks noGrp="1"/>
          </p:cNvSpPr>
          <p:nvPr>
            <p:ph idx="1"/>
          </p:nvPr>
        </p:nvSpPr>
        <p:spPr/>
        <p:txBody>
          <a:bodyPr/>
          <a:lstStyle/>
          <a:p>
            <a:r>
              <a:rPr lang="en-US" dirty="0"/>
              <a:t>Safeguards sensitive business information and intellectual property.</a:t>
            </a:r>
          </a:p>
          <a:p>
            <a:r>
              <a:rPr lang="en-US" dirty="0"/>
              <a:t>Ensures regulatory compliance (e.g., HIPAA, GDPR).</a:t>
            </a:r>
          </a:p>
          <a:p>
            <a:r>
              <a:rPr lang="en-US" dirty="0"/>
              <a:t>Protects against cyber threats and misconfigurations.</a:t>
            </a:r>
          </a:p>
          <a:p>
            <a:r>
              <a:rPr lang="en-US" dirty="0"/>
              <a:t> Lower upfront costs and reduced operational expenses.</a:t>
            </a:r>
          </a:p>
          <a:p>
            <a:r>
              <a:rPr lang="en-US" dirty="0"/>
              <a:t>Scalability and flexibility.</a:t>
            </a:r>
          </a:p>
          <a:p>
            <a:r>
              <a:rPr lang="en-US" dirty="0"/>
              <a:t>Enhanced remote work capabilities and customer service.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b="1" dirty="0"/>
              <a:t>Cloud Computing Risks </a:t>
            </a:r>
            <a:endParaRPr lang="en-US" dirty="0"/>
          </a:p>
        </p:txBody>
      </p:sp>
      <p:sp>
        <p:nvSpPr>
          <p:cNvPr id="1048600" name="Content Placeholder 2"/>
          <p:cNvSpPr>
            <a:spLocks noGrp="1"/>
          </p:cNvSpPr>
          <p:nvPr>
            <p:ph idx="1"/>
          </p:nvPr>
        </p:nvSpPr>
        <p:spPr>
          <a:xfrm>
            <a:off x="1295402" y="2524432"/>
            <a:ext cx="9601196" cy="3318936"/>
          </a:xfrm>
        </p:spPr>
        <p:txBody>
          <a:bodyPr>
            <a:normAutofit/>
          </a:bodyPr>
          <a:lstStyle/>
          <a:p>
            <a:r>
              <a:rPr lang="en-US" dirty="0"/>
              <a:t>Data Breaches: Unauthorized access to sensitive data can occur due misconfigured security settings, insider threats, sophisticated cyber-attacks.</a:t>
            </a:r>
          </a:p>
          <a:p>
            <a:r>
              <a:rPr lang="en-US" dirty="0"/>
              <a:t>Compliance and Regulatory Violations: Adherence to regulations such as GDPR, HIPAA, or PCI DSS. Failure to comply can result in legal penalties.</a:t>
            </a:r>
          </a:p>
          <a:p>
            <a:r>
              <a:rPr lang="en-US" dirty="0"/>
              <a:t>Denial of Service (DoS) Attacks: System is overwhelmed with requests, leading to service disruptions and downtime which affects the availability of critical resources and business operations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b="1" dirty="0"/>
              <a:t>Solutions to Cloud Security Challenges</a:t>
            </a:r>
          </a:p>
        </p:txBody>
      </p:sp>
      <p:sp>
        <p:nvSpPr>
          <p:cNvPr id="1048602" name="Content Placeholder 2"/>
          <p:cNvSpPr>
            <a:spLocks noGrp="1"/>
          </p:cNvSpPr>
          <p:nvPr>
            <p:ph idx="1"/>
          </p:nvPr>
        </p:nvSpPr>
        <p:spPr>
          <a:xfrm>
            <a:off x="1502702" y="2638602"/>
            <a:ext cx="8849609" cy="2692980"/>
          </a:xfrm>
        </p:spPr>
        <p:txBody>
          <a:bodyPr/>
          <a:lstStyle/>
          <a:p>
            <a:r>
              <a:rPr lang="en-US" dirty="0"/>
              <a:t>Data Security and Privacy: Implement the latest software updates, configure network hardware, use antivirus and firewalls, and implement cyber security solutions.</a:t>
            </a:r>
          </a:p>
          <a:p>
            <a:endParaRPr lang="en-US" dirty="0"/>
          </a:p>
          <a:p>
            <a:r>
              <a:rPr lang="en-US" dirty="0"/>
              <a:t>Lack of Expertise Companies should invest in Cloud training programs to up skill existing IT staff.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The CERTAN model</a:t>
            </a:r>
          </a:p>
        </p:txBody>
      </p:sp>
      <p:sp>
        <p:nvSpPr>
          <p:cNvPr id="1048604" name="Rectangle 2"/>
          <p:cNvSpPr>
            <a:spLocks noGrp="1" noChangeArrowheads="1"/>
          </p:cNvSpPr>
          <p:nvPr>
            <p:ph idx="1"/>
          </p:nvPr>
        </p:nvSpPr>
        <p:spPr bwMode="auto">
          <a:xfrm>
            <a:off x="1583267" y="2359500"/>
            <a:ext cx="8703733"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en-US" sz="1800" dirty="0"/>
              <a:t/>
            </a:r>
            <a:br>
              <a:rPr lang="en-US" altLang="en-US" sz="1800" dirty="0"/>
            </a:br>
            <a:r>
              <a:rPr lang="en-US" altLang="en-US" sz="1800" dirty="0"/>
              <a:t>The CERTAN model, combining Regression Techniques and ARIMA modeling, enhances forecasting accuracy in economics and business. Regression analyzes relationships between variables, while ARIMA models time series data. It's pivotal for business forecasting, aiding in sales, demand, and financial predictions, optimizing decision-making. In economics, it forecasts GDP growth, inflation, and consumer spending, guiding policymakers and businesses. By merging regression and time series analysis, CERTAN offers robust forecasts, crucial for resource allocation and strategic planning. Its versatility in predicting trends and patterns empowers stakeholders to adapt strategies proactively in dynamic economic landscapes.</a:t>
            </a:r>
          </a:p>
          <a:p>
            <a:pPr marL="0" marR="0" lvl="0" indent="0" algn="l" defTabSz="914400" rtl="0" eaLnBrk="0" fontAlgn="base" latinLnBrk="0" hangingPunct="0">
              <a:lnSpc>
                <a:spcPct val="100000"/>
              </a:lnSpc>
              <a:spcBef>
                <a:spcPct val="0"/>
              </a:spcBef>
              <a:spcAft>
                <a:spcPct val="0"/>
              </a:spcAft>
              <a:buClrTx/>
              <a:buSzTx/>
              <a:buFontTx/>
              <a:buNone/>
            </a:pPr>
            <a:r>
              <a:rPr lang="en-US" altLang="en-US" sz="1800" dirty="0"/>
              <a:t/>
            </a:r>
            <a:br>
              <a:rPr lang="en-US" altLang="en-US" sz="1800" dirty="0"/>
            </a:b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lstStyle/>
          <a:p>
            <a:r>
              <a:rPr lang="en-US" b="1" dirty="0"/>
              <a:t>Model Analysis - CERTAN </a:t>
            </a:r>
            <a:r>
              <a:rPr lang="en-US" b="1" dirty="0" err="1"/>
              <a:t>vs</a:t>
            </a:r>
            <a:r>
              <a:rPr lang="en-US" b="1" dirty="0"/>
              <a:t> Other Model</a:t>
            </a:r>
          </a:p>
        </p:txBody>
      </p:sp>
      <p:sp>
        <p:nvSpPr>
          <p:cNvPr id="1048609" name="Content Placeholder 2"/>
          <p:cNvSpPr>
            <a:spLocks noGrp="1"/>
          </p:cNvSpPr>
          <p:nvPr>
            <p:ph idx="1"/>
          </p:nvPr>
        </p:nvSpPr>
        <p:spPr/>
        <p:txBody>
          <a:bodyPr>
            <a:normAutofit/>
          </a:bodyPr>
          <a:lstStyle/>
          <a:p>
            <a:r>
              <a:rPr lang="en-US" dirty="0"/>
              <a:t>Comparison of Metrics</a:t>
            </a:r>
          </a:p>
          <a:p>
            <a:r>
              <a:rPr lang="en-US" dirty="0"/>
              <a:t>Accuracy: The other model has a significantly higher accuracy (98.09%) compared to our model (81.77% on test data).</a:t>
            </a:r>
          </a:p>
          <a:p>
            <a:r>
              <a:rPr lang="en-US" dirty="0"/>
              <a:t>Precision: The other model's precision (99.34%) is higher compared to our model (not provided).</a:t>
            </a:r>
          </a:p>
          <a:p>
            <a:r>
              <a:rPr lang="en-US" dirty="0"/>
              <a:t>Recall: The other model's recall (95.87%) is higher compared to our model (not provided).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t>Solution to solve first model </a:t>
            </a:r>
          </a:p>
        </p:txBody>
      </p:sp>
      <p:sp>
        <p:nvSpPr>
          <p:cNvPr id="1048611" name="Content Placeholder 2"/>
          <p:cNvSpPr>
            <a:spLocks noGrp="1"/>
          </p:cNvSpPr>
          <p:nvPr>
            <p:ph idx="1"/>
          </p:nvPr>
        </p:nvSpPr>
        <p:spPr/>
        <p:txBody>
          <a:bodyPr/>
          <a:lstStyle/>
          <a:p>
            <a:pPr algn="l">
              <a:buFont typeface="+mj-lt"/>
              <a:buAutoNum type="arabicPeriod"/>
            </a:pPr>
            <a:r>
              <a:rPr lang="en-US" dirty="0"/>
              <a:t>Analyze Metrics: Evaluate metrics beyond accuracy.</a:t>
            </a:r>
          </a:p>
          <a:p>
            <a:pPr algn="l">
              <a:buFont typeface="+mj-lt"/>
              <a:buAutoNum type="arabicPeriod"/>
            </a:pPr>
            <a:r>
              <a:rPr lang="en-US" dirty="0"/>
              <a:t>Check Complexity: Assess if the high accuracy model is overfitting.</a:t>
            </a:r>
          </a:p>
          <a:p>
            <a:pPr algn="l">
              <a:buFont typeface="+mj-lt"/>
              <a:buAutoNum type="arabicPeriod"/>
            </a:pPr>
            <a:r>
              <a:rPr lang="en-US" dirty="0"/>
              <a:t>Understand Data: Consider dataset characteristics.</a:t>
            </a:r>
          </a:p>
          <a:p>
            <a:pPr algn="l">
              <a:buFont typeface="+mj-lt"/>
              <a:buAutoNum type="arabicPeriod"/>
            </a:pPr>
            <a:r>
              <a:rPr lang="en-US" dirty="0"/>
              <a:t>Ensemble Methods: Combine predictions using ensemble learning.</a:t>
            </a:r>
          </a:p>
          <a:p>
            <a:pPr algn="l">
              <a:buFont typeface="+mj-lt"/>
              <a:buAutoNum type="arabicPeriod"/>
            </a:pPr>
            <a:r>
              <a:rPr lang="en-US" dirty="0"/>
              <a:t>Feature Engineering: Enhance features to improve performance.</a:t>
            </a:r>
          </a:p>
          <a:p>
            <a:pPr algn="l">
              <a:buFont typeface="+mj-lt"/>
              <a:buAutoNum type="arabicPeriod"/>
            </a:pPr>
            <a:r>
              <a:rPr lang="en-US" dirty="0"/>
              <a:t>Cross-Validation: Validate performance across dataset folds.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Custom</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Cloud Computing and Enhanced Security Protocols</vt:lpstr>
      <vt:lpstr>Research Question </vt:lpstr>
      <vt:lpstr>Mechanisms and Strategies of Cloud Security </vt:lpstr>
      <vt:lpstr>Importance of Cyber Security </vt:lpstr>
      <vt:lpstr>Cloud Computing Risks </vt:lpstr>
      <vt:lpstr>Solutions to Cloud Security Challenges</vt:lpstr>
      <vt:lpstr>The CERTAN model</vt:lpstr>
      <vt:lpstr>Model Analysis - CERTAN vs Other Model</vt:lpstr>
      <vt:lpstr>Solution to solve first model </vt:lpstr>
      <vt:lpstr>Naïve Bayes model </vt:lpstr>
      <vt:lpstr>Model Analysis - Naïve Bayes vs. Second Model</vt:lpstr>
      <vt:lpstr>Solution to solve second model </vt:lpstr>
      <vt:lpstr>security devices in the cloud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and Enhanced Security Protocols</dc:title>
  <dc:creator>Windows User</dc:creator>
  <cp:lastModifiedBy>hamdy2001</cp:lastModifiedBy>
  <cp:revision>6</cp:revision>
  <dcterms:created xsi:type="dcterms:W3CDTF">2024-05-22T03:19:04Z</dcterms:created>
  <dcterms:modified xsi:type="dcterms:W3CDTF">2024-05-23T16:16:07Z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051a3c6e4bb2456890d2b2c9c316e247</vt:lpwstr>
  </property>
</Properties>
</file>