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3" r:id="rId1"/>
  </p:sldMasterIdLst>
  <p:sldIdLst>
    <p:sldId id="256" r:id="rId2"/>
    <p:sldId id="258" r:id="rId3"/>
    <p:sldId id="272" r:id="rId4"/>
    <p:sldId id="266" r:id="rId5"/>
    <p:sldId id="267" r:id="rId6"/>
    <p:sldId id="268" r:id="rId7"/>
    <p:sldId id="269" r:id="rId8"/>
    <p:sldId id="270" r:id="rId9"/>
    <p:sldId id="27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8484"/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6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724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974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675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9288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931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5/12/25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1783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5/12/25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763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7779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627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80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64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29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136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126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622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890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026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475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B43DA0-4B52-224F-B05C-DDADEC915DBC}"/>
              </a:ext>
            </a:extLst>
          </p:cNvPr>
          <p:cNvSpPr/>
          <p:nvPr/>
        </p:nvSpPr>
        <p:spPr>
          <a:xfrm>
            <a:off x="304800" y="331304"/>
            <a:ext cx="11622157" cy="6188766"/>
          </a:xfrm>
          <a:prstGeom prst="rect">
            <a:avLst/>
          </a:prstGeom>
          <a:solidFill>
            <a:srgbClr val="F4F4F4"/>
          </a:solidFill>
          <a:ln>
            <a:solidFill>
              <a:srgbClr val="8484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4421E0-6F29-6A98-4C72-42C4F783EC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895" y="1300785"/>
            <a:ext cx="9719093" cy="2509213"/>
          </a:xfrm>
        </p:spPr>
        <p:txBody>
          <a:bodyPr/>
          <a:lstStyle/>
          <a:p>
            <a:r>
              <a:rPr lang="af-ZA" b="1" dirty="0">
                <a:solidFill>
                  <a:schemeClr val="accent1">
                    <a:lumMod val="50000"/>
                  </a:schemeClr>
                </a:solidFill>
              </a:rPr>
              <a:t>Auto-Complete for arabic text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1032EB-3B25-3783-15FF-17AE5606E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" y="5557215"/>
            <a:ext cx="9510546" cy="573504"/>
          </a:xfrm>
        </p:spPr>
        <p:txBody>
          <a:bodyPr>
            <a:normAutofit/>
          </a:bodyPr>
          <a:lstStyle/>
          <a:p>
            <a:pPr algn="l"/>
            <a:r>
              <a:rPr lang="af-ZA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Supervisor:Dr.islam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410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3E425AC-C515-5E8B-D454-B882CC178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049" y="418839"/>
            <a:ext cx="7635902" cy="602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506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FCE184E-674E-B946-A7D6-271C5A10465E}"/>
              </a:ext>
            </a:extLst>
          </p:cNvPr>
          <p:cNvSpPr/>
          <p:nvPr/>
        </p:nvSpPr>
        <p:spPr>
          <a:xfrm>
            <a:off x="304800" y="331304"/>
            <a:ext cx="11622157" cy="6188766"/>
          </a:xfrm>
          <a:prstGeom prst="rect">
            <a:avLst/>
          </a:prstGeom>
          <a:solidFill>
            <a:srgbClr val="F4F4F4"/>
          </a:solidFill>
          <a:ln>
            <a:solidFill>
              <a:srgbClr val="8484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4421E0-6F29-6A98-4C72-42C4F783EC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6" y="739312"/>
            <a:ext cx="9719093" cy="720520"/>
          </a:xfrm>
        </p:spPr>
        <p:txBody>
          <a:bodyPr>
            <a:normAutofit/>
          </a:bodyPr>
          <a:lstStyle/>
          <a:p>
            <a:pPr algn="l"/>
            <a:r>
              <a:rPr lang="af-ZA" sz="3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1.</a:t>
            </a:r>
            <a:r>
              <a:rPr lang="af-ZA" sz="36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overview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28670FA-4A15-CFC7-519D-25AFC210B01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21894" y="1575057"/>
            <a:ext cx="10411326" cy="4698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Arabic Text Autocomplete System aims to assist users in writing Arabic more efficiently by predicting the next word(s) based on their current input.</a:t>
            </a:r>
            <a:b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By leveraging Natural Language Processing (NLP) and deep learning techniques, specifically LSTM-based neural networks, the system learns the structure and patterns of Modern Standard Arabic to generate meaningful word completions.</a:t>
            </a:r>
          </a:p>
          <a:p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This project includes: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Extensive preprocessing of Arabic text data to handle its unique linguistic features.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Sequence modeling using deep learning to train the autocomplete engine.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user-friendly graphical interface (GUI) developed with </a:t>
            </a:r>
            <a:r>
              <a:rPr lang="en-US" sz="1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Tkinter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for real-time prediction and interaction.</a:t>
            </a:r>
          </a:p>
          <a:p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goal is to enhance the Arabic typing experience by providing intelligent and context-aware text suggestions, supporting both productivity and linguistic accuracy</a:t>
            </a:r>
          </a:p>
        </p:txBody>
      </p:sp>
    </p:spTree>
    <p:extLst>
      <p:ext uri="{BB962C8B-B14F-4D97-AF65-F5344CB8AC3E}">
        <p14:creationId xmlns:p14="http://schemas.microsoft.com/office/powerpoint/2010/main" val="3708558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FCE184E-674E-B946-A7D6-271C5A10465E}"/>
              </a:ext>
            </a:extLst>
          </p:cNvPr>
          <p:cNvSpPr/>
          <p:nvPr/>
        </p:nvSpPr>
        <p:spPr>
          <a:xfrm>
            <a:off x="304800" y="331304"/>
            <a:ext cx="11622157" cy="6188766"/>
          </a:xfrm>
          <a:prstGeom prst="rect">
            <a:avLst/>
          </a:prstGeom>
          <a:solidFill>
            <a:srgbClr val="F4F4F4"/>
          </a:solidFill>
          <a:ln>
            <a:solidFill>
              <a:srgbClr val="8484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4421E0-6F29-6A98-4C72-42C4F783EC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6" y="739312"/>
            <a:ext cx="9719093" cy="720520"/>
          </a:xfrm>
        </p:spPr>
        <p:txBody>
          <a:bodyPr>
            <a:normAutofit/>
          </a:bodyPr>
          <a:lstStyle/>
          <a:p>
            <a:pPr algn="l"/>
            <a:r>
              <a:rPr lang="af-ZA" sz="3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1.</a:t>
            </a:r>
            <a:r>
              <a:rPr lang="af-ZA" sz="36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Dataset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28670FA-4A15-CFC7-519D-25AFC210B01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21894" y="1703170"/>
            <a:ext cx="10411326" cy="4442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Sources: </a:t>
            </a:r>
            <a:r>
              <a:rPr lang="en-US" sz="1800" dirty="0"/>
              <a:t>Collected from multiple resources</a:t>
            </a:r>
          </a:p>
          <a:p>
            <a:r>
              <a:rPr lang="en-US" sz="1800" b="1" dirty="0"/>
              <a:t>Files 1–4:</a:t>
            </a:r>
            <a:r>
              <a:rPr lang="en-US" sz="1800" dirty="0"/>
              <a:t>Public GitHub repositories</a:t>
            </a:r>
          </a:p>
          <a:p>
            <a:r>
              <a:rPr lang="en-US" sz="1800" b="1" dirty="0"/>
              <a:t>File 5:</a:t>
            </a:r>
            <a:r>
              <a:rPr lang="en-US" sz="1800" dirty="0"/>
              <a:t>Extracted from a </a:t>
            </a:r>
            <a:r>
              <a:rPr lang="en-US" sz="1800" dirty="0" err="1"/>
              <a:t>Kaggle</a:t>
            </a:r>
            <a:r>
              <a:rPr lang="en-US" sz="1800" dirty="0"/>
              <a:t> dataset</a:t>
            </a:r>
          </a:p>
          <a:p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Total Collected Data: </a:t>
            </a:r>
            <a:r>
              <a:rPr lang="en-US" sz="1800" b="1" dirty="0"/>
              <a:t>Total text entries collected:</a:t>
            </a:r>
            <a:r>
              <a:rPr lang="en-US" sz="1800" dirty="0"/>
              <a:t>17,903</a:t>
            </a:r>
          </a:p>
          <a:p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Data Used in </a:t>
            </a:r>
            <a:r>
              <a:rPr lang="en-US" sz="1800" b="1">
                <a:solidFill>
                  <a:schemeClr val="accent1">
                    <a:lumMod val="75000"/>
                  </a:schemeClr>
                </a:solidFill>
              </a:rPr>
              <a:t>Training: </a:t>
            </a:r>
            <a:r>
              <a:rPr lang="en-US" sz="1800" b="1"/>
              <a:t>Actual </a:t>
            </a:r>
            <a:r>
              <a:rPr lang="en-US" sz="1800" b="1" dirty="0"/>
              <a:t>working data:</a:t>
            </a:r>
            <a:r>
              <a:rPr lang="en-US" sz="1800" dirty="0"/>
              <a:t>7,904text entries</a:t>
            </a:r>
          </a:p>
          <a:p>
            <a:r>
              <a:rPr lang="en-US" sz="1800" b="1" dirty="0"/>
              <a:t>Why not use the full set?</a:t>
            </a:r>
            <a:endParaRPr lang="en-US" sz="1800" dirty="0"/>
          </a:p>
          <a:p>
            <a:pPr lvl="1"/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-Due to RAM limitations, the full dataset couldn’t be processed during training</a:t>
            </a:r>
          </a:p>
          <a:p>
            <a:pPr lvl="1"/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-Remaining ~10,000 entries were excluded to avoid memory errors</a:t>
            </a:r>
          </a:p>
          <a:p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 Content Type: </a:t>
            </a:r>
            <a:r>
              <a:rPr lang="en-US" sz="1800" dirty="0"/>
              <a:t>-Arabic text samples prepared for </a:t>
            </a:r>
            <a:r>
              <a:rPr lang="en-US" sz="1800" b="1" dirty="0"/>
              <a:t>autocomplete model training</a:t>
            </a:r>
            <a:endParaRPr lang="en-US" sz="1800" dirty="0"/>
          </a:p>
          <a:p>
            <a:r>
              <a:rPr lang="en-US" sz="1800" dirty="0"/>
              <a:t>Cleaned, tokenized, and padded to prepare sequences for the LSTM model</a:t>
            </a:r>
          </a:p>
        </p:txBody>
      </p:sp>
    </p:spTree>
    <p:extLst>
      <p:ext uri="{BB962C8B-B14F-4D97-AF65-F5344CB8AC3E}">
        <p14:creationId xmlns:p14="http://schemas.microsoft.com/office/powerpoint/2010/main" val="3604923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5CA9E5-05DA-B245-9E34-07676EC50E7C}"/>
              </a:ext>
            </a:extLst>
          </p:cNvPr>
          <p:cNvSpPr/>
          <p:nvPr/>
        </p:nvSpPr>
        <p:spPr>
          <a:xfrm>
            <a:off x="304800" y="331304"/>
            <a:ext cx="11622157" cy="6188766"/>
          </a:xfrm>
          <a:prstGeom prst="rect">
            <a:avLst/>
          </a:prstGeom>
          <a:solidFill>
            <a:srgbClr val="F4F4F4"/>
          </a:solidFill>
          <a:ln>
            <a:solidFill>
              <a:srgbClr val="8484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4421E0-6F29-6A98-4C72-42C4F783EC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348" y="727281"/>
            <a:ext cx="9719093" cy="573505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3-Model </a:t>
            </a:r>
            <a:r>
              <a:rPr lang="en-US" sz="3600" b="1" dirty="0" err="1">
                <a:solidFill>
                  <a:schemeClr val="accent1">
                    <a:lumMod val="75000"/>
                  </a:schemeClr>
                </a:solidFill>
              </a:rPr>
              <a:t>Architectur</a:t>
            </a:r>
            <a:r>
              <a:rPr lang="af-ZA" sz="3600" b="1" dirty="0" err="1">
                <a:solidFill>
                  <a:schemeClr val="accent1">
                    <a:lumMod val="75000"/>
                  </a:schemeClr>
                </a:solidFill>
              </a:rPr>
              <a:t>e-Overview</a:t>
            </a:r>
            <a:r>
              <a:rPr lang="af-ZA" sz="36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F476F30-120E-5D50-8A3E-E83EC86DCCA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850900" y="1684218"/>
            <a:ext cx="9719093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Modules of the Arabic Text Autocomplete System: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Collected from Arabic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.txt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files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Cleaned &amp; normalized Arabic sentences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Preprocessing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Removes diacritics,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Tatweel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English chars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Normalizes Arabic letters (e.g., </a:t>
            </a:r>
            <a:r>
              <a:rPr kumimoji="0" lang="ar-SA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آ → ا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Cleans repeated and irrelevant content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Tokenizer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Converts words to integer sequences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Applies n-gram creation (to predict next word)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Adds pre-padding for uniform input length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125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8AD3B0-B2D3-4941-8C12-463BA363EC42}"/>
              </a:ext>
            </a:extLst>
          </p:cNvPr>
          <p:cNvSpPr/>
          <p:nvPr/>
        </p:nvSpPr>
        <p:spPr>
          <a:xfrm>
            <a:off x="304800" y="331304"/>
            <a:ext cx="11622157" cy="6188766"/>
          </a:xfrm>
          <a:prstGeom prst="rect">
            <a:avLst/>
          </a:prstGeom>
          <a:solidFill>
            <a:srgbClr val="F4F4F4"/>
          </a:solidFill>
          <a:ln>
            <a:solidFill>
              <a:srgbClr val="8484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4421E0-6F29-6A98-4C72-42C4F783EC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7" y="514557"/>
            <a:ext cx="9719093" cy="573505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4-Model Architecture-Neural Network</a:t>
            </a:r>
            <a:r>
              <a:rPr lang="af-ZA" sz="36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F476F30-120E-5D50-8A3E-E83EC86DCCA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850900" y="1087645"/>
            <a:ext cx="9719093" cy="5255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Deep Learning Model Structure: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Embedding Layer</a:t>
            </a:r>
            <a:b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Learns word vector representations</a:t>
            </a:r>
            <a:b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(output dim = 64)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 LSTM Layers (128 units each)</a:t>
            </a:r>
            <a:b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Capture context &amp; word sequence dependencies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Dense Layer with </a:t>
            </a: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Softmax</a:t>
            </a:r>
            <a:b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Predicts the most likely next word</a:t>
            </a:r>
          </a:p>
          <a:p>
            <a:pPr algn="l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Training Details: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Loss Function: </a:t>
            </a:r>
            <a:r>
              <a:rPr lang="en-US" sz="18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Categorical Cross-Entropy</a:t>
            </a:r>
            <a:endParaRPr 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Optimizer: </a:t>
            </a:r>
            <a:r>
              <a:rPr lang="en-US" sz="18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Adam</a:t>
            </a:r>
            <a:endParaRPr 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Epochs: </a:t>
            </a:r>
            <a:r>
              <a:rPr lang="en-US" sz="18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30</a:t>
            </a:r>
            <a:endParaRPr 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597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8977AFE-2D40-7145-A9F3-B91E84C1E4C6}"/>
              </a:ext>
            </a:extLst>
          </p:cNvPr>
          <p:cNvSpPr/>
          <p:nvPr/>
        </p:nvSpPr>
        <p:spPr>
          <a:xfrm>
            <a:off x="304800" y="331304"/>
            <a:ext cx="11622157" cy="6188766"/>
          </a:xfrm>
          <a:prstGeom prst="rect">
            <a:avLst/>
          </a:prstGeom>
          <a:solidFill>
            <a:srgbClr val="F4F4F4"/>
          </a:solidFill>
          <a:ln>
            <a:solidFill>
              <a:srgbClr val="8484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4421E0-6F29-6A98-4C72-42C4F783E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4524499" cy="7450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5</a:t>
            </a:r>
            <a:r>
              <a:rPr lang="af-ZA" sz="3600" b="1" dirty="0">
                <a:solidFill>
                  <a:schemeClr val="accent1">
                    <a:lumMod val="75000"/>
                  </a:schemeClr>
                </a:solidFill>
              </a:rPr>
              <a:t>- Model: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9C639-B4A3-55F6-C479-CC4A83BC75B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363580"/>
            <a:ext cx="5106026" cy="5261809"/>
          </a:xfrm>
        </p:spPr>
        <p:txBody>
          <a:bodyPr>
            <a:normAutofit fontScale="77500" lnSpcReduction="20000"/>
          </a:bodyPr>
          <a:lstStyle/>
          <a:p>
            <a:r>
              <a:rPr lang="en-US" sz="2300" b="1" dirty="0">
                <a:latin typeface="Aharoni" panose="02010803020104030203" pitchFamily="2" charset="-79"/>
                <a:cs typeface="Aharoni" panose="02010803020104030203" pitchFamily="2" charset="-79"/>
              </a:rPr>
              <a:t>Implements a sequential prediction model using: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300" b="1" dirty="0">
                <a:latin typeface="Aharoni" panose="02010803020104030203" pitchFamily="2" charset="-79"/>
                <a:cs typeface="Aharoni" panose="02010803020104030203" pitchFamily="2" charset="-79"/>
              </a:rPr>
              <a:t>Embedding Layer: transforms word indices into dense vectors (dim = 64)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300" b="1" dirty="0">
                <a:latin typeface="Aharoni" panose="02010803020104030203" pitchFamily="2" charset="-79"/>
                <a:cs typeface="Aharoni" panose="02010803020104030203" pitchFamily="2" charset="-79"/>
              </a:rPr>
              <a:t>Stacked LSTM Layers: two LSTM layers with 128 units each to capture word order and context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300" b="1" dirty="0">
                <a:latin typeface="Aharoni" panose="02010803020104030203" pitchFamily="2" charset="-79"/>
                <a:cs typeface="Aharoni" panose="02010803020104030203" pitchFamily="2" charset="-79"/>
              </a:rPr>
              <a:t>Dense Output Layer: applies </a:t>
            </a:r>
            <a:r>
              <a:rPr lang="en-US" sz="23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softmax</a:t>
            </a:r>
            <a:r>
              <a:rPr lang="en-US" sz="2300" b="1" dirty="0">
                <a:latin typeface="Aharoni" panose="02010803020104030203" pitchFamily="2" charset="-79"/>
                <a:cs typeface="Aharoni" panose="02010803020104030203" pitchFamily="2" charset="-79"/>
              </a:rPr>
              <a:t> activation to output the most likely next word</a:t>
            </a:r>
          </a:p>
          <a:p>
            <a:r>
              <a:rPr lang="en-US" sz="2300" b="1" dirty="0">
                <a:latin typeface="Aharoni" panose="02010803020104030203" pitchFamily="2" charset="-79"/>
                <a:cs typeface="Aharoni" panose="02010803020104030203" pitchFamily="2" charset="-79"/>
              </a:rPr>
              <a:t>The model takes in a sequence of words and predicts the next word one at a time, learning Arabic grammar and structure from training data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28091B-27B5-D1EB-0196-F4E683B2978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72200" y="618518"/>
            <a:ext cx="5105400" cy="6006872"/>
          </a:xfrm>
        </p:spPr>
        <p:txBody>
          <a:bodyPr>
            <a:noAutofit/>
          </a:bodyPr>
          <a:lstStyle/>
          <a:p>
            <a:r>
              <a:rPr lang="en-US" sz="1050" b="1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05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1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tensorflow.keras.models</a:t>
            </a:r>
            <a:r>
              <a:rPr lang="en-US" sz="105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Sequential</a:t>
            </a:r>
          </a:p>
          <a:p>
            <a:r>
              <a:rPr lang="en-US" sz="1050" b="1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05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1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tensorflow.keras.layers</a:t>
            </a:r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5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Embedding, LSTM, Dense</a:t>
            </a:r>
          </a:p>
          <a:p>
            <a:r>
              <a:rPr lang="en-US" sz="1050" b="1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05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1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tensorflow.keras.optimizers</a:t>
            </a: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import </a:t>
            </a:r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Adam</a:t>
            </a:r>
          </a:p>
          <a:p>
            <a:br>
              <a:rPr lang="en-US" sz="105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Build the model</a:t>
            </a:r>
            <a:endParaRPr lang="en-US" sz="105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1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05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= Sequential()</a:t>
            </a:r>
          </a:p>
          <a:p>
            <a:r>
              <a:rPr lang="en-US" sz="1050" b="1" dirty="0" err="1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050" b="1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(Embedding(</a:t>
            </a:r>
            <a:r>
              <a:rPr lang="en-US" sz="1050" b="1" dirty="0" err="1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input_dim</a:t>
            </a:r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1" dirty="0" err="1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total_words</a:t>
            </a:r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5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1" dirty="0" err="1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output_dim</a:t>
            </a:r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1" dirty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64</a:t>
            </a:r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1" dirty="0" err="1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input_length</a:t>
            </a:r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1" dirty="0" err="1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max_sequence_len</a:t>
            </a:r>
            <a:r>
              <a:rPr lang="en-US" sz="1050" b="1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en-US" sz="1050" b="1" dirty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050" b="1" dirty="0" err="1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050" b="1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(LSTM(</a:t>
            </a:r>
            <a:r>
              <a:rPr lang="en-US" sz="1050" b="1" dirty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128</a:t>
            </a:r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5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1" dirty="0" err="1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return_sequences</a:t>
            </a:r>
            <a:r>
              <a:rPr lang="en-US" sz="105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1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050" b="1" dirty="0" err="1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050" b="1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(LSTM(</a:t>
            </a:r>
            <a:r>
              <a:rPr lang="en-US" sz="1050" b="1" dirty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128</a:t>
            </a:r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050" b="1" dirty="0" err="1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050" b="1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(Dense(</a:t>
            </a:r>
            <a:r>
              <a:rPr lang="en-US" sz="1050" b="1" dirty="0" err="1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total_words</a:t>
            </a:r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50" b="1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activation</a:t>
            </a:r>
            <a:r>
              <a:rPr lang="en-US" sz="105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5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softmax</a:t>
            </a:r>
            <a:r>
              <a:rPr lang="en-US" sz="105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sz="105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Compile the model</a:t>
            </a:r>
            <a:endParaRPr lang="en-US" sz="105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1" dirty="0" err="1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050" b="1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.compile</a:t>
            </a:r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1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loss</a:t>
            </a:r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5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categorical_crossentropy</a:t>
            </a:r>
            <a:r>
              <a:rPr lang="en-US" sz="105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5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optimizer</a:t>
            </a:r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5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adam</a:t>
            </a:r>
            <a:r>
              <a:rPr lang="en-US" sz="105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5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metrics</a:t>
            </a:r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sz="105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'accuracy'</a:t>
            </a:r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br>
              <a:rPr lang="en-US" sz="105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Print model summary</a:t>
            </a:r>
            <a:endParaRPr lang="en-US" sz="105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1" dirty="0" err="1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050" b="1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.summary</a:t>
            </a:r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sz="105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Train the model</a:t>
            </a:r>
            <a:endParaRPr lang="en-US" sz="105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1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history</a:t>
            </a:r>
            <a:r>
              <a:rPr lang="en-US" sz="105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sz="1050" b="1" dirty="0" err="1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050" b="1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.fit</a:t>
            </a:r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1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1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1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epochs</a:t>
            </a:r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=10, </a:t>
            </a:r>
            <a:r>
              <a:rPr lang="en-US" sz="1050" b="1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verbose</a:t>
            </a:r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=1)</a:t>
            </a:r>
          </a:p>
          <a:p>
            <a:endParaRPr lang="en-US" sz="6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060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B07783-F4CB-D745-BC2C-3992520AB4D0}"/>
              </a:ext>
            </a:extLst>
          </p:cNvPr>
          <p:cNvSpPr/>
          <p:nvPr/>
        </p:nvSpPr>
        <p:spPr>
          <a:xfrm>
            <a:off x="304800" y="331304"/>
            <a:ext cx="11622157" cy="6188766"/>
          </a:xfrm>
          <a:prstGeom prst="rect">
            <a:avLst/>
          </a:prstGeom>
          <a:solidFill>
            <a:srgbClr val="F4F4F4"/>
          </a:solidFill>
          <a:ln>
            <a:solidFill>
              <a:srgbClr val="8484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4421E0-6F29-6A98-4C72-42C4F783EC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097" y="761698"/>
            <a:ext cx="9719093" cy="573505"/>
          </a:xfrm>
        </p:spPr>
        <p:txBody>
          <a:bodyPr>
            <a:noAutofit/>
          </a:bodyPr>
          <a:lstStyle/>
          <a:p>
            <a:pPr algn="l"/>
            <a:r>
              <a:rPr lang="af-ZA" sz="2800" b="1" dirty="0">
                <a:solidFill>
                  <a:schemeClr val="accent1">
                    <a:lumMod val="75000"/>
                  </a:schemeClr>
                </a:solidFill>
              </a:rPr>
              <a:t>6-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Handling Incomplete Input: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F476F30-120E-5D50-8A3E-E83EC86DCCA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911860" y="1658259"/>
            <a:ext cx="9719093" cy="3541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How the system handles incomplete or partial phrases: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Learns from context: The model is trained on n-gram sequences to understand the relationship between words.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Can generate meaningful predictions even with one or two starting words.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Robust to minor inconsistencies in phrasing (e.g., incomplete expressions or lack of punctuation).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Avoids suggesting rare or irrelevant words by focusing on common patterns in training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050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20B691D-97EB-964C-BB46-A06528A78346}"/>
              </a:ext>
            </a:extLst>
          </p:cNvPr>
          <p:cNvSpPr/>
          <p:nvPr/>
        </p:nvSpPr>
        <p:spPr>
          <a:xfrm>
            <a:off x="304800" y="331304"/>
            <a:ext cx="11622157" cy="6188766"/>
          </a:xfrm>
          <a:prstGeom prst="rect">
            <a:avLst/>
          </a:prstGeom>
          <a:solidFill>
            <a:srgbClr val="F4F4F4"/>
          </a:solidFill>
          <a:ln>
            <a:solidFill>
              <a:srgbClr val="8484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4421E0-6F29-6A98-4C72-42C4F783EC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097" y="761698"/>
            <a:ext cx="9719093" cy="573505"/>
          </a:xfrm>
        </p:spPr>
        <p:txBody>
          <a:bodyPr>
            <a:noAutofit/>
          </a:bodyPr>
          <a:lstStyle/>
          <a:p>
            <a:pPr algn="l"/>
            <a:r>
              <a:rPr lang="af-ZA" sz="2800" b="1" dirty="0">
                <a:solidFill>
                  <a:schemeClr val="accent1">
                    <a:lumMod val="75000"/>
                  </a:schemeClr>
                </a:solidFill>
              </a:rPr>
              <a:t>7- Prediction and Text Generation:</a:t>
            </a:r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C72F208-08FC-3516-B5CA-2AAD5088C5B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108501" y="1571987"/>
            <a:ext cx="9974998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After training, the model takes the user's input phrase and converts it into a sequence of integers using the Tokenizer.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input sequence is padded to match the required input length.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model predicts the next word by selecting the one with the highest probability from the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softmax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output.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predicted word is appended to the input sequence, and the process repeats for the desired number of words.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Finally, the generated sequence of integers is converted back into human-readable Arabic text using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tokenizer.sequences_to_texts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This mechanism allows the system to generate coherent and meaningful Arabic text in real-time, enhancing writing speed and accuracy</a:t>
            </a:r>
          </a:p>
        </p:txBody>
      </p:sp>
    </p:spTree>
    <p:extLst>
      <p:ext uri="{BB962C8B-B14F-4D97-AF65-F5344CB8AC3E}">
        <p14:creationId xmlns:p14="http://schemas.microsoft.com/office/powerpoint/2010/main" val="358772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33BCC84-82B2-7D41-965C-BB34119F88B6}"/>
              </a:ext>
            </a:extLst>
          </p:cNvPr>
          <p:cNvSpPr/>
          <p:nvPr/>
        </p:nvSpPr>
        <p:spPr>
          <a:xfrm>
            <a:off x="304800" y="331304"/>
            <a:ext cx="11622157" cy="6188766"/>
          </a:xfrm>
          <a:prstGeom prst="rect">
            <a:avLst/>
          </a:prstGeom>
          <a:solidFill>
            <a:srgbClr val="F4F4F4"/>
          </a:solidFill>
          <a:ln>
            <a:solidFill>
              <a:srgbClr val="8484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4421E0-6F29-6A98-4C72-42C4F783EC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097" y="761698"/>
            <a:ext cx="4900863" cy="573505"/>
          </a:xfrm>
        </p:spPr>
        <p:txBody>
          <a:bodyPr>
            <a:noAutofit/>
          </a:bodyPr>
          <a:lstStyle/>
          <a:p>
            <a:pPr algn="l"/>
            <a:r>
              <a:rPr lang="af-ZA" sz="2800" b="1" dirty="0">
                <a:solidFill>
                  <a:schemeClr val="accent1">
                    <a:lumMod val="75000"/>
                  </a:schemeClr>
                </a:solidFill>
              </a:rPr>
              <a:t>8- Inference Engine:</a:t>
            </a:r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B63ECF1-9E77-0334-48C3-DDCBA210BD1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019492" y="1335203"/>
            <a:ext cx="4756468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Loads the trained LSTM model and the Tokenizer used during training.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Accepts a new Arabic input phrase from the user via the GUI.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Processes the input by: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Converting it into a sequence of tokens.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Padding the sequence to the required input length.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Feeds the sequence into the model to predict the next word(s).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Converts the output sequence back into readable Arabic text using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tokenizer.sequences_to_texts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Displays the result inside the graphical user interface with proper right-to-left alignment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605E6A1-5A51-A486-F23D-9F81A3DD419E}"/>
              </a:ext>
            </a:extLst>
          </p:cNvPr>
          <p:cNvSpPr txBox="1">
            <a:spLocks/>
          </p:cNvSpPr>
          <p:nvPr/>
        </p:nvSpPr>
        <p:spPr>
          <a:xfrm>
            <a:off x="6884862" y="350521"/>
            <a:ext cx="4900863" cy="9846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8- Performance &amp;Accuracy: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DFBB064C-0193-20CD-53E1-BA093CE49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7560" y="1547819"/>
            <a:ext cx="43754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cap="none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cap="none" dirty="0">
                <a:solidFill>
                  <a:schemeClr val="tx1"/>
                </a:solidFill>
                <a:latin typeface="Aptos Display" panose="020B0004020202020204" pitchFamily="34" charset="0"/>
              </a:rPr>
              <a:t>accuracy is : 71 %</a:t>
            </a:r>
          </a:p>
        </p:txBody>
      </p:sp>
    </p:spTree>
    <p:extLst>
      <p:ext uri="{BB962C8B-B14F-4D97-AF65-F5344CB8AC3E}">
        <p14:creationId xmlns:p14="http://schemas.microsoft.com/office/powerpoint/2010/main" val="362758016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{DFCFB66A-340D-CE4B-854B-E9A20BBF72AB}tf10001073</Template>
  <TotalTime>1507</TotalTime>
  <Words>639</Words>
  <Application>Microsoft Macintosh PowerPoint</Application>
  <PresentationFormat>Widescreen</PresentationFormat>
  <Paragraphs>92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 Unicode MS</vt:lpstr>
      <vt:lpstr>Aharoni</vt:lpstr>
      <vt:lpstr>Aptos Display</vt:lpstr>
      <vt:lpstr>Arial</vt:lpstr>
      <vt:lpstr>Arial Narrow</vt:lpstr>
      <vt:lpstr>Consolas</vt:lpstr>
      <vt:lpstr>Tw Cen MT</vt:lpstr>
      <vt:lpstr>Droplet</vt:lpstr>
      <vt:lpstr>Auto-Complete for arabic text</vt:lpstr>
      <vt:lpstr>1.overview</vt:lpstr>
      <vt:lpstr>1.Dataset</vt:lpstr>
      <vt:lpstr>3-Model Architecture-Overview:</vt:lpstr>
      <vt:lpstr>4-Model Architecture-Neural Network:</vt:lpstr>
      <vt:lpstr>5- Model:</vt:lpstr>
      <vt:lpstr>6-Handling Incomplete Input:</vt:lpstr>
      <vt:lpstr>7- Prediction and Text Generation:</vt:lpstr>
      <vt:lpstr>8- Inference Engine: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Auto-Complete for arabic text</dc:title>
  <dc:creator>Merna Ayman</dc:creator>
  <cp:lastModifiedBy>Microsoft Office User</cp:lastModifiedBy>
  <cp:revision>5</cp:revision>
  <dcterms:created xsi:type="dcterms:W3CDTF">2025-05-10T11:38:41Z</dcterms:created>
  <dcterms:modified xsi:type="dcterms:W3CDTF">2025-05-13T03:51:45Z</dcterms:modified>
</cp:coreProperties>
</file>